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Play"/>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9" roundtripDataSignature="AMtx7miID0FH45g1adVMdhFmGP5TFq0XyQ=="/>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enjamin Wingfiel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Play-bold.fnt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10-03T15:16:33.832">
    <p:pos x="528" y="1150"/>
    <p:text>e.g. https://pubmed.ncbi.nlm.nih.gov/34662886/</p:text>
    <p:extLst>
      <p:ext uri="{C676402C-5697-4E1C-873F-D02D1690AC5C}">
        <p15:threadingInfo timeZoneBias="0"/>
      </p:ext>
      <p:ext uri="http://customooxmlschemas.google.com/">
        <go:slidesCustomData xmlns:go="http://customooxmlschemas.google.com/" commentPostId="AAABr4bhg3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88e2ef6367_9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88e2ef6367_9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US">
                <a:solidFill>
                  <a:schemeClr val="dk1"/>
                </a:solidFill>
              </a:rPr>
              <a:t>This query focuses on the pathway </a:t>
            </a:r>
            <a:r>
              <a:rPr b="1" i="1" lang="en-US">
                <a:solidFill>
                  <a:schemeClr val="dk1"/>
                </a:solidFill>
              </a:rPr>
              <a:t>Oncogene Induced Senescence</a:t>
            </a:r>
            <a:r>
              <a:rPr i="1" lang="en-US">
                <a:solidFill>
                  <a:schemeClr val="dk1"/>
                </a:solidFill>
              </a:rPr>
              <a:t> in melanoma.</a:t>
            </a:r>
            <a:br>
              <a:rPr i="1" lang="en-US">
                <a:solidFill>
                  <a:schemeClr val="dk1"/>
                </a:solidFill>
              </a:rPr>
            </a:br>
            <a:endParaRPr i="1">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Senescence is a natural tumor-suppressive mechanism, and when it fails, melanoma progresses.</a:t>
            </a:r>
            <a:br>
              <a:rPr i="1" lang="en-US">
                <a:solidFill>
                  <a:schemeClr val="dk1"/>
                </a:solidFill>
              </a:rPr>
            </a:br>
            <a:endParaRPr i="1">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By mapping the genes in this pathway, we can identify molecular targets that could restore or bypass senescence.</a:t>
            </a:r>
            <a:br>
              <a:rPr i="1" lang="en-US">
                <a:solidFill>
                  <a:schemeClr val="dk1"/>
                </a:solidFill>
              </a:rPr>
            </a:br>
            <a:endParaRPr i="1">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When we connect these targets to drugs, we immediately see opportunities for repurposing existing therapies, designing new combinations, and uncovering completely new points of intervention.</a:t>
            </a:r>
            <a:br>
              <a:rPr i="1" lang="en-US">
                <a:solidFill>
                  <a:schemeClr val="dk1"/>
                </a:solidFill>
              </a:rPr>
            </a:br>
            <a:endParaRPr i="1">
              <a:solidFill>
                <a:schemeClr val="dk1"/>
              </a:solidFill>
            </a:endParaRPr>
          </a:p>
          <a:p>
            <a:pPr indent="0" lvl="0" marL="0" rtl="0" algn="l">
              <a:spcBef>
                <a:spcPts val="0"/>
              </a:spcBef>
              <a:spcAft>
                <a:spcPts val="0"/>
              </a:spcAft>
              <a:buClr>
                <a:schemeClr val="dk1"/>
              </a:buClr>
              <a:buSzPts val="1100"/>
              <a:buFont typeface="Arial"/>
              <a:buNone/>
            </a:pPr>
            <a:r>
              <a:rPr i="1" lang="en-US">
                <a:solidFill>
                  <a:schemeClr val="dk1"/>
                </a:solidFill>
              </a:rPr>
              <a:t>This pathway-centric view is powerful for drug discovery, because it links disease biology directly to therapeutic options.</a:t>
            </a:r>
            <a:endParaRPr i="1">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88e2ef6367_0_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88e2ef6367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88e2ef6367_9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88e2ef6367_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Top Left – Degree Distribution</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This panel shows how many connections each node in the network has. Most nodes have very few connections, while only a small number of nodes act as hubs with many connections. This kind of distribution is common in real-world networks.</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Top Middle – Degree Histogram</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Here we look at the same information in histogram form: how often nodes with different numbers of connections appear. The bulk of nodes have a moderate number of connections, but the network is skewed by a smaller group of high-degree hubs.</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Top Right – Betweenness Centrality</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This panel measures how often a node lies on the shortest path between other nodes. A few nodes have very high betweenness, meaning they act as key bridges that connect different parts of the network. Most nodes, however, rarely serve as intermediaries.</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Bottom Left – Closeness Centrality</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This shows how close each node is to all others in the network, based on shortest paths. Nearly all nodes cluster at low values, meaning they are far from many other nodes. Only a small fraction of nodes are more centrally placed.</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Bottom Middle – PageRank</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PageRank measures influence by considering not just the number of links a node has, but also the importance of the nodes it connects to. Most nodes have very low influence scores, while a few stand out as disproportionately influential.</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Bottom Right – Clustering Coefficient</a:t>
            </a:r>
            <a:endParaRPr sz="1150">
              <a:solidFill>
                <a:srgbClr val="1D1C1D"/>
              </a:solidFill>
              <a:highlight>
                <a:srgbClr val="F8F8F8"/>
              </a:highlight>
            </a:endParaRPr>
          </a:p>
          <a:p>
            <a:pPr indent="0" lvl="0" marL="0" rtl="0" algn="l">
              <a:spcBef>
                <a:spcPts val="0"/>
              </a:spcBef>
              <a:spcAft>
                <a:spcPts val="0"/>
              </a:spcAft>
              <a:buNone/>
            </a:pPr>
            <a:r>
              <a:rPr lang="en-US" sz="1150">
                <a:solidFill>
                  <a:srgbClr val="1D1C1D"/>
                </a:solidFill>
                <a:highlight>
                  <a:srgbClr val="F8F8F8"/>
                </a:highlight>
              </a:rPr>
              <a:t>This panel captures how tightly knit a node’s neighbors are. Most nodes are in loosely connected neighborhoods, while a small number belong to highly clustered, community-like groups.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comments" Target="../comments/comment1.xml"/><Relationship Id="rId4" Type="http://schemas.openxmlformats.org/officeDocument/2006/relationships/hyperlink" Target="http://clinicaltrials.go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title="Black White Minimalist Initials Monogram Jewelry Logo.png"/>
          <p:cNvPicPr preferRelativeResize="0"/>
          <p:nvPr/>
        </p:nvPicPr>
        <p:blipFill>
          <a:blip r:embed="rId3">
            <a:alphaModFix/>
          </a:blip>
          <a:stretch>
            <a:fillRect/>
          </a:stretch>
        </p:blipFill>
        <p:spPr>
          <a:xfrm>
            <a:off x="-84675" y="-3196150"/>
            <a:ext cx="12573000" cy="12488325"/>
          </a:xfrm>
          <a:prstGeom prst="rect">
            <a:avLst/>
          </a:prstGeom>
          <a:noFill/>
          <a:ln>
            <a:noFill/>
          </a:ln>
        </p:spPr>
      </p:pic>
      <p:sp>
        <p:nvSpPr>
          <p:cNvPr id="85" name="Google Shape;85;p1"/>
          <p:cNvSpPr txBox="1"/>
          <p:nvPr>
            <p:ph idx="1" type="subTitle"/>
          </p:nvPr>
        </p:nvSpPr>
        <p:spPr>
          <a:xfrm>
            <a:off x="1746675" y="432938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AWS Open Data Hackathon </a:t>
            </a:r>
            <a:endParaRPr/>
          </a:p>
          <a:p>
            <a:pPr indent="0" lvl="0" marL="0" rtl="0" algn="ctr">
              <a:lnSpc>
                <a:spcPct val="90000"/>
              </a:lnSpc>
              <a:spcBef>
                <a:spcPts val="1000"/>
              </a:spcBef>
              <a:spcAft>
                <a:spcPts val="0"/>
              </a:spcAft>
              <a:buClr>
                <a:schemeClr val="dk1"/>
              </a:buClr>
              <a:buSzPts val="2400"/>
              <a:buNone/>
            </a:pPr>
            <a:r>
              <a:rPr lang="en-US"/>
              <a:t>October 1-3, 2025</a:t>
            </a:r>
            <a:endParaRPr/>
          </a:p>
          <a:p>
            <a:pPr indent="0" lvl="0" marL="0" rtl="0" algn="ctr">
              <a:lnSpc>
                <a:spcPct val="90000"/>
              </a:lnSpc>
              <a:spcBef>
                <a:spcPts val="1000"/>
              </a:spcBef>
              <a:spcAft>
                <a:spcPts val="0"/>
              </a:spcAft>
              <a:buClr>
                <a:schemeClr val="dk1"/>
              </a:buClr>
              <a:buSzPts val="2400"/>
              <a:buNone/>
            </a:pPr>
            <a:r>
              <a:rPr lang="en-US"/>
              <a:t>Group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Future Directions</a:t>
            </a:r>
            <a:endParaRPr/>
          </a:p>
        </p:txBody>
      </p:sp>
      <p:sp>
        <p:nvSpPr>
          <p:cNvPr id="173" name="Google Shape;173;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61950" lvl="0" marL="457200" rtl="0" algn="l">
              <a:lnSpc>
                <a:spcPct val="115000"/>
              </a:lnSpc>
              <a:spcBef>
                <a:spcPts val="0"/>
              </a:spcBef>
              <a:spcAft>
                <a:spcPts val="0"/>
              </a:spcAft>
              <a:buSzPts val="2100"/>
              <a:buChar char="•"/>
            </a:pPr>
            <a:r>
              <a:rPr lang="en-US" sz="2100" u="sng">
                <a:solidFill>
                  <a:srgbClr val="1155CC"/>
                </a:solidFill>
                <a:hlinkClick r:id="rId4">
                  <a:extLst>
                    <a:ext uri="{A12FA001-AC4F-418D-AE19-62706E023703}">
                      <ahyp:hlinkClr val="tx"/>
                    </a:ext>
                  </a:extLst>
                </a:hlinkClick>
              </a:rPr>
              <a:t>ClinicalTrials.gov</a:t>
            </a:r>
            <a:r>
              <a:rPr lang="en-US" sz="2100"/>
              <a:t> integration</a:t>
            </a:r>
            <a:endParaRPr sz="2100"/>
          </a:p>
          <a:p>
            <a:pPr indent="-361950" lvl="0" marL="457200" rtl="0" algn="l">
              <a:lnSpc>
                <a:spcPct val="115000"/>
              </a:lnSpc>
              <a:spcBef>
                <a:spcPts val="0"/>
              </a:spcBef>
              <a:spcAft>
                <a:spcPts val="0"/>
              </a:spcAft>
              <a:buSzPts val="2100"/>
              <a:buChar char="•"/>
            </a:pPr>
            <a:r>
              <a:rPr lang="en-US" sz="2100"/>
              <a:t>Add new data layers such as CNAs, gene fusions, drug sensitivity screens</a:t>
            </a:r>
            <a:endParaRPr sz="2100"/>
          </a:p>
          <a:p>
            <a:pPr indent="-361950" lvl="0" marL="457200" rtl="0" algn="l">
              <a:lnSpc>
                <a:spcPct val="115000"/>
              </a:lnSpc>
              <a:spcBef>
                <a:spcPts val="0"/>
              </a:spcBef>
              <a:spcAft>
                <a:spcPts val="0"/>
              </a:spcAft>
              <a:buSzPts val="2100"/>
              <a:buChar char="•"/>
            </a:pPr>
            <a:r>
              <a:rPr lang="en-US" sz="2100"/>
              <a:t>Graph neural networks could predict novel drug-gene associations</a:t>
            </a:r>
            <a:endParaRPr sz="2100"/>
          </a:p>
          <a:p>
            <a:pPr indent="-361950" lvl="0" marL="457200" rtl="0" algn="l">
              <a:lnSpc>
                <a:spcPct val="115000"/>
              </a:lnSpc>
              <a:spcBef>
                <a:spcPts val="0"/>
              </a:spcBef>
              <a:spcAft>
                <a:spcPts val="0"/>
              </a:spcAft>
              <a:buSzPts val="2100"/>
              <a:buChar char="•"/>
            </a:pPr>
            <a:r>
              <a:rPr lang="en-US" sz="2100"/>
              <a:t>Expand beyond cancer to include off-label therapeutic indications</a:t>
            </a:r>
            <a:endParaRPr sz="2100"/>
          </a:p>
          <a:p>
            <a:pPr indent="-361950" lvl="0" marL="457200" rtl="0" algn="l">
              <a:lnSpc>
                <a:spcPct val="115000"/>
              </a:lnSpc>
              <a:spcBef>
                <a:spcPts val="0"/>
              </a:spcBef>
              <a:spcAft>
                <a:spcPts val="0"/>
              </a:spcAft>
              <a:buSzPts val="2100"/>
              <a:buChar char="•"/>
            </a:pPr>
            <a:r>
              <a:rPr lang="en-US" sz="2100"/>
              <a:t>Integrate </a:t>
            </a:r>
            <a:r>
              <a:rPr lang="en-US" sz="2100">
                <a:extLst>
                  <a:ext uri="http://customooxmlschemas.google.com/">
                    <go:slidesCustomData xmlns:go="http://customooxmlschemas.google.com/" textRoundtripDataId="0"/>
                  </a:ext>
                </a:extLst>
              </a:rPr>
              <a:t>gene-based GWAS</a:t>
            </a:r>
            <a:r>
              <a:rPr lang="en-US" sz="2100"/>
              <a:t> to find new targets</a:t>
            </a:r>
            <a:endParaRPr sz="2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8"/>
          <p:cNvSpPr txBox="1"/>
          <p:nvPr>
            <p:ph idx="1" type="body"/>
          </p:nvPr>
        </p:nvSpPr>
        <p:spPr>
          <a:xfrm>
            <a:off x="784300" y="1690700"/>
            <a:ext cx="3933300" cy="4351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US"/>
              <a:t>US folks:</a:t>
            </a:r>
            <a:endParaRPr b="1"/>
          </a:p>
          <a:p>
            <a:pPr indent="0" lvl="0" marL="57150" rtl="0" algn="l">
              <a:lnSpc>
                <a:spcPct val="150000"/>
              </a:lnSpc>
              <a:spcBef>
                <a:spcPts val="1000"/>
              </a:spcBef>
              <a:spcAft>
                <a:spcPts val="0"/>
              </a:spcAft>
              <a:buSzPts val="1800"/>
              <a:buChar char="•"/>
            </a:pPr>
            <a:r>
              <a:rPr lang="en-US"/>
              <a:t>Chantera Lazard</a:t>
            </a:r>
            <a:endParaRPr/>
          </a:p>
          <a:p>
            <a:pPr indent="0" lvl="0" marL="57150" rtl="0" algn="l">
              <a:lnSpc>
                <a:spcPct val="150000"/>
              </a:lnSpc>
              <a:spcBef>
                <a:spcPts val="0"/>
              </a:spcBef>
              <a:spcAft>
                <a:spcPts val="0"/>
              </a:spcAft>
              <a:buSzPts val="1800"/>
              <a:buChar char="•"/>
            </a:pPr>
            <a:r>
              <a:rPr lang="en-US"/>
              <a:t>Sangeeta Shukla</a:t>
            </a:r>
            <a:endParaRPr/>
          </a:p>
          <a:p>
            <a:pPr indent="0" lvl="0" marL="57150" rtl="0" algn="l">
              <a:lnSpc>
                <a:spcPct val="150000"/>
              </a:lnSpc>
              <a:spcBef>
                <a:spcPts val="0"/>
              </a:spcBef>
              <a:spcAft>
                <a:spcPts val="0"/>
              </a:spcAft>
              <a:buSzPts val="1800"/>
              <a:buChar char="•"/>
            </a:pPr>
            <a:r>
              <a:rPr lang="en-US"/>
              <a:t>Taha Ahooyi</a:t>
            </a:r>
            <a:endParaRPr/>
          </a:p>
          <a:p>
            <a:pPr indent="-114300" lvl="0" marL="228600" rtl="0" algn="l">
              <a:lnSpc>
                <a:spcPct val="150000"/>
              </a:lnSpc>
              <a:spcBef>
                <a:spcPts val="0"/>
              </a:spcBef>
              <a:spcAft>
                <a:spcPts val="0"/>
              </a:spcAft>
              <a:buSzPts val="1800"/>
              <a:buChar char="•"/>
            </a:pPr>
            <a:r>
              <a:rPr lang="en-US"/>
              <a:t>   </a:t>
            </a:r>
            <a:r>
              <a:rPr lang="en-US"/>
              <a:t>Deanne Taylor</a:t>
            </a:r>
            <a:endParaRPr/>
          </a:p>
        </p:txBody>
      </p:sp>
      <p:sp>
        <p:nvSpPr>
          <p:cNvPr id="179" name="Google Shape;179;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Group Members</a:t>
            </a:r>
            <a:endParaRPr/>
          </a:p>
        </p:txBody>
      </p:sp>
      <p:sp>
        <p:nvSpPr>
          <p:cNvPr id="180" name="Google Shape;180;p8"/>
          <p:cNvSpPr txBox="1"/>
          <p:nvPr>
            <p:ph idx="1" type="body"/>
          </p:nvPr>
        </p:nvSpPr>
        <p:spPr>
          <a:xfrm>
            <a:off x="6737955" y="1690700"/>
            <a:ext cx="3933300" cy="4351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None/>
            </a:pPr>
            <a:r>
              <a:rPr b="1" lang="en-US"/>
              <a:t>UK folks:</a:t>
            </a:r>
            <a:endParaRPr/>
          </a:p>
          <a:p>
            <a:pPr indent="-277177" lvl="0" marL="228600" rtl="0" algn="l">
              <a:lnSpc>
                <a:spcPct val="150000"/>
              </a:lnSpc>
              <a:spcBef>
                <a:spcPts val="1000"/>
              </a:spcBef>
              <a:spcAft>
                <a:spcPts val="0"/>
              </a:spcAft>
              <a:buSzPct val="64285"/>
              <a:buChar char="•"/>
            </a:pPr>
            <a:r>
              <a:rPr lang="en-US"/>
              <a:t>Christine Withers</a:t>
            </a:r>
            <a:endParaRPr/>
          </a:p>
          <a:p>
            <a:pPr indent="-277177" lvl="0" marL="228600" rtl="0" algn="l">
              <a:lnSpc>
                <a:spcPct val="150000"/>
              </a:lnSpc>
              <a:spcBef>
                <a:spcPts val="0"/>
              </a:spcBef>
              <a:spcAft>
                <a:spcPts val="0"/>
              </a:spcAft>
              <a:buSzPct val="64285"/>
              <a:buChar char="•"/>
            </a:pPr>
            <a:r>
              <a:rPr lang="en-US"/>
              <a:t>Vivien Ho</a:t>
            </a:r>
            <a:endParaRPr/>
          </a:p>
          <a:p>
            <a:pPr indent="-277177" lvl="0" marL="228600" rtl="0" algn="l">
              <a:lnSpc>
                <a:spcPct val="150000"/>
              </a:lnSpc>
              <a:spcBef>
                <a:spcPts val="0"/>
              </a:spcBef>
              <a:spcAft>
                <a:spcPts val="0"/>
              </a:spcAft>
              <a:buSzPct val="64285"/>
              <a:buChar char="•"/>
            </a:pPr>
            <a:r>
              <a:rPr lang="en-US"/>
              <a:t>Polina Rusina</a:t>
            </a:r>
            <a:endParaRPr/>
          </a:p>
          <a:p>
            <a:pPr indent="-277177" lvl="0" marL="228600" rtl="0" algn="l">
              <a:lnSpc>
                <a:spcPct val="150000"/>
              </a:lnSpc>
              <a:spcBef>
                <a:spcPts val="0"/>
              </a:spcBef>
              <a:spcAft>
                <a:spcPts val="0"/>
              </a:spcAft>
              <a:buSzPct val="64285"/>
              <a:buChar char="•"/>
            </a:pPr>
            <a:r>
              <a:rPr lang="en-US"/>
              <a:t>Ben Wingfield</a:t>
            </a:r>
            <a:endParaRPr/>
          </a:p>
          <a:p>
            <a:pPr indent="-277177" lvl="0" marL="228600" rtl="0" algn="l">
              <a:lnSpc>
                <a:spcPct val="150000"/>
              </a:lnSpc>
              <a:spcBef>
                <a:spcPts val="0"/>
              </a:spcBef>
              <a:spcAft>
                <a:spcPts val="0"/>
              </a:spcAft>
              <a:buSzPct val="64285"/>
              <a:buChar char="•"/>
            </a:pPr>
            <a:r>
              <a:rPr lang="en-US"/>
              <a:t>Seeta Ramaraju Pericherla</a:t>
            </a:r>
            <a:endParaRPr/>
          </a:p>
          <a:p>
            <a:pPr indent="-277177" lvl="0" marL="228600" rtl="0" algn="l">
              <a:lnSpc>
                <a:spcPct val="150000"/>
              </a:lnSpc>
              <a:spcBef>
                <a:spcPts val="0"/>
              </a:spcBef>
              <a:spcAft>
                <a:spcPts val="0"/>
              </a:spcAft>
              <a:buSzPct val="64285"/>
              <a:buChar char="•"/>
            </a:pPr>
            <a:r>
              <a:rPr lang="en-US"/>
              <a:t>Kart Subramanian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2"/>
          <p:cNvSpPr/>
          <p:nvPr/>
        </p:nvSpPr>
        <p:spPr>
          <a:xfrm flipH="1">
            <a:off x="2" y="0"/>
            <a:ext cx="12191998" cy="2170031"/>
          </a:xfrm>
          <a:prstGeom prst="rect">
            <a:avLst/>
          </a:prstGeom>
          <a:gradFill>
            <a:gsLst>
              <a:gs pos="0">
                <a:srgbClr val="000000">
                  <a:alpha val="95686"/>
                </a:srgbClr>
              </a:gs>
              <a:gs pos="100000">
                <a:srgbClr val="0F4861"/>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2"/>
          <p:cNvSpPr/>
          <p:nvPr/>
        </p:nvSpPr>
        <p:spPr>
          <a:xfrm flipH="1">
            <a:off x="8082819" y="0"/>
            <a:ext cx="4097211" cy="2170661"/>
          </a:xfrm>
          <a:prstGeom prst="rect">
            <a:avLst/>
          </a:prstGeom>
          <a:gradFill>
            <a:gsLst>
              <a:gs pos="0">
                <a:srgbClr val="0A3041">
                  <a:alpha val="67843"/>
                </a:srgbClr>
              </a:gs>
              <a:gs pos="19000">
                <a:srgbClr val="0A3041">
                  <a:alpha val="67843"/>
                </a:srgbClr>
              </a:gs>
              <a:gs pos="100000">
                <a:srgbClr val="156082">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2"/>
          <p:cNvSpPr/>
          <p:nvPr/>
        </p:nvSpPr>
        <p:spPr>
          <a:xfrm flipH="1" rot="-5400000">
            <a:off x="5010646" y="-5010043"/>
            <a:ext cx="2170709"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2"/>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rPr>
              <a:t>Project Outline and Goal</a:t>
            </a:r>
            <a:endParaRPr/>
          </a:p>
        </p:txBody>
      </p:sp>
      <p:grpSp>
        <p:nvGrpSpPr>
          <p:cNvPr id="95" name="Google Shape;95;p2"/>
          <p:cNvGrpSpPr/>
          <p:nvPr/>
        </p:nvGrpSpPr>
        <p:grpSpPr>
          <a:xfrm>
            <a:off x="645389" y="2726962"/>
            <a:ext cx="10925161" cy="3467437"/>
            <a:chOff x="1333" y="110983"/>
            <a:chExt cx="10925161" cy="3467437"/>
          </a:xfrm>
        </p:grpSpPr>
        <p:sp>
          <p:nvSpPr>
            <p:cNvPr id="96" name="Google Shape;96;p2"/>
            <p:cNvSpPr/>
            <p:nvPr/>
          </p:nvSpPr>
          <p:spPr>
            <a:xfrm>
              <a:off x="1333" y="110983"/>
              <a:ext cx="4682211" cy="2973204"/>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1579" y="605216"/>
              <a:ext cx="4682211" cy="2973204"/>
            </a:xfrm>
            <a:prstGeom prst="roundRect">
              <a:avLst>
                <a:gd fmla="val 10000" name="adj"/>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608661" y="692298"/>
              <a:ext cx="4508047" cy="279904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Essence</a:t>
              </a:r>
              <a:r>
                <a:rPr b="0" i="0" lang="en-US" sz="2000" u="none" cap="none" strike="noStrike">
                  <a:solidFill>
                    <a:schemeClr val="dk1"/>
                  </a:solidFill>
                  <a:latin typeface="Arial"/>
                  <a:ea typeface="Arial"/>
                  <a:cs typeface="Arial"/>
                  <a:sym typeface="Arial"/>
                </a:rPr>
                <a:t>: Build a knowledge graph connecting variants, drugs, and clinical evidence to identify therapeutic opportunities</a:t>
              </a:r>
              <a:endParaRPr/>
            </a:p>
          </p:txBody>
        </p:sp>
        <p:sp>
          <p:nvSpPr>
            <p:cNvPr id="99" name="Google Shape;99;p2"/>
            <p:cNvSpPr/>
            <p:nvPr/>
          </p:nvSpPr>
          <p:spPr>
            <a:xfrm>
              <a:off x="5724037" y="110983"/>
              <a:ext cx="4682211" cy="2973204"/>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6244283" y="605216"/>
              <a:ext cx="4682211" cy="2973204"/>
            </a:xfrm>
            <a:prstGeom prst="roundRect">
              <a:avLst>
                <a:gd fmla="val 10000" name="adj"/>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6331365" y="692298"/>
              <a:ext cx="4508047" cy="279904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Details</a:t>
              </a:r>
              <a:r>
                <a:rPr b="0" i="0" lang="en-US" sz="2000" u="none" cap="none" strike="noStrike">
                  <a:solidFill>
                    <a:schemeClr val="dk1"/>
                  </a:solidFill>
                  <a:latin typeface="Arial"/>
                  <a:ea typeface="Arial"/>
                  <a:cs typeface="Arial"/>
                  <a:sym typeface="Arial"/>
                </a:rPr>
                <a:t>: Use gene-centric somatic variants data from MTP and TCGA and link with drug targets from OncoDB, evidence-based variant interpretation from CIViC, biological context and functional relationships from MSigDB, and variant/allele metadata from HGNC reference. Attempt to also include protein interaction data from StringDB</a:t>
              </a:r>
              <a:endParaRPr b="0" i="0" sz="2000" u="none" cap="none" strike="noStrik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3"/>
          <p:cNvSpPr/>
          <p:nvPr/>
        </p:nvSpPr>
        <p:spPr>
          <a:xfrm>
            <a:off x="305" y="-1080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8" name="Google Shape;108;p3"/>
          <p:cNvSpPr txBox="1"/>
          <p:nvPr>
            <p:ph type="title"/>
          </p:nvPr>
        </p:nvSpPr>
        <p:spPr>
          <a:xfrm>
            <a:off x="6094105" y="802955"/>
            <a:ext cx="4977976" cy="14540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Play"/>
              <a:buNone/>
            </a:pPr>
            <a:r>
              <a:rPr lang="en-US" sz="3600">
                <a:solidFill>
                  <a:schemeClr val="dk2"/>
                </a:solidFill>
              </a:rPr>
              <a:t>Introduction to Technical Implementation</a:t>
            </a:r>
            <a:endParaRPr/>
          </a:p>
        </p:txBody>
      </p:sp>
      <p:pic>
        <p:nvPicPr>
          <p:cNvPr descr="Laptop Secure" id="109" name="Google Shape;109;p3"/>
          <p:cNvPicPr preferRelativeResize="0"/>
          <p:nvPr/>
        </p:nvPicPr>
        <p:blipFill rotWithShape="1">
          <a:blip r:embed="rId3">
            <a:alphaModFix/>
          </a:blip>
          <a:srcRect b="0" l="0" r="0" t="0"/>
          <a:stretch/>
        </p:blipFill>
        <p:spPr>
          <a:xfrm>
            <a:off x="686951" y="1793846"/>
            <a:ext cx="3620021" cy="3620021"/>
          </a:xfrm>
          <a:prstGeom prst="rect">
            <a:avLst/>
          </a:prstGeom>
          <a:noFill/>
          <a:ln>
            <a:noFill/>
          </a:ln>
        </p:spPr>
      </p:pic>
      <p:sp>
        <p:nvSpPr>
          <p:cNvPr id="110" name="Google Shape;110;p3"/>
          <p:cNvSpPr txBox="1"/>
          <p:nvPr>
            <p:ph idx="1" type="body"/>
          </p:nvPr>
        </p:nvSpPr>
        <p:spPr>
          <a:xfrm>
            <a:off x="6090574" y="2421682"/>
            <a:ext cx="4977578" cy="363928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2"/>
              </a:buClr>
              <a:buSzPts val="1800"/>
              <a:buChar char="•"/>
            </a:pPr>
            <a:r>
              <a:rPr lang="en-US" sz="1800">
                <a:solidFill>
                  <a:schemeClr val="dk2"/>
                </a:solidFill>
              </a:rPr>
              <a:t>Use Neo4j in Docker as the graph database</a:t>
            </a:r>
            <a:endParaRPr/>
          </a:p>
          <a:p>
            <a:pPr indent="-228600" lvl="0" marL="228600" rtl="0" algn="l">
              <a:lnSpc>
                <a:spcPct val="90000"/>
              </a:lnSpc>
              <a:spcBef>
                <a:spcPts val="1000"/>
              </a:spcBef>
              <a:spcAft>
                <a:spcPts val="0"/>
              </a:spcAft>
              <a:buClr>
                <a:schemeClr val="dk2"/>
              </a:buClr>
              <a:buSzPts val="1800"/>
              <a:buChar char="•"/>
            </a:pPr>
            <a:r>
              <a:rPr lang="en-US" sz="1800">
                <a:solidFill>
                  <a:schemeClr val="dk2"/>
                </a:solidFill>
              </a:rPr>
              <a:t>Nodes: genes, variants, cancer_types, histological data, drug targets, pathways</a:t>
            </a:r>
            <a:endParaRPr/>
          </a:p>
          <a:p>
            <a:pPr indent="-228600" lvl="0" marL="228600" rtl="0" algn="l">
              <a:lnSpc>
                <a:spcPct val="90000"/>
              </a:lnSpc>
              <a:spcBef>
                <a:spcPts val="1000"/>
              </a:spcBef>
              <a:spcAft>
                <a:spcPts val="0"/>
              </a:spcAft>
              <a:buClr>
                <a:schemeClr val="dk2"/>
              </a:buClr>
              <a:buSzPts val="1800"/>
              <a:buChar char="•"/>
            </a:pPr>
            <a:r>
              <a:rPr lang="en-US" sz="1800">
                <a:solidFill>
                  <a:schemeClr val="dk2"/>
                </a:solidFill>
              </a:rPr>
              <a:t>Edges:gene_has_variant_src, ASSOCIATED_WITH_PATHWAY, TARGETED_BY_DRUG</a:t>
            </a:r>
            <a:endParaRPr/>
          </a:p>
          <a:p>
            <a:pPr indent="-228600" lvl="0" marL="228600" rtl="0" algn="l">
              <a:lnSpc>
                <a:spcPct val="90000"/>
              </a:lnSpc>
              <a:spcBef>
                <a:spcPts val="1000"/>
              </a:spcBef>
              <a:spcAft>
                <a:spcPts val="0"/>
              </a:spcAft>
              <a:buClr>
                <a:schemeClr val="dk2"/>
              </a:buClr>
              <a:buSzPts val="1800"/>
              <a:buChar char="•"/>
            </a:pPr>
            <a:r>
              <a:rPr lang="en-US" sz="1800">
                <a:solidFill>
                  <a:schemeClr val="dk2"/>
                </a:solidFill>
              </a:rPr>
              <a:t>Cypher</a:t>
            </a:r>
            <a:r>
              <a:rPr lang="en-US" sz="1800">
                <a:solidFill>
                  <a:schemeClr val="dk2"/>
                </a:solidFill>
              </a:rPr>
              <a:t> queries for flexible retrieval and downstream analytics</a:t>
            </a:r>
            <a:endParaRPr/>
          </a:p>
        </p:txBody>
      </p:sp>
      <p:grpSp>
        <p:nvGrpSpPr>
          <p:cNvPr id="111" name="Google Shape;111;p3"/>
          <p:cNvGrpSpPr/>
          <p:nvPr/>
        </p:nvGrpSpPr>
        <p:grpSpPr>
          <a:xfrm flipH="1">
            <a:off x="2635" y="52996"/>
            <a:ext cx="5928607" cy="6805005"/>
            <a:chOff x="6095999" y="52996"/>
            <a:chExt cx="6093363" cy="6805005"/>
          </a:xfrm>
        </p:grpSpPr>
        <p:sp>
          <p:nvSpPr>
            <p:cNvPr id="112" name="Google Shape;112;p3"/>
            <p:cNvSpPr/>
            <p:nvPr/>
          </p:nvSpPr>
          <p:spPr>
            <a:xfrm>
              <a:off x="6096001" y="52996"/>
              <a:ext cx="6093361" cy="6805003"/>
            </a:xfrm>
            <a:custGeom>
              <a:rect b="b" l="l" r="r" t="t"/>
              <a:pathLst>
                <a:path extrusionOk="0" h="6578438" w="5890489">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3" name="Google Shape;113;p3"/>
            <p:cNvSpPr/>
            <p:nvPr/>
          </p:nvSpPr>
          <p:spPr>
            <a:xfrm>
              <a:off x="6095999" y="52997"/>
              <a:ext cx="6093363" cy="6805004"/>
            </a:xfrm>
            <a:custGeom>
              <a:rect b="b" l="l" r="r" t="t"/>
              <a:pathLst>
                <a:path extrusionOk="0" h="6578439" w="5890491">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4" name="Google Shape;114;p3"/>
            <p:cNvSpPr/>
            <p:nvPr/>
          </p:nvSpPr>
          <p:spPr>
            <a:xfrm>
              <a:off x="6096000" y="52997"/>
              <a:ext cx="6093362" cy="6805004"/>
            </a:xfrm>
            <a:custGeom>
              <a:rect b="b" l="l" r="r" t="t"/>
              <a:pathLst>
                <a:path extrusionOk="0" h="6578439" w="5890490">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4"/>
          <p:cNvSpPr/>
          <p:nvPr/>
        </p:nvSpPr>
        <p:spPr>
          <a:xfrm>
            <a:off x="0" y="0"/>
            <a:ext cx="4059050" cy="68580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0" name="Google Shape;120;p4"/>
          <p:cNvSpPr txBox="1"/>
          <p:nvPr>
            <p:ph type="title"/>
          </p:nvPr>
        </p:nvSpPr>
        <p:spPr>
          <a:xfrm>
            <a:off x="838200" y="1412488"/>
            <a:ext cx="2899189" cy="43638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latin typeface="Play"/>
                <a:ea typeface="Play"/>
                <a:cs typeface="Play"/>
                <a:sym typeface="Play"/>
              </a:rPr>
              <a:t>Technical Methods</a:t>
            </a:r>
            <a:endParaRPr/>
          </a:p>
        </p:txBody>
      </p:sp>
      <p:sp>
        <p:nvSpPr>
          <p:cNvPr id="121" name="Google Shape;121;p4"/>
          <p:cNvSpPr txBox="1"/>
          <p:nvPr>
            <p:ph idx="1" type="body"/>
          </p:nvPr>
        </p:nvSpPr>
        <p:spPr>
          <a:xfrm>
            <a:off x="4380855" y="1412489"/>
            <a:ext cx="3427283" cy="4363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Data Processing</a:t>
            </a:r>
            <a:endParaRPr/>
          </a:p>
        </p:txBody>
      </p:sp>
      <p:cxnSp>
        <p:nvCxnSpPr>
          <p:cNvPr id="122" name="Google Shape;122;p4"/>
          <p:cNvCxnSpPr/>
          <p:nvPr/>
        </p:nvCxnSpPr>
        <p:spPr>
          <a:xfrm>
            <a:off x="8129871" y="1412488"/>
            <a:ext cx="0" cy="3657600"/>
          </a:xfrm>
          <a:prstGeom prst="straightConnector1">
            <a:avLst/>
          </a:prstGeom>
          <a:noFill/>
          <a:ln cap="flat" cmpd="sng" w="12700">
            <a:solidFill>
              <a:srgbClr val="7F7F7F"/>
            </a:solidFill>
            <a:prstDash val="solid"/>
            <a:miter lim="800000"/>
            <a:headEnd len="sm" w="sm" type="none"/>
            <a:tailEnd len="sm" w="sm" type="none"/>
          </a:ln>
        </p:spPr>
      </p:cxnSp>
      <p:sp>
        <p:nvSpPr>
          <p:cNvPr id="123" name="Google Shape;123;p4"/>
          <p:cNvSpPr txBox="1"/>
          <p:nvPr/>
        </p:nvSpPr>
        <p:spPr>
          <a:xfrm>
            <a:off x="8451604" y="1412489"/>
            <a:ext cx="3197701" cy="4363844"/>
          </a:xfrm>
          <a:prstGeom prst="rect">
            <a:avLst/>
          </a:prstGeom>
          <a:noFill/>
          <a:ln>
            <a:noFill/>
          </a:ln>
        </p:spPr>
        <p:txBody>
          <a:bodyPr anchorCtr="0" anchor="t" bIns="45700" lIns="91425" spcFirstLastPara="1" rIns="91425" wrap="square" tIns="45700">
            <a:normAutofit/>
          </a:bodyPr>
          <a:lstStyle/>
          <a:p>
            <a:pPr indent="-228600" lvl="1" marL="74295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Download datasets (TSV, JSON)</a:t>
            </a:r>
            <a:endParaRPr/>
          </a:p>
          <a:p>
            <a:pPr indent="-228600" lvl="1" marL="742950" marR="0" rtl="0" algn="l">
              <a:lnSpc>
                <a:spcPct val="90000"/>
              </a:lnSpc>
              <a:spcBef>
                <a:spcPts val="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Standardize schemas for each dataset as collected from different sources, using gene_name as primary key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5"/>
          <p:cNvSpPr/>
          <p:nvPr/>
        </p:nvSpPr>
        <p:spPr>
          <a:xfrm>
            <a:off x="0" y="0"/>
            <a:ext cx="4059050" cy="68580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9" name="Google Shape;129;p5"/>
          <p:cNvSpPr txBox="1"/>
          <p:nvPr>
            <p:ph type="title"/>
          </p:nvPr>
        </p:nvSpPr>
        <p:spPr>
          <a:xfrm>
            <a:off x="838200" y="1412488"/>
            <a:ext cx="2899189" cy="43638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latin typeface="Play"/>
                <a:ea typeface="Play"/>
                <a:cs typeface="Play"/>
                <a:sym typeface="Play"/>
              </a:rPr>
              <a:t>Technical Methods</a:t>
            </a:r>
            <a:endParaRPr/>
          </a:p>
        </p:txBody>
      </p:sp>
      <p:sp>
        <p:nvSpPr>
          <p:cNvPr id="130" name="Google Shape;130;p5"/>
          <p:cNvSpPr txBox="1"/>
          <p:nvPr>
            <p:ph idx="1" type="body"/>
          </p:nvPr>
        </p:nvSpPr>
        <p:spPr>
          <a:xfrm>
            <a:off x="4380855" y="1412489"/>
            <a:ext cx="3427283" cy="4363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Knowledge Graph Construction</a:t>
            </a:r>
            <a:endParaRPr/>
          </a:p>
        </p:txBody>
      </p:sp>
      <p:cxnSp>
        <p:nvCxnSpPr>
          <p:cNvPr id="131" name="Google Shape;131;p5"/>
          <p:cNvCxnSpPr/>
          <p:nvPr/>
        </p:nvCxnSpPr>
        <p:spPr>
          <a:xfrm>
            <a:off x="8129871" y="1412488"/>
            <a:ext cx="0" cy="3657600"/>
          </a:xfrm>
          <a:prstGeom prst="straightConnector1">
            <a:avLst/>
          </a:prstGeom>
          <a:noFill/>
          <a:ln cap="flat" cmpd="sng" w="12700">
            <a:solidFill>
              <a:srgbClr val="7F7F7F"/>
            </a:solidFill>
            <a:prstDash val="solid"/>
            <a:miter lim="800000"/>
            <a:headEnd len="sm" w="sm" type="none"/>
            <a:tailEnd len="sm" w="sm" type="none"/>
          </a:ln>
        </p:spPr>
      </p:cxnSp>
      <p:sp>
        <p:nvSpPr>
          <p:cNvPr id="132" name="Google Shape;132;p5"/>
          <p:cNvSpPr txBox="1"/>
          <p:nvPr/>
        </p:nvSpPr>
        <p:spPr>
          <a:xfrm>
            <a:off x="8451604" y="1412489"/>
            <a:ext cx="3197701" cy="4363844"/>
          </a:xfrm>
          <a:prstGeom prst="rect">
            <a:avLst/>
          </a:prstGeom>
          <a:noFill/>
          <a:ln>
            <a:noFill/>
          </a:ln>
        </p:spPr>
        <p:txBody>
          <a:bodyPr anchorCtr="0" anchor="t" bIns="45700" lIns="91425" spcFirstLastPara="1" rIns="91425" wrap="square" tIns="45700">
            <a:normAutofit/>
          </a:bodyPr>
          <a:lstStyle/>
          <a:p>
            <a:pPr indent="-228600" lvl="1" marL="4572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Define node types:</a:t>
            </a:r>
            <a:endParaRPr/>
          </a:p>
          <a:p>
            <a:pPr indent="-228600" lvl="1" marL="457200" marR="0" rtl="0" algn="l">
              <a:lnSpc>
                <a:spcPct val="90000"/>
              </a:lnSpc>
              <a:spcBef>
                <a:spcPts val="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Define relationships:</a:t>
            </a:r>
            <a:endParaRPr/>
          </a:p>
          <a:p>
            <a:pPr indent="-228600" lvl="1" marL="457200" marR="0" rtl="0" algn="l">
              <a:lnSpc>
                <a:spcPct val="90000"/>
              </a:lnSpc>
              <a:spcBef>
                <a:spcPts val="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Define properties</a:t>
            </a:r>
            <a:endParaRPr/>
          </a:p>
          <a:p>
            <a:pPr indent="-228600" lvl="1" marL="457200" marR="0" rtl="0" algn="l">
              <a:lnSpc>
                <a:spcPct val="90000"/>
              </a:lnSpc>
              <a:spcBef>
                <a:spcPts val="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Convert datasets into triples compatible with </a:t>
            </a:r>
            <a:r>
              <a:rPr lang="en-US" sz="2000">
                <a:solidFill>
                  <a:schemeClr val="dk1"/>
                </a:solidFill>
              </a:rPr>
              <a:t>Neo4j</a:t>
            </a:r>
            <a:endParaRPr sz="2000">
              <a:solidFill>
                <a:schemeClr val="dk1"/>
              </a:solidFill>
            </a:endParaRPr>
          </a:p>
          <a:p>
            <a:pPr indent="-228600" lvl="1" marL="457200" marR="0" rtl="0" algn="l">
              <a:lnSpc>
                <a:spcPct val="90000"/>
              </a:lnSpc>
              <a:spcBef>
                <a:spcPts val="600"/>
              </a:spcBef>
              <a:spcAft>
                <a:spcPts val="0"/>
              </a:spcAft>
              <a:buClr>
                <a:schemeClr val="dk1"/>
              </a:buClr>
              <a:buSzPts val="2000"/>
              <a:buChar char="•"/>
            </a:pPr>
            <a:r>
              <a:rPr lang="en-US" sz="2000">
                <a:solidFill>
                  <a:schemeClr val="dk1"/>
                </a:solidFill>
              </a:rPr>
              <a:t>Create ETL pipelines that automatically ingest data into Neo4j running on docker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6"/>
          <p:cNvSpPr/>
          <p:nvPr/>
        </p:nvSpPr>
        <p:spPr>
          <a:xfrm>
            <a:off x="0" y="0"/>
            <a:ext cx="4059050" cy="68580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8" name="Google Shape;138;p6"/>
          <p:cNvSpPr txBox="1"/>
          <p:nvPr>
            <p:ph type="title"/>
          </p:nvPr>
        </p:nvSpPr>
        <p:spPr>
          <a:xfrm>
            <a:off x="838200" y="1412488"/>
            <a:ext cx="2899189" cy="43638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latin typeface="Play"/>
                <a:ea typeface="Play"/>
                <a:cs typeface="Play"/>
                <a:sym typeface="Play"/>
              </a:rPr>
              <a:t>Technical Methods</a:t>
            </a:r>
            <a:endParaRPr/>
          </a:p>
        </p:txBody>
      </p:sp>
      <p:sp>
        <p:nvSpPr>
          <p:cNvPr id="139" name="Google Shape;139;p6"/>
          <p:cNvSpPr txBox="1"/>
          <p:nvPr>
            <p:ph idx="1" type="body"/>
          </p:nvPr>
        </p:nvSpPr>
        <p:spPr>
          <a:xfrm>
            <a:off x="4380855" y="1412489"/>
            <a:ext cx="3427283" cy="4363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Analysis and Querying</a:t>
            </a:r>
            <a:endParaRPr/>
          </a:p>
          <a:p>
            <a:pPr indent="-228600" lvl="1" marL="685800" rtl="0" algn="l">
              <a:lnSpc>
                <a:spcPct val="90000"/>
              </a:lnSpc>
              <a:spcBef>
                <a:spcPts val="500"/>
              </a:spcBef>
              <a:spcAft>
                <a:spcPts val="0"/>
              </a:spcAft>
              <a:buClr>
                <a:schemeClr val="dk1"/>
              </a:buClr>
              <a:buSzPts val="2000"/>
              <a:buChar char="•"/>
            </a:pPr>
            <a:r>
              <a:rPr lang="en-US" sz="2000"/>
              <a:t>Use Cypher</a:t>
            </a:r>
            <a:endParaRPr/>
          </a:p>
          <a:p>
            <a:pPr indent="-228600" lvl="2" marL="1143000" rtl="0" algn="l">
              <a:lnSpc>
                <a:spcPct val="90000"/>
              </a:lnSpc>
              <a:spcBef>
                <a:spcPts val="500"/>
              </a:spcBef>
              <a:spcAft>
                <a:spcPts val="0"/>
              </a:spcAft>
              <a:buClr>
                <a:schemeClr val="dk1"/>
              </a:buClr>
              <a:buSzPts val="2000"/>
              <a:buChar char="•"/>
            </a:pPr>
            <a:r>
              <a:rPr lang="en-US"/>
              <a:t>Use case: filter for specific cancer_type, </a:t>
            </a:r>
            <a:endParaRPr/>
          </a:p>
          <a:p>
            <a:pPr indent="-228600" lvl="3" marL="1600200" rtl="0" algn="l">
              <a:lnSpc>
                <a:spcPct val="90000"/>
              </a:lnSpc>
              <a:spcBef>
                <a:spcPts val="500"/>
              </a:spcBef>
              <a:spcAft>
                <a:spcPts val="0"/>
              </a:spcAft>
              <a:buClr>
                <a:schemeClr val="dk1"/>
              </a:buClr>
              <a:buSzPts val="2000"/>
              <a:buChar char="•"/>
            </a:pPr>
            <a:r>
              <a:rPr lang="en-US" sz="2000"/>
              <a:t>Extract drug_targets, pathway level insights</a:t>
            </a:r>
            <a:endParaRPr/>
          </a:p>
        </p:txBody>
      </p:sp>
      <p:cxnSp>
        <p:nvCxnSpPr>
          <p:cNvPr id="140" name="Google Shape;140;p6"/>
          <p:cNvCxnSpPr/>
          <p:nvPr/>
        </p:nvCxnSpPr>
        <p:spPr>
          <a:xfrm>
            <a:off x="8129871" y="1412488"/>
            <a:ext cx="0" cy="3657600"/>
          </a:xfrm>
          <a:prstGeom prst="straightConnector1">
            <a:avLst/>
          </a:prstGeom>
          <a:noFill/>
          <a:ln cap="flat" cmpd="sng" w="12700">
            <a:solidFill>
              <a:srgbClr val="7F7F7F"/>
            </a:solidFill>
            <a:prstDash val="solid"/>
            <a:miter lim="800000"/>
            <a:headEnd len="sm" w="sm" type="none"/>
            <a:tailEnd len="sm" w="sm" type="none"/>
          </a:ln>
        </p:spPr>
      </p:cxnSp>
      <p:sp>
        <p:nvSpPr>
          <p:cNvPr id="141" name="Google Shape;141;p6"/>
          <p:cNvSpPr txBox="1"/>
          <p:nvPr/>
        </p:nvSpPr>
        <p:spPr>
          <a:xfrm>
            <a:off x="8451604" y="1412489"/>
            <a:ext cx="3197701" cy="436384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Visualization/Outputs</a:t>
            </a:r>
            <a:endParaRPr/>
          </a:p>
          <a:p>
            <a:pPr indent="-228600" lvl="1" marL="74295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Graphs connecting genes-variants-drug targets-clinical interpretation-pathway level insight</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88e2ef6367_9_1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Pathway-centric query</a:t>
            </a:r>
            <a:endParaRPr/>
          </a:p>
        </p:txBody>
      </p:sp>
      <p:sp>
        <p:nvSpPr>
          <p:cNvPr id="147" name="Google Shape;147;g388e2ef6367_9_13"/>
          <p:cNvSpPr txBox="1"/>
          <p:nvPr>
            <p:ph idx="1" type="body"/>
          </p:nvPr>
        </p:nvSpPr>
        <p:spPr>
          <a:xfrm>
            <a:off x="838200" y="1473775"/>
            <a:ext cx="10515600" cy="4351200"/>
          </a:xfrm>
          <a:prstGeom prst="rect">
            <a:avLst/>
          </a:prstGeom>
        </p:spPr>
        <p:txBody>
          <a:bodyPr anchorCtr="0" anchor="t" bIns="45700" lIns="91425" spcFirstLastPara="1" rIns="91425" wrap="square" tIns="45700">
            <a:normAutofit/>
          </a:bodyPr>
          <a:lstStyle/>
          <a:p>
            <a:pPr indent="0" lvl="0" marL="0" rtl="0" algn="l">
              <a:spcBef>
                <a:spcPts val="0"/>
              </a:spcBef>
              <a:spcAft>
                <a:spcPts val="0"/>
              </a:spcAft>
              <a:buNone/>
            </a:pPr>
            <a:r>
              <a:rPr b="1" lang="en-US"/>
              <a:t>Oncogene Induced Senescence </a:t>
            </a:r>
            <a:endParaRPr b="1"/>
          </a:p>
          <a:p>
            <a:pPr indent="0" lvl="0" marL="0" rtl="0" algn="l">
              <a:spcBef>
                <a:spcPts val="0"/>
              </a:spcBef>
              <a:spcAft>
                <a:spcPts val="0"/>
              </a:spcAft>
              <a:buClr>
                <a:schemeClr val="dk1"/>
              </a:buClr>
              <a:buSzPts val="1100"/>
              <a:buFont typeface="Arial"/>
              <a:buNone/>
            </a:pPr>
            <a:r>
              <a:rPr lang="en-US"/>
              <a:t>in </a:t>
            </a:r>
            <a:r>
              <a:rPr b="1" lang="en-US">
                <a:solidFill>
                  <a:srgbClr val="CC0000"/>
                </a:solidFill>
              </a:rPr>
              <a:t>Melanoma</a:t>
            </a:r>
            <a:endParaRPr b="1">
              <a:solidFill>
                <a:srgbClr val="CC0000"/>
              </a:solidFill>
            </a:endParaRPr>
          </a:p>
          <a:p>
            <a:pPr indent="0" lvl="0" marL="0" rtl="0" algn="l">
              <a:spcBef>
                <a:spcPts val="1000"/>
              </a:spcBef>
              <a:spcAft>
                <a:spcPts val="0"/>
              </a:spcAft>
              <a:buNone/>
            </a:pPr>
            <a:r>
              <a:t/>
            </a:r>
            <a:endParaRPr sz="2900"/>
          </a:p>
        </p:txBody>
      </p:sp>
      <p:pic>
        <p:nvPicPr>
          <p:cNvPr id="148" name="Google Shape;148;g388e2ef6367_9_13" title="graph.png"/>
          <p:cNvPicPr preferRelativeResize="0"/>
          <p:nvPr/>
        </p:nvPicPr>
        <p:blipFill>
          <a:blip r:embed="rId3">
            <a:alphaModFix/>
          </a:blip>
          <a:stretch>
            <a:fillRect/>
          </a:stretch>
        </p:blipFill>
        <p:spPr>
          <a:xfrm>
            <a:off x="5074926" y="83200"/>
            <a:ext cx="7022774" cy="6556850"/>
          </a:xfrm>
          <a:prstGeom prst="rect">
            <a:avLst/>
          </a:prstGeom>
          <a:noFill/>
          <a:ln>
            <a:noFill/>
          </a:ln>
        </p:spPr>
      </p:pic>
      <p:sp>
        <p:nvSpPr>
          <p:cNvPr id="149" name="Google Shape;149;g388e2ef6367_9_13"/>
          <p:cNvSpPr txBox="1"/>
          <p:nvPr/>
        </p:nvSpPr>
        <p:spPr>
          <a:xfrm>
            <a:off x="838200" y="2456425"/>
            <a:ext cx="62154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US" sz="2400">
                <a:solidFill>
                  <a:schemeClr val="dk1"/>
                </a:solidFill>
              </a:rPr>
              <a:t>- </a:t>
            </a:r>
            <a:r>
              <a:rPr i="1" lang="en-US" sz="2400">
                <a:solidFill>
                  <a:schemeClr val="dk1"/>
                </a:solidFill>
              </a:rPr>
              <a:t>is a tumor-suppressive mechanism; its dysregulation contributes to melanoma progression.</a:t>
            </a:r>
            <a:endParaRPr i="1" sz="2400">
              <a:solidFill>
                <a:schemeClr val="dk1"/>
              </a:solidFill>
            </a:endParaRPr>
          </a:p>
        </p:txBody>
      </p:sp>
      <p:sp>
        <p:nvSpPr>
          <p:cNvPr id="150" name="Google Shape;150;g388e2ef6367_9_13"/>
          <p:cNvSpPr txBox="1"/>
          <p:nvPr/>
        </p:nvSpPr>
        <p:spPr>
          <a:xfrm>
            <a:off x="838200" y="3880400"/>
            <a:ext cx="41214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chemeClr val="dk1"/>
                </a:solidFill>
              </a:rPr>
              <a:t>Genes </a:t>
            </a:r>
            <a:r>
              <a:rPr b="1" lang="en-US" sz="2400">
                <a:solidFill>
                  <a:schemeClr val="dk1"/>
                </a:solidFill>
              </a:rPr>
              <a:t>highlight targets </a:t>
            </a:r>
            <a:r>
              <a:rPr lang="en-US" sz="2400">
                <a:solidFill>
                  <a:schemeClr val="dk1"/>
                </a:solidFill>
              </a:rPr>
              <a:t>to restore or bypass senescence; linking them to </a:t>
            </a:r>
            <a:r>
              <a:rPr b="1" lang="en-US" sz="2400">
                <a:solidFill>
                  <a:schemeClr val="dk1"/>
                </a:solidFill>
              </a:rPr>
              <a:t>drugs</a:t>
            </a:r>
            <a:r>
              <a:rPr lang="en-US" sz="2400">
                <a:solidFill>
                  <a:schemeClr val="dk1"/>
                </a:solidFill>
              </a:rPr>
              <a:t> reveals </a:t>
            </a:r>
            <a:r>
              <a:rPr b="1" lang="en-US" sz="2400">
                <a:solidFill>
                  <a:schemeClr val="dk1"/>
                </a:solidFill>
              </a:rPr>
              <a:t>repurposing</a:t>
            </a:r>
            <a:r>
              <a:rPr lang="en-US" sz="2400">
                <a:solidFill>
                  <a:schemeClr val="dk1"/>
                </a:solidFill>
              </a:rPr>
              <a:t>, combinations, and new interventions.</a:t>
            </a:r>
            <a:endParaRPr/>
          </a:p>
        </p:txBody>
      </p:sp>
      <p:sp>
        <p:nvSpPr>
          <p:cNvPr id="151" name="Google Shape;151;g388e2ef6367_9_13"/>
          <p:cNvSpPr txBox="1"/>
          <p:nvPr/>
        </p:nvSpPr>
        <p:spPr>
          <a:xfrm>
            <a:off x="0" y="0"/>
            <a:ext cx="6215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solidFill>
                  <a:srgbClr val="757575"/>
                </a:solidFill>
              </a:rPr>
              <a:t>Use case example</a:t>
            </a:r>
            <a:endParaRPr sz="2400">
              <a:solidFill>
                <a:srgbClr val="757575"/>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388e2ef6367_0_11"/>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Creating Induced Subgraphs</a:t>
            </a:r>
            <a:endParaRPr/>
          </a:p>
        </p:txBody>
      </p:sp>
      <p:pic>
        <p:nvPicPr>
          <p:cNvPr id="157" name="Google Shape;157;g388e2ef6367_0_11"/>
          <p:cNvPicPr preferRelativeResize="0"/>
          <p:nvPr/>
        </p:nvPicPr>
        <p:blipFill>
          <a:blip r:embed="rId3">
            <a:alphaModFix/>
          </a:blip>
          <a:stretch>
            <a:fillRect/>
          </a:stretch>
        </p:blipFill>
        <p:spPr>
          <a:xfrm>
            <a:off x="152400" y="1843225"/>
            <a:ext cx="5833723" cy="4224552"/>
          </a:xfrm>
          <a:prstGeom prst="rect">
            <a:avLst/>
          </a:prstGeom>
          <a:noFill/>
          <a:ln>
            <a:noFill/>
          </a:ln>
        </p:spPr>
      </p:pic>
      <p:sp>
        <p:nvSpPr>
          <p:cNvPr id="158" name="Google Shape;158;g388e2ef6367_0_11"/>
          <p:cNvSpPr txBox="1"/>
          <p:nvPr/>
        </p:nvSpPr>
        <p:spPr>
          <a:xfrm>
            <a:off x="6544025" y="1993200"/>
            <a:ext cx="5203500" cy="3915900"/>
          </a:xfrm>
          <a:prstGeom prst="rect">
            <a:avLst/>
          </a:prstGeom>
          <a:noFill/>
          <a:ln>
            <a:noFill/>
          </a:ln>
        </p:spPr>
        <p:txBody>
          <a:bodyPr anchorCtr="0" anchor="t" bIns="91425" lIns="91425" spcFirstLastPara="1" rIns="91425" wrap="square" tIns="91425">
            <a:noAutofit/>
          </a:bodyPr>
          <a:lstStyle/>
          <a:p>
            <a:pPr indent="-406400" lvl="0" marL="457200" rtl="0" algn="l">
              <a:spcBef>
                <a:spcPts val="0"/>
              </a:spcBef>
              <a:spcAft>
                <a:spcPts val="0"/>
              </a:spcAft>
              <a:buClr>
                <a:schemeClr val="dk1"/>
              </a:buClr>
              <a:buSzPts val="2800"/>
              <a:buChar char="●"/>
            </a:pPr>
            <a:r>
              <a:rPr lang="en-US" sz="2800">
                <a:solidFill>
                  <a:schemeClr val="dk1"/>
                </a:solidFill>
              </a:rPr>
              <a:t>Induced subgraphs can be created given any set of nodes.</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Subgraph includes neighboring nodes and their inner connections.</a:t>
            </a:r>
            <a:endParaRPr sz="2800">
              <a:solidFill>
                <a:schemeClr val="dk1"/>
              </a:solidFill>
            </a:endParaRPr>
          </a:p>
          <a:p>
            <a:pPr indent="-406400" lvl="0" marL="457200" rtl="0" algn="l">
              <a:spcBef>
                <a:spcPts val="0"/>
              </a:spcBef>
              <a:spcAft>
                <a:spcPts val="0"/>
              </a:spcAft>
              <a:buClr>
                <a:schemeClr val="dk1"/>
              </a:buClr>
              <a:buSzPts val="2800"/>
              <a:buChar char="●"/>
            </a:pPr>
            <a:r>
              <a:rPr lang="en-US" sz="2800">
                <a:solidFill>
                  <a:schemeClr val="dk1"/>
                </a:solidFill>
              </a:rPr>
              <a:t>Can be used for </a:t>
            </a:r>
            <a:r>
              <a:rPr lang="en-US" sz="2800">
                <a:solidFill>
                  <a:schemeClr val="dk1"/>
                </a:solidFill>
              </a:rPr>
              <a:t>downstream</a:t>
            </a:r>
            <a:r>
              <a:rPr lang="en-US" sz="2800">
                <a:solidFill>
                  <a:schemeClr val="dk1"/>
                </a:solidFill>
              </a:rPr>
              <a:t> ML model training and </a:t>
            </a:r>
            <a:r>
              <a:rPr lang="en-US" sz="2800">
                <a:solidFill>
                  <a:schemeClr val="dk1"/>
                </a:solidFill>
              </a:rPr>
              <a:t>inference</a:t>
            </a:r>
            <a:r>
              <a:rPr lang="en-US" sz="2800">
                <a:solidFill>
                  <a:schemeClr val="dk1"/>
                </a:solidFill>
              </a:rPr>
              <a:t>.</a:t>
            </a:r>
            <a:endParaRPr sz="2800">
              <a:solidFill>
                <a:schemeClr val="dk1"/>
              </a:solidFill>
            </a:endParaRPr>
          </a:p>
        </p:txBody>
      </p:sp>
      <p:sp>
        <p:nvSpPr>
          <p:cNvPr id="159" name="Google Shape;159;g388e2ef6367_0_11"/>
          <p:cNvSpPr txBox="1"/>
          <p:nvPr/>
        </p:nvSpPr>
        <p:spPr>
          <a:xfrm>
            <a:off x="152400" y="5909100"/>
            <a:ext cx="6091800" cy="81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1800">
                <a:solidFill>
                  <a:schemeClr val="dk1"/>
                </a:solidFill>
              </a:rPr>
              <a:t>TP53 Subgraph (genes+variants+pathways+processes+perturbations)</a:t>
            </a:r>
            <a:endParaRPr sz="18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88e2ef6367_9_3"/>
          <p:cNvSpPr txBox="1"/>
          <p:nvPr>
            <p:ph type="title"/>
          </p:nvPr>
        </p:nvSpPr>
        <p:spPr>
          <a:xfrm>
            <a:off x="582075" y="259299"/>
            <a:ext cx="11001000" cy="11484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Statistics on the GeNETwork KG subgraph</a:t>
            </a:r>
            <a:endParaRPr/>
          </a:p>
        </p:txBody>
      </p:sp>
      <p:pic>
        <p:nvPicPr>
          <p:cNvPr id="165" name="Google Shape;165;g388e2ef6367_9_3"/>
          <p:cNvPicPr preferRelativeResize="0"/>
          <p:nvPr/>
        </p:nvPicPr>
        <p:blipFill>
          <a:blip r:embed="rId3">
            <a:alphaModFix/>
          </a:blip>
          <a:stretch>
            <a:fillRect/>
          </a:stretch>
        </p:blipFill>
        <p:spPr>
          <a:xfrm>
            <a:off x="838200" y="1407586"/>
            <a:ext cx="5917500" cy="4572000"/>
          </a:xfrm>
          <a:prstGeom prst="rect">
            <a:avLst/>
          </a:prstGeom>
          <a:noFill/>
          <a:ln>
            <a:noFill/>
          </a:ln>
        </p:spPr>
      </p:pic>
      <p:sp>
        <p:nvSpPr>
          <p:cNvPr id="166" name="Google Shape;166;g388e2ef6367_9_3"/>
          <p:cNvSpPr txBox="1"/>
          <p:nvPr/>
        </p:nvSpPr>
        <p:spPr>
          <a:xfrm>
            <a:off x="7196675" y="1814297"/>
            <a:ext cx="4586100" cy="47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rPr>
              <a:t>Degree Distribution</a:t>
            </a:r>
            <a:r>
              <a:rPr lang="en-US" sz="2000">
                <a:solidFill>
                  <a:schemeClr val="dk1"/>
                </a:solidFill>
              </a:rPr>
              <a:t>: connections per node</a:t>
            </a:r>
            <a:endParaRPr sz="2000">
              <a:solidFill>
                <a:schemeClr val="dk1"/>
              </a:solidFill>
            </a:endParaRPr>
          </a:p>
          <a:p>
            <a:pPr indent="0" lvl="0" marL="0" rtl="0" algn="l">
              <a:spcBef>
                <a:spcPts val="0"/>
              </a:spcBef>
              <a:spcAft>
                <a:spcPts val="0"/>
              </a:spcAft>
              <a:buNone/>
            </a:pPr>
            <a:r>
              <a:rPr b="1" lang="en-US" sz="2000">
                <a:solidFill>
                  <a:schemeClr val="dk1"/>
                </a:solidFill>
              </a:rPr>
              <a:t>Degree Histogram</a:t>
            </a:r>
            <a:r>
              <a:rPr lang="en-US" sz="2000">
                <a:solidFill>
                  <a:schemeClr val="dk1"/>
                </a:solidFill>
              </a:rPr>
              <a:t>: how </a:t>
            </a:r>
            <a:r>
              <a:rPr lang="en-US" sz="2000">
                <a:solidFill>
                  <a:schemeClr val="dk1"/>
                </a:solidFill>
              </a:rPr>
              <a:t>often</a:t>
            </a:r>
            <a:r>
              <a:rPr lang="en-US" sz="2000">
                <a:solidFill>
                  <a:schemeClr val="dk1"/>
                </a:solidFill>
              </a:rPr>
              <a:t> nodes with different numbers of connections appear</a:t>
            </a:r>
            <a:endParaRPr sz="2000">
              <a:solidFill>
                <a:schemeClr val="dk1"/>
              </a:solidFill>
            </a:endParaRPr>
          </a:p>
          <a:p>
            <a:pPr indent="0" lvl="0" marL="0" rtl="0" algn="l">
              <a:spcBef>
                <a:spcPts val="0"/>
              </a:spcBef>
              <a:spcAft>
                <a:spcPts val="0"/>
              </a:spcAft>
              <a:buNone/>
            </a:pPr>
            <a:r>
              <a:rPr b="1" lang="en-US" sz="2000">
                <a:solidFill>
                  <a:schemeClr val="dk1"/>
                </a:solidFill>
              </a:rPr>
              <a:t>Betweenness Centrality</a:t>
            </a:r>
            <a:r>
              <a:rPr lang="en-US" sz="2000">
                <a:solidFill>
                  <a:schemeClr val="dk1"/>
                </a:solidFill>
              </a:rPr>
              <a:t>: key bridges connecting </a:t>
            </a:r>
            <a:r>
              <a:rPr lang="en-US" sz="2000">
                <a:solidFill>
                  <a:schemeClr val="dk1"/>
                </a:solidFill>
              </a:rPr>
              <a:t>different</a:t>
            </a:r>
            <a:r>
              <a:rPr lang="en-US" sz="2000">
                <a:solidFill>
                  <a:schemeClr val="dk1"/>
                </a:solidFill>
              </a:rPr>
              <a:t> parts of the network</a:t>
            </a:r>
            <a:endParaRPr sz="2000">
              <a:solidFill>
                <a:schemeClr val="dk1"/>
              </a:solidFill>
            </a:endParaRPr>
          </a:p>
          <a:p>
            <a:pPr indent="0" lvl="0" marL="0" rtl="0" algn="l">
              <a:spcBef>
                <a:spcPts val="0"/>
              </a:spcBef>
              <a:spcAft>
                <a:spcPts val="0"/>
              </a:spcAft>
              <a:buNone/>
            </a:pPr>
            <a:r>
              <a:rPr b="1" lang="en-US" sz="2000">
                <a:solidFill>
                  <a:schemeClr val="dk1"/>
                </a:solidFill>
              </a:rPr>
              <a:t>Closeness Centrality</a:t>
            </a:r>
            <a:r>
              <a:rPr lang="en-US" sz="2000">
                <a:solidFill>
                  <a:schemeClr val="dk1"/>
                </a:solidFill>
              </a:rPr>
              <a:t>: shows how close each node is to all other nodes in the network</a:t>
            </a:r>
            <a:endParaRPr sz="2000">
              <a:solidFill>
                <a:schemeClr val="dk1"/>
              </a:solidFill>
            </a:endParaRPr>
          </a:p>
          <a:p>
            <a:pPr indent="0" lvl="0" marL="0" rtl="0" algn="l">
              <a:spcBef>
                <a:spcPts val="0"/>
              </a:spcBef>
              <a:spcAft>
                <a:spcPts val="0"/>
              </a:spcAft>
              <a:buNone/>
            </a:pPr>
            <a:r>
              <a:rPr b="1" lang="en-US" sz="2000">
                <a:solidFill>
                  <a:schemeClr val="dk1"/>
                </a:solidFill>
              </a:rPr>
              <a:t>PageRank</a:t>
            </a:r>
            <a:r>
              <a:rPr lang="en-US" sz="2000">
                <a:solidFill>
                  <a:schemeClr val="dk1"/>
                </a:solidFill>
              </a:rPr>
              <a:t>: shows the importance of nodes each one connects to</a:t>
            </a:r>
            <a:endParaRPr sz="2000">
              <a:solidFill>
                <a:schemeClr val="dk1"/>
              </a:solidFill>
            </a:endParaRPr>
          </a:p>
          <a:p>
            <a:pPr indent="0" lvl="0" marL="0" rtl="0" algn="l">
              <a:spcBef>
                <a:spcPts val="0"/>
              </a:spcBef>
              <a:spcAft>
                <a:spcPts val="0"/>
              </a:spcAft>
              <a:buNone/>
            </a:pPr>
            <a:r>
              <a:rPr b="1" lang="en-US" sz="2000">
                <a:solidFill>
                  <a:schemeClr val="dk1"/>
                </a:solidFill>
              </a:rPr>
              <a:t>Clustering Coefficient</a:t>
            </a:r>
            <a:r>
              <a:rPr lang="en-US" sz="2000">
                <a:solidFill>
                  <a:schemeClr val="dk1"/>
                </a:solidFill>
              </a:rPr>
              <a:t>: shows how tightly knit a node’s neighbors are</a:t>
            </a:r>
            <a:endParaRPr sz="2000">
              <a:solidFill>
                <a:schemeClr val="dk1"/>
              </a:solidFill>
            </a:endParaRPr>
          </a:p>
        </p:txBody>
      </p:sp>
      <p:sp>
        <p:nvSpPr>
          <p:cNvPr id="167" name="Google Shape;167;g388e2ef6367_9_3"/>
          <p:cNvSpPr txBox="1"/>
          <p:nvPr/>
        </p:nvSpPr>
        <p:spPr>
          <a:xfrm>
            <a:off x="740833" y="6138325"/>
            <a:ext cx="6191400" cy="67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1600">
                <a:solidFill>
                  <a:schemeClr val="dk1"/>
                </a:solidFill>
              </a:rPr>
              <a:t>Induced subgraph of KG (CIViC, subsets of MSigSB, and GTEx co-expression</a:t>
            </a:r>
            <a:endParaRPr sz="1600">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2025-10-02T15:33:04Z</dcterms:created>
  <dc:creator>Shukla, Sangeeta</dc:creator>
</cp:coreProperties>
</file>