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commentAuthors+xml" PartName="/ppt/commentAuthors.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Lst>
  <p:sldSz cy="6858000" cx="12192000"/>
  <p:notesSz cx="6858000" cy="9144000"/>
  <p:embeddedFontLst>
    <p:embeddedFont>
      <p:font typeface="Play"/>
      <p:regular r:id="rId16"/>
      <p:bold r:id="rId1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18" roundtripDataSignature="AMtx7mgoLJHgykbmnSjR0jwQK0YEB4XYFw=="/>
    </p:ext>
  </p:extLst>
</p:presentation>
</file>

<file path=ppt/commentAuthors.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1" name="Benjamin Wingfield"/>
</p:cmAuthorLst>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Play-bold.fntdata"/><Relationship Id="rId16" Type="http://schemas.openxmlformats.org/officeDocument/2006/relationships/font" Target="fonts/Play-regular.fntdata"/><Relationship Id="rId5" Type="http://schemas.openxmlformats.org/officeDocument/2006/relationships/notesMaster" Target="notesMasters/notesMaster1.xml"/><Relationship Id="rId6" Type="http://schemas.openxmlformats.org/officeDocument/2006/relationships/slide" Target="slides/slide1.xml"/><Relationship Id="rId18" Type="http://customschemas.google.com/relationships/presentationmetadata" Target="metadata"/><Relationship Id="rId7" Type="http://schemas.openxmlformats.org/officeDocument/2006/relationships/slide" Target="slides/slide2.xml"/><Relationship Id="rId8" Type="http://schemas.openxmlformats.org/officeDocument/2006/relationships/slide" Target="slides/slide3.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10-03T15:16:33.832">
    <p:pos x="528" y="1150"/>
    <p:text>e.g. https://pubmed.ncbi.nlm.nih.gov/34662886/</p:text>
    <p:extLst>
      <p:ext uri="{C676402C-5697-4E1C-873F-D02D1690AC5C}">
        <p15:threadingInfo timeZoneBias="0"/>
      </p:ext>
      <p:ext uri="http://customooxmlschemas.google.com/">
        <go:slidesCustomData xmlns:go="http://customooxmlschemas.google.com/" commentPostId="AAABr4bhg3s"/>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64" name="Google Shape;164;p8: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p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3: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4: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5: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p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g388e2ef6367_0_4: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44" name="Google Shape;144;g388e2ef6367_0_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g388e2ef6367_9_3:notes"/>
          <p:cNvSpPr/>
          <p:nvPr>
            <p:ph idx="2" type="sldImg"/>
          </p:nvPr>
        </p:nvSpPr>
        <p:spPr>
          <a:xfrm>
            <a:off x="1143225" y="685800"/>
            <a:ext cx="4572300" cy="3429000"/>
          </a:xfrm>
          <a:custGeom>
            <a:rect b="b" l="l" r="r" t="t"/>
            <a:pathLst>
              <a:path extrusionOk="0" h="120000" w="120000">
                <a:moveTo>
                  <a:pt x="0" y="0"/>
                </a:moveTo>
                <a:lnTo>
                  <a:pt x="120000" y="0"/>
                </a:lnTo>
                <a:lnTo>
                  <a:pt x="120000" y="120000"/>
                </a:lnTo>
                <a:lnTo>
                  <a:pt x="0" y="120000"/>
                </a:lnTo>
                <a:close/>
              </a:path>
            </a:pathLst>
          </a:custGeom>
        </p:spPr>
      </p:sp>
      <p:sp>
        <p:nvSpPr>
          <p:cNvPr id="151" name="Google Shape;151;g388e2ef6367_9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Top Left – Degree Distribution</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This panel shows how many connections each node in the network has. Most nodes have very few connections, while only a small number of nodes act as hubs with many connections. This kind of distribution is common in real-world networks.</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Top Middle – Degree Histogram</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Here we look at the same information in histogram form: how often nodes with different numbers of connections appear. The bulk of nodes have a moderate number of connections, but the network is skewed by a smaller group of high-degree hubs.</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Top Right – Betweenness Centrality</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This panel measures how often a node lies on the shortest path between other nodes. A few nodes have very high betweenness, meaning they act as key bridges that connect different parts of the network. Most nodes, however, rarely serve as intermediaries.</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Bottom Left – Closeness Centrality</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This shows how close each node is to all others in the network, based on shortest paths. Nearly all nodes cluster at low values, meaning they are far from many other nodes. Only a small fraction of nodes are more centrally placed.</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Bottom Middle – PageRank</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PageRank measures influence by considering not just the number of links a node has, but also the importance of the nodes it connects to. Most nodes have very low influence scores, while a few stand out as disproportionately influential.</a:t>
            </a:r>
            <a:endParaRPr sz="1150">
              <a:solidFill>
                <a:srgbClr val="1D1C1D"/>
              </a:solidFill>
              <a:highlight>
                <a:srgbClr val="F8F8F8"/>
              </a:highlight>
            </a:endParaRPr>
          </a:p>
          <a:p>
            <a:pPr indent="0" lvl="0" marL="0" rtl="0" algn="l">
              <a:spcBef>
                <a:spcPts val="0"/>
              </a:spcBef>
              <a:spcAft>
                <a:spcPts val="0"/>
              </a:spcAft>
              <a:buClr>
                <a:schemeClr val="dk1"/>
              </a:buClr>
              <a:buSzPts val="1100"/>
              <a:buFont typeface="Arial"/>
              <a:buNone/>
            </a:pPr>
            <a:r>
              <a:rPr lang="en-US" sz="1150">
                <a:solidFill>
                  <a:srgbClr val="1D1C1D"/>
                </a:solidFill>
                <a:highlight>
                  <a:srgbClr val="F8F8F8"/>
                </a:highlight>
              </a:rPr>
              <a:t>Bottom Right – Clustering Coefficient</a:t>
            </a:r>
            <a:endParaRPr sz="1150">
              <a:solidFill>
                <a:srgbClr val="1D1C1D"/>
              </a:solidFill>
              <a:highlight>
                <a:srgbClr val="F8F8F8"/>
              </a:highlight>
            </a:endParaRPr>
          </a:p>
          <a:p>
            <a:pPr indent="0" lvl="0" marL="0" rtl="0" algn="l">
              <a:spcBef>
                <a:spcPts val="0"/>
              </a:spcBef>
              <a:spcAft>
                <a:spcPts val="0"/>
              </a:spcAft>
              <a:buNone/>
            </a:pPr>
            <a:r>
              <a:rPr lang="en-US" sz="1150">
                <a:solidFill>
                  <a:srgbClr val="1D1C1D"/>
                </a:solidFill>
                <a:highlight>
                  <a:srgbClr val="F8F8F8"/>
                </a:highlight>
              </a:rPr>
              <a:t>This panel captures how tightly knit a node’s neighbors are. Most nodes are in loosely connected neighborhoods, while a small number belong to highly clustered, community-like groups.</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p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1" name="Shape 11"/>
        <p:cNvGrpSpPr/>
        <p:nvPr/>
      </p:nvGrpSpPr>
      <p:grpSpPr>
        <a:xfrm>
          <a:off x="0" y="0"/>
          <a:ext cx="0" cy="0"/>
          <a:chOff x="0" y="0"/>
          <a:chExt cx="0" cy="0"/>
        </a:xfrm>
      </p:grpSpPr>
      <p:sp>
        <p:nvSpPr>
          <p:cNvPr id="12" name="Google Shape;12;p10"/>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 name="Google Shape;13;p10"/>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4" name="Google Shape;14;p1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5" name="Google Shape;15;p1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6" name="Google Shape;16;p1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68" name="Shape 68"/>
        <p:cNvGrpSpPr/>
        <p:nvPr/>
      </p:nvGrpSpPr>
      <p:grpSpPr>
        <a:xfrm>
          <a:off x="0" y="0"/>
          <a:ext cx="0" cy="0"/>
          <a:chOff x="0" y="0"/>
          <a:chExt cx="0" cy="0"/>
        </a:xfrm>
      </p:grpSpPr>
      <p:sp>
        <p:nvSpPr>
          <p:cNvPr id="69" name="Google Shape;69;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0" name="Google Shape;70;p19"/>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2" name="Google Shape;72;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4" name="Shape 74"/>
        <p:cNvGrpSpPr/>
        <p:nvPr/>
      </p:nvGrpSpPr>
      <p:grpSpPr>
        <a:xfrm>
          <a:off x="0" y="0"/>
          <a:ext cx="0" cy="0"/>
          <a:chOff x="0" y="0"/>
          <a:chExt cx="0" cy="0"/>
        </a:xfrm>
      </p:grpSpPr>
      <p:sp>
        <p:nvSpPr>
          <p:cNvPr id="75" name="Google Shape;75;p20"/>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6" name="Google Shape;76;p20"/>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17" name="Shape 17"/>
        <p:cNvGrpSpPr/>
        <p:nvPr/>
      </p:nvGrpSpPr>
      <p:grpSpPr>
        <a:xfrm>
          <a:off x="0" y="0"/>
          <a:ext cx="0" cy="0"/>
          <a:chOff x="0" y="0"/>
          <a:chExt cx="0" cy="0"/>
        </a:xfrm>
      </p:grpSpPr>
      <p:sp>
        <p:nvSpPr>
          <p:cNvPr id="18" name="Google Shape;18;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9" name="Google Shape;19;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0" name="Google Shape;20;p1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1" name="Google Shape;21;p1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2" name="Google Shape;22;p1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3" name="Shape 23"/>
        <p:cNvGrpSpPr/>
        <p:nvPr/>
      </p:nvGrpSpPr>
      <p:grpSpPr>
        <a:xfrm>
          <a:off x="0" y="0"/>
          <a:ext cx="0" cy="0"/>
          <a:chOff x="0" y="0"/>
          <a:chExt cx="0" cy="0"/>
        </a:xfrm>
      </p:grpSpPr>
      <p:sp>
        <p:nvSpPr>
          <p:cNvPr id="24" name="Google Shape;24;p12"/>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5" name="Google Shape;25;p12"/>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7" name="Google Shape;27;p1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8" name="Google Shape;28;p1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29" name="Shape 29"/>
        <p:cNvGrpSpPr/>
        <p:nvPr/>
      </p:nvGrpSpPr>
      <p:grpSpPr>
        <a:xfrm>
          <a:off x="0" y="0"/>
          <a:ext cx="0" cy="0"/>
          <a:chOff x="0" y="0"/>
          <a:chExt cx="0" cy="0"/>
        </a:xfrm>
      </p:grpSpPr>
      <p:sp>
        <p:nvSpPr>
          <p:cNvPr id="30" name="Google Shape;30;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1" name="Google Shape;31;p13"/>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3"/>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4" name="Google Shape;34;p1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5" name="Google Shape;35;p1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36" name="Shape 36"/>
        <p:cNvGrpSpPr/>
        <p:nvPr/>
      </p:nvGrpSpPr>
      <p:grpSpPr>
        <a:xfrm>
          <a:off x="0" y="0"/>
          <a:ext cx="0" cy="0"/>
          <a:chOff x="0" y="0"/>
          <a:chExt cx="0" cy="0"/>
        </a:xfrm>
      </p:grpSpPr>
      <p:sp>
        <p:nvSpPr>
          <p:cNvPr id="37" name="Google Shape;37;p14"/>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8" name="Google Shape;38;p14"/>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4"/>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4"/>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4"/>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5" name="Shape 45"/>
        <p:cNvGrpSpPr/>
        <p:nvPr/>
      </p:nvGrpSpPr>
      <p:grpSpPr>
        <a:xfrm>
          <a:off x="0" y="0"/>
          <a:ext cx="0" cy="0"/>
          <a:chOff x="0" y="0"/>
          <a:chExt cx="0" cy="0"/>
        </a:xfrm>
      </p:grpSpPr>
      <p:sp>
        <p:nvSpPr>
          <p:cNvPr id="46" name="Google Shape;46;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8" name="Google Shape;48;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9" name="Google Shape;49;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4" name="Shape 54"/>
        <p:cNvGrpSpPr/>
        <p:nvPr/>
      </p:nvGrpSpPr>
      <p:grpSpPr>
        <a:xfrm>
          <a:off x="0" y="0"/>
          <a:ext cx="0" cy="0"/>
          <a:chOff x="0" y="0"/>
          <a:chExt cx="0" cy="0"/>
        </a:xfrm>
      </p:grpSpPr>
      <p:sp>
        <p:nvSpPr>
          <p:cNvPr id="55" name="Google Shape;55;p17"/>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6" name="Google Shape;56;p17"/>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17"/>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9" name="Google Shape;59;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0" name="Google Shape;60;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1" name="Shape 61"/>
        <p:cNvGrpSpPr/>
        <p:nvPr/>
      </p:nvGrpSpPr>
      <p:grpSpPr>
        <a:xfrm>
          <a:off x="0" y="0"/>
          <a:ext cx="0" cy="0"/>
          <a:chOff x="0" y="0"/>
          <a:chExt cx="0" cy="0"/>
        </a:xfrm>
      </p:grpSpPr>
      <p:sp>
        <p:nvSpPr>
          <p:cNvPr id="62" name="Google Shape;62;p18"/>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8"/>
          <p:cNvSpPr/>
          <p:nvPr>
            <p:ph idx="2" type="pic"/>
          </p:nvPr>
        </p:nvSpPr>
        <p:spPr>
          <a:xfrm>
            <a:off x="5183188" y="987425"/>
            <a:ext cx="6172200" cy="4873625"/>
          </a:xfrm>
          <a:prstGeom prst="rect">
            <a:avLst/>
          </a:prstGeom>
          <a:noFill/>
          <a:ln>
            <a:noFill/>
          </a:ln>
        </p:spPr>
      </p:sp>
      <p:sp>
        <p:nvSpPr>
          <p:cNvPr id="64" name="Google Shape;64;p18"/>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6" name="Google Shape;66;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7" name="Google Shape;67;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5" name="Shape 5"/>
        <p:cNvGrpSpPr/>
        <p:nvPr/>
      </p:nvGrpSpPr>
      <p:grpSpPr>
        <a:xfrm>
          <a:off x="0" y="0"/>
          <a:ext cx="0" cy="0"/>
          <a:chOff x="0" y="0"/>
          <a:chExt cx="0" cy="0"/>
        </a:xfrm>
      </p:grpSpPr>
      <p:sp>
        <p:nvSpPr>
          <p:cNvPr id="6" name="Google Shape;6;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7" name="Google Shape;7;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9" name="Google Shape;9;p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757575"/>
                </a:solidFill>
                <a:latin typeface="Arial"/>
                <a:ea typeface="Arial"/>
                <a:cs typeface="Arial"/>
                <a:sym typeface="Arial"/>
              </a:defRPr>
            </a:lvl1pPr>
            <a:lvl2pPr lvl="1" marR="0" rtl="0" algn="l">
              <a:spcBef>
                <a:spcPts val="0"/>
              </a:spcBef>
              <a:spcAft>
                <a:spcPts val="0"/>
              </a:spcAft>
              <a:buSzPts val="1400"/>
              <a:buNone/>
              <a:defRPr b="0" i="0" sz="1800" u="none" cap="none" strike="noStrike">
                <a:solidFill>
                  <a:schemeClr val="dk1"/>
                </a:solidFill>
                <a:latin typeface="Arial"/>
                <a:ea typeface="Arial"/>
                <a:cs typeface="Arial"/>
                <a:sym typeface="Arial"/>
              </a:defRPr>
            </a:lvl2pPr>
            <a:lvl3pPr lvl="2" marR="0" rtl="0" algn="l">
              <a:spcBef>
                <a:spcPts val="0"/>
              </a:spcBef>
              <a:spcAft>
                <a:spcPts val="0"/>
              </a:spcAft>
              <a:buSzPts val="1400"/>
              <a:buNone/>
              <a:defRPr b="0" i="0" sz="1800" u="none" cap="none" strike="noStrike">
                <a:solidFill>
                  <a:schemeClr val="dk1"/>
                </a:solidFill>
                <a:latin typeface="Arial"/>
                <a:ea typeface="Arial"/>
                <a:cs typeface="Arial"/>
                <a:sym typeface="Arial"/>
              </a:defRPr>
            </a:lvl3pPr>
            <a:lvl4pPr lvl="3" marR="0" rtl="0" algn="l">
              <a:spcBef>
                <a:spcPts val="0"/>
              </a:spcBef>
              <a:spcAft>
                <a:spcPts val="0"/>
              </a:spcAft>
              <a:buSzPts val="1400"/>
              <a:buNone/>
              <a:defRPr b="0" i="0" sz="1800" u="none" cap="none" strike="noStrike">
                <a:solidFill>
                  <a:schemeClr val="dk1"/>
                </a:solidFill>
                <a:latin typeface="Arial"/>
                <a:ea typeface="Arial"/>
                <a:cs typeface="Arial"/>
                <a:sym typeface="Arial"/>
              </a:defRPr>
            </a:lvl4pPr>
            <a:lvl5pPr lvl="4" marR="0" rtl="0" algn="l">
              <a:spcBef>
                <a:spcPts val="0"/>
              </a:spcBef>
              <a:spcAft>
                <a:spcPts val="0"/>
              </a:spcAft>
              <a:buSzPts val="1400"/>
              <a:buNone/>
              <a:defRPr b="0" i="0" sz="1800" u="none" cap="none" strike="noStrike">
                <a:solidFill>
                  <a:schemeClr val="dk1"/>
                </a:solidFill>
                <a:latin typeface="Arial"/>
                <a:ea typeface="Arial"/>
                <a:cs typeface="Arial"/>
                <a:sym typeface="Arial"/>
              </a:defRPr>
            </a:lvl5pPr>
            <a:lvl6pPr lvl="5" marR="0" rtl="0" algn="l">
              <a:spcBef>
                <a:spcPts val="0"/>
              </a:spcBef>
              <a:spcAft>
                <a:spcPts val="0"/>
              </a:spcAft>
              <a:buSzPts val="1400"/>
              <a:buNone/>
              <a:defRPr b="0" i="0" sz="1800" u="none" cap="none" strike="noStrike">
                <a:solidFill>
                  <a:schemeClr val="dk1"/>
                </a:solidFill>
                <a:latin typeface="Arial"/>
                <a:ea typeface="Arial"/>
                <a:cs typeface="Arial"/>
                <a:sym typeface="Arial"/>
              </a:defRPr>
            </a:lvl6pPr>
            <a:lvl7pPr lvl="6" marR="0" rtl="0" algn="l">
              <a:spcBef>
                <a:spcPts val="0"/>
              </a:spcBef>
              <a:spcAft>
                <a:spcPts val="0"/>
              </a:spcAft>
              <a:buSzPts val="1400"/>
              <a:buNone/>
              <a:defRPr b="0" i="0" sz="1800" u="none" cap="none" strike="noStrike">
                <a:solidFill>
                  <a:schemeClr val="dk1"/>
                </a:solidFill>
                <a:latin typeface="Arial"/>
                <a:ea typeface="Arial"/>
                <a:cs typeface="Arial"/>
                <a:sym typeface="Arial"/>
              </a:defRPr>
            </a:lvl7pPr>
            <a:lvl8pPr lvl="7" marR="0" rtl="0" algn="l">
              <a:spcBef>
                <a:spcPts val="0"/>
              </a:spcBef>
              <a:spcAft>
                <a:spcPts val="0"/>
              </a:spcAft>
              <a:buSzPts val="1400"/>
              <a:buNone/>
              <a:defRPr b="0" i="0" sz="1800" u="none" cap="none" strike="noStrike">
                <a:solidFill>
                  <a:schemeClr val="dk1"/>
                </a:solidFill>
                <a:latin typeface="Arial"/>
                <a:ea typeface="Arial"/>
                <a:cs typeface="Arial"/>
                <a:sym typeface="Arial"/>
              </a:defRPr>
            </a:lvl8pPr>
            <a:lvl9pPr lvl="8" marR="0" rtl="0" algn="l">
              <a:spcBef>
                <a:spcPts val="0"/>
              </a:spcBef>
              <a:spcAft>
                <a:spcPts val="0"/>
              </a:spcAft>
              <a:buSzPts val="1400"/>
              <a:buNone/>
              <a:defRPr b="0" i="0" sz="1800" u="none" cap="none" strike="noStrike">
                <a:solidFill>
                  <a:schemeClr val="dk1"/>
                </a:solidFill>
                <a:latin typeface="Arial"/>
                <a:ea typeface="Arial"/>
                <a:cs typeface="Arial"/>
                <a:sym typeface="Arial"/>
              </a:defRPr>
            </a:lvl9pPr>
          </a:lstStyle>
          <a:p/>
        </p:txBody>
      </p:sp>
      <p:sp>
        <p:nvSpPr>
          <p:cNvPr id="10" name="Google Shape;10;p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757575"/>
                </a:solidFill>
                <a:latin typeface="Arial"/>
                <a:ea typeface="Arial"/>
                <a:cs typeface="Arial"/>
                <a:sym typeface="Arial"/>
              </a:defRPr>
            </a:lvl1pPr>
            <a:lvl2pPr indent="0" lvl="1" marL="0" marR="0" rtl="0" algn="r">
              <a:spcBef>
                <a:spcPts val="0"/>
              </a:spcBef>
              <a:buNone/>
              <a:defRPr b="0" i="0" sz="1200" u="none" cap="none" strike="noStrike">
                <a:solidFill>
                  <a:srgbClr val="757575"/>
                </a:solidFill>
                <a:latin typeface="Arial"/>
                <a:ea typeface="Arial"/>
                <a:cs typeface="Arial"/>
                <a:sym typeface="Arial"/>
              </a:defRPr>
            </a:lvl2pPr>
            <a:lvl3pPr indent="0" lvl="2" marL="0" marR="0" rtl="0" algn="r">
              <a:spcBef>
                <a:spcPts val="0"/>
              </a:spcBef>
              <a:buNone/>
              <a:defRPr b="0" i="0" sz="1200" u="none" cap="none" strike="noStrike">
                <a:solidFill>
                  <a:srgbClr val="757575"/>
                </a:solidFill>
                <a:latin typeface="Arial"/>
                <a:ea typeface="Arial"/>
                <a:cs typeface="Arial"/>
                <a:sym typeface="Arial"/>
              </a:defRPr>
            </a:lvl3pPr>
            <a:lvl4pPr indent="0" lvl="3" marL="0" marR="0" rtl="0" algn="r">
              <a:spcBef>
                <a:spcPts val="0"/>
              </a:spcBef>
              <a:buNone/>
              <a:defRPr b="0" i="0" sz="1200" u="none" cap="none" strike="noStrike">
                <a:solidFill>
                  <a:srgbClr val="757575"/>
                </a:solidFill>
                <a:latin typeface="Arial"/>
                <a:ea typeface="Arial"/>
                <a:cs typeface="Arial"/>
                <a:sym typeface="Arial"/>
              </a:defRPr>
            </a:lvl4pPr>
            <a:lvl5pPr indent="0" lvl="4" marL="0" marR="0" rtl="0" algn="r">
              <a:spcBef>
                <a:spcPts val="0"/>
              </a:spcBef>
              <a:buNone/>
              <a:defRPr b="0" i="0" sz="1200" u="none" cap="none" strike="noStrike">
                <a:solidFill>
                  <a:srgbClr val="757575"/>
                </a:solidFill>
                <a:latin typeface="Arial"/>
                <a:ea typeface="Arial"/>
                <a:cs typeface="Arial"/>
                <a:sym typeface="Arial"/>
              </a:defRPr>
            </a:lvl5pPr>
            <a:lvl6pPr indent="0" lvl="5" marL="0" marR="0" rtl="0" algn="r">
              <a:spcBef>
                <a:spcPts val="0"/>
              </a:spcBef>
              <a:buNone/>
              <a:defRPr b="0" i="0" sz="1200" u="none" cap="none" strike="noStrike">
                <a:solidFill>
                  <a:srgbClr val="757575"/>
                </a:solidFill>
                <a:latin typeface="Arial"/>
                <a:ea typeface="Arial"/>
                <a:cs typeface="Arial"/>
                <a:sym typeface="Arial"/>
              </a:defRPr>
            </a:lvl6pPr>
            <a:lvl7pPr indent="0" lvl="6" marL="0" marR="0" rtl="0" algn="r">
              <a:spcBef>
                <a:spcPts val="0"/>
              </a:spcBef>
              <a:buNone/>
              <a:defRPr b="0" i="0" sz="1200" u="none" cap="none" strike="noStrike">
                <a:solidFill>
                  <a:srgbClr val="757575"/>
                </a:solidFill>
                <a:latin typeface="Arial"/>
                <a:ea typeface="Arial"/>
                <a:cs typeface="Arial"/>
                <a:sym typeface="Arial"/>
              </a:defRPr>
            </a:lvl7pPr>
            <a:lvl8pPr indent="0" lvl="7" marL="0" marR="0" rtl="0" algn="r">
              <a:spcBef>
                <a:spcPts val="0"/>
              </a:spcBef>
              <a:buNone/>
              <a:defRPr b="0" i="0" sz="1200" u="none" cap="none" strike="noStrike">
                <a:solidFill>
                  <a:srgbClr val="757575"/>
                </a:solidFill>
                <a:latin typeface="Arial"/>
                <a:ea typeface="Arial"/>
                <a:cs typeface="Arial"/>
                <a:sym typeface="Arial"/>
              </a:defRPr>
            </a:lvl8pPr>
            <a:lvl9pPr indent="0" lvl="8" marL="0" marR="0" rtl="0" algn="r">
              <a:spcBef>
                <a:spcPts val="0"/>
              </a:spcBef>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3.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comments" Target="../comments/comment1.xml"/><Relationship Id="rId4" Type="http://schemas.openxmlformats.org/officeDocument/2006/relationships/hyperlink" Target="http://clinicaltrials.gov"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pic>
        <p:nvPicPr>
          <p:cNvPr id="84" name="Google Shape;84;p1" title="GeNETworkLogoNoBackground.png"/>
          <p:cNvPicPr preferRelativeResize="0"/>
          <p:nvPr/>
        </p:nvPicPr>
        <p:blipFill>
          <a:blip r:embed="rId3">
            <a:alphaModFix/>
          </a:blip>
          <a:stretch>
            <a:fillRect/>
          </a:stretch>
        </p:blipFill>
        <p:spPr>
          <a:xfrm>
            <a:off x="-81637" y="-1095049"/>
            <a:ext cx="12355275" cy="8733200"/>
          </a:xfrm>
          <a:prstGeom prst="rect">
            <a:avLst/>
          </a:prstGeom>
          <a:noFill/>
          <a:ln>
            <a:noFill/>
          </a:ln>
        </p:spPr>
      </p:pic>
      <p:sp>
        <p:nvSpPr>
          <p:cNvPr id="85" name="Google Shape;85;p1"/>
          <p:cNvSpPr txBox="1"/>
          <p:nvPr>
            <p:ph idx="1" type="subTitle"/>
          </p:nvPr>
        </p:nvSpPr>
        <p:spPr>
          <a:xfrm>
            <a:off x="1746675" y="4329388"/>
            <a:ext cx="9144000" cy="1655700"/>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chemeClr val="dk1"/>
              </a:buClr>
              <a:buSzPts val="2400"/>
              <a:buNone/>
            </a:pPr>
            <a:r>
              <a:rPr lang="en-US"/>
              <a:t>AWS Open Data Hackathon </a:t>
            </a:r>
            <a:endParaRPr/>
          </a:p>
          <a:p>
            <a:pPr indent="0" lvl="0" marL="0" rtl="0" algn="ctr">
              <a:lnSpc>
                <a:spcPct val="90000"/>
              </a:lnSpc>
              <a:spcBef>
                <a:spcPts val="1000"/>
              </a:spcBef>
              <a:spcAft>
                <a:spcPts val="0"/>
              </a:spcAft>
              <a:buClr>
                <a:schemeClr val="dk1"/>
              </a:buClr>
              <a:buSzPts val="2400"/>
              <a:buNone/>
            </a:pPr>
            <a:r>
              <a:rPr lang="en-US"/>
              <a:t>October 1-3, 2025</a:t>
            </a:r>
            <a:endParaRPr/>
          </a:p>
          <a:p>
            <a:pPr indent="0" lvl="0" marL="0" rtl="0" algn="ctr">
              <a:lnSpc>
                <a:spcPct val="90000"/>
              </a:lnSpc>
              <a:spcBef>
                <a:spcPts val="1000"/>
              </a:spcBef>
              <a:spcAft>
                <a:spcPts val="0"/>
              </a:spcAft>
              <a:buClr>
                <a:schemeClr val="dk1"/>
              </a:buClr>
              <a:buSzPts val="2400"/>
              <a:buNone/>
            </a:pPr>
            <a:r>
              <a:rPr lang="en-US"/>
              <a:t>Group 1</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5" name="Shape 165"/>
        <p:cNvGrpSpPr/>
        <p:nvPr/>
      </p:nvGrpSpPr>
      <p:grpSpPr>
        <a:xfrm>
          <a:off x="0" y="0"/>
          <a:ext cx="0" cy="0"/>
          <a:chOff x="0" y="0"/>
          <a:chExt cx="0" cy="0"/>
        </a:xfrm>
      </p:grpSpPr>
      <p:sp>
        <p:nvSpPr>
          <p:cNvPr id="166" name="Google Shape;166;p8"/>
          <p:cNvSpPr txBox="1"/>
          <p:nvPr>
            <p:ph idx="1" type="body"/>
          </p:nvPr>
        </p:nvSpPr>
        <p:spPr>
          <a:xfrm>
            <a:off x="784300" y="1690700"/>
            <a:ext cx="3933300" cy="4351200"/>
          </a:xfrm>
          <a:prstGeom prst="rect">
            <a:avLst/>
          </a:prstGeom>
          <a:noFill/>
          <a:ln>
            <a:noFill/>
          </a:ln>
        </p:spPr>
        <p:txBody>
          <a:bodyPr anchorCtr="0" anchor="t" bIns="45700" lIns="91425" spcFirstLastPara="1" rIns="91425" wrap="square" tIns="45700">
            <a:normAutofit/>
          </a:bodyPr>
          <a:lstStyle/>
          <a:p>
            <a:pPr indent="0" lvl="0" marL="0" rtl="0" algn="l">
              <a:lnSpc>
                <a:spcPct val="150000"/>
              </a:lnSpc>
              <a:spcBef>
                <a:spcPts val="0"/>
              </a:spcBef>
              <a:spcAft>
                <a:spcPts val="0"/>
              </a:spcAft>
              <a:buNone/>
            </a:pPr>
            <a:r>
              <a:rPr b="1" lang="en-US"/>
              <a:t>US folks:</a:t>
            </a:r>
            <a:endParaRPr b="1"/>
          </a:p>
          <a:p>
            <a:pPr indent="0" lvl="0" marL="57150" rtl="0" algn="l">
              <a:lnSpc>
                <a:spcPct val="150000"/>
              </a:lnSpc>
              <a:spcBef>
                <a:spcPts val="1000"/>
              </a:spcBef>
              <a:spcAft>
                <a:spcPts val="0"/>
              </a:spcAft>
              <a:buSzPts val="1800"/>
              <a:buChar char="•"/>
            </a:pPr>
            <a:r>
              <a:rPr lang="en-US"/>
              <a:t>Chantera Lazard</a:t>
            </a:r>
            <a:endParaRPr/>
          </a:p>
          <a:p>
            <a:pPr indent="0" lvl="0" marL="57150" rtl="0" algn="l">
              <a:lnSpc>
                <a:spcPct val="150000"/>
              </a:lnSpc>
              <a:spcBef>
                <a:spcPts val="0"/>
              </a:spcBef>
              <a:spcAft>
                <a:spcPts val="0"/>
              </a:spcAft>
              <a:buSzPts val="1800"/>
              <a:buChar char="•"/>
            </a:pPr>
            <a:r>
              <a:rPr lang="en-US"/>
              <a:t>Sangeeta Shukla</a:t>
            </a:r>
            <a:endParaRPr/>
          </a:p>
          <a:p>
            <a:pPr indent="0" lvl="0" marL="57150" rtl="0" algn="l">
              <a:lnSpc>
                <a:spcPct val="150000"/>
              </a:lnSpc>
              <a:spcBef>
                <a:spcPts val="0"/>
              </a:spcBef>
              <a:spcAft>
                <a:spcPts val="0"/>
              </a:spcAft>
              <a:buSzPts val="1800"/>
              <a:buChar char="•"/>
            </a:pPr>
            <a:r>
              <a:rPr lang="en-US"/>
              <a:t>Taha Ahooyi</a:t>
            </a:r>
            <a:endParaRPr/>
          </a:p>
          <a:p>
            <a:pPr indent="-114300" lvl="0" marL="228600" rtl="0" algn="l">
              <a:lnSpc>
                <a:spcPct val="150000"/>
              </a:lnSpc>
              <a:spcBef>
                <a:spcPts val="0"/>
              </a:spcBef>
              <a:spcAft>
                <a:spcPts val="0"/>
              </a:spcAft>
              <a:buSzPts val="1800"/>
              <a:buChar char="•"/>
            </a:pPr>
            <a:r>
              <a:rPr lang="en-US"/>
              <a:t>   </a:t>
            </a:r>
            <a:r>
              <a:rPr lang="en-US"/>
              <a:t>Deanne Taylor</a:t>
            </a:r>
            <a:endParaRPr/>
          </a:p>
        </p:txBody>
      </p:sp>
      <p:sp>
        <p:nvSpPr>
          <p:cNvPr id="167" name="Google Shape;167;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Group Members</a:t>
            </a:r>
            <a:endParaRPr/>
          </a:p>
        </p:txBody>
      </p:sp>
      <p:sp>
        <p:nvSpPr>
          <p:cNvPr id="168" name="Google Shape;168;p8"/>
          <p:cNvSpPr txBox="1"/>
          <p:nvPr>
            <p:ph idx="1" type="body"/>
          </p:nvPr>
        </p:nvSpPr>
        <p:spPr>
          <a:xfrm>
            <a:off x="6737955" y="1690700"/>
            <a:ext cx="3933300" cy="4351200"/>
          </a:xfrm>
          <a:prstGeom prst="rect">
            <a:avLst/>
          </a:prstGeom>
          <a:noFill/>
          <a:ln>
            <a:noFill/>
          </a:ln>
        </p:spPr>
        <p:txBody>
          <a:bodyPr anchorCtr="0" anchor="t" bIns="45700" lIns="91425" spcFirstLastPara="1" rIns="91425" wrap="square" tIns="45700">
            <a:normAutofit fontScale="92500" lnSpcReduction="20000"/>
          </a:bodyPr>
          <a:lstStyle/>
          <a:p>
            <a:pPr indent="0" lvl="0" marL="0" rtl="0" algn="l">
              <a:lnSpc>
                <a:spcPct val="150000"/>
              </a:lnSpc>
              <a:spcBef>
                <a:spcPts val="0"/>
              </a:spcBef>
              <a:spcAft>
                <a:spcPts val="0"/>
              </a:spcAft>
              <a:buNone/>
            </a:pPr>
            <a:r>
              <a:rPr b="1" lang="en-US"/>
              <a:t>UK folks:</a:t>
            </a:r>
            <a:endParaRPr/>
          </a:p>
          <a:p>
            <a:pPr indent="-277177" lvl="0" marL="228600" rtl="0" algn="l">
              <a:lnSpc>
                <a:spcPct val="150000"/>
              </a:lnSpc>
              <a:spcBef>
                <a:spcPts val="1000"/>
              </a:spcBef>
              <a:spcAft>
                <a:spcPts val="0"/>
              </a:spcAft>
              <a:buSzPct val="64285"/>
              <a:buChar char="•"/>
            </a:pPr>
            <a:r>
              <a:rPr lang="en-US"/>
              <a:t>Christine Withers</a:t>
            </a:r>
            <a:endParaRPr/>
          </a:p>
          <a:p>
            <a:pPr indent="-277177" lvl="0" marL="228600" rtl="0" algn="l">
              <a:lnSpc>
                <a:spcPct val="150000"/>
              </a:lnSpc>
              <a:spcBef>
                <a:spcPts val="0"/>
              </a:spcBef>
              <a:spcAft>
                <a:spcPts val="0"/>
              </a:spcAft>
              <a:buSzPct val="64285"/>
              <a:buChar char="•"/>
            </a:pPr>
            <a:r>
              <a:rPr lang="en-US"/>
              <a:t>Vivien Ho</a:t>
            </a:r>
            <a:endParaRPr/>
          </a:p>
          <a:p>
            <a:pPr indent="-277177" lvl="0" marL="228600" rtl="0" algn="l">
              <a:lnSpc>
                <a:spcPct val="150000"/>
              </a:lnSpc>
              <a:spcBef>
                <a:spcPts val="0"/>
              </a:spcBef>
              <a:spcAft>
                <a:spcPts val="0"/>
              </a:spcAft>
              <a:buSzPct val="64285"/>
              <a:buChar char="•"/>
            </a:pPr>
            <a:r>
              <a:rPr lang="en-US"/>
              <a:t>Polina Rusina</a:t>
            </a:r>
            <a:endParaRPr/>
          </a:p>
          <a:p>
            <a:pPr indent="-277177" lvl="0" marL="228600" rtl="0" algn="l">
              <a:lnSpc>
                <a:spcPct val="150000"/>
              </a:lnSpc>
              <a:spcBef>
                <a:spcPts val="0"/>
              </a:spcBef>
              <a:spcAft>
                <a:spcPts val="0"/>
              </a:spcAft>
              <a:buSzPct val="64285"/>
              <a:buChar char="•"/>
            </a:pPr>
            <a:r>
              <a:rPr lang="en-US"/>
              <a:t>Ben Wingfield</a:t>
            </a:r>
            <a:endParaRPr/>
          </a:p>
          <a:p>
            <a:pPr indent="-277177" lvl="0" marL="228600" rtl="0" algn="l">
              <a:lnSpc>
                <a:spcPct val="150000"/>
              </a:lnSpc>
              <a:spcBef>
                <a:spcPts val="0"/>
              </a:spcBef>
              <a:spcAft>
                <a:spcPts val="0"/>
              </a:spcAft>
              <a:buSzPct val="64285"/>
              <a:buChar char="•"/>
            </a:pPr>
            <a:r>
              <a:rPr lang="en-US"/>
              <a:t>Seeta Ramaraju Pericherla</a:t>
            </a:r>
            <a:endParaRPr/>
          </a:p>
          <a:p>
            <a:pPr indent="-277177" lvl="0" marL="228600" rtl="0" algn="l">
              <a:lnSpc>
                <a:spcPct val="150000"/>
              </a:lnSpc>
              <a:spcBef>
                <a:spcPts val="0"/>
              </a:spcBef>
              <a:spcAft>
                <a:spcPts val="0"/>
              </a:spcAft>
              <a:buSzPct val="64285"/>
              <a:buChar char="•"/>
            </a:pPr>
            <a:r>
              <a:rPr lang="en-US"/>
              <a:t>Kart Subramanian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9" name="Shape 89"/>
        <p:cNvGrpSpPr/>
        <p:nvPr/>
      </p:nvGrpSpPr>
      <p:grpSpPr>
        <a:xfrm>
          <a:off x="0" y="0"/>
          <a:ext cx="0" cy="0"/>
          <a:chOff x="0" y="0"/>
          <a:chExt cx="0" cy="0"/>
        </a:xfrm>
      </p:grpSpPr>
      <p:sp>
        <p:nvSpPr>
          <p:cNvPr id="90" name="Google Shape;90;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1" name="Google Shape;91;p2"/>
          <p:cNvSpPr/>
          <p:nvPr/>
        </p:nvSpPr>
        <p:spPr>
          <a:xfrm flipH="1">
            <a:off x="2" y="0"/>
            <a:ext cx="12191998" cy="2170031"/>
          </a:xfrm>
          <a:prstGeom prst="rect">
            <a:avLst/>
          </a:prstGeom>
          <a:gradFill>
            <a:gsLst>
              <a:gs pos="0">
                <a:srgbClr val="000000">
                  <a:alpha val="95686"/>
                </a:srgbClr>
              </a:gs>
              <a:gs pos="100000">
                <a:srgbClr val="0F4861"/>
              </a:gs>
            </a:gsLst>
            <a:lin ang="197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2" name="Google Shape;92;p2"/>
          <p:cNvSpPr/>
          <p:nvPr/>
        </p:nvSpPr>
        <p:spPr>
          <a:xfrm flipH="1">
            <a:off x="8082819" y="0"/>
            <a:ext cx="4097211" cy="2170661"/>
          </a:xfrm>
          <a:prstGeom prst="rect">
            <a:avLst/>
          </a:prstGeom>
          <a:gradFill>
            <a:gsLst>
              <a:gs pos="0">
                <a:srgbClr val="0A3041">
                  <a:alpha val="67843"/>
                </a:srgbClr>
              </a:gs>
              <a:gs pos="19000">
                <a:srgbClr val="0A3041">
                  <a:alpha val="67843"/>
                </a:srgbClr>
              </a:gs>
              <a:gs pos="100000">
                <a:srgbClr val="156082">
                  <a:alpha val="47843"/>
                </a:srgbClr>
              </a:gs>
            </a:gsLst>
            <a:lin ang="19199999"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3" name="Google Shape;93;p2"/>
          <p:cNvSpPr/>
          <p:nvPr/>
        </p:nvSpPr>
        <p:spPr>
          <a:xfrm flipH="1" rot="-5400000">
            <a:off x="5010646" y="-5010043"/>
            <a:ext cx="2170709" cy="12192000"/>
          </a:xfrm>
          <a:prstGeom prst="rect">
            <a:avLst/>
          </a:prstGeom>
          <a:gradFill>
            <a:gsLst>
              <a:gs pos="0">
                <a:srgbClr val="0F4861">
                  <a:alpha val="15686"/>
                </a:srgbClr>
              </a:gs>
              <a:gs pos="23000">
                <a:srgbClr val="0F4861">
                  <a:alpha val="15686"/>
                </a:srgbClr>
              </a:gs>
              <a:gs pos="99000">
                <a:srgbClr val="000000">
                  <a:alpha val="44705"/>
                </a:srgbClr>
              </a:gs>
              <a:gs pos="100000">
                <a:srgbClr val="000000">
                  <a:alpha val="44705"/>
                </a:srgbClr>
              </a:gs>
            </a:gsLst>
            <a:lin ang="21000001"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94" name="Google Shape;94;p2"/>
          <p:cNvSpPr txBox="1"/>
          <p:nvPr>
            <p:ph type="title"/>
          </p:nvPr>
        </p:nvSpPr>
        <p:spPr>
          <a:xfrm>
            <a:off x="1383564" y="348865"/>
            <a:ext cx="9718111" cy="1576446"/>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rPr>
              <a:t>Project Outline and Goal</a:t>
            </a:r>
            <a:endParaRPr/>
          </a:p>
        </p:txBody>
      </p:sp>
      <p:grpSp>
        <p:nvGrpSpPr>
          <p:cNvPr id="95" name="Google Shape;95;p2"/>
          <p:cNvGrpSpPr/>
          <p:nvPr/>
        </p:nvGrpSpPr>
        <p:grpSpPr>
          <a:xfrm>
            <a:off x="645389" y="2726962"/>
            <a:ext cx="10925161" cy="3467437"/>
            <a:chOff x="1333" y="110983"/>
            <a:chExt cx="10925161" cy="3467437"/>
          </a:xfrm>
        </p:grpSpPr>
        <p:sp>
          <p:nvSpPr>
            <p:cNvPr id="96" name="Google Shape;96;p2"/>
            <p:cNvSpPr/>
            <p:nvPr/>
          </p:nvSpPr>
          <p:spPr>
            <a:xfrm>
              <a:off x="1333" y="110983"/>
              <a:ext cx="4682211" cy="2973204"/>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2"/>
            <p:cNvSpPr/>
            <p:nvPr/>
          </p:nvSpPr>
          <p:spPr>
            <a:xfrm>
              <a:off x="521579" y="605216"/>
              <a:ext cx="4682211" cy="2973204"/>
            </a:xfrm>
            <a:prstGeom prst="roundRect">
              <a:avLst>
                <a:gd fmla="val 10000" name="adj"/>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2"/>
            <p:cNvSpPr txBox="1"/>
            <p:nvPr/>
          </p:nvSpPr>
          <p:spPr>
            <a:xfrm>
              <a:off x="608661" y="692298"/>
              <a:ext cx="4508047" cy="279904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Essence</a:t>
              </a:r>
              <a:r>
                <a:rPr b="0" i="0" lang="en-US" sz="2000" u="none" cap="none" strike="noStrike">
                  <a:solidFill>
                    <a:schemeClr val="dk1"/>
                  </a:solidFill>
                  <a:latin typeface="Arial"/>
                  <a:ea typeface="Arial"/>
                  <a:cs typeface="Arial"/>
                  <a:sym typeface="Arial"/>
                </a:rPr>
                <a:t>: Build a knowledge graph connecting variants, drugs, and clinical evidence to identify therapeutic opportunities</a:t>
              </a:r>
              <a:endParaRPr/>
            </a:p>
          </p:txBody>
        </p:sp>
        <p:sp>
          <p:nvSpPr>
            <p:cNvPr id="99" name="Google Shape;99;p2"/>
            <p:cNvSpPr/>
            <p:nvPr/>
          </p:nvSpPr>
          <p:spPr>
            <a:xfrm>
              <a:off x="5724037" y="110983"/>
              <a:ext cx="4682211" cy="2973204"/>
            </a:xfrm>
            <a:prstGeom prst="roundRect">
              <a:avLst>
                <a:gd fmla="val 10000" name="adj"/>
              </a:avLst>
            </a:prstGeom>
            <a:solidFill>
              <a:srgbClr val="126082"/>
            </a:solidFill>
            <a:ln cap="flat" cmpd="sng" w="19050">
              <a:solidFill>
                <a:schemeClr val="lt1"/>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 name="Google Shape;100;p2"/>
            <p:cNvSpPr/>
            <p:nvPr/>
          </p:nvSpPr>
          <p:spPr>
            <a:xfrm>
              <a:off x="6244283" y="605216"/>
              <a:ext cx="4682211" cy="2973204"/>
            </a:xfrm>
            <a:prstGeom prst="roundRect">
              <a:avLst>
                <a:gd fmla="val 10000" name="adj"/>
              </a:avLst>
            </a:prstGeom>
            <a:solidFill>
              <a:schemeClr val="lt1">
                <a:alpha val="89803"/>
              </a:schemeClr>
            </a:solidFill>
            <a:ln cap="flat" cmpd="sng" w="19050">
              <a:solidFill>
                <a:srgbClr val="126082"/>
              </a:solidFill>
              <a:prstDash val="solid"/>
              <a:miter lim="800000"/>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1" name="Google Shape;101;p2"/>
            <p:cNvSpPr txBox="1"/>
            <p:nvPr/>
          </p:nvSpPr>
          <p:spPr>
            <a:xfrm>
              <a:off x="6331365" y="692298"/>
              <a:ext cx="4508047" cy="2799040"/>
            </a:xfrm>
            <a:prstGeom prst="rect">
              <a:avLst/>
            </a:prstGeom>
            <a:noFill/>
            <a:ln>
              <a:noFill/>
            </a:ln>
          </p:spPr>
          <p:txBody>
            <a:bodyPr anchorCtr="0" anchor="ctr" bIns="76200" lIns="76200" spcFirstLastPara="1" rIns="76200" wrap="square" tIns="76200">
              <a:noAutofit/>
            </a:bodyPr>
            <a:lstStyle/>
            <a:p>
              <a:pPr indent="0" lvl="0" marL="0" marR="0" rtl="0" algn="ctr">
                <a:lnSpc>
                  <a:spcPct val="90000"/>
                </a:lnSpc>
                <a:spcBef>
                  <a:spcPts val="0"/>
                </a:spcBef>
                <a:spcAft>
                  <a:spcPts val="0"/>
                </a:spcAft>
                <a:buClr>
                  <a:schemeClr val="dk1"/>
                </a:buClr>
                <a:buSzPts val="2000"/>
                <a:buFont typeface="Arial"/>
                <a:buNone/>
              </a:pPr>
              <a:r>
                <a:rPr b="1" i="0" lang="en-US" sz="2000" u="none" cap="none" strike="noStrike">
                  <a:solidFill>
                    <a:schemeClr val="dk1"/>
                  </a:solidFill>
                  <a:latin typeface="Arial"/>
                  <a:ea typeface="Arial"/>
                  <a:cs typeface="Arial"/>
                  <a:sym typeface="Arial"/>
                </a:rPr>
                <a:t>Details</a:t>
              </a:r>
              <a:r>
                <a:rPr b="0" i="0" lang="en-US" sz="2000" u="none" cap="none" strike="noStrike">
                  <a:solidFill>
                    <a:schemeClr val="dk1"/>
                  </a:solidFill>
                  <a:latin typeface="Arial"/>
                  <a:ea typeface="Arial"/>
                  <a:cs typeface="Arial"/>
                  <a:sym typeface="Arial"/>
                </a:rPr>
                <a:t>: Use gene-centric somatic variants data from MTP and TCGA and link with drug targets from OncoDB, evidence-based variant interpretation from CIViC, biological context and functional relationships from MSigDB, and variant/allele metadata from HGNC reference. Attempt to also include protein interaction data from StringDB</a:t>
              </a:r>
              <a:endParaRPr b="0" i="0" sz="2000" u="none" cap="none" strike="noStrike">
                <a:solidFill>
                  <a:schemeClr val="dk1"/>
                </a:solidFill>
                <a:latin typeface="Arial"/>
                <a:ea typeface="Arial"/>
                <a:cs typeface="Arial"/>
                <a:sym typeface="Arial"/>
              </a:endParaRPr>
            </a:p>
          </p:txBody>
        </p:sp>
      </p:gr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5" name="Shape 105"/>
        <p:cNvGrpSpPr/>
        <p:nvPr/>
      </p:nvGrpSpPr>
      <p:grpSpPr>
        <a:xfrm>
          <a:off x="0" y="0"/>
          <a:ext cx="0" cy="0"/>
          <a:chOff x="0" y="0"/>
          <a:chExt cx="0" cy="0"/>
        </a:xfrm>
      </p:grpSpPr>
      <p:sp>
        <p:nvSpPr>
          <p:cNvPr id="106" name="Google Shape;106;p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7" name="Google Shape;107;p3"/>
          <p:cNvSpPr/>
          <p:nvPr/>
        </p:nvSpPr>
        <p:spPr>
          <a:xfrm>
            <a:off x="305" y="-10800"/>
            <a:ext cx="121917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08" name="Google Shape;108;p3"/>
          <p:cNvSpPr txBox="1"/>
          <p:nvPr>
            <p:ph type="title"/>
          </p:nvPr>
        </p:nvSpPr>
        <p:spPr>
          <a:xfrm>
            <a:off x="6094105" y="802955"/>
            <a:ext cx="4977976" cy="1454051"/>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2"/>
              </a:buClr>
              <a:buSzPts val="3600"/>
              <a:buFont typeface="Play"/>
              <a:buNone/>
            </a:pPr>
            <a:r>
              <a:rPr lang="en-US" sz="3600">
                <a:solidFill>
                  <a:schemeClr val="dk2"/>
                </a:solidFill>
              </a:rPr>
              <a:t>Introduction to Technical Implementation</a:t>
            </a:r>
            <a:endParaRPr/>
          </a:p>
        </p:txBody>
      </p:sp>
      <p:pic>
        <p:nvPicPr>
          <p:cNvPr descr="Laptop Secure" id="109" name="Google Shape;109;p3"/>
          <p:cNvPicPr preferRelativeResize="0"/>
          <p:nvPr/>
        </p:nvPicPr>
        <p:blipFill rotWithShape="1">
          <a:blip r:embed="rId3">
            <a:alphaModFix/>
          </a:blip>
          <a:srcRect b="0" l="0" r="0" t="0"/>
          <a:stretch/>
        </p:blipFill>
        <p:spPr>
          <a:xfrm>
            <a:off x="686951" y="1793846"/>
            <a:ext cx="3620021" cy="3620021"/>
          </a:xfrm>
          <a:prstGeom prst="rect">
            <a:avLst/>
          </a:prstGeom>
          <a:noFill/>
          <a:ln>
            <a:noFill/>
          </a:ln>
        </p:spPr>
      </p:pic>
      <p:sp>
        <p:nvSpPr>
          <p:cNvPr id="110" name="Google Shape;110;p3"/>
          <p:cNvSpPr txBox="1"/>
          <p:nvPr>
            <p:ph idx="1" type="body"/>
          </p:nvPr>
        </p:nvSpPr>
        <p:spPr>
          <a:xfrm>
            <a:off x="6090574" y="2421682"/>
            <a:ext cx="4977578" cy="3639289"/>
          </a:xfrm>
          <a:prstGeom prst="rect">
            <a:avLst/>
          </a:prstGeom>
          <a:noFill/>
          <a:ln>
            <a:noFill/>
          </a:ln>
        </p:spPr>
        <p:txBody>
          <a:bodyPr anchorCtr="0" anchor="ctr" bIns="45700" lIns="91425" spcFirstLastPara="1" rIns="91425" wrap="square" tIns="45700">
            <a:normAutofit/>
          </a:bodyPr>
          <a:lstStyle/>
          <a:p>
            <a:pPr indent="-228600" lvl="0" marL="228600" rtl="0" algn="l">
              <a:lnSpc>
                <a:spcPct val="90000"/>
              </a:lnSpc>
              <a:spcBef>
                <a:spcPts val="0"/>
              </a:spcBef>
              <a:spcAft>
                <a:spcPts val="0"/>
              </a:spcAft>
              <a:buClr>
                <a:schemeClr val="dk2"/>
              </a:buClr>
              <a:buSzPts val="1800"/>
              <a:buChar char="•"/>
            </a:pPr>
            <a:r>
              <a:rPr lang="en-US" sz="1800">
                <a:solidFill>
                  <a:schemeClr val="dk2"/>
                </a:solidFill>
              </a:rPr>
              <a:t>Use Neo4j in Docker as the graph database</a:t>
            </a:r>
            <a:endParaRPr/>
          </a:p>
          <a:p>
            <a:pPr indent="-228600" lvl="0" marL="228600" rtl="0" algn="l">
              <a:lnSpc>
                <a:spcPct val="90000"/>
              </a:lnSpc>
              <a:spcBef>
                <a:spcPts val="1000"/>
              </a:spcBef>
              <a:spcAft>
                <a:spcPts val="0"/>
              </a:spcAft>
              <a:buClr>
                <a:schemeClr val="dk2"/>
              </a:buClr>
              <a:buSzPts val="1800"/>
              <a:buChar char="•"/>
            </a:pPr>
            <a:r>
              <a:rPr lang="en-US" sz="1800">
                <a:solidFill>
                  <a:schemeClr val="dk2"/>
                </a:solidFill>
              </a:rPr>
              <a:t>Nodes: genes, variants, cancer_types, histological data, drug targets, pathways</a:t>
            </a:r>
            <a:endParaRPr/>
          </a:p>
          <a:p>
            <a:pPr indent="-228600" lvl="0" marL="228600" rtl="0" algn="l">
              <a:lnSpc>
                <a:spcPct val="90000"/>
              </a:lnSpc>
              <a:spcBef>
                <a:spcPts val="1000"/>
              </a:spcBef>
              <a:spcAft>
                <a:spcPts val="0"/>
              </a:spcAft>
              <a:buClr>
                <a:schemeClr val="dk2"/>
              </a:buClr>
              <a:buSzPts val="1800"/>
              <a:buChar char="•"/>
            </a:pPr>
            <a:r>
              <a:rPr lang="en-US" sz="1800">
                <a:solidFill>
                  <a:schemeClr val="dk2"/>
                </a:solidFill>
              </a:rPr>
              <a:t>Edges:gene_has_variant_src, ASSOCIATED_WITH_PATHWAY, TARGETED_BY_DRUG (more tbd)</a:t>
            </a:r>
            <a:endParaRPr/>
          </a:p>
          <a:p>
            <a:pPr indent="-228600" lvl="0" marL="228600" rtl="0" algn="l">
              <a:lnSpc>
                <a:spcPct val="90000"/>
              </a:lnSpc>
              <a:spcBef>
                <a:spcPts val="1000"/>
              </a:spcBef>
              <a:spcAft>
                <a:spcPts val="0"/>
              </a:spcAft>
              <a:buClr>
                <a:schemeClr val="dk2"/>
              </a:buClr>
              <a:buSzPts val="1800"/>
              <a:buChar char="•"/>
            </a:pPr>
            <a:r>
              <a:rPr lang="en-US" sz="1800">
                <a:solidFill>
                  <a:schemeClr val="dk2"/>
                </a:solidFill>
              </a:rPr>
              <a:t>Cypher</a:t>
            </a:r>
            <a:r>
              <a:rPr lang="en-US" sz="1800">
                <a:solidFill>
                  <a:schemeClr val="dk2"/>
                </a:solidFill>
              </a:rPr>
              <a:t> queries for flexible retrieval and downstream analytics</a:t>
            </a:r>
            <a:endParaRPr/>
          </a:p>
        </p:txBody>
      </p:sp>
      <p:grpSp>
        <p:nvGrpSpPr>
          <p:cNvPr id="111" name="Google Shape;111;p3"/>
          <p:cNvGrpSpPr/>
          <p:nvPr/>
        </p:nvGrpSpPr>
        <p:grpSpPr>
          <a:xfrm flipH="1">
            <a:off x="2635" y="52996"/>
            <a:ext cx="5928607" cy="6805005"/>
            <a:chOff x="6095999" y="52996"/>
            <a:chExt cx="6093363" cy="6805005"/>
          </a:xfrm>
        </p:grpSpPr>
        <p:sp>
          <p:nvSpPr>
            <p:cNvPr id="112" name="Google Shape;112;p3"/>
            <p:cNvSpPr/>
            <p:nvPr/>
          </p:nvSpPr>
          <p:spPr>
            <a:xfrm>
              <a:off x="6096001" y="52996"/>
              <a:ext cx="6093361" cy="6805003"/>
            </a:xfrm>
            <a:custGeom>
              <a:rect b="b" l="l" r="r" t="t"/>
              <a:pathLst>
                <a:path extrusionOk="0" h="6578438" w="5890489">
                  <a:moveTo>
                    <a:pt x="3391253" y="0"/>
                  </a:moveTo>
                  <a:lnTo>
                    <a:pt x="3434974" y="646"/>
                  </a:lnTo>
                  <a:lnTo>
                    <a:pt x="3522419" y="2712"/>
                  </a:lnTo>
                  <a:cubicBezTo>
                    <a:pt x="3551567" y="3488"/>
                    <a:pt x="3580451" y="3746"/>
                    <a:pt x="3610261" y="6458"/>
                  </a:cubicBezTo>
                  <a:cubicBezTo>
                    <a:pt x="3669353" y="10850"/>
                    <a:pt x="3728179" y="14337"/>
                    <a:pt x="3786872" y="20667"/>
                  </a:cubicBezTo>
                  <a:lnTo>
                    <a:pt x="3962291" y="43530"/>
                  </a:lnTo>
                  <a:lnTo>
                    <a:pt x="4135855" y="75176"/>
                  </a:lnTo>
                  <a:cubicBezTo>
                    <a:pt x="4193224" y="87836"/>
                    <a:pt x="4250328" y="101398"/>
                    <a:pt x="4307299" y="114315"/>
                  </a:cubicBezTo>
                  <a:cubicBezTo>
                    <a:pt x="4364139" y="128394"/>
                    <a:pt x="4420050" y="145575"/>
                    <a:pt x="4476358" y="160816"/>
                  </a:cubicBezTo>
                  <a:cubicBezTo>
                    <a:pt x="4504580" y="167921"/>
                    <a:pt x="4532138" y="177995"/>
                    <a:pt x="4559829" y="186779"/>
                  </a:cubicBezTo>
                  <a:lnTo>
                    <a:pt x="4642901" y="213648"/>
                  </a:lnTo>
                  <a:cubicBezTo>
                    <a:pt x="4863234" y="288307"/>
                    <a:pt x="5076414" y="379371"/>
                    <a:pt x="5280847" y="485936"/>
                  </a:cubicBezTo>
                  <a:cubicBezTo>
                    <a:pt x="5485018" y="592631"/>
                    <a:pt x="5681768" y="713145"/>
                    <a:pt x="5865400" y="851099"/>
                  </a:cubicBezTo>
                  <a:lnTo>
                    <a:pt x="5890489" y="870950"/>
                  </a:lnTo>
                  <a:lnTo>
                    <a:pt x="5890489" y="1321814"/>
                  </a:lnTo>
                  <a:lnTo>
                    <a:pt x="5887395" y="1318952"/>
                  </a:lnTo>
                  <a:lnTo>
                    <a:pt x="5830291" y="1265992"/>
                  </a:lnTo>
                  <a:lnTo>
                    <a:pt x="5815981" y="1252687"/>
                  </a:lnTo>
                  <a:lnTo>
                    <a:pt x="5801142" y="1240158"/>
                  </a:lnTo>
                  <a:lnTo>
                    <a:pt x="5771464" y="1214969"/>
                  </a:lnTo>
                  <a:cubicBezTo>
                    <a:pt x="5731849" y="1181385"/>
                    <a:pt x="5692897" y="1146896"/>
                    <a:pt x="5651030" y="1115767"/>
                  </a:cubicBezTo>
                  <a:cubicBezTo>
                    <a:pt x="5487534" y="986985"/>
                    <a:pt x="5311321" y="872542"/>
                    <a:pt x="5123183" y="780443"/>
                  </a:cubicBezTo>
                  <a:cubicBezTo>
                    <a:pt x="4935309" y="688087"/>
                    <a:pt x="4737102" y="616398"/>
                    <a:pt x="4533860" y="567701"/>
                  </a:cubicBezTo>
                  <a:lnTo>
                    <a:pt x="4457281" y="550780"/>
                  </a:lnTo>
                  <a:cubicBezTo>
                    <a:pt x="4431709" y="545484"/>
                    <a:pt x="4406536" y="538896"/>
                    <a:pt x="4380568" y="535279"/>
                  </a:cubicBezTo>
                  <a:lnTo>
                    <a:pt x="4303325" y="522879"/>
                  </a:lnTo>
                  <a:lnTo>
                    <a:pt x="4264769" y="516679"/>
                  </a:lnTo>
                  <a:cubicBezTo>
                    <a:pt x="4251918" y="514612"/>
                    <a:pt x="4239067" y="512415"/>
                    <a:pt x="4226082" y="511253"/>
                  </a:cubicBezTo>
                  <a:cubicBezTo>
                    <a:pt x="4174145" y="505829"/>
                    <a:pt x="4122606" y="499498"/>
                    <a:pt x="4070934" y="494848"/>
                  </a:cubicBezTo>
                  <a:lnTo>
                    <a:pt x="3915521" y="486065"/>
                  </a:lnTo>
                  <a:lnTo>
                    <a:pt x="3760241" y="484257"/>
                  </a:lnTo>
                  <a:cubicBezTo>
                    <a:pt x="3734405" y="483869"/>
                    <a:pt x="3708571" y="485936"/>
                    <a:pt x="3682734" y="486581"/>
                  </a:cubicBezTo>
                  <a:lnTo>
                    <a:pt x="3605491" y="488907"/>
                  </a:lnTo>
                  <a:cubicBezTo>
                    <a:pt x="3579921" y="489165"/>
                    <a:pt x="3553555" y="491490"/>
                    <a:pt x="3527454" y="493169"/>
                  </a:cubicBezTo>
                  <a:lnTo>
                    <a:pt x="3449151" y="498336"/>
                  </a:lnTo>
                  <a:lnTo>
                    <a:pt x="3410067" y="500532"/>
                  </a:lnTo>
                  <a:lnTo>
                    <a:pt x="3371246" y="504279"/>
                  </a:lnTo>
                  <a:cubicBezTo>
                    <a:pt x="3345410" y="506862"/>
                    <a:pt x="3319575" y="509315"/>
                    <a:pt x="3293739" y="511512"/>
                  </a:cubicBezTo>
                  <a:cubicBezTo>
                    <a:pt x="3087450" y="531662"/>
                    <a:pt x="2885531" y="563180"/>
                    <a:pt x="2689445" y="610198"/>
                  </a:cubicBezTo>
                  <a:cubicBezTo>
                    <a:pt x="2493357" y="657344"/>
                    <a:pt x="2302303" y="719088"/>
                    <a:pt x="2117875" y="800335"/>
                  </a:cubicBezTo>
                  <a:cubicBezTo>
                    <a:pt x="2072298" y="821648"/>
                    <a:pt x="2026854" y="843606"/>
                    <a:pt x="1981276" y="865566"/>
                  </a:cubicBezTo>
                  <a:cubicBezTo>
                    <a:pt x="1937025" y="889978"/>
                    <a:pt x="1891978" y="913229"/>
                    <a:pt x="1847991" y="938676"/>
                  </a:cubicBezTo>
                  <a:lnTo>
                    <a:pt x="1783069" y="978718"/>
                  </a:lnTo>
                  <a:lnTo>
                    <a:pt x="1750609" y="998869"/>
                  </a:lnTo>
                  <a:lnTo>
                    <a:pt x="1734312" y="1008945"/>
                  </a:lnTo>
                  <a:lnTo>
                    <a:pt x="1718547" y="1019924"/>
                  </a:lnTo>
                  <a:lnTo>
                    <a:pt x="1655481" y="1063582"/>
                  </a:lnTo>
                  <a:cubicBezTo>
                    <a:pt x="1634414" y="1078178"/>
                    <a:pt x="1612950" y="1092259"/>
                    <a:pt x="1593077" y="1108664"/>
                  </a:cubicBezTo>
                  <a:lnTo>
                    <a:pt x="1532263" y="1156197"/>
                  </a:lnTo>
                  <a:cubicBezTo>
                    <a:pt x="1511992" y="1172085"/>
                    <a:pt x="1491587" y="1187844"/>
                    <a:pt x="1472509" y="1205152"/>
                  </a:cubicBezTo>
                  <a:lnTo>
                    <a:pt x="1414212" y="1256175"/>
                  </a:lnTo>
                  <a:cubicBezTo>
                    <a:pt x="1395001" y="1273354"/>
                    <a:pt x="1375127" y="1290147"/>
                    <a:pt x="1357242" y="1308359"/>
                  </a:cubicBezTo>
                  <a:cubicBezTo>
                    <a:pt x="1283178" y="1379532"/>
                    <a:pt x="1212163" y="1452513"/>
                    <a:pt x="1153072" y="1529498"/>
                  </a:cubicBezTo>
                  <a:cubicBezTo>
                    <a:pt x="1090933" y="1605578"/>
                    <a:pt x="1043501" y="1685794"/>
                    <a:pt x="1002694" y="1770658"/>
                  </a:cubicBezTo>
                  <a:lnTo>
                    <a:pt x="974076" y="1835371"/>
                  </a:lnTo>
                  <a:lnTo>
                    <a:pt x="949564" y="1903573"/>
                  </a:lnTo>
                  <a:cubicBezTo>
                    <a:pt x="940820" y="1925661"/>
                    <a:pt x="934593" y="1950719"/>
                    <a:pt x="927173" y="1974229"/>
                  </a:cubicBezTo>
                  <a:cubicBezTo>
                    <a:pt x="920019" y="1998254"/>
                    <a:pt x="912468" y="2021504"/>
                    <a:pt x="906107" y="2046952"/>
                  </a:cubicBezTo>
                  <a:cubicBezTo>
                    <a:pt x="853906" y="2245614"/>
                    <a:pt x="809918" y="2463136"/>
                    <a:pt x="751092" y="2676266"/>
                  </a:cubicBezTo>
                  <a:cubicBezTo>
                    <a:pt x="693458" y="2889912"/>
                    <a:pt x="624166" y="3100976"/>
                    <a:pt x="547189" y="3308422"/>
                  </a:cubicBezTo>
                  <a:cubicBezTo>
                    <a:pt x="479617" y="3487580"/>
                    <a:pt x="444109" y="3675523"/>
                    <a:pt x="441195" y="3866306"/>
                  </a:cubicBezTo>
                  <a:cubicBezTo>
                    <a:pt x="438014" y="4057089"/>
                    <a:pt x="469282" y="4250456"/>
                    <a:pt x="527182" y="4439174"/>
                  </a:cubicBezTo>
                  <a:cubicBezTo>
                    <a:pt x="584815" y="4628278"/>
                    <a:pt x="671067" y="4811828"/>
                    <a:pt x="775073" y="4987240"/>
                  </a:cubicBezTo>
                  <a:cubicBezTo>
                    <a:pt x="827009" y="5075075"/>
                    <a:pt x="884246" y="5160327"/>
                    <a:pt x="943206" y="5244933"/>
                  </a:cubicBezTo>
                  <a:cubicBezTo>
                    <a:pt x="1002296" y="5329411"/>
                    <a:pt x="1064964" y="5412337"/>
                    <a:pt x="1133728" y="5490356"/>
                  </a:cubicBezTo>
                  <a:cubicBezTo>
                    <a:pt x="1203949" y="5567728"/>
                    <a:pt x="1279337" y="5642259"/>
                    <a:pt x="1359626" y="5709815"/>
                  </a:cubicBezTo>
                  <a:cubicBezTo>
                    <a:pt x="1398711" y="5744949"/>
                    <a:pt x="1439916" y="5777241"/>
                    <a:pt x="1481254" y="5809146"/>
                  </a:cubicBezTo>
                  <a:cubicBezTo>
                    <a:pt x="1501922" y="5825163"/>
                    <a:pt x="1522325" y="5841309"/>
                    <a:pt x="1543260" y="5856940"/>
                  </a:cubicBezTo>
                  <a:cubicBezTo>
                    <a:pt x="1564591" y="5871923"/>
                    <a:pt x="1585921" y="5886777"/>
                    <a:pt x="1607518" y="5901374"/>
                  </a:cubicBezTo>
                  <a:cubicBezTo>
                    <a:pt x="1778565" y="6019693"/>
                    <a:pt x="1961271" y="6115924"/>
                    <a:pt x="2145566" y="6193814"/>
                  </a:cubicBezTo>
                  <a:lnTo>
                    <a:pt x="2214991" y="6221844"/>
                  </a:lnTo>
                  <a:lnTo>
                    <a:pt x="2249307" y="6236182"/>
                  </a:lnTo>
                  <a:cubicBezTo>
                    <a:pt x="2260702" y="6241089"/>
                    <a:pt x="2272625" y="6244577"/>
                    <a:pt x="2284285" y="6248711"/>
                  </a:cubicBezTo>
                  <a:lnTo>
                    <a:pt x="2354241" y="6273124"/>
                  </a:lnTo>
                  <a:cubicBezTo>
                    <a:pt x="2360070" y="6275190"/>
                    <a:pt x="2365899" y="6277128"/>
                    <a:pt x="2371597" y="6279324"/>
                  </a:cubicBezTo>
                  <a:cubicBezTo>
                    <a:pt x="2377161" y="6281778"/>
                    <a:pt x="2382329" y="6285007"/>
                    <a:pt x="2387894" y="6287719"/>
                  </a:cubicBezTo>
                  <a:cubicBezTo>
                    <a:pt x="2398757" y="6293274"/>
                    <a:pt x="2410153" y="6297666"/>
                    <a:pt x="2421414" y="6302186"/>
                  </a:cubicBezTo>
                  <a:lnTo>
                    <a:pt x="2489117" y="6329441"/>
                  </a:lnTo>
                  <a:lnTo>
                    <a:pt x="2522902" y="6343134"/>
                  </a:lnTo>
                  <a:cubicBezTo>
                    <a:pt x="2534165" y="6347654"/>
                    <a:pt x="2545294" y="6352563"/>
                    <a:pt x="2556953" y="6356051"/>
                  </a:cubicBezTo>
                  <a:lnTo>
                    <a:pt x="2695009" y="6401905"/>
                  </a:lnTo>
                  <a:cubicBezTo>
                    <a:pt x="2880895" y="6457190"/>
                    <a:pt x="3073141" y="6489095"/>
                    <a:pt x="3268035" y="6501238"/>
                  </a:cubicBezTo>
                  <a:cubicBezTo>
                    <a:pt x="3292413" y="6502659"/>
                    <a:pt x="3316527" y="6505629"/>
                    <a:pt x="3341038" y="6506145"/>
                  </a:cubicBezTo>
                  <a:lnTo>
                    <a:pt x="3414703" y="6507050"/>
                  </a:lnTo>
                  <a:lnTo>
                    <a:pt x="3488237" y="6508212"/>
                  </a:lnTo>
                  <a:cubicBezTo>
                    <a:pt x="3500690" y="6508729"/>
                    <a:pt x="3512483" y="6508471"/>
                    <a:pt x="3524142" y="6507955"/>
                  </a:cubicBezTo>
                  <a:lnTo>
                    <a:pt x="3559252" y="6506921"/>
                  </a:lnTo>
                  <a:cubicBezTo>
                    <a:pt x="3582835" y="6506792"/>
                    <a:pt x="3605889" y="6504467"/>
                    <a:pt x="3629207" y="6503045"/>
                  </a:cubicBezTo>
                  <a:cubicBezTo>
                    <a:pt x="3652526" y="6502012"/>
                    <a:pt x="3675579" y="6499171"/>
                    <a:pt x="3698633" y="6496845"/>
                  </a:cubicBezTo>
                  <a:cubicBezTo>
                    <a:pt x="3710160" y="6495683"/>
                    <a:pt x="3721819" y="6494907"/>
                    <a:pt x="3733213" y="6493357"/>
                  </a:cubicBezTo>
                  <a:lnTo>
                    <a:pt x="3767529" y="6488707"/>
                  </a:lnTo>
                  <a:lnTo>
                    <a:pt x="3801845" y="6484057"/>
                  </a:lnTo>
                  <a:lnTo>
                    <a:pt x="3835895" y="6478116"/>
                  </a:lnTo>
                  <a:cubicBezTo>
                    <a:pt x="4017673" y="6446727"/>
                    <a:pt x="4194152" y="6390281"/>
                    <a:pt x="4364801" y="6308517"/>
                  </a:cubicBezTo>
                  <a:cubicBezTo>
                    <a:pt x="4535583" y="6227139"/>
                    <a:pt x="4700138" y="6120962"/>
                    <a:pt x="4861379" y="6000576"/>
                  </a:cubicBezTo>
                  <a:cubicBezTo>
                    <a:pt x="5022621" y="5879931"/>
                    <a:pt x="5180684" y="5745337"/>
                    <a:pt x="5341263" y="5605834"/>
                  </a:cubicBezTo>
                  <a:lnTo>
                    <a:pt x="5587301" y="5390379"/>
                  </a:lnTo>
                  <a:cubicBezTo>
                    <a:pt x="5674216" y="5315718"/>
                    <a:pt x="5761527" y="5244416"/>
                    <a:pt x="5849105" y="5176344"/>
                  </a:cubicBezTo>
                  <a:lnTo>
                    <a:pt x="5890489" y="5145260"/>
                  </a:lnTo>
                  <a:lnTo>
                    <a:pt x="5890489" y="5995323"/>
                  </a:lnTo>
                  <a:lnTo>
                    <a:pt x="5811477" y="6077819"/>
                  </a:lnTo>
                  <a:cubicBezTo>
                    <a:pt x="5654739" y="6238377"/>
                    <a:pt x="5487138" y="6396093"/>
                    <a:pt x="5301384" y="6542958"/>
                  </a:cubicBezTo>
                  <a:lnTo>
                    <a:pt x="5252008" y="6578438"/>
                  </a:lnTo>
                  <a:lnTo>
                    <a:pt x="1653730" y="6578438"/>
                  </a:lnTo>
                  <a:lnTo>
                    <a:pt x="1549768" y="6488821"/>
                  </a:lnTo>
                  <a:cubicBezTo>
                    <a:pt x="1461976" y="6409495"/>
                    <a:pt x="1378573" y="6327182"/>
                    <a:pt x="1298282" y="6243932"/>
                  </a:cubicBezTo>
                  <a:cubicBezTo>
                    <a:pt x="1278277" y="6223006"/>
                    <a:pt x="1258138" y="6202210"/>
                    <a:pt x="1237999" y="6181671"/>
                  </a:cubicBezTo>
                  <a:lnTo>
                    <a:pt x="1179967" y="6117862"/>
                  </a:lnTo>
                  <a:lnTo>
                    <a:pt x="1121936" y="6054569"/>
                  </a:lnTo>
                  <a:cubicBezTo>
                    <a:pt x="1102328" y="6033644"/>
                    <a:pt x="1084573" y="6011427"/>
                    <a:pt x="1065628" y="5990243"/>
                  </a:cubicBezTo>
                  <a:cubicBezTo>
                    <a:pt x="1028662" y="5947099"/>
                    <a:pt x="990239" y="5904991"/>
                    <a:pt x="954335" y="5861460"/>
                  </a:cubicBezTo>
                  <a:cubicBezTo>
                    <a:pt x="936050" y="5840018"/>
                    <a:pt x="917634" y="5818446"/>
                    <a:pt x="898953" y="5797393"/>
                  </a:cubicBezTo>
                  <a:cubicBezTo>
                    <a:pt x="880404" y="5776208"/>
                    <a:pt x="861325" y="5755412"/>
                    <a:pt x="842908" y="5733582"/>
                  </a:cubicBezTo>
                  <a:cubicBezTo>
                    <a:pt x="767919" y="5647942"/>
                    <a:pt x="693061" y="5561786"/>
                    <a:pt x="622442" y="5471884"/>
                  </a:cubicBezTo>
                  <a:cubicBezTo>
                    <a:pt x="551559" y="5382112"/>
                    <a:pt x="486639" y="5287430"/>
                    <a:pt x="425559" y="5190036"/>
                  </a:cubicBezTo>
                  <a:cubicBezTo>
                    <a:pt x="303668" y="4994990"/>
                    <a:pt x="200193" y="4786123"/>
                    <a:pt x="123877" y="4564210"/>
                  </a:cubicBezTo>
                  <a:cubicBezTo>
                    <a:pt x="47694" y="4342555"/>
                    <a:pt x="2249" y="4106045"/>
                    <a:pt x="130" y="3865530"/>
                  </a:cubicBezTo>
                  <a:cubicBezTo>
                    <a:pt x="-1328" y="3745403"/>
                    <a:pt x="9537" y="3624629"/>
                    <a:pt x="30602" y="3505793"/>
                  </a:cubicBezTo>
                  <a:cubicBezTo>
                    <a:pt x="51802" y="3386828"/>
                    <a:pt x="84659" y="3270059"/>
                    <a:pt x="126924" y="3157164"/>
                  </a:cubicBezTo>
                  <a:cubicBezTo>
                    <a:pt x="200457" y="2959276"/>
                    <a:pt x="271737" y="2761388"/>
                    <a:pt x="334803" y="2560530"/>
                  </a:cubicBezTo>
                  <a:lnTo>
                    <a:pt x="381176" y="2409144"/>
                  </a:lnTo>
                  <a:lnTo>
                    <a:pt x="425825" y="2255819"/>
                  </a:lnTo>
                  <a:lnTo>
                    <a:pt x="470210" y="2099523"/>
                  </a:lnTo>
                  <a:lnTo>
                    <a:pt x="492998" y="2020213"/>
                  </a:lnTo>
                  <a:lnTo>
                    <a:pt x="517509" y="1939224"/>
                  </a:lnTo>
                  <a:cubicBezTo>
                    <a:pt x="525061" y="1912485"/>
                    <a:pt x="534866" y="1884586"/>
                    <a:pt x="544007" y="1857201"/>
                  </a:cubicBezTo>
                  <a:cubicBezTo>
                    <a:pt x="553680" y="1829559"/>
                    <a:pt x="561496" y="1802304"/>
                    <a:pt x="573288" y="1774274"/>
                  </a:cubicBezTo>
                  <a:lnTo>
                    <a:pt x="606146" y="1690832"/>
                  </a:lnTo>
                  <a:cubicBezTo>
                    <a:pt x="618467" y="1663060"/>
                    <a:pt x="631716" y="1635417"/>
                    <a:pt x="644569" y="1607775"/>
                  </a:cubicBezTo>
                  <a:cubicBezTo>
                    <a:pt x="698625" y="1498368"/>
                    <a:pt x="763413" y="1391287"/>
                    <a:pt x="837874" y="1297638"/>
                  </a:cubicBezTo>
                  <a:cubicBezTo>
                    <a:pt x="910348" y="1201278"/>
                    <a:pt x="990107" y="1115897"/>
                    <a:pt x="1069602" y="1032194"/>
                  </a:cubicBezTo>
                  <a:cubicBezTo>
                    <a:pt x="1089079" y="1010624"/>
                    <a:pt x="1110012" y="990990"/>
                    <a:pt x="1130548" y="970839"/>
                  </a:cubicBezTo>
                  <a:lnTo>
                    <a:pt x="1192024" y="910129"/>
                  </a:lnTo>
                  <a:cubicBezTo>
                    <a:pt x="1212031" y="889462"/>
                    <a:pt x="1234024" y="870475"/>
                    <a:pt x="1255356" y="850841"/>
                  </a:cubicBezTo>
                  <a:lnTo>
                    <a:pt x="1319614" y="792068"/>
                  </a:lnTo>
                  <a:cubicBezTo>
                    <a:pt x="1340680" y="772176"/>
                    <a:pt x="1363469" y="753834"/>
                    <a:pt x="1385728" y="734975"/>
                  </a:cubicBezTo>
                  <a:lnTo>
                    <a:pt x="1452768" y="678528"/>
                  </a:lnTo>
                  <a:lnTo>
                    <a:pt x="1469594" y="664449"/>
                  </a:lnTo>
                  <a:lnTo>
                    <a:pt x="1487083" y="651015"/>
                  </a:lnTo>
                  <a:lnTo>
                    <a:pt x="1522193" y="624277"/>
                  </a:lnTo>
                  <a:lnTo>
                    <a:pt x="1592415" y="570671"/>
                  </a:lnTo>
                  <a:cubicBezTo>
                    <a:pt x="1640110" y="535925"/>
                    <a:pt x="1689531" y="503245"/>
                    <a:pt x="1738287" y="469402"/>
                  </a:cubicBezTo>
                  <a:cubicBezTo>
                    <a:pt x="1788634" y="438015"/>
                    <a:pt x="1839643" y="407013"/>
                    <a:pt x="1890918" y="376530"/>
                  </a:cubicBezTo>
                  <a:cubicBezTo>
                    <a:pt x="2098400" y="258209"/>
                    <a:pt x="2323503" y="166241"/>
                    <a:pt x="2555363" y="105274"/>
                  </a:cubicBezTo>
                  <a:cubicBezTo>
                    <a:pt x="2787223" y="44047"/>
                    <a:pt x="3024516" y="12013"/>
                    <a:pt x="3259291" y="3229"/>
                  </a:cubicBezTo>
                  <a:lnTo>
                    <a:pt x="3347265" y="903"/>
                  </a:ln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3" name="Google Shape;113;p3"/>
            <p:cNvSpPr/>
            <p:nvPr/>
          </p:nvSpPr>
          <p:spPr>
            <a:xfrm>
              <a:off x="6095999" y="52997"/>
              <a:ext cx="6093363" cy="6805004"/>
            </a:xfrm>
            <a:custGeom>
              <a:rect b="b" l="l" r="r" t="t"/>
              <a:pathLst>
                <a:path extrusionOk="0" h="6578439" w="5890491">
                  <a:moveTo>
                    <a:pt x="3517682" y="0"/>
                  </a:moveTo>
                  <a:cubicBezTo>
                    <a:pt x="4402017" y="0"/>
                    <a:pt x="5213742" y="315483"/>
                    <a:pt x="5849513" y="841730"/>
                  </a:cubicBezTo>
                  <a:lnTo>
                    <a:pt x="5890491" y="879061"/>
                  </a:lnTo>
                  <a:lnTo>
                    <a:pt x="5890491" y="2034114"/>
                  </a:lnTo>
                  <a:lnTo>
                    <a:pt x="5757065" y="1854938"/>
                  </a:lnTo>
                  <a:cubicBezTo>
                    <a:pt x="5696443" y="1781264"/>
                    <a:pt x="5632076" y="1710299"/>
                    <a:pt x="5564060" y="1642182"/>
                  </a:cubicBezTo>
                  <a:cubicBezTo>
                    <a:pt x="5015393" y="1092636"/>
                    <a:pt x="4288592" y="790012"/>
                    <a:pt x="3517551" y="790012"/>
                  </a:cubicBezTo>
                  <a:cubicBezTo>
                    <a:pt x="2701750" y="790012"/>
                    <a:pt x="2131676" y="1015335"/>
                    <a:pt x="1611552" y="1543282"/>
                  </a:cubicBezTo>
                  <a:cubicBezTo>
                    <a:pt x="1435754" y="1721722"/>
                    <a:pt x="1375945" y="1822729"/>
                    <a:pt x="1340656" y="1897925"/>
                  </a:cubicBezTo>
                  <a:cubicBezTo>
                    <a:pt x="1289148" y="2007623"/>
                    <a:pt x="1252432" y="2155907"/>
                    <a:pt x="1201705" y="2361213"/>
                  </a:cubicBezTo>
                  <a:cubicBezTo>
                    <a:pt x="1133721" y="2635919"/>
                    <a:pt x="1040568" y="3012290"/>
                    <a:pt x="852705" y="3529176"/>
                  </a:cubicBezTo>
                  <a:cubicBezTo>
                    <a:pt x="749952" y="3811784"/>
                    <a:pt x="753584" y="4108747"/>
                    <a:pt x="863863" y="4437051"/>
                  </a:cubicBezTo>
                  <a:cubicBezTo>
                    <a:pt x="964800" y="4737438"/>
                    <a:pt x="1154869" y="5055603"/>
                    <a:pt x="1413569" y="5357174"/>
                  </a:cubicBezTo>
                  <a:cubicBezTo>
                    <a:pt x="1718326" y="5712343"/>
                    <a:pt x="2021008" y="5969404"/>
                    <a:pt x="2339129" y="6143367"/>
                  </a:cubicBezTo>
                  <a:cubicBezTo>
                    <a:pt x="2679565" y="6329577"/>
                    <a:pt x="3039591" y="6420049"/>
                    <a:pt x="3439449" y="6420049"/>
                  </a:cubicBezTo>
                  <a:cubicBezTo>
                    <a:pt x="4142246" y="6420049"/>
                    <a:pt x="4633828" y="5976251"/>
                    <a:pt x="5251388" y="5349009"/>
                  </a:cubicBezTo>
                  <a:cubicBezTo>
                    <a:pt x="5389949" y="5208364"/>
                    <a:pt x="5526047" y="5081677"/>
                    <a:pt x="5657731" y="4959205"/>
                  </a:cubicBezTo>
                  <a:cubicBezTo>
                    <a:pt x="5719520" y="4901722"/>
                    <a:pt x="5779200" y="4846206"/>
                    <a:pt x="5836127" y="4792052"/>
                  </a:cubicBezTo>
                  <a:lnTo>
                    <a:pt x="5890491" y="4738662"/>
                  </a:lnTo>
                  <a:lnTo>
                    <a:pt x="5890491" y="5821964"/>
                  </a:lnTo>
                  <a:lnTo>
                    <a:pt x="5802001" y="5907904"/>
                  </a:lnTo>
                  <a:cubicBezTo>
                    <a:pt x="5634962" y="6077456"/>
                    <a:pt x="5467509" y="6243625"/>
                    <a:pt x="5294358" y="6397505"/>
                  </a:cubicBezTo>
                  <a:lnTo>
                    <a:pt x="5077178" y="6578439"/>
                  </a:lnTo>
                  <a:lnTo>
                    <a:pt x="1567290" y="6578439"/>
                  </a:lnTo>
                  <a:lnTo>
                    <a:pt x="1508588" y="6535186"/>
                  </a:lnTo>
                  <a:cubicBezTo>
                    <a:pt x="1263991" y="6345442"/>
                    <a:pt x="1038054" y="6122666"/>
                    <a:pt x="826498" y="5876034"/>
                  </a:cubicBezTo>
                  <a:cubicBezTo>
                    <a:pt x="261613" y="5217713"/>
                    <a:pt x="-239182" y="4250314"/>
                    <a:pt x="122403" y="3255655"/>
                  </a:cubicBezTo>
                  <a:cubicBezTo>
                    <a:pt x="607497" y="1921629"/>
                    <a:pt x="393040" y="1662857"/>
                    <a:pt x="1061197" y="984650"/>
                  </a:cubicBezTo>
                  <a:cubicBezTo>
                    <a:pt x="1729484" y="306444"/>
                    <a:pt x="2498060" y="0"/>
                    <a:pt x="3517682" y="0"/>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sp>
          <p:nvSpPr>
            <p:cNvPr id="114" name="Google Shape;114;p3"/>
            <p:cNvSpPr/>
            <p:nvPr/>
          </p:nvSpPr>
          <p:spPr>
            <a:xfrm>
              <a:off x="6096000" y="52997"/>
              <a:ext cx="6093362" cy="6805004"/>
            </a:xfrm>
            <a:custGeom>
              <a:rect b="b" l="l" r="r" t="t"/>
              <a:pathLst>
                <a:path extrusionOk="0" h="6578439" w="5890490">
                  <a:moveTo>
                    <a:pt x="5890490" y="5389037"/>
                  </a:moveTo>
                  <a:lnTo>
                    <a:pt x="5890490" y="5855587"/>
                  </a:lnTo>
                  <a:lnTo>
                    <a:pt x="5784593" y="5962054"/>
                  </a:lnTo>
                  <a:cubicBezTo>
                    <a:pt x="5744454" y="6002308"/>
                    <a:pt x="5704062" y="6042436"/>
                    <a:pt x="5663414" y="6082564"/>
                  </a:cubicBezTo>
                  <a:cubicBezTo>
                    <a:pt x="5500314" y="6242577"/>
                    <a:pt x="5330970" y="6400714"/>
                    <a:pt x="5147099" y="6547726"/>
                  </a:cubicBezTo>
                  <a:lnTo>
                    <a:pt x="5105015" y="6578439"/>
                  </a:lnTo>
                  <a:lnTo>
                    <a:pt x="4385601" y="6578439"/>
                  </a:lnTo>
                  <a:lnTo>
                    <a:pt x="4507252" y="6515968"/>
                  </a:lnTo>
                  <a:cubicBezTo>
                    <a:pt x="4645901" y="6439679"/>
                    <a:pt x="4779837" y="6350961"/>
                    <a:pt x="4909330" y="6253453"/>
                  </a:cubicBezTo>
                  <a:cubicBezTo>
                    <a:pt x="5082369" y="6123567"/>
                    <a:pt x="5248145" y="5979180"/>
                    <a:pt x="5411374" y="5828544"/>
                  </a:cubicBezTo>
                  <a:cubicBezTo>
                    <a:pt x="5452149" y="5790791"/>
                    <a:pt x="5492924" y="5752788"/>
                    <a:pt x="5533570" y="5714534"/>
                  </a:cubicBezTo>
                  <a:lnTo>
                    <a:pt x="5657425" y="5597650"/>
                  </a:lnTo>
                  <a:close/>
                  <a:moveTo>
                    <a:pt x="3336813" y="499"/>
                  </a:moveTo>
                  <a:cubicBezTo>
                    <a:pt x="3395682" y="-392"/>
                    <a:pt x="3454550" y="-48"/>
                    <a:pt x="3513674" y="1202"/>
                  </a:cubicBezTo>
                  <a:lnTo>
                    <a:pt x="3602743" y="4827"/>
                  </a:lnTo>
                  <a:lnTo>
                    <a:pt x="3647213" y="6703"/>
                  </a:lnTo>
                  <a:cubicBezTo>
                    <a:pt x="3661994" y="7327"/>
                    <a:pt x="3676903" y="7703"/>
                    <a:pt x="3691684" y="9453"/>
                  </a:cubicBezTo>
                  <a:lnTo>
                    <a:pt x="3868927" y="27080"/>
                  </a:lnTo>
                  <a:cubicBezTo>
                    <a:pt x="4340645" y="85584"/>
                    <a:pt x="4795160" y="243221"/>
                    <a:pt x="5200872" y="472240"/>
                  </a:cubicBezTo>
                  <a:cubicBezTo>
                    <a:pt x="5403855" y="587124"/>
                    <a:pt x="5594988" y="719447"/>
                    <a:pt x="5772711" y="866334"/>
                  </a:cubicBezTo>
                  <a:lnTo>
                    <a:pt x="5890490" y="972426"/>
                  </a:lnTo>
                  <a:lnTo>
                    <a:pt x="5890490" y="1158576"/>
                  </a:lnTo>
                  <a:lnTo>
                    <a:pt x="5676045" y="986969"/>
                  </a:lnTo>
                  <a:cubicBezTo>
                    <a:pt x="5496587" y="857740"/>
                    <a:pt x="5304275" y="746699"/>
                    <a:pt x="5103776" y="655879"/>
                  </a:cubicBezTo>
                  <a:cubicBezTo>
                    <a:pt x="4903214" y="564747"/>
                    <a:pt x="4695006" y="492492"/>
                    <a:pt x="4482465" y="440363"/>
                  </a:cubicBezTo>
                  <a:lnTo>
                    <a:pt x="4402444" y="422111"/>
                  </a:lnTo>
                  <a:cubicBezTo>
                    <a:pt x="4375813" y="416111"/>
                    <a:pt x="4349436" y="408859"/>
                    <a:pt x="4322423" y="404610"/>
                  </a:cubicBezTo>
                  <a:lnTo>
                    <a:pt x="4241892" y="389858"/>
                  </a:lnTo>
                  <a:lnTo>
                    <a:pt x="4201627" y="382483"/>
                  </a:lnTo>
                  <a:cubicBezTo>
                    <a:pt x="4188248" y="379983"/>
                    <a:pt x="4174869" y="377483"/>
                    <a:pt x="4161234" y="375857"/>
                  </a:cubicBezTo>
                  <a:cubicBezTo>
                    <a:pt x="4107208" y="368482"/>
                    <a:pt x="4053308" y="360482"/>
                    <a:pt x="3999280" y="353606"/>
                  </a:cubicBezTo>
                  <a:cubicBezTo>
                    <a:pt x="3944999" y="348855"/>
                    <a:pt x="3890844" y="343854"/>
                    <a:pt x="3836817" y="338480"/>
                  </a:cubicBezTo>
                  <a:lnTo>
                    <a:pt x="3673972" y="330604"/>
                  </a:lnTo>
                  <a:cubicBezTo>
                    <a:pt x="3619690" y="329104"/>
                    <a:pt x="3565281" y="329604"/>
                    <a:pt x="3511126" y="328978"/>
                  </a:cubicBezTo>
                  <a:cubicBezTo>
                    <a:pt x="3402054" y="330728"/>
                    <a:pt x="3291706" y="334604"/>
                    <a:pt x="3183142" y="342854"/>
                  </a:cubicBezTo>
                  <a:cubicBezTo>
                    <a:pt x="2965505" y="358855"/>
                    <a:pt x="2750670" y="389733"/>
                    <a:pt x="2541444" y="439988"/>
                  </a:cubicBezTo>
                  <a:cubicBezTo>
                    <a:pt x="2332216" y="490117"/>
                    <a:pt x="2128850" y="559997"/>
                    <a:pt x="1933895" y="650505"/>
                  </a:cubicBezTo>
                  <a:cubicBezTo>
                    <a:pt x="1738939" y="741261"/>
                    <a:pt x="1553540" y="854146"/>
                    <a:pt x="1378079" y="983905"/>
                  </a:cubicBezTo>
                  <a:lnTo>
                    <a:pt x="1312967" y="1033660"/>
                  </a:lnTo>
                  <a:cubicBezTo>
                    <a:pt x="1291178" y="1050286"/>
                    <a:pt x="1269006" y="1066412"/>
                    <a:pt x="1248364" y="1084413"/>
                  </a:cubicBezTo>
                  <a:lnTo>
                    <a:pt x="1185163" y="1137168"/>
                  </a:lnTo>
                  <a:cubicBezTo>
                    <a:pt x="1164138" y="1154794"/>
                    <a:pt x="1142603" y="1172046"/>
                    <a:pt x="1122852" y="1190922"/>
                  </a:cubicBezTo>
                  <a:cubicBezTo>
                    <a:pt x="1041557" y="1264303"/>
                    <a:pt x="961663" y="1339309"/>
                    <a:pt x="892092" y="1421440"/>
                  </a:cubicBezTo>
                  <a:cubicBezTo>
                    <a:pt x="819589" y="1501822"/>
                    <a:pt x="759827" y="1590329"/>
                    <a:pt x="707202" y="1684212"/>
                  </a:cubicBezTo>
                  <a:cubicBezTo>
                    <a:pt x="694715" y="1708089"/>
                    <a:pt x="682227" y="1731841"/>
                    <a:pt x="670121" y="1756093"/>
                  </a:cubicBezTo>
                  <a:lnTo>
                    <a:pt x="637630" y="1830724"/>
                  </a:lnTo>
                  <a:cubicBezTo>
                    <a:pt x="626161" y="1855350"/>
                    <a:pt x="617624" y="1881603"/>
                    <a:pt x="607685" y="1907105"/>
                  </a:cubicBezTo>
                  <a:cubicBezTo>
                    <a:pt x="598128" y="1932857"/>
                    <a:pt x="588317" y="1958483"/>
                    <a:pt x="580034" y="1984986"/>
                  </a:cubicBezTo>
                  <a:cubicBezTo>
                    <a:pt x="544611" y="2089620"/>
                    <a:pt x="513393" y="2197128"/>
                    <a:pt x="481919" y="2304386"/>
                  </a:cubicBezTo>
                  <a:lnTo>
                    <a:pt x="433881" y="2465399"/>
                  </a:lnTo>
                  <a:lnTo>
                    <a:pt x="384442" y="2626163"/>
                  </a:lnTo>
                  <a:cubicBezTo>
                    <a:pt x="317672" y="2839680"/>
                    <a:pt x="243129" y="3050946"/>
                    <a:pt x="166039" y="3261338"/>
                  </a:cubicBezTo>
                  <a:cubicBezTo>
                    <a:pt x="88822" y="3468979"/>
                    <a:pt x="50850" y="3690248"/>
                    <a:pt x="56202" y="3910265"/>
                  </a:cubicBezTo>
                  <a:cubicBezTo>
                    <a:pt x="58495" y="4020274"/>
                    <a:pt x="71493" y="4129783"/>
                    <a:pt x="93664" y="4237292"/>
                  </a:cubicBezTo>
                  <a:cubicBezTo>
                    <a:pt x="99143" y="4264168"/>
                    <a:pt x="104623" y="4291045"/>
                    <a:pt x="111758" y="4317548"/>
                  </a:cubicBezTo>
                  <a:cubicBezTo>
                    <a:pt x="118384" y="4344176"/>
                    <a:pt x="124627" y="4370802"/>
                    <a:pt x="133038" y="4397054"/>
                  </a:cubicBezTo>
                  <a:cubicBezTo>
                    <a:pt x="140810" y="4423307"/>
                    <a:pt x="148456" y="4449683"/>
                    <a:pt x="157757" y="4475560"/>
                  </a:cubicBezTo>
                  <a:cubicBezTo>
                    <a:pt x="166549" y="4501562"/>
                    <a:pt x="175087" y="4527564"/>
                    <a:pt x="185153" y="4553066"/>
                  </a:cubicBezTo>
                  <a:cubicBezTo>
                    <a:pt x="262371" y="4758458"/>
                    <a:pt x="368895" y="4951974"/>
                    <a:pt x="493642" y="5132239"/>
                  </a:cubicBezTo>
                  <a:cubicBezTo>
                    <a:pt x="618389" y="5312627"/>
                    <a:pt x="760846" y="5480391"/>
                    <a:pt x="914391" y="5636528"/>
                  </a:cubicBezTo>
                  <a:cubicBezTo>
                    <a:pt x="1069081" y="5793166"/>
                    <a:pt x="1231544" y="5941677"/>
                    <a:pt x="1402034" y="6076188"/>
                  </a:cubicBezTo>
                  <a:cubicBezTo>
                    <a:pt x="1487535" y="6143320"/>
                    <a:pt x="1574565" y="6207574"/>
                    <a:pt x="1664397" y="6267079"/>
                  </a:cubicBezTo>
                  <a:cubicBezTo>
                    <a:pt x="1753592" y="6327459"/>
                    <a:pt x="1845336" y="6383088"/>
                    <a:pt x="1938992" y="6434343"/>
                  </a:cubicBezTo>
                  <a:cubicBezTo>
                    <a:pt x="2032647" y="6485659"/>
                    <a:pt x="2128309" y="6532600"/>
                    <a:pt x="2225931" y="6574322"/>
                  </a:cubicBezTo>
                  <a:lnTo>
                    <a:pt x="2236328" y="6578439"/>
                  </a:lnTo>
                  <a:lnTo>
                    <a:pt x="1504665" y="6578439"/>
                  </a:lnTo>
                  <a:lnTo>
                    <a:pt x="1456827" y="6543476"/>
                  </a:lnTo>
                  <a:cubicBezTo>
                    <a:pt x="1363554" y="6470595"/>
                    <a:pt x="1273848" y="6394340"/>
                    <a:pt x="1188475" y="6314083"/>
                  </a:cubicBezTo>
                  <a:cubicBezTo>
                    <a:pt x="1017856" y="6153445"/>
                    <a:pt x="863803" y="5979931"/>
                    <a:pt x="721728" y="5798666"/>
                  </a:cubicBezTo>
                  <a:cubicBezTo>
                    <a:pt x="579397" y="5616027"/>
                    <a:pt x="452103" y="5422511"/>
                    <a:pt x="344175" y="5219495"/>
                  </a:cubicBezTo>
                  <a:cubicBezTo>
                    <a:pt x="236505" y="5016354"/>
                    <a:pt x="147946" y="4803586"/>
                    <a:pt x="87293" y="4583569"/>
                  </a:cubicBezTo>
                  <a:cubicBezTo>
                    <a:pt x="79138" y="4556193"/>
                    <a:pt x="72639" y="4528440"/>
                    <a:pt x="65886" y="4500813"/>
                  </a:cubicBezTo>
                  <a:cubicBezTo>
                    <a:pt x="58751" y="4473311"/>
                    <a:pt x="53144" y="4445308"/>
                    <a:pt x="47409" y="4417431"/>
                  </a:cubicBezTo>
                  <a:cubicBezTo>
                    <a:pt x="44733" y="4403430"/>
                    <a:pt x="41294" y="4389679"/>
                    <a:pt x="39000" y="4375677"/>
                  </a:cubicBezTo>
                  <a:lnTo>
                    <a:pt x="31610" y="4333674"/>
                  </a:lnTo>
                  <a:cubicBezTo>
                    <a:pt x="26258" y="4305797"/>
                    <a:pt x="22563" y="4277544"/>
                    <a:pt x="18868" y="4249417"/>
                  </a:cubicBezTo>
                  <a:cubicBezTo>
                    <a:pt x="4214" y="4136784"/>
                    <a:pt x="-2158" y="4023275"/>
                    <a:pt x="646" y="3910265"/>
                  </a:cubicBezTo>
                  <a:cubicBezTo>
                    <a:pt x="5997" y="3683872"/>
                    <a:pt x="50596" y="3459605"/>
                    <a:pt x="130234" y="3248337"/>
                  </a:cubicBezTo>
                  <a:cubicBezTo>
                    <a:pt x="207961" y="3039196"/>
                    <a:pt x="278044" y="2827179"/>
                    <a:pt x="335383" y="2611911"/>
                  </a:cubicBezTo>
                  <a:cubicBezTo>
                    <a:pt x="393743" y="2396644"/>
                    <a:pt x="435792" y="2178627"/>
                    <a:pt x="487272" y="1958609"/>
                  </a:cubicBezTo>
                  <a:cubicBezTo>
                    <a:pt x="493259" y="1931107"/>
                    <a:pt x="501287" y="1903730"/>
                    <a:pt x="508550" y="1876227"/>
                  </a:cubicBezTo>
                  <a:cubicBezTo>
                    <a:pt x="516195" y="1848725"/>
                    <a:pt x="522312" y="1820972"/>
                    <a:pt x="531742" y="1793721"/>
                  </a:cubicBezTo>
                  <a:lnTo>
                    <a:pt x="558245" y="1711465"/>
                  </a:lnTo>
                  <a:cubicBezTo>
                    <a:pt x="568439" y="1684337"/>
                    <a:pt x="579652" y="1657459"/>
                    <a:pt x="590100" y="1630332"/>
                  </a:cubicBezTo>
                  <a:cubicBezTo>
                    <a:pt x="635080" y="1523075"/>
                    <a:pt x="690637" y="1417566"/>
                    <a:pt x="758680" y="1322433"/>
                  </a:cubicBezTo>
                  <a:cubicBezTo>
                    <a:pt x="824430" y="1225051"/>
                    <a:pt x="899610" y="1136168"/>
                    <a:pt x="976317" y="1049286"/>
                  </a:cubicBezTo>
                  <a:cubicBezTo>
                    <a:pt x="995049" y="1027035"/>
                    <a:pt x="1015436" y="1006533"/>
                    <a:pt x="1035314" y="985406"/>
                  </a:cubicBezTo>
                  <a:lnTo>
                    <a:pt x="1095329" y="922526"/>
                  </a:lnTo>
                  <a:cubicBezTo>
                    <a:pt x="1114953" y="901149"/>
                    <a:pt x="1136359" y="881397"/>
                    <a:pt x="1157384" y="861271"/>
                  </a:cubicBezTo>
                  <a:lnTo>
                    <a:pt x="1220841" y="801017"/>
                  </a:lnTo>
                  <a:cubicBezTo>
                    <a:pt x="1241610" y="780514"/>
                    <a:pt x="1264418" y="762014"/>
                    <a:pt x="1286462" y="742886"/>
                  </a:cubicBezTo>
                  <a:lnTo>
                    <a:pt x="1353233" y="685632"/>
                  </a:lnTo>
                  <a:lnTo>
                    <a:pt x="1369924" y="671256"/>
                  </a:lnTo>
                  <a:cubicBezTo>
                    <a:pt x="1375658" y="666631"/>
                    <a:pt x="1381520" y="662255"/>
                    <a:pt x="1387380" y="657755"/>
                  </a:cubicBezTo>
                  <a:lnTo>
                    <a:pt x="1422422" y="630877"/>
                  </a:lnTo>
                  <a:lnTo>
                    <a:pt x="1492759" y="577248"/>
                  </a:lnTo>
                  <a:cubicBezTo>
                    <a:pt x="1504355" y="567997"/>
                    <a:pt x="1516714" y="559997"/>
                    <a:pt x="1528820" y="551496"/>
                  </a:cubicBezTo>
                  <a:lnTo>
                    <a:pt x="1565390" y="526370"/>
                  </a:lnTo>
                  <a:lnTo>
                    <a:pt x="1639040" y="476490"/>
                  </a:lnTo>
                  <a:cubicBezTo>
                    <a:pt x="1689754" y="445613"/>
                    <a:pt x="1740723" y="414986"/>
                    <a:pt x="1792075" y="384859"/>
                  </a:cubicBezTo>
                  <a:cubicBezTo>
                    <a:pt x="2000282" y="268724"/>
                    <a:pt x="2224927" y="179467"/>
                    <a:pt x="2455943" y="117836"/>
                  </a:cubicBezTo>
                  <a:cubicBezTo>
                    <a:pt x="2687088" y="55957"/>
                    <a:pt x="2923964" y="21204"/>
                    <a:pt x="3159952" y="7203"/>
                  </a:cubicBezTo>
                  <a:cubicBezTo>
                    <a:pt x="3219076" y="3515"/>
                    <a:pt x="3277945" y="1389"/>
                    <a:pt x="3336813" y="499"/>
                  </a:cubicBezTo>
                  <a:close/>
                </a:path>
              </a:pathLst>
            </a:custGeom>
            <a:gradFill>
              <a:gsLst>
                <a:gs pos="0">
                  <a:srgbClr val="FFFFFF">
                    <a:alpha val="9803"/>
                  </a:srgbClr>
                </a:gs>
                <a:gs pos="2000">
                  <a:srgbClr val="FFFFFF">
                    <a:alpha val="9803"/>
                  </a:srgbClr>
                </a:gs>
                <a:gs pos="16000">
                  <a:srgbClr val="4EA72E">
                    <a:alpha val="9803"/>
                  </a:srgbClr>
                </a:gs>
                <a:gs pos="85000">
                  <a:srgbClr val="156082">
                    <a:alpha val="9803"/>
                  </a:srgbClr>
                </a:gs>
                <a:gs pos="100000">
                  <a:srgbClr val="FFFFFF">
                    <a:alpha val="9803"/>
                  </a:srgbClr>
                </a:gs>
              </a:gsLst>
              <a:lin ang="12000000" scaled="0"/>
            </a:gra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18" name="Shape 118"/>
        <p:cNvGrpSpPr/>
        <p:nvPr/>
      </p:nvGrpSpPr>
      <p:grpSpPr>
        <a:xfrm>
          <a:off x="0" y="0"/>
          <a:ext cx="0" cy="0"/>
          <a:chOff x="0" y="0"/>
          <a:chExt cx="0" cy="0"/>
        </a:xfrm>
      </p:grpSpPr>
      <p:sp>
        <p:nvSpPr>
          <p:cNvPr id="119" name="Google Shape;119;p4"/>
          <p:cNvSpPr/>
          <p:nvPr/>
        </p:nvSpPr>
        <p:spPr>
          <a:xfrm>
            <a:off x="0" y="0"/>
            <a:ext cx="4059050" cy="68580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0" name="Google Shape;120;p4"/>
          <p:cNvSpPr txBox="1"/>
          <p:nvPr>
            <p:ph type="title"/>
          </p:nvPr>
        </p:nvSpPr>
        <p:spPr>
          <a:xfrm>
            <a:off x="838200" y="1412488"/>
            <a:ext cx="2899189" cy="43638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latin typeface="Play"/>
                <a:ea typeface="Play"/>
                <a:cs typeface="Play"/>
                <a:sym typeface="Play"/>
              </a:rPr>
              <a:t>Technical Methods</a:t>
            </a:r>
            <a:endParaRPr/>
          </a:p>
        </p:txBody>
      </p:sp>
      <p:sp>
        <p:nvSpPr>
          <p:cNvPr id="121" name="Google Shape;121;p4"/>
          <p:cNvSpPr txBox="1"/>
          <p:nvPr>
            <p:ph idx="1" type="body"/>
          </p:nvPr>
        </p:nvSpPr>
        <p:spPr>
          <a:xfrm>
            <a:off x="4380855" y="1412489"/>
            <a:ext cx="3427283" cy="43638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Data Processing</a:t>
            </a:r>
            <a:endParaRPr/>
          </a:p>
        </p:txBody>
      </p:sp>
      <p:cxnSp>
        <p:nvCxnSpPr>
          <p:cNvPr id="122" name="Google Shape;122;p4"/>
          <p:cNvCxnSpPr/>
          <p:nvPr/>
        </p:nvCxnSpPr>
        <p:spPr>
          <a:xfrm>
            <a:off x="8129871" y="1412488"/>
            <a:ext cx="0" cy="3657600"/>
          </a:xfrm>
          <a:prstGeom prst="straightConnector1">
            <a:avLst/>
          </a:prstGeom>
          <a:noFill/>
          <a:ln cap="flat" cmpd="sng" w="12700">
            <a:solidFill>
              <a:srgbClr val="7F7F7F"/>
            </a:solidFill>
            <a:prstDash val="solid"/>
            <a:miter lim="800000"/>
            <a:headEnd len="sm" w="sm" type="none"/>
            <a:tailEnd len="sm" w="sm" type="none"/>
          </a:ln>
        </p:spPr>
      </p:cxnSp>
      <p:sp>
        <p:nvSpPr>
          <p:cNvPr id="123" name="Google Shape;123;p4"/>
          <p:cNvSpPr txBox="1"/>
          <p:nvPr/>
        </p:nvSpPr>
        <p:spPr>
          <a:xfrm>
            <a:off x="8451604" y="1412489"/>
            <a:ext cx="3197701" cy="4363844"/>
          </a:xfrm>
          <a:prstGeom prst="rect">
            <a:avLst/>
          </a:prstGeom>
          <a:noFill/>
          <a:ln>
            <a:noFill/>
          </a:ln>
        </p:spPr>
        <p:txBody>
          <a:bodyPr anchorCtr="0" anchor="t" bIns="45700" lIns="91425" spcFirstLastPara="1" rIns="91425" wrap="square" tIns="45700">
            <a:normAutofit/>
          </a:bodyPr>
          <a:lstStyle/>
          <a:p>
            <a:pPr indent="-228600" lvl="1" marL="74295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Download datasets (TSV, JSON)</a:t>
            </a:r>
            <a:endParaRPr/>
          </a:p>
          <a:p>
            <a:pPr indent="-228600" lvl="1" marL="742950" marR="0" rtl="0" algn="l">
              <a:lnSpc>
                <a:spcPct val="90000"/>
              </a:lnSpc>
              <a:spcBef>
                <a:spcPts val="6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Standardize schemas for each dataset as collected from different sources, using gene_name as primary key</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7" name="Shape 127"/>
        <p:cNvGrpSpPr/>
        <p:nvPr/>
      </p:nvGrpSpPr>
      <p:grpSpPr>
        <a:xfrm>
          <a:off x="0" y="0"/>
          <a:ext cx="0" cy="0"/>
          <a:chOff x="0" y="0"/>
          <a:chExt cx="0" cy="0"/>
        </a:xfrm>
      </p:grpSpPr>
      <p:sp>
        <p:nvSpPr>
          <p:cNvPr id="128" name="Google Shape;128;p5"/>
          <p:cNvSpPr/>
          <p:nvPr/>
        </p:nvSpPr>
        <p:spPr>
          <a:xfrm>
            <a:off x="0" y="0"/>
            <a:ext cx="4059050" cy="68580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29" name="Google Shape;129;p5"/>
          <p:cNvSpPr txBox="1"/>
          <p:nvPr>
            <p:ph type="title"/>
          </p:nvPr>
        </p:nvSpPr>
        <p:spPr>
          <a:xfrm>
            <a:off x="838200" y="1412488"/>
            <a:ext cx="2899189" cy="43638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latin typeface="Play"/>
                <a:ea typeface="Play"/>
                <a:cs typeface="Play"/>
                <a:sym typeface="Play"/>
              </a:rPr>
              <a:t>Technical Methods</a:t>
            </a:r>
            <a:endParaRPr/>
          </a:p>
        </p:txBody>
      </p:sp>
      <p:sp>
        <p:nvSpPr>
          <p:cNvPr id="130" name="Google Shape;130;p5"/>
          <p:cNvSpPr txBox="1"/>
          <p:nvPr>
            <p:ph idx="1" type="body"/>
          </p:nvPr>
        </p:nvSpPr>
        <p:spPr>
          <a:xfrm>
            <a:off x="4380855" y="1412489"/>
            <a:ext cx="3427283" cy="43638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lang="en-US" sz="2000"/>
              <a:t>Knowledge Graph Construction</a:t>
            </a:r>
            <a:endParaRPr/>
          </a:p>
        </p:txBody>
      </p:sp>
      <p:cxnSp>
        <p:nvCxnSpPr>
          <p:cNvPr id="131" name="Google Shape;131;p5"/>
          <p:cNvCxnSpPr/>
          <p:nvPr/>
        </p:nvCxnSpPr>
        <p:spPr>
          <a:xfrm>
            <a:off x="8129871" y="1412488"/>
            <a:ext cx="0" cy="3657600"/>
          </a:xfrm>
          <a:prstGeom prst="straightConnector1">
            <a:avLst/>
          </a:prstGeom>
          <a:noFill/>
          <a:ln cap="flat" cmpd="sng" w="12700">
            <a:solidFill>
              <a:srgbClr val="7F7F7F"/>
            </a:solidFill>
            <a:prstDash val="solid"/>
            <a:miter lim="800000"/>
            <a:headEnd len="sm" w="sm" type="none"/>
            <a:tailEnd len="sm" w="sm" type="none"/>
          </a:ln>
        </p:spPr>
      </p:cxnSp>
      <p:sp>
        <p:nvSpPr>
          <p:cNvPr id="132" name="Google Shape;132;p5"/>
          <p:cNvSpPr txBox="1"/>
          <p:nvPr/>
        </p:nvSpPr>
        <p:spPr>
          <a:xfrm>
            <a:off x="8451604" y="1412489"/>
            <a:ext cx="3197701" cy="4363844"/>
          </a:xfrm>
          <a:prstGeom prst="rect">
            <a:avLst/>
          </a:prstGeom>
          <a:noFill/>
          <a:ln>
            <a:noFill/>
          </a:ln>
        </p:spPr>
        <p:txBody>
          <a:bodyPr anchorCtr="0" anchor="t" bIns="45700" lIns="91425" spcFirstLastPara="1" rIns="91425" wrap="square" tIns="45700">
            <a:normAutofit/>
          </a:bodyPr>
          <a:lstStyle/>
          <a:p>
            <a:pPr indent="-228600" lvl="1" marL="45720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Define node types:</a:t>
            </a:r>
            <a:endParaRPr/>
          </a:p>
          <a:p>
            <a:pPr indent="-228600" lvl="1" marL="457200" marR="0" rtl="0" algn="l">
              <a:lnSpc>
                <a:spcPct val="90000"/>
              </a:lnSpc>
              <a:spcBef>
                <a:spcPts val="6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Define relationships:</a:t>
            </a:r>
            <a:endParaRPr/>
          </a:p>
          <a:p>
            <a:pPr indent="-228600" lvl="1" marL="457200" marR="0" rtl="0" algn="l">
              <a:lnSpc>
                <a:spcPct val="90000"/>
              </a:lnSpc>
              <a:spcBef>
                <a:spcPts val="6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Define properties</a:t>
            </a:r>
            <a:endParaRPr/>
          </a:p>
          <a:p>
            <a:pPr indent="-228600" lvl="1" marL="457200" marR="0" rtl="0" algn="l">
              <a:lnSpc>
                <a:spcPct val="90000"/>
              </a:lnSpc>
              <a:spcBef>
                <a:spcPts val="60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Convert datasets into triples compatible with </a:t>
            </a:r>
            <a:r>
              <a:rPr lang="en-US" sz="2000">
                <a:solidFill>
                  <a:schemeClr val="dk1"/>
                </a:solidFill>
              </a:rPr>
              <a:t>Neo4j</a:t>
            </a:r>
            <a:endParaRPr sz="2000">
              <a:solidFill>
                <a:schemeClr val="dk1"/>
              </a:solidFill>
            </a:endParaRPr>
          </a:p>
          <a:p>
            <a:pPr indent="-228600" lvl="1" marL="457200" marR="0" rtl="0" algn="l">
              <a:lnSpc>
                <a:spcPct val="90000"/>
              </a:lnSpc>
              <a:spcBef>
                <a:spcPts val="600"/>
              </a:spcBef>
              <a:spcAft>
                <a:spcPts val="0"/>
              </a:spcAft>
              <a:buClr>
                <a:schemeClr val="dk1"/>
              </a:buClr>
              <a:buSzPts val="2000"/>
              <a:buChar char="•"/>
            </a:pPr>
            <a:r>
              <a:rPr lang="en-US" sz="2000">
                <a:solidFill>
                  <a:schemeClr val="dk1"/>
                </a:solidFill>
              </a:rPr>
              <a:t>Create ETL pipelines that automatically ingest data into Neo4j running on docker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6" name="Shape 136"/>
        <p:cNvGrpSpPr/>
        <p:nvPr/>
      </p:nvGrpSpPr>
      <p:grpSpPr>
        <a:xfrm>
          <a:off x="0" y="0"/>
          <a:ext cx="0" cy="0"/>
          <a:chOff x="0" y="0"/>
          <a:chExt cx="0" cy="0"/>
        </a:xfrm>
      </p:grpSpPr>
      <p:sp>
        <p:nvSpPr>
          <p:cNvPr id="137" name="Google Shape;137;p6"/>
          <p:cNvSpPr/>
          <p:nvPr/>
        </p:nvSpPr>
        <p:spPr>
          <a:xfrm>
            <a:off x="0" y="0"/>
            <a:ext cx="4059050" cy="6858000"/>
          </a:xfrm>
          <a:prstGeom prst="rect">
            <a:avLst/>
          </a:prstGeom>
          <a:solidFill>
            <a:srgbClr val="404040"/>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sp>
        <p:nvSpPr>
          <p:cNvPr id="138" name="Google Shape;138;p6"/>
          <p:cNvSpPr txBox="1"/>
          <p:nvPr>
            <p:ph type="title"/>
          </p:nvPr>
        </p:nvSpPr>
        <p:spPr>
          <a:xfrm>
            <a:off x="838200" y="1412488"/>
            <a:ext cx="2899189" cy="4363844"/>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FFFFFF"/>
              </a:buClr>
              <a:buSzPts val="4000"/>
              <a:buFont typeface="Play"/>
              <a:buNone/>
            </a:pPr>
            <a:r>
              <a:rPr lang="en-US" sz="4000">
                <a:solidFill>
                  <a:srgbClr val="FFFFFF"/>
                </a:solidFill>
                <a:latin typeface="Play"/>
                <a:ea typeface="Play"/>
                <a:cs typeface="Play"/>
                <a:sym typeface="Play"/>
              </a:rPr>
              <a:t>Technical Methods</a:t>
            </a:r>
            <a:endParaRPr/>
          </a:p>
        </p:txBody>
      </p:sp>
      <p:sp>
        <p:nvSpPr>
          <p:cNvPr id="139" name="Google Shape;139;p6"/>
          <p:cNvSpPr txBox="1"/>
          <p:nvPr>
            <p:ph idx="1" type="body"/>
          </p:nvPr>
        </p:nvSpPr>
        <p:spPr>
          <a:xfrm>
            <a:off x="4380855" y="1412489"/>
            <a:ext cx="3427283" cy="436384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000"/>
              <a:buChar char="•"/>
            </a:pPr>
            <a:r>
              <a:rPr b="1" lang="en-US" sz="2000"/>
              <a:t>Analysis and Querying</a:t>
            </a:r>
            <a:endParaRPr/>
          </a:p>
          <a:p>
            <a:pPr indent="-228600" lvl="1" marL="685800" rtl="0" algn="l">
              <a:lnSpc>
                <a:spcPct val="90000"/>
              </a:lnSpc>
              <a:spcBef>
                <a:spcPts val="500"/>
              </a:spcBef>
              <a:spcAft>
                <a:spcPts val="0"/>
              </a:spcAft>
              <a:buClr>
                <a:schemeClr val="dk1"/>
              </a:buClr>
              <a:buSzPts val="2000"/>
              <a:buChar char="•"/>
            </a:pPr>
            <a:r>
              <a:rPr lang="en-US" sz="2000"/>
              <a:t>Use Cypher</a:t>
            </a:r>
            <a:endParaRPr/>
          </a:p>
          <a:p>
            <a:pPr indent="-228600" lvl="2" marL="1143000" rtl="0" algn="l">
              <a:lnSpc>
                <a:spcPct val="90000"/>
              </a:lnSpc>
              <a:spcBef>
                <a:spcPts val="500"/>
              </a:spcBef>
              <a:spcAft>
                <a:spcPts val="0"/>
              </a:spcAft>
              <a:buClr>
                <a:schemeClr val="dk1"/>
              </a:buClr>
              <a:buSzPts val="2000"/>
              <a:buChar char="•"/>
            </a:pPr>
            <a:r>
              <a:rPr lang="en-US"/>
              <a:t>Use case: filter for specific cancer_type, </a:t>
            </a:r>
            <a:endParaRPr/>
          </a:p>
          <a:p>
            <a:pPr indent="-228600" lvl="3" marL="1600200" rtl="0" algn="l">
              <a:lnSpc>
                <a:spcPct val="90000"/>
              </a:lnSpc>
              <a:spcBef>
                <a:spcPts val="500"/>
              </a:spcBef>
              <a:spcAft>
                <a:spcPts val="0"/>
              </a:spcAft>
              <a:buClr>
                <a:schemeClr val="dk1"/>
              </a:buClr>
              <a:buSzPts val="2000"/>
              <a:buChar char="•"/>
            </a:pPr>
            <a:r>
              <a:rPr lang="en-US" sz="2000"/>
              <a:t>Extract drug_targets, pathway level insights</a:t>
            </a:r>
            <a:endParaRPr/>
          </a:p>
        </p:txBody>
      </p:sp>
      <p:cxnSp>
        <p:nvCxnSpPr>
          <p:cNvPr id="140" name="Google Shape;140;p6"/>
          <p:cNvCxnSpPr/>
          <p:nvPr/>
        </p:nvCxnSpPr>
        <p:spPr>
          <a:xfrm>
            <a:off x="8129871" y="1412488"/>
            <a:ext cx="0" cy="3657600"/>
          </a:xfrm>
          <a:prstGeom prst="straightConnector1">
            <a:avLst/>
          </a:prstGeom>
          <a:noFill/>
          <a:ln cap="flat" cmpd="sng" w="12700">
            <a:solidFill>
              <a:srgbClr val="7F7F7F"/>
            </a:solidFill>
            <a:prstDash val="solid"/>
            <a:miter lim="800000"/>
            <a:headEnd len="sm" w="sm" type="none"/>
            <a:tailEnd len="sm" w="sm" type="none"/>
          </a:ln>
        </p:spPr>
      </p:cxnSp>
      <p:sp>
        <p:nvSpPr>
          <p:cNvPr id="141" name="Google Shape;141;p6"/>
          <p:cNvSpPr txBox="1"/>
          <p:nvPr/>
        </p:nvSpPr>
        <p:spPr>
          <a:xfrm>
            <a:off x="8451604" y="1412489"/>
            <a:ext cx="3197701" cy="4363844"/>
          </a:xfrm>
          <a:prstGeom prst="rect">
            <a:avLst/>
          </a:prstGeom>
          <a:noFill/>
          <a:ln>
            <a:noFill/>
          </a:ln>
        </p:spPr>
        <p:txBody>
          <a:bodyPr anchorCtr="0" anchor="t" bIns="45700" lIns="91425" spcFirstLastPara="1" rIns="91425" wrap="square" tIns="45700">
            <a:normAutofit/>
          </a:bodyPr>
          <a:lstStyle/>
          <a:p>
            <a:pPr indent="-228600" lvl="0" marL="228600" marR="0" rtl="0" algn="l">
              <a:lnSpc>
                <a:spcPct val="90000"/>
              </a:lnSpc>
              <a:spcBef>
                <a:spcPts val="0"/>
              </a:spcBef>
              <a:spcAft>
                <a:spcPts val="0"/>
              </a:spcAft>
              <a:buClr>
                <a:schemeClr val="dk1"/>
              </a:buClr>
              <a:buSzPts val="2000"/>
              <a:buFont typeface="Arial"/>
              <a:buChar char="•"/>
            </a:pPr>
            <a:r>
              <a:rPr b="1" i="0" lang="en-US" sz="2000" u="none" cap="none" strike="noStrike">
                <a:solidFill>
                  <a:schemeClr val="dk1"/>
                </a:solidFill>
                <a:latin typeface="Arial"/>
                <a:ea typeface="Arial"/>
                <a:cs typeface="Arial"/>
                <a:sym typeface="Arial"/>
              </a:rPr>
              <a:t>Visualization/Outputs</a:t>
            </a:r>
            <a:endParaRPr/>
          </a:p>
          <a:p>
            <a:pPr indent="-228600" lvl="1" marL="742950" marR="0" rtl="0" algn="l">
              <a:lnSpc>
                <a:spcPct val="90000"/>
              </a:lnSpc>
              <a:spcBef>
                <a:spcPts val="0"/>
              </a:spcBef>
              <a:spcAft>
                <a:spcPts val="0"/>
              </a:spcAft>
              <a:buClr>
                <a:schemeClr val="dk1"/>
              </a:buClr>
              <a:buSzPts val="2000"/>
              <a:buFont typeface="Arial"/>
              <a:buChar char="•"/>
            </a:pPr>
            <a:r>
              <a:rPr b="0" i="0" lang="en-US" sz="2000" u="none" cap="none" strike="noStrike">
                <a:solidFill>
                  <a:schemeClr val="dk1"/>
                </a:solidFill>
                <a:latin typeface="Arial"/>
                <a:ea typeface="Arial"/>
                <a:cs typeface="Arial"/>
                <a:sym typeface="Arial"/>
              </a:rPr>
              <a:t>Graphs connecting genes-variants-drug targets-clinical interpretation-pathway level insight</a:t>
            </a:r>
            <a:endParaRPr b="0" i="0" sz="2000" u="none" cap="none" strike="noStrike">
              <a:solidFill>
                <a:schemeClr val="dk1"/>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g388e2ef6367_0_4"/>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GeNETwork KG</a:t>
            </a:r>
            <a:endParaRPr/>
          </a:p>
        </p:txBody>
      </p:sp>
      <p:sp>
        <p:nvSpPr>
          <p:cNvPr id="147" name="Google Shape;147;g388e2ef6367_0_4"/>
          <p:cNvSpPr txBox="1"/>
          <p:nvPr>
            <p:ph idx="1" type="body"/>
          </p:nvPr>
        </p:nvSpPr>
        <p:spPr>
          <a:xfrm>
            <a:off x="838200" y="1472850"/>
            <a:ext cx="10044900" cy="520200"/>
          </a:xfrm>
          <a:prstGeom prst="rect">
            <a:avLst/>
          </a:prstGeom>
        </p:spPr>
        <p:txBody>
          <a:bodyPr anchorCtr="0" anchor="t" bIns="45700" lIns="91425" spcFirstLastPara="1" rIns="91425" wrap="square" tIns="45700">
            <a:normAutofit fontScale="85000"/>
          </a:bodyPr>
          <a:lstStyle/>
          <a:p>
            <a:pPr indent="0" lvl="0" marL="0" rtl="0" algn="l">
              <a:spcBef>
                <a:spcPts val="1000"/>
              </a:spcBef>
              <a:spcAft>
                <a:spcPts val="0"/>
              </a:spcAft>
              <a:buNone/>
            </a:pPr>
            <a:r>
              <a:rPr lang="en-US"/>
              <a:t>[Image Placeholder, Replace below with something more comprehensive]</a:t>
            </a:r>
            <a:endParaRPr/>
          </a:p>
        </p:txBody>
      </p:sp>
      <p:pic>
        <p:nvPicPr>
          <p:cNvPr id="148" name="Google Shape;148;g388e2ef6367_0_4"/>
          <p:cNvPicPr preferRelativeResize="0"/>
          <p:nvPr/>
        </p:nvPicPr>
        <p:blipFill>
          <a:blip r:embed="rId3">
            <a:alphaModFix/>
          </a:blip>
          <a:stretch>
            <a:fillRect/>
          </a:stretch>
        </p:blipFill>
        <p:spPr>
          <a:xfrm>
            <a:off x="1575617" y="2092597"/>
            <a:ext cx="9040763" cy="4542454"/>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g388e2ef6367_9_3"/>
          <p:cNvSpPr txBox="1"/>
          <p:nvPr>
            <p:ph type="title"/>
          </p:nvPr>
        </p:nvSpPr>
        <p:spPr>
          <a:xfrm>
            <a:off x="838200" y="365125"/>
            <a:ext cx="10515600" cy="1325700"/>
          </a:xfrm>
          <a:prstGeom prst="rect">
            <a:avLst/>
          </a:prstGeom>
        </p:spPr>
        <p:txBody>
          <a:bodyPr anchorCtr="0" anchor="ctr" bIns="45700" lIns="91425" spcFirstLastPara="1" rIns="91425" wrap="square" tIns="45700">
            <a:normAutofit/>
          </a:bodyPr>
          <a:lstStyle/>
          <a:p>
            <a:pPr indent="0" lvl="0" marL="0" rtl="0" algn="ctr">
              <a:spcBef>
                <a:spcPts val="0"/>
              </a:spcBef>
              <a:spcAft>
                <a:spcPts val="0"/>
              </a:spcAft>
              <a:buNone/>
            </a:pPr>
            <a:r>
              <a:rPr lang="en-US"/>
              <a:t>Statistics on the GeNETwork KG</a:t>
            </a:r>
            <a:endParaRPr/>
          </a:p>
        </p:txBody>
      </p:sp>
      <p:pic>
        <p:nvPicPr>
          <p:cNvPr id="154" name="Google Shape;154;g388e2ef6367_9_3"/>
          <p:cNvPicPr preferRelativeResize="0"/>
          <p:nvPr/>
        </p:nvPicPr>
        <p:blipFill>
          <a:blip r:embed="rId3">
            <a:alphaModFix/>
          </a:blip>
          <a:stretch>
            <a:fillRect/>
          </a:stretch>
        </p:blipFill>
        <p:spPr>
          <a:xfrm>
            <a:off x="838200" y="2060225"/>
            <a:ext cx="5917500" cy="4572000"/>
          </a:xfrm>
          <a:prstGeom prst="rect">
            <a:avLst/>
          </a:prstGeom>
          <a:noFill/>
          <a:ln>
            <a:noFill/>
          </a:ln>
        </p:spPr>
      </p:pic>
      <p:sp>
        <p:nvSpPr>
          <p:cNvPr id="155" name="Google Shape;155;g388e2ef6367_9_3"/>
          <p:cNvSpPr txBox="1"/>
          <p:nvPr/>
        </p:nvSpPr>
        <p:spPr>
          <a:xfrm>
            <a:off x="7196675" y="1814297"/>
            <a:ext cx="4586100" cy="474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US" sz="2000">
                <a:solidFill>
                  <a:schemeClr val="dk1"/>
                </a:solidFill>
              </a:rPr>
              <a:t>Degree Distribution</a:t>
            </a:r>
            <a:r>
              <a:rPr lang="en-US" sz="2000">
                <a:solidFill>
                  <a:schemeClr val="dk1"/>
                </a:solidFill>
              </a:rPr>
              <a:t>: connections per node</a:t>
            </a:r>
            <a:endParaRPr sz="2000">
              <a:solidFill>
                <a:schemeClr val="dk1"/>
              </a:solidFill>
            </a:endParaRPr>
          </a:p>
          <a:p>
            <a:pPr indent="0" lvl="0" marL="0" rtl="0" algn="l">
              <a:spcBef>
                <a:spcPts val="0"/>
              </a:spcBef>
              <a:spcAft>
                <a:spcPts val="0"/>
              </a:spcAft>
              <a:buNone/>
            </a:pPr>
            <a:r>
              <a:rPr b="1" lang="en-US" sz="2000">
                <a:solidFill>
                  <a:schemeClr val="dk1"/>
                </a:solidFill>
              </a:rPr>
              <a:t>Degree Histogram</a:t>
            </a:r>
            <a:r>
              <a:rPr lang="en-US" sz="2000">
                <a:solidFill>
                  <a:schemeClr val="dk1"/>
                </a:solidFill>
              </a:rPr>
              <a:t>: how </a:t>
            </a:r>
            <a:r>
              <a:rPr lang="en-US" sz="2000">
                <a:solidFill>
                  <a:schemeClr val="dk1"/>
                </a:solidFill>
              </a:rPr>
              <a:t>often</a:t>
            </a:r>
            <a:r>
              <a:rPr lang="en-US" sz="2000">
                <a:solidFill>
                  <a:schemeClr val="dk1"/>
                </a:solidFill>
              </a:rPr>
              <a:t> nodes with different numbers of connections appear</a:t>
            </a:r>
            <a:endParaRPr sz="2000">
              <a:solidFill>
                <a:schemeClr val="dk1"/>
              </a:solidFill>
            </a:endParaRPr>
          </a:p>
          <a:p>
            <a:pPr indent="0" lvl="0" marL="0" rtl="0" algn="l">
              <a:spcBef>
                <a:spcPts val="0"/>
              </a:spcBef>
              <a:spcAft>
                <a:spcPts val="0"/>
              </a:spcAft>
              <a:buNone/>
            </a:pPr>
            <a:r>
              <a:rPr b="1" lang="en-US" sz="2000">
                <a:solidFill>
                  <a:schemeClr val="dk1"/>
                </a:solidFill>
              </a:rPr>
              <a:t>Betweenness Centrality</a:t>
            </a:r>
            <a:r>
              <a:rPr lang="en-US" sz="2000">
                <a:solidFill>
                  <a:schemeClr val="dk1"/>
                </a:solidFill>
              </a:rPr>
              <a:t>: key bridges connecting </a:t>
            </a:r>
            <a:r>
              <a:rPr lang="en-US" sz="2000">
                <a:solidFill>
                  <a:schemeClr val="dk1"/>
                </a:solidFill>
              </a:rPr>
              <a:t>different</a:t>
            </a:r>
            <a:r>
              <a:rPr lang="en-US" sz="2000">
                <a:solidFill>
                  <a:schemeClr val="dk1"/>
                </a:solidFill>
              </a:rPr>
              <a:t> parts of the network</a:t>
            </a:r>
            <a:endParaRPr sz="2000">
              <a:solidFill>
                <a:schemeClr val="dk1"/>
              </a:solidFill>
            </a:endParaRPr>
          </a:p>
          <a:p>
            <a:pPr indent="0" lvl="0" marL="0" rtl="0" algn="l">
              <a:spcBef>
                <a:spcPts val="0"/>
              </a:spcBef>
              <a:spcAft>
                <a:spcPts val="0"/>
              </a:spcAft>
              <a:buNone/>
            </a:pPr>
            <a:r>
              <a:rPr b="1" lang="en-US" sz="2000">
                <a:solidFill>
                  <a:schemeClr val="dk1"/>
                </a:solidFill>
              </a:rPr>
              <a:t>Closeness Centrality</a:t>
            </a:r>
            <a:r>
              <a:rPr lang="en-US" sz="2000">
                <a:solidFill>
                  <a:schemeClr val="dk1"/>
                </a:solidFill>
              </a:rPr>
              <a:t>: shows how close each node is to all other nodes in the network</a:t>
            </a:r>
            <a:endParaRPr sz="2000">
              <a:solidFill>
                <a:schemeClr val="dk1"/>
              </a:solidFill>
            </a:endParaRPr>
          </a:p>
          <a:p>
            <a:pPr indent="0" lvl="0" marL="0" rtl="0" algn="l">
              <a:spcBef>
                <a:spcPts val="0"/>
              </a:spcBef>
              <a:spcAft>
                <a:spcPts val="0"/>
              </a:spcAft>
              <a:buNone/>
            </a:pPr>
            <a:r>
              <a:rPr b="1" lang="en-US" sz="2000">
                <a:solidFill>
                  <a:schemeClr val="dk1"/>
                </a:solidFill>
              </a:rPr>
              <a:t>PageRank</a:t>
            </a:r>
            <a:r>
              <a:rPr lang="en-US" sz="2000">
                <a:solidFill>
                  <a:schemeClr val="dk1"/>
                </a:solidFill>
              </a:rPr>
              <a:t>: shows the importance of nodes each one connects to</a:t>
            </a:r>
            <a:endParaRPr sz="2000">
              <a:solidFill>
                <a:schemeClr val="dk1"/>
              </a:solidFill>
            </a:endParaRPr>
          </a:p>
          <a:p>
            <a:pPr indent="0" lvl="0" marL="0" rtl="0" algn="l">
              <a:spcBef>
                <a:spcPts val="0"/>
              </a:spcBef>
              <a:spcAft>
                <a:spcPts val="0"/>
              </a:spcAft>
              <a:buNone/>
            </a:pPr>
            <a:r>
              <a:rPr b="1" lang="en-US" sz="2000">
                <a:solidFill>
                  <a:schemeClr val="dk1"/>
                </a:solidFill>
              </a:rPr>
              <a:t>Clustering Coefficient</a:t>
            </a:r>
            <a:r>
              <a:rPr lang="en-US" sz="2000">
                <a:solidFill>
                  <a:schemeClr val="dk1"/>
                </a:solidFill>
              </a:rPr>
              <a:t>: shows how tightly knit a node’s neighbors are</a:t>
            </a:r>
            <a:endParaRPr sz="2000">
              <a:solidFill>
                <a:schemeClr val="dk1"/>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Play"/>
              <a:buNone/>
            </a:pPr>
            <a:r>
              <a:rPr lang="en-US"/>
              <a:t>Future Directions</a:t>
            </a:r>
            <a:endParaRPr/>
          </a:p>
        </p:txBody>
      </p:sp>
      <p:sp>
        <p:nvSpPr>
          <p:cNvPr id="161" name="Google Shape;161;p7"/>
          <p:cNvSpPr txBox="1"/>
          <p:nvPr>
            <p:ph idx="1" type="body"/>
          </p:nvPr>
        </p:nvSpPr>
        <p:spPr>
          <a:xfrm>
            <a:off x="838200" y="1825625"/>
            <a:ext cx="10515600" cy="4351200"/>
          </a:xfrm>
          <a:prstGeom prst="rect">
            <a:avLst/>
          </a:prstGeom>
          <a:noFill/>
          <a:ln>
            <a:noFill/>
          </a:ln>
        </p:spPr>
        <p:txBody>
          <a:bodyPr anchorCtr="0" anchor="t" bIns="45700" lIns="91425" spcFirstLastPara="1" rIns="91425" wrap="square" tIns="45700">
            <a:normAutofit/>
          </a:bodyPr>
          <a:lstStyle/>
          <a:p>
            <a:pPr indent="-361950" lvl="0" marL="457200" rtl="0" algn="l">
              <a:lnSpc>
                <a:spcPct val="115000"/>
              </a:lnSpc>
              <a:spcBef>
                <a:spcPts val="0"/>
              </a:spcBef>
              <a:spcAft>
                <a:spcPts val="0"/>
              </a:spcAft>
              <a:buSzPts val="2100"/>
              <a:buChar char="•"/>
            </a:pPr>
            <a:r>
              <a:rPr lang="en-US" sz="2100" u="sng">
                <a:solidFill>
                  <a:srgbClr val="1155CC"/>
                </a:solidFill>
                <a:hlinkClick r:id="rId4">
                  <a:extLst>
                    <a:ext uri="{A12FA001-AC4F-418D-AE19-62706E023703}">
                      <ahyp:hlinkClr val="tx"/>
                    </a:ext>
                  </a:extLst>
                </a:hlinkClick>
              </a:rPr>
              <a:t>ClinicalTrials.gov</a:t>
            </a:r>
            <a:r>
              <a:rPr lang="en-US" sz="2100"/>
              <a:t> integration</a:t>
            </a:r>
            <a:endParaRPr sz="2100"/>
          </a:p>
          <a:p>
            <a:pPr indent="-361950" lvl="0" marL="457200" rtl="0" algn="l">
              <a:lnSpc>
                <a:spcPct val="115000"/>
              </a:lnSpc>
              <a:spcBef>
                <a:spcPts val="0"/>
              </a:spcBef>
              <a:spcAft>
                <a:spcPts val="0"/>
              </a:spcAft>
              <a:buSzPts val="2100"/>
              <a:buChar char="•"/>
            </a:pPr>
            <a:r>
              <a:rPr lang="en-US" sz="2100"/>
              <a:t>Add new data layers such as CNAs, gene fusions, drug sensitivity screens</a:t>
            </a:r>
            <a:endParaRPr sz="2100"/>
          </a:p>
          <a:p>
            <a:pPr indent="-361950" lvl="0" marL="457200" rtl="0" algn="l">
              <a:lnSpc>
                <a:spcPct val="115000"/>
              </a:lnSpc>
              <a:spcBef>
                <a:spcPts val="0"/>
              </a:spcBef>
              <a:spcAft>
                <a:spcPts val="0"/>
              </a:spcAft>
              <a:buSzPts val="2100"/>
              <a:buChar char="•"/>
            </a:pPr>
            <a:r>
              <a:rPr lang="en-US" sz="2100"/>
              <a:t>Graph neural networks could predict novel drug-gene associations</a:t>
            </a:r>
            <a:endParaRPr sz="2100"/>
          </a:p>
          <a:p>
            <a:pPr indent="-361950" lvl="0" marL="457200" rtl="0" algn="l">
              <a:lnSpc>
                <a:spcPct val="115000"/>
              </a:lnSpc>
              <a:spcBef>
                <a:spcPts val="0"/>
              </a:spcBef>
              <a:spcAft>
                <a:spcPts val="0"/>
              </a:spcAft>
              <a:buSzPts val="2100"/>
              <a:buChar char="•"/>
            </a:pPr>
            <a:r>
              <a:rPr lang="en-US" sz="2100"/>
              <a:t>Expand beyond cancer to include off-label therapeutic indications</a:t>
            </a:r>
            <a:endParaRPr sz="2100"/>
          </a:p>
          <a:p>
            <a:pPr indent="-361950" lvl="0" marL="457200" rtl="0" algn="l">
              <a:lnSpc>
                <a:spcPct val="115000"/>
              </a:lnSpc>
              <a:spcBef>
                <a:spcPts val="0"/>
              </a:spcBef>
              <a:spcAft>
                <a:spcPts val="0"/>
              </a:spcAft>
              <a:buSzPts val="2100"/>
              <a:buChar char="•"/>
            </a:pPr>
            <a:r>
              <a:rPr lang="en-US" sz="2100"/>
              <a:t>Integrate </a:t>
            </a:r>
            <a:r>
              <a:rPr lang="en-US" sz="2100">
                <a:extLst>
                  <a:ext uri="http://customooxmlschemas.google.com/">
                    <go:slidesCustomData xmlns:go="http://customooxmlschemas.google.com/" textRoundtripDataId="0"/>
                  </a:ext>
                </a:extLst>
              </a:rPr>
              <a:t>gene-based GWAS</a:t>
            </a:r>
            <a:r>
              <a:rPr lang="en-US" sz="2100"/>
              <a:t> to find new targets</a:t>
            </a:r>
            <a:endParaRPr sz="2100"/>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2025-10-02T15:33:04Z</dcterms:created>
  <dc:creator>Shukla, Sangeeta</dc:creator>
</cp:coreProperties>
</file>