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683"/>
  </p:normalViewPr>
  <p:slideViewPr>
    <p:cSldViewPr snapToGrid="0">
      <p:cViewPr varScale="1">
        <p:scale>
          <a:sx n="103" d="100"/>
          <a:sy n="103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ariant">
            <a:extLst>
              <a:ext uri="{FF2B5EF4-FFF2-40B4-BE49-F238E27FC236}">
                <a16:creationId xmlns:a16="http://schemas.microsoft.com/office/drawing/2014/main" id="{7A5E36AB-7D2D-C67D-0C32-7DCA6F584AAD}"/>
              </a:ext>
            </a:extLst>
          </p:cNvPr>
          <p:cNvSpPr/>
          <p:nvPr/>
        </p:nvSpPr>
        <p:spPr>
          <a:xfrm>
            <a:off x="6456186" y="3311069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sz="1400"/>
              <a:t>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24D47-64AD-2FF4-1430-8CACDF8DD297}"/>
              </a:ext>
            </a:extLst>
          </p:cNvPr>
          <p:cNvSpPr txBox="1"/>
          <p:nvPr/>
        </p:nvSpPr>
        <p:spPr>
          <a:xfrm>
            <a:off x="295943" y="119790"/>
            <a:ext cx="39351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Cohort mini schema (MTP)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Variant">
            <a:extLst>
              <a:ext uri="{FF2B5EF4-FFF2-40B4-BE49-F238E27FC236}">
                <a16:creationId xmlns:a16="http://schemas.microsoft.com/office/drawing/2014/main" id="{469D9C94-B871-34EC-D03C-35734701CB4F}"/>
              </a:ext>
            </a:extLst>
          </p:cNvPr>
          <p:cNvSpPr/>
          <p:nvPr/>
        </p:nvSpPr>
        <p:spPr>
          <a:xfrm>
            <a:off x="10998729" y="3262083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Ensembl</a:t>
            </a:r>
            <a:br>
              <a:rPr lang="en-US" sz="1400"/>
            </a:br>
            <a:r>
              <a:rPr lang="en-US" sz="1400"/>
              <a:t>Transcript</a:t>
            </a:r>
            <a:endParaRPr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B6E93-D8B9-32D4-996C-6E84980E37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7977945" y="3989612"/>
            <a:ext cx="302078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Variant">
            <a:extLst>
              <a:ext uri="{FF2B5EF4-FFF2-40B4-BE49-F238E27FC236}">
                <a16:creationId xmlns:a16="http://schemas.microsoft.com/office/drawing/2014/main" id="{BD5C57DC-C9E7-38E4-0287-7956C62AF5AD}"/>
              </a:ext>
            </a:extLst>
          </p:cNvPr>
          <p:cNvSpPr/>
          <p:nvPr/>
        </p:nvSpPr>
        <p:spPr>
          <a:xfrm>
            <a:off x="484312" y="3262082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Study</a:t>
            </a:r>
            <a:endParaRPr sz="1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F50111-9C30-AE4F-DD53-4C4A47443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>
            <a:off x="2006071" y="3989611"/>
            <a:ext cx="4450115" cy="489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6FF326-6449-15D4-915B-5D972CBEE527}"/>
              </a:ext>
            </a:extLst>
          </p:cNvPr>
          <p:cNvSpPr txBox="1"/>
          <p:nvPr/>
        </p:nvSpPr>
        <p:spPr>
          <a:xfrm>
            <a:off x="1724038" y="2402871"/>
            <a:ext cx="3983463" cy="17184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1050" b="1">
                <a:effectLst/>
                <a:latin typeface="Helvetica" pitchFamily="2" charset="0"/>
              </a:rPr>
              <a:t>Tumors:</a:t>
            </a:r>
            <a:br>
              <a:rPr lang="en-US" sz="1050">
                <a:effectLst/>
                <a:latin typeface="Helvetica" pitchFamily="2" charset="0"/>
              </a:rPr>
            </a:br>
            <a:r>
              <a:rPr lang="en-US" sz="1050">
                <a:effectLst/>
                <a:latin typeface="Helvetica" pitchFamily="2" charset="0"/>
              </a:rPr>
              <a:t>total_mutations_over_subjects_in_dataset</a:t>
            </a:r>
          </a:p>
          <a:p>
            <a:r>
              <a:rPr lang="en-US" sz="1050">
                <a:effectLst/>
                <a:latin typeface="Helvetica" pitchFamily="2" charset="0"/>
              </a:rPr>
              <a:t>total_relapse_tumors_mutated_over_relapse_tumors_in_dataset</a:t>
            </a:r>
          </a:p>
          <a:p>
            <a:r>
              <a:rPr lang="en-US" sz="1050">
                <a:effectLst/>
                <a:latin typeface="Helvetica" pitchFamily="2" charset="0"/>
              </a:rPr>
              <a:t>total_primary_tumors_mutated_over_primary_tumors_in_dataset</a:t>
            </a:r>
          </a:p>
          <a:p>
            <a:r>
              <a:rPr lang="en-US" sz="1050">
                <a:effectLst/>
                <a:latin typeface="Helvetica" pitchFamily="2" charset="0"/>
              </a:rPr>
              <a:t>maf_relapse_tumors</a:t>
            </a:r>
          </a:p>
          <a:p>
            <a:r>
              <a:rPr lang="en-US" sz="1050">
                <a:effectLst/>
                <a:latin typeface="Helvetica" pitchFamily="2" charset="0"/>
              </a:rPr>
              <a:t>maf_primary_tumors</a:t>
            </a:r>
          </a:p>
          <a:p>
            <a:endParaRPr lang="en-US" sz="1050" b="1">
              <a:latin typeface="Helvetica" pitchFamily="2" charset="0"/>
            </a:endParaRPr>
          </a:p>
          <a:p>
            <a:r>
              <a:rPr lang="en-US" sz="1050" b="1">
                <a:effectLst/>
                <a:latin typeface="Helvetica" pitchFamily="2" charset="0"/>
              </a:rPr>
              <a:t>Both Tumors and Germline:</a:t>
            </a:r>
            <a:br>
              <a:rPr lang="en-US" sz="1050" b="1">
                <a:effectLst/>
                <a:latin typeface="Helvetica" pitchFamily="2" charset="0"/>
              </a:rPr>
            </a:br>
            <a:r>
              <a:rPr lang="en-US" sz="1050">
                <a:effectLst/>
                <a:latin typeface="Helvetica" pitchFamily="2" charset="0"/>
              </a:rPr>
              <a:t>maf_dataset</a:t>
            </a:r>
          </a:p>
          <a:p>
            <a:endParaRPr lang="en-US" sz="1050">
              <a:effectLst/>
              <a:latin typeface="Helvetica" pitchFamily="2" charset="0"/>
            </a:endParaRPr>
          </a:p>
        </p:txBody>
      </p:sp>
      <p:sp>
        <p:nvSpPr>
          <p:cNvPr id="24" name="Variant">
            <a:extLst>
              <a:ext uri="{FF2B5EF4-FFF2-40B4-BE49-F238E27FC236}">
                <a16:creationId xmlns:a16="http://schemas.microsoft.com/office/drawing/2014/main" id="{F29B6374-76C2-4D76-01DB-66B63CA0A727}"/>
              </a:ext>
            </a:extLst>
          </p:cNvPr>
          <p:cNvSpPr/>
          <p:nvPr/>
        </p:nvSpPr>
        <p:spPr>
          <a:xfrm>
            <a:off x="484311" y="5815752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Cohort</a:t>
            </a:r>
            <a:endParaRPr sz="1400"/>
          </a:p>
        </p:txBody>
      </p:sp>
      <p:sp>
        <p:nvSpPr>
          <p:cNvPr id="25" name="Variant">
            <a:extLst>
              <a:ext uri="{FF2B5EF4-FFF2-40B4-BE49-F238E27FC236}">
                <a16:creationId xmlns:a16="http://schemas.microsoft.com/office/drawing/2014/main" id="{06154250-7C67-F551-551C-2A0197E2277A}"/>
              </a:ext>
            </a:extLst>
          </p:cNvPr>
          <p:cNvSpPr/>
          <p:nvPr/>
        </p:nvSpPr>
        <p:spPr>
          <a:xfrm>
            <a:off x="484311" y="783581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MONDO</a:t>
            </a:r>
            <a:endParaRPr sz="1400"/>
          </a:p>
        </p:txBody>
      </p:sp>
      <p:sp>
        <p:nvSpPr>
          <p:cNvPr id="26" name="Variant">
            <a:extLst>
              <a:ext uri="{FF2B5EF4-FFF2-40B4-BE49-F238E27FC236}">
                <a16:creationId xmlns:a16="http://schemas.microsoft.com/office/drawing/2014/main" id="{0E854C40-CE4F-D35F-4B0D-F5A52E7DB75C}"/>
              </a:ext>
            </a:extLst>
          </p:cNvPr>
          <p:cNvSpPr/>
          <p:nvPr/>
        </p:nvSpPr>
        <p:spPr>
          <a:xfrm>
            <a:off x="10998728" y="6111519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HGNC Gene</a:t>
            </a:r>
            <a:endParaRPr sz="1400"/>
          </a:p>
        </p:txBody>
      </p:sp>
      <p:sp>
        <p:nvSpPr>
          <p:cNvPr id="27" name="Variant">
            <a:extLst>
              <a:ext uri="{FF2B5EF4-FFF2-40B4-BE49-F238E27FC236}">
                <a16:creationId xmlns:a16="http://schemas.microsoft.com/office/drawing/2014/main" id="{CED80262-0910-B8BB-182B-35DB324D2DE0}"/>
              </a:ext>
            </a:extLst>
          </p:cNvPr>
          <p:cNvSpPr/>
          <p:nvPr/>
        </p:nvSpPr>
        <p:spPr>
          <a:xfrm>
            <a:off x="10998726" y="267182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Ensembl Protein</a:t>
            </a:r>
            <a:endParaRPr sz="1400"/>
          </a:p>
        </p:txBody>
      </p:sp>
      <p:sp>
        <p:nvSpPr>
          <p:cNvPr id="28" name="Variant">
            <a:extLst>
              <a:ext uri="{FF2B5EF4-FFF2-40B4-BE49-F238E27FC236}">
                <a16:creationId xmlns:a16="http://schemas.microsoft.com/office/drawing/2014/main" id="{1D3ED05A-836E-BFE7-028A-1341FE116AA3}"/>
              </a:ext>
            </a:extLst>
          </p:cNvPr>
          <p:cNvSpPr/>
          <p:nvPr/>
        </p:nvSpPr>
        <p:spPr>
          <a:xfrm>
            <a:off x="9001670" y="6884100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Drugs by variant (CIVIC)</a:t>
            </a:r>
            <a:endParaRPr sz="1400"/>
          </a:p>
        </p:txBody>
      </p:sp>
      <p:sp>
        <p:nvSpPr>
          <p:cNvPr id="35" name="Variant">
            <a:extLst>
              <a:ext uri="{FF2B5EF4-FFF2-40B4-BE49-F238E27FC236}">
                <a16:creationId xmlns:a16="http://schemas.microsoft.com/office/drawing/2014/main" id="{787F29DA-8222-E819-5180-CDB1DFB5148B}"/>
              </a:ext>
            </a:extLst>
          </p:cNvPr>
          <p:cNvSpPr/>
          <p:nvPr/>
        </p:nvSpPr>
        <p:spPr>
          <a:xfrm>
            <a:off x="6456185" y="6297060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Population MAFs</a:t>
            </a:r>
            <a:endParaRPr sz="1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BDBD93-964E-C25B-E42B-73486E6C66F0}"/>
              </a:ext>
            </a:extLst>
          </p:cNvPr>
          <p:cNvCxnSpPr>
            <a:cxnSpLocks/>
          </p:cNvCxnSpPr>
          <p:nvPr/>
        </p:nvCxnSpPr>
        <p:spPr>
          <a:xfrm flipH="1">
            <a:off x="7250200" y="4779900"/>
            <a:ext cx="1" cy="1530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CE615D-EE1D-BAE1-A643-9F7A22E8A239}"/>
              </a:ext>
            </a:extLst>
          </p:cNvPr>
          <p:cNvSpPr txBox="1"/>
          <p:nvPr/>
        </p:nvSpPr>
        <p:spPr>
          <a:xfrm>
            <a:off x="5715950" y="5212591"/>
            <a:ext cx="178669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MAFs</a:t>
            </a:r>
            <a:br>
              <a:rPr lang="en-US" b="1"/>
            </a:br>
            <a:r>
              <a:rPr lang="en-US" b="1"/>
              <a:t>for ethnicities </a:t>
            </a:r>
            <a:r>
              <a:rPr lang="en-US"/>
              <a:t>gnomAD,</a:t>
            </a:r>
            <a:br>
              <a:rPr lang="en-US"/>
            </a:br>
            <a:r>
              <a:rPr lang="en-US"/>
              <a:t>dbSNP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AA3479-7D8F-BAF5-02C0-CCC8EA6843EF}"/>
              </a:ext>
            </a:extLst>
          </p:cNvPr>
          <p:cNvCxnSpPr>
            <a:cxnSpLocks/>
          </p:cNvCxnSpPr>
          <p:nvPr/>
        </p:nvCxnSpPr>
        <p:spPr>
          <a:xfrm flipH="1">
            <a:off x="11759606" y="1731148"/>
            <a:ext cx="1" cy="1530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D18444-E586-ED02-7FF6-E00497BE434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651252" y="4657697"/>
            <a:ext cx="1573274" cy="243949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761897-A55A-10EC-761F-977B33084C38}"/>
              </a:ext>
            </a:extLst>
          </p:cNvPr>
          <p:cNvCxnSpPr>
            <a:cxnSpLocks/>
            <a:stCxn id="6" idx="7"/>
            <a:endCxn id="27" idx="2"/>
          </p:cNvCxnSpPr>
          <p:nvPr/>
        </p:nvCxnSpPr>
        <p:spPr>
          <a:xfrm flipV="1">
            <a:off x="7755089" y="994711"/>
            <a:ext cx="3243637" cy="25294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D117BA-6492-AC4F-A67F-5A1F532579A2}"/>
              </a:ext>
            </a:extLst>
          </p:cNvPr>
          <p:cNvSpPr txBox="1"/>
          <p:nvPr/>
        </p:nvSpPr>
        <p:spPr>
          <a:xfrm rot="19471700">
            <a:off x="8515744" y="1822224"/>
            <a:ext cx="178669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AA_change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4930E1-31BF-34FE-08DF-32E9927F08C8}"/>
              </a:ext>
            </a:extLst>
          </p:cNvPr>
          <p:cNvCxnSpPr>
            <a:cxnSpLocks/>
            <a:stCxn id="25" idx="4"/>
            <a:endCxn id="18" idx="0"/>
          </p:cNvCxnSpPr>
          <p:nvPr/>
        </p:nvCxnSpPr>
        <p:spPr>
          <a:xfrm>
            <a:off x="1245191" y="2238639"/>
            <a:ext cx="1" cy="10234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8D9077C-A9F8-2D96-8090-B1029FDDB057}"/>
              </a:ext>
            </a:extLst>
          </p:cNvPr>
          <p:cNvSpPr txBox="1"/>
          <p:nvPr/>
        </p:nvSpPr>
        <p:spPr>
          <a:xfrm rot="16200000">
            <a:off x="-800317" y="2482671"/>
            <a:ext cx="244235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cohort_has_disease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F80C64-7531-24DB-6173-D2624E88043A}"/>
              </a:ext>
            </a:extLst>
          </p:cNvPr>
          <p:cNvCxnSpPr>
            <a:cxnSpLocks/>
          </p:cNvCxnSpPr>
          <p:nvPr/>
        </p:nvCxnSpPr>
        <p:spPr>
          <a:xfrm>
            <a:off x="1226427" y="4754724"/>
            <a:ext cx="1" cy="102344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DBC0E00-6FAC-C101-9FBD-28B8560265E5}"/>
              </a:ext>
            </a:extLst>
          </p:cNvPr>
          <p:cNvSpPr txBox="1"/>
          <p:nvPr/>
        </p:nvSpPr>
        <p:spPr>
          <a:xfrm rot="16200000">
            <a:off x="-861468" y="5145347"/>
            <a:ext cx="244235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Cohort_has_study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17012B-7C9F-EDCC-9217-D7042CB33124}"/>
              </a:ext>
            </a:extLst>
          </p:cNvPr>
          <p:cNvSpPr txBox="1"/>
          <p:nvPr/>
        </p:nvSpPr>
        <p:spPr>
          <a:xfrm rot="1615485">
            <a:off x="7798028" y="4499495"/>
            <a:ext cx="171564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position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9F03EF6-F335-0EF3-4719-93CD88ED461D}"/>
              </a:ext>
            </a:extLst>
          </p:cNvPr>
          <p:cNvCxnSpPr/>
          <p:nvPr/>
        </p:nvCxnSpPr>
        <p:spPr>
          <a:xfrm>
            <a:off x="5894614" y="0"/>
            <a:ext cx="0" cy="97536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B892C5D-2C9F-F4BE-82FB-5A7913FEEBC9}"/>
              </a:ext>
            </a:extLst>
          </p:cNvPr>
          <p:cNvSpPr txBox="1"/>
          <p:nvPr/>
        </p:nvSpPr>
        <p:spPr>
          <a:xfrm>
            <a:off x="8894322" y="3213146"/>
            <a:ext cx="1633460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Impact: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sift_impact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polyphen impact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vep_impact</a:t>
            </a:r>
          </a:p>
        </p:txBody>
      </p:sp>
      <p:sp>
        <p:nvSpPr>
          <p:cNvPr id="3" name="Variant">
            <a:extLst>
              <a:ext uri="{FF2B5EF4-FFF2-40B4-BE49-F238E27FC236}">
                <a16:creationId xmlns:a16="http://schemas.microsoft.com/office/drawing/2014/main" id="{06585A5B-FF60-8737-F228-F6E86E4E377F}"/>
              </a:ext>
            </a:extLst>
          </p:cNvPr>
          <p:cNvSpPr/>
          <p:nvPr/>
        </p:nvSpPr>
        <p:spPr>
          <a:xfrm>
            <a:off x="6507980" y="147172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ClinVar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AB8B9D-32E3-FF9E-3911-62F1018B31ED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7268860" y="1602230"/>
            <a:ext cx="0" cy="170883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F96BF53-F82A-C9E4-0602-4D3A0326C1C2}"/>
              </a:ext>
            </a:extLst>
          </p:cNvPr>
          <p:cNvSpPr/>
          <p:nvPr/>
        </p:nvSpPr>
        <p:spPr>
          <a:xfrm>
            <a:off x="11759605" y="7244857"/>
            <a:ext cx="1356069" cy="923290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Term: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PlI, LoFTools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7FC388-D554-F87D-4FED-39F9A3F85330}"/>
              </a:ext>
            </a:extLst>
          </p:cNvPr>
          <p:cNvCxnSpPr>
            <a:cxnSpLocks/>
          </p:cNvCxnSpPr>
          <p:nvPr/>
        </p:nvCxnSpPr>
        <p:spPr>
          <a:xfrm>
            <a:off x="11721757" y="4766127"/>
            <a:ext cx="0" cy="134539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C468485-4750-E81D-A726-378031B79FBB}"/>
              </a:ext>
            </a:extLst>
          </p:cNvPr>
          <p:cNvSpPr/>
          <p:nvPr/>
        </p:nvSpPr>
        <p:spPr>
          <a:xfrm>
            <a:off x="5882657" y="2116883"/>
            <a:ext cx="1239485" cy="1702316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Terms: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variant type, Variant Class, dbSNPID</a:t>
            </a:r>
          </a:p>
        </p:txBody>
      </p:sp>
      <p:sp>
        <p:nvSpPr>
          <p:cNvPr id="12" name="Variant">
            <a:extLst>
              <a:ext uri="{FF2B5EF4-FFF2-40B4-BE49-F238E27FC236}">
                <a16:creationId xmlns:a16="http://schemas.microsoft.com/office/drawing/2014/main" id="{F28B386E-D044-954A-65C2-C737C81FE714}"/>
              </a:ext>
            </a:extLst>
          </p:cNvPr>
          <p:cNvSpPr/>
          <p:nvPr/>
        </p:nvSpPr>
        <p:spPr>
          <a:xfrm>
            <a:off x="9392622" y="5008175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HSCLO38</a:t>
            </a:r>
            <a:endParaRPr sz="1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E6F516-B3AE-6C56-0D8C-87F98063710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03696" y="4434971"/>
            <a:ext cx="1711782" cy="78629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Variant">
            <a:extLst>
              <a:ext uri="{FF2B5EF4-FFF2-40B4-BE49-F238E27FC236}">
                <a16:creationId xmlns:a16="http://schemas.microsoft.com/office/drawing/2014/main" id="{AD1A464F-351D-EB3D-2E64-E993ABC5EC05}"/>
              </a:ext>
            </a:extLst>
          </p:cNvPr>
          <p:cNvSpPr/>
          <p:nvPr/>
        </p:nvSpPr>
        <p:spPr>
          <a:xfrm>
            <a:off x="8510108" y="155819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Observed in disease</a:t>
            </a:r>
            <a:endParaRPr sz="1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BAB2D5-8A00-0D43-F9CC-FF3D55D22F09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7477170" y="1397789"/>
            <a:ext cx="1255794" cy="201793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54727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DAB5F-FE9E-D9BC-B812-27DE6D6A0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ariant">
            <a:extLst>
              <a:ext uri="{FF2B5EF4-FFF2-40B4-BE49-F238E27FC236}">
                <a16:creationId xmlns:a16="http://schemas.microsoft.com/office/drawing/2014/main" id="{F41E80C3-791C-2D2D-2AAD-B91E97413726}"/>
              </a:ext>
            </a:extLst>
          </p:cNvPr>
          <p:cNvSpPr/>
          <p:nvPr/>
        </p:nvSpPr>
        <p:spPr>
          <a:xfrm>
            <a:off x="6456186" y="3311069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sz="1400"/>
              <a:t>Variant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BE04A7-2F7D-CC8A-8FFA-741C9231EBB7}"/>
              </a:ext>
            </a:extLst>
          </p:cNvPr>
          <p:cNvSpPr txBox="1"/>
          <p:nvPr/>
        </p:nvSpPr>
        <p:spPr>
          <a:xfrm>
            <a:off x="503518" y="175246"/>
            <a:ext cx="393518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Germline and Tumor</a:t>
            </a:r>
            <a:br>
              <a:rPr lang="en-US" b="1"/>
            </a:br>
            <a:r>
              <a:rPr lang="en-US" b="1"/>
              <a:t>Individual variant mini schema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Variant">
            <a:extLst>
              <a:ext uri="{FF2B5EF4-FFF2-40B4-BE49-F238E27FC236}">
                <a16:creationId xmlns:a16="http://schemas.microsoft.com/office/drawing/2014/main" id="{7E2CCBF1-2B3F-729E-E941-93D17C124EAF}"/>
              </a:ext>
            </a:extLst>
          </p:cNvPr>
          <p:cNvSpPr/>
          <p:nvPr/>
        </p:nvSpPr>
        <p:spPr>
          <a:xfrm>
            <a:off x="10998729" y="3262083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Ensembl</a:t>
            </a:r>
            <a:br>
              <a:rPr lang="en-US" sz="1400"/>
            </a:br>
            <a:r>
              <a:rPr lang="en-US" sz="1400"/>
              <a:t>Transcript</a:t>
            </a:r>
            <a:endParaRPr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BEBF0E-DD36-3885-AB02-6EB2DC5AEC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7977945" y="3989612"/>
            <a:ext cx="302078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2828B2-9B46-AF60-C7E4-1652F9DB4EFC}"/>
              </a:ext>
            </a:extLst>
          </p:cNvPr>
          <p:cNvSpPr txBox="1"/>
          <p:nvPr/>
        </p:nvSpPr>
        <p:spPr>
          <a:xfrm>
            <a:off x="9129828" y="2722664"/>
            <a:ext cx="163346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Impact: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sift_impact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polyphen impact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vep_impact</a:t>
            </a: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b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Variant">
            <a:extLst>
              <a:ext uri="{FF2B5EF4-FFF2-40B4-BE49-F238E27FC236}">
                <a16:creationId xmlns:a16="http://schemas.microsoft.com/office/drawing/2014/main" id="{D8EF55D3-CE5F-7270-BD77-6226F9208000}"/>
              </a:ext>
            </a:extLst>
          </p:cNvPr>
          <p:cNvSpPr/>
          <p:nvPr/>
        </p:nvSpPr>
        <p:spPr>
          <a:xfrm>
            <a:off x="404443" y="3199635"/>
            <a:ext cx="1757199" cy="16473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BiosampleID</a:t>
            </a:r>
            <a:endParaRPr sz="14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3D84E-2DA8-58BF-4FB2-7C9CC0DB96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8" idx="6"/>
            <a:endCxn id="6" idx="2"/>
          </p:cNvCxnSpPr>
          <p:nvPr/>
        </p:nvCxnSpPr>
        <p:spPr>
          <a:xfrm>
            <a:off x="2161642" y="4023320"/>
            <a:ext cx="4294544" cy="152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BD040A-44C8-C8A0-FAD5-3C5D7011CC70}"/>
              </a:ext>
            </a:extLst>
          </p:cNvPr>
          <p:cNvSpPr txBox="1"/>
          <p:nvPr/>
        </p:nvSpPr>
        <p:spPr>
          <a:xfrm>
            <a:off x="2291184" y="2722664"/>
            <a:ext cx="325089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>
                <a:effectLst/>
                <a:latin typeface="Helvetica" pitchFamily="2" charset="0"/>
              </a:rPr>
              <a:t>Tumors:</a:t>
            </a:r>
            <a:br>
              <a:rPr lang="en-US">
                <a:effectLst/>
                <a:latin typeface="Helvetica" pitchFamily="2" charset="0"/>
              </a:rPr>
            </a:br>
            <a:r>
              <a:rPr lang="en-US">
                <a:effectLst/>
                <a:latin typeface="Helvetica" pitchFamily="2" charset="0"/>
              </a:rPr>
              <a:t>tumor_copy_number</a:t>
            </a:r>
            <a:br>
              <a:rPr lang="en-US">
                <a:effectLst/>
                <a:latin typeface="Helvetica" pitchFamily="2" charset="0"/>
              </a:rPr>
            </a:br>
            <a:endParaRPr lang="en-US" b="1">
              <a:latin typeface="Helvetica" pitchFamily="2" charset="0"/>
            </a:endParaRPr>
          </a:p>
          <a:p>
            <a:r>
              <a:rPr lang="en-US" b="1">
                <a:effectLst/>
                <a:latin typeface="Helvetica" pitchFamily="2" charset="0"/>
              </a:rPr>
              <a:t>Tumors :</a:t>
            </a:r>
            <a:br>
              <a:rPr lang="en-US" b="1">
                <a:effectLst/>
                <a:latin typeface="Helvetica" pitchFamily="2" charset="0"/>
              </a:rPr>
            </a:br>
            <a:r>
              <a:rPr lang="en-US">
                <a:effectLst/>
                <a:latin typeface="Helvetica" pitchFamily="2" charset="0"/>
              </a:rPr>
              <a:t>vaf</a:t>
            </a:r>
          </a:p>
          <a:p>
            <a:endParaRPr lang="en-US">
              <a:effectLst/>
              <a:latin typeface="Helvetica" pitchFamily="2" charset="0"/>
            </a:endParaRPr>
          </a:p>
        </p:txBody>
      </p:sp>
      <p:sp>
        <p:nvSpPr>
          <p:cNvPr id="24" name="Variant">
            <a:extLst>
              <a:ext uri="{FF2B5EF4-FFF2-40B4-BE49-F238E27FC236}">
                <a16:creationId xmlns:a16="http://schemas.microsoft.com/office/drawing/2014/main" id="{F1E03A89-9482-4674-87B4-9AE6C060511C}"/>
              </a:ext>
            </a:extLst>
          </p:cNvPr>
          <p:cNvSpPr/>
          <p:nvPr/>
        </p:nvSpPr>
        <p:spPr>
          <a:xfrm>
            <a:off x="2694986" y="4261405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Study</a:t>
            </a:r>
            <a:endParaRPr sz="1400"/>
          </a:p>
        </p:txBody>
      </p:sp>
      <p:sp>
        <p:nvSpPr>
          <p:cNvPr id="26" name="Variant">
            <a:extLst>
              <a:ext uri="{FF2B5EF4-FFF2-40B4-BE49-F238E27FC236}">
                <a16:creationId xmlns:a16="http://schemas.microsoft.com/office/drawing/2014/main" id="{DB75D33D-30BF-996A-362D-275CA9F77B13}"/>
              </a:ext>
            </a:extLst>
          </p:cNvPr>
          <p:cNvSpPr/>
          <p:nvPr/>
        </p:nvSpPr>
        <p:spPr>
          <a:xfrm>
            <a:off x="10998728" y="6111519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HGNC Gene</a:t>
            </a:r>
            <a:endParaRPr sz="1400"/>
          </a:p>
        </p:txBody>
      </p:sp>
      <p:sp>
        <p:nvSpPr>
          <p:cNvPr id="27" name="Variant">
            <a:extLst>
              <a:ext uri="{FF2B5EF4-FFF2-40B4-BE49-F238E27FC236}">
                <a16:creationId xmlns:a16="http://schemas.microsoft.com/office/drawing/2014/main" id="{5DF454F0-3CD8-DDCB-E6EB-37B0ED8629F7}"/>
              </a:ext>
            </a:extLst>
          </p:cNvPr>
          <p:cNvSpPr/>
          <p:nvPr/>
        </p:nvSpPr>
        <p:spPr>
          <a:xfrm>
            <a:off x="10998726" y="267182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Ensembl Protein</a:t>
            </a:r>
            <a:endParaRPr sz="1400"/>
          </a:p>
        </p:txBody>
      </p:sp>
      <p:sp>
        <p:nvSpPr>
          <p:cNvPr id="28" name="Variant">
            <a:extLst>
              <a:ext uri="{FF2B5EF4-FFF2-40B4-BE49-F238E27FC236}">
                <a16:creationId xmlns:a16="http://schemas.microsoft.com/office/drawing/2014/main" id="{973E94D6-174C-126E-BF50-482E57DC6324}"/>
              </a:ext>
            </a:extLst>
          </p:cNvPr>
          <p:cNvSpPr/>
          <p:nvPr/>
        </p:nvSpPr>
        <p:spPr>
          <a:xfrm>
            <a:off x="9186475" y="7244857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HSCLO38</a:t>
            </a:r>
            <a:endParaRPr sz="1400"/>
          </a:p>
        </p:txBody>
      </p:sp>
      <p:sp>
        <p:nvSpPr>
          <p:cNvPr id="35" name="Variant">
            <a:extLst>
              <a:ext uri="{FF2B5EF4-FFF2-40B4-BE49-F238E27FC236}">
                <a16:creationId xmlns:a16="http://schemas.microsoft.com/office/drawing/2014/main" id="{CA840A4C-576D-C454-05BC-83AF57C6AA73}"/>
              </a:ext>
            </a:extLst>
          </p:cNvPr>
          <p:cNvSpPr/>
          <p:nvPr/>
        </p:nvSpPr>
        <p:spPr>
          <a:xfrm>
            <a:off x="6456185" y="6297060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Population MAFs</a:t>
            </a:r>
            <a:endParaRPr sz="140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B54321-066E-9FCA-4762-9999D75B5DC2}"/>
              </a:ext>
            </a:extLst>
          </p:cNvPr>
          <p:cNvCxnSpPr>
            <a:cxnSpLocks/>
          </p:cNvCxnSpPr>
          <p:nvPr/>
        </p:nvCxnSpPr>
        <p:spPr>
          <a:xfrm flipH="1">
            <a:off x="7250200" y="4779900"/>
            <a:ext cx="1" cy="1530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7235CB-8D9C-2C13-8EDD-089D23538780}"/>
              </a:ext>
            </a:extLst>
          </p:cNvPr>
          <p:cNvSpPr txBox="1"/>
          <p:nvPr/>
        </p:nvSpPr>
        <p:spPr>
          <a:xfrm>
            <a:off x="5715950" y="5212590"/>
            <a:ext cx="1786695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/>
              <a:t>MAFs</a:t>
            </a:r>
            <a:br>
              <a:rPr lang="en-US" b="1"/>
            </a:br>
            <a:r>
              <a:rPr lang="en-US" b="1"/>
              <a:t>for ethnicities </a:t>
            </a:r>
            <a:r>
              <a:rPr lang="en-US"/>
              <a:t>gnomAD,</a:t>
            </a:r>
            <a:br>
              <a:rPr lang="en-US"/>
            </a:br>
            <a:r>
              <a:rPr lang="en-US"/>
              <a:t>dbSNP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EA4ED5-C891-23E9-B875-E85991E73FC1}"/>
              </a:ext>
            </a:extLst>
          </p:cNvPr>
          <p:cNvCxnSpPr>
            <a:cxnSpLocks/>
          </p:cNvCxnSpPr>
          <p:nvPr/>
        </p:nvCxnSpPr>
        <p:spPr>
          <a:xfrm flipH="1">
            <a:off x="11759606" y="1731148"/>
            <a:ext cx="1" cy="153093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9643331-614E-3FA9-400D-CD57319381EB}"/>
              </a:ext>
            </a:extLst>
          </p:cNvPr>
          <p:cNvCxnSpPr>
            <a:cxnSpLocks/>
            <a:stCxn id="6" idx="5"/>
            <a:endCxn id="28" idx="1"/>
          </p:cNvCxnSpPr>
          <p:nvPr/>
        </p:nvCxnSpPr>
        <p:spPr>
          <a:xfrm>
            <a:off x="7755089" y="4553039"/>
            <a:ext cx="1654242" cy="290490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392D68-1A97-23EF-E818-F14BEC41B7D1}"/>
              </a:ext>
            </a:extLst>
          </p:cNvPr>
          <p:cNvCxnSpPr>
            <a:cxnSpLocks/>
            <a:stCxn id="6" idx="7"/>
            <a:endCxn id="27" idx="2"/>
          </p:cNvCxnSpPr>
          <p:nvPr/>
        </p:nvCxnSpPr>
        <p:spPr>
          <a:xfrm flipV="1">
            <a:off x="7755089" y="994711"/>
            <a:ext cx="3243637" cy="252944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2AF3D4A-2A41-A568-783C-58A5E99BE74B}"/>
              </a:ext>
            </a:extLst>
          </p:cNvPr>
          <p:cNvSpPr txBox="1"/>
          <p:nvPr/>
        </p:nvSpPr>
        <p:spPr>
          <a:xfrm rot="19471700">
            <a:off x="8515744" y="1822224"/>
            <a:ext cx="178669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AA_change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BEEEEA-AB7B-53B4-6153-061360C2A29F}"/>
              </a:ext>
            </a:extLst>
          </p:cNvPr>
          <p:cNvCxnSpPr>
            <a:cxnSpLocks/>
            <a:stCxn id="2" idx="3"/>
            <a:endCxn id="34" idx="7"/>
          </p:cNvCxnSpPr>
          <p:nvPr/>
        </p:nvCxnSpPr>
        <p:spPr>
          <a:xfrm flipH="1">
            <a:off x="1739497" y="8110721"/>
            <a:ext cx="799381" cy="32784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03AA9E-7584-7CE0-9C7C-FEF88FAE3311}"/>
              </a:ext>
            </a:extLst>
          </p:cNvPr>
          <p:cNvCxnSpPr>
            <a:cxnSpLocks/>
            <a:stCxn id="2" idx="0"/>
            <a:endCxn id="24" idx="4"/>
          </p:cNvCxnSpPr>
          <p:nvPr/>
        </p:nvCxnSpPr>
        <p:spPr>
          <a:xfrm flipV="1">
            <a:off x="3076902" y="5716463"/>
            <a:ext cx="378964" cy="115228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A53F7D-BCD2-CFD0-51DC-81FCCCFB14BA}"/>
              </a:ext>
            </a:extLst>
          </p:cNvPr>
          <p:cNvSpPr txBox="1"/>
          <p:nvPr/>
        </p:nvSpPr>
        <p:spPr>
          <a:xfrm rot="16200000">
            <a:off x="-1105575" y="2599423"/>
            <a:ext cx="270241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/>
              <a:t>anatomical_location</a:t>
            </a: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F53844-7180-BD45-8EEF-FE414FAA687C}"/>
              </a:ext>
            </a:extLst>
          </p:cNvPr>
          <p:cNvSpPr txBox="1"/>
          <p:nvPr/>
        </p:nvSpPr>
        <p:spPr>
          <a:xfrm rot="3651771">
            <a:off x="8030832" y="6136427"/>
            <a:ext cx="178669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position</a:t>
            </a:r>
          </a:p>
        </p:txBody>
      </p:sp>
      <p:sp>
        <p:nvSpPr>
          <p:cNvPr id="2" name="Variant">
            <a:extLst>
              <a:ext uri="{FF2B5EF4-FFF2-40B4-BE49-F238E27FC236}">
                <a16:creationId xmlns:a16="http://schemas.microsoft.com/office/drawing/2014/main" id="{065A9052-F4E4-EF96-B0E3-252E1E50B18E}"/>
              </a:ext>
            </a:extLst>
          </p:cNvPr>
          <p:cNvSpPr/>
          <p:nvPr/>
        </p:nvSpPr>
        <p:spPr>
          <a:xfrm>
            <a:off x="2316022" y="6868751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SubjectID</a:t>
            </a:r>
            <a:endParaRPr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4015E1-067D-17EC-876C-A1B46261B762}"/>
              </a:ext>
            </a:extLst>
          </p:cNvPr>
          <p:cNvCxnSpPr>
            <a:cxnSpLocks/>
            <a:stCxn id="18" idx="4"/>
            <a:endCxn id="2" idx="1"/>
          </p:cNvCxnSpPr>
          <p:nvPr/>
        </p:nvCxnSpPr>
        <p:spPr>
          <a:xfrm>
            <a:off x="1283043" y="4847004"/>
            <a:ext cx="1255835" cy="223483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Variant">
            <a:extLst>
              <a:ext uri="{FF2B5EF4-FFF2-40B4-BE49-F238E27FC236}">
                <a16:creationId xmlns:a16="http://schemas.microsoft.com/office/drawing/2014/main" id="{20ECBEED-2445-18D2-DD4A-658947FFDE84}"/>
              </a:ext>
            </a:extLst>
          </p:cNvPr>
          <p:cNvSpPr/>
          <p:nvPr/>
        </p:nvSpPr>
        <p:spPr>
          <a:xfrm>
            <a:off x="4052654" y="8257251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HPO</a:t>
            </a:r>
            <a:endParaRPr sz="1400"/>
          </a:p>
        </p:txBody>
      </p:sp>
      <p:sp>
        <p:nvSpPr>
          <p:cNvPr id="34" name="Variant">
            <a:extLst>
              <a:ext uri="{FF2B5EF4-FFF2-40B4-BE49-F238E27FC236}">
                <a16:creationId xmlns:a16="http://schemas.microsoft.com/office/drawing/2014/main" id="{BD3E616C-D9AA-D437-657F-CF40B7A91275}"/>
              </a:ext>
            </a:extLst>
          </p:cNvPr>
          <p:cNvSpPr/>
          <p:nvPr/>
        </p:nvSpPr>
        <p:spPr>
          <a:xfrm>
            <a:off x="440594" y="8225481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MONDO</a:t>
            </a:r>
            <a:endParaRPr sz="1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F9CF2C-A3C2-FEA4-AE3C-24F16DE95648}"/>
              </a:ext>
            </a:extLst>
          </p:cNvPr>
          <p:cNvCxnSpPr>
            <a:cxnSpLocks/>
            <a:stCxn id="29" idx="1"/>
            <a:endCxn id="2" idx="5"/>
          </p:cNvCxnSpPr>
          <p:nvPr/>
        </p:nvCxnSpPr>
        <p:spPr>
          <a:xfrm flipH="1" flipV="1">
            <a:off x="3614925" y="8110721"/>
            <a:ext cx="660585" cy="359618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CE6D48-2E1C-2928-14AB-3665A6ADFB75}"/>
              </a:ext>
            </a:extLst>
          </p:cNvPr>
          <p:cNvCxnSpPr/>
          <p:nvPr/>
        </p:nvCxnSpPr>
        <p:spPr>
          <a:xfrm>
            <a:off x="5894614" y="0"/>
            <a:ext cx="0" cy="975360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Variant">
            <a:extLst>
              <a:ext uri="{FF2B5EF4-FFF2-40B4-BE49-F238E27FC236}">
                <a16:creationId xmlns:a16="http://schemas.microsoft.com/office/drawing/2014/main" id="{690D5BCA-A68E-FE9B-1185-01B401E7F65F}"/>
              </a:ext>
            </a:extLst>
          </p:cNvPr>
          <p:cNvSpPr/>
          <p:nvPr/>
        </p:nvSpPr>
        <p:spPr>
          <a:xfrm>
            <a:off x="380261" y="830522"/>
            <a:ext cx="1521759" cy="145505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Uberon</a:t>
            </a:r>
            <a:endParaRPr sz="1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DE2704-DD82-AA4C-EF4F-E86DC5F9AA7D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1141140" y="2285580"/>
            <a:ext cx="1" cy="976501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110A4E39-2A31-4C77-3FA9-3ECCE401C25F}"/>
              </a:ext>
            </a:extLst>
          </p:cNvPr>
          <p:cNvSpPr/>
          <p:nvPr/>
        </p:nvSpPr>
        <p:spPr>
          <a:xfrm>
            <a:off x="1256283" y="2345822"/>
            <a:ext cx="1282595" cy="1215034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Term: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tumor type (primary etc)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79E498A-E02B-1CFE-6420-21BEEF3AFC01}"/>
              </a:ext>
            </a:extLst>
          </p:cNvPr>
          <p:cNvSpPr/>
          <p:nvPr/>
        </p:nvSpPr>
        <p:spPr>
          <a:xfrm>
            <a:off x="6103645" y="2051728"/>
            <a:ext cx="1239485" cy="1702316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Terms: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variant type, Variant Class, dbSNPID</a:t>
            </a:r>
          </a:p>
        </p:txBody>
      </p:sp>
      <p:sp>
        <p:nvSpPr>
          <p:cNvPr id="4" name="Variant">
            <a:extLst>
              <a:ext uri="{FF2B5EF4-FFF2-40B4-BE49-F238E27FC236}">
                <a16:creationId xmlns:a16="http://schemas.microsoft.com/office/drawing/2014/main" id="{6FCB534E-5896-044B-A336-291085E14F0E}"/>
              </a:ext>
            </a:extLst>
          </p:cNvPr>
          <p:cNvSpPr/>
          <p:nvPr/>
        </p:nvSpPr>
        <p:spPr>
          <a:xfrm>
            <a:off x="6507980" y="147172"/>
            <a:ext cx="1521759" cy="1455058"/>
          </a:xfrm>
          <a:prstGeom prst="ellipse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defTabSz="584200"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z="1400"/>
              <a:t>ClinVar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F84DFC-DE07-DD09-02C7-D314FC2D3B3F}"/>
              </a:ext>
            </a:extLst>
          </p:cNvPr>
          <p:cNvCxnSpPr>
            <a:cxnSpLocks/>
            <a:stCxn id="4" idx="4"/>
            <a:endCxn id="83" idx="5"/>
          </p:cNvCxnSpPr>
          <p:nvPr/>
        </p:nvCxnSpPr>
        <p:spPr>
          <a:xfrm flipH="1">
            <a:off x="7161612" y="1602230"/>
            <a:ext cx="107248" cy="1902516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B9DB3D3-1E2E-63C1-116D-26EE41779544}"/>
              </a:ext>
            </a:extLst>
          </p:cNvPr>
          <p:cNvSpPr/>
          <p:nvPr/>
        </p:nvSpPr>
        <p:spPr>
          <a:xfrm>
            <a:off x="11475694" y="5458502"/>
            <a:ext cx="1356069" cy="923290"/>
          </a:xfrm>
          <a:prstGeom prst="ellipse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Term: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PlI, LoFTools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CECA17-3479-8841-8224-1E06201EF08B}"/>
              </a:ext>
            </a:extLst>
          </p:cNvPr>
          <p:cNvCxnSpPr>
            <a:cxnSpLocks/>
          </p:cNvCxnSpPr>
          <p:nvPr/>
        </p:nvCxnSpPr>
        <p:spPr>
          <a:xfrm>
            <a:off x="11721757" y="4766127"/>
            <a:ext cx="0" cy="134539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663743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9761</TotalTime>
  <Words>243</Words>
  <Application>Microsoft Macintosh PowerPoint</Application>
  <PresentationFormat>Custom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Taylor, Deanne M</cp:lastModifiedBy>
  <cp:revision>5</cp:revision>
  <dcterms:modified xsi:type="dcterms:W3CDTF">2025-10-01T19:21:40Z</dcterms:modified>
</cp:coreProperties>
</file>