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>
        <p:scale>
          <a:sx n="150" d="100"/>
          <a:sy n="150" d="100"/>
        </p:scale>
        <p:origin x="-1387" y="-2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9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0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6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9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1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5DA3-772D-435E-AB04-D9444D8EBC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FF1B-97C7-4411-AEF5-4372FDEA5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5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8AF8D46-8F18-9F9E-68F3-5E679C663A77}"/>
              </a:ext>
            </a:extLst>
          </p:cNvPr>
          <p:cNvSpPr/>
          <p:nvPr/>
        </p:nvSpPr>
        <p:spPr>
          <a:xfrm>
            <a:off x="1886655" y="949440"/>
            <a:ext cx="5822943" cy="3828416"/>
          </a:xfrm>
          <a:prstGeom prst="roundRect">
            <a:avLst/>
          </a:prstGeom>
          <a:ln w="222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CFC20F-8DC1-8B58-9DA2-8BE5F9090A81}"/>
              </a:ext>
            </a:extLst>
          </p:cNvPr>
          <p:cNvSpPr txBox="1"/>
          <p:nvPr/>
        </p:nvSpPr>
        <p:spPr>
          <a:xfrm>
            <a:off x="2488629" y="2398255"/>
            <a:ext cx="1690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rgbClr val="1D1C1D"/>
                </a:solidFill>
                <a:latin typeface="NotoSansSC"/>
              </a:rPr>
              <a:t>PGR-TK and Giraffe</a:t>
            </a:r>
            <a:r>
              <a:rPr lang="en-US" altLang="zh-CN" sz="1350" dirty="0">
                <a:latin typeface="NotoSansSC"/>
              </a:rPr>
              <a:t> </a:t>
            </a:r>
          </a:p>
          <a:p>
            <a:pPr algn="ctr"/>
            <a:r>
              <a:rPr lang="en-US" altLang="zh-CN" sz="1350" dirty="0">
                <a:latin typeface="NotoSansSC"/>
              </a:rPr>
              <a:t>Method</a:t>
            </a:r>
            <a:endParaRPr lang="zh-CN" altLang="en-US" sz="13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8D6AC-62F3-7F54-2E32-FCED92280FB3}"/>
              </a:ext>
            </a:extLst>
          </p:cNvPr>
          <p:cNvSpPr txBox="1"/>
          <p:nvPr/>
        </p:nvSpPr>
        <p:spPr>
          <a:xfrm>
            <a:off x="2517587" y="1048456"/>
            <a:ext cx="15400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A series of sequence data</a:t>
            </a:r>
            <a:endParaRPr lang="zh-CN" altLang="en-US" sz="135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058FC1-E62D-7472-01E7-7244873C51B7}"/>
              </a:ext>
            </a:extLst>
          </p:cNvPr>
          <p:cNvSpPr txBox="1"/>
          <p:nvPr/>
        </p:nvSpPr>
        <p:spPr>
          <a:xfrm>
            <a:off x="5435642" y="2357758"/>
            <a:ext cx="18217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350" dirty="0">
                <a:solidFill>
                  <a:srgbClr val="1D1C1D"/>
                </a:solidFill>
                <a:latin typeface="NotoSansSC"/>
              </a:rPr>
              <a:t>Index and classification establshment</a:t>
            </a:r>
            <a:endParaRPr lang="zh-CN" altLang="en-US" sz="13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163CE6-1925-2B33-B385-A75B709F75DE}"/>
              </a:ext>
            </a:extLst>
          </p:cNvPr>
          <p:cNvSpPr txBox="1"/>
          <p:nvPr/>
        </p:nvSpPr>
        <p:spPr>
          <a:xfrm>
            <a:off x="5611270" y="1048456"/>
            <a:ext cx="1443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Region database for query</a:t>
            </a:r>
            <a:endParaRPr lang="zh-CN" altLang="en-US" sz="135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0C8770B-1049-996A-D43C-12504C698DDE}"/>
              </a:ext>
            </a:extLst>
          </p:cNvPr>
          <p:cNvCxnSpPr>
            <a:cxnSpLocks/>
          </p:cNvCxnSpPr>
          <p:nvPr/>
        </p:nvCxnSpPr>
        <p:spPr>
          <a:xfrm>
            <a:off x="3294792" y="1630701"/>
            <a:ext cx="1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2F19181-18F3-4AB1-FA92-217AF75A67DF}"/>
              </a:ext>
            </a:extLst>
          </p:cNvPr>
          <p:cNvCxnSpPr>
            <a:cxnSpLocks/>
          </p:cNvCxnSpPr>
          <p:nvPr/>
        </p:nvCxnSpPr>
        <p:spPr>
          <a:xfrm>
            <a:off x="3294793" y="2929447"/>
            <a:ext cx="1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5F24AD-7CB4-C36D-7B1E-24CE1B80B0EF}"/>
              </a:ext>
            </a:extLst>
          </p:cNvPr>
          <p:cNvCxnSpPr>
            <a:cxnSpLocks/>
          </p:cNvCxnSpPr>
          <p:nvPr/>
        </p:nvCxnSpPr>
        <p:spPr>
          <a:xfrm flipV="1">
            <a:off x="6346493" y="2929447"/>
            <a:ext cx="1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FB5EFFB-C2D0-5BED-2700-6AB541245983}"/>
              </a:ext>
            </a:extLst>
          </p:cNvPr>
          <p:cNvCxnSpPr>
            <a:cxnSpLocks/>
          </p:cNvCxnSpPr>
          <p:nvPr/>
        </p:nvCxnSpPr>
        <p:spPr>
          <a:xfrm flipV="1">
            <a:off x="6332818" y="1576674"/>
            <a:ext cx="1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2EDB631-9FA7-F0B3-BBC4-9FE77422E999}"/>
              </a:ext>
            </a:extLst>
          </p:cNvPr>
          <p:cNvSpPr txBox="1"/>
          <p:nvPr/>
        </p:nvSpPr>
        <p:spPr>
          <a:xfrm>
            <a:off x="2449790" y="3838224"/>
            <a:ext cx="176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Identification of regions with potential risk of variation </a:t>
            </a:r>
            <a:endParaRPr lang="zh-CN" altLang="en-US" sz="135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AC7D72-9C03-C02F-C6DD-9B7B07FD05F0}"/>
              </a:ext>
            </a:extLst>
          </p:cNvPr>
          <p:cNvSpPr txBox="1"/>
          <p:nvPr/>
        </p:nvSpPr>
        <p:spPr>
          <a:xfrm>
            <a:off x="5511319" y="4045972"/>
            <a:ext cx="1767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Database of regions</a:t>
            </a:r>
            <a:endParaRPr lang="zh-CN" altLang="en-US" sz="135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119FA4-9F21-63A8-C746-06C117821439}"/>
              </a:ext>
            </a:extLst>
          </p:cNvPr>
          <p:cNvCxnSpPr>
            <a:cxnSpLocks/>
          </p:cNvCxnSpPr>
          <p:nvPr/>
        </p:nvCxnSpPr>
        <p:spPr>
          <a:xfrm rot="16200000">
            <a:off x="4817790" y="3820944"/>
            <a:ext cx="1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543EFD5-0B51-5A9D-6007-6024AF59E4B0}"/>
              </a:ext>
            </a:extLst>
          </p:cNvPr>
          <p:cNvSpPr txBox="1"/>
          <p:nvPr/>
        </p:nvSpPr>
        <p:spPr>
          <a:xfrm>
            <a:off x="696788" y="2129490"/>
            <a:ext cx="600164" cy="14818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350" dirty="0"/>
              <a:t>Database Establishment</a:t>
            </a:r>
            <a:endParaRPr lang="zh-CN" altLang="en-US" sz="135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A86B14-BDF5-7BD3-41F3-2C6DB132CB94}"/>
              </a:ext>
            </a:extLst>
          </p:cNvPr>
          <p:cNvSpPr txBox="1"/>
          <p:nvPr/>
        </p:nvSpPr>
        <p:spPr>
          <a:xfrm>
            <a:off x="792790" y="4915475"/>
            <a:ext cx="392415" cy="8079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350" dirty="0"/>
              <a:t>Query</a:t>
            </a:r>
            <a:endParaRPr lang="zh-CN" altLang="en-US" sz="135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D906CB-CE07-9EA5-609B-A9FEC7D5A6A5}"/>
              </a:ext>
            </a:extLst>
          </p:cNvPr>
          <p:cNvSpPr txBox="1"/>
          <p:nvPr/>
        </p:nvSpPr>
        <p:spPr>
          <a:xfrm>
            <a:off x="2179227" y="5046967"/>
            <a:ext cx="1253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Input sequence data</a:t>
            </a:r>
            <a:endParaRPr lang="zh-CN" altLang="en-US" sz="135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DE84E9-F92E-3AF2-63F5-E07D537909CE}"/>
              </a:ext>
            </a:extLst>
          </p:cNvPr>
          <p:cNvCxnSpPr>
            <a:cxnSpLocks/>
          </p:cNvCxnSpPr>
          <p:nvPr/>
        </p:nvCxnSpPr>
        <p:spPr>
          <a:xfrm flipV="1">
            <a:off x="3537274" y="5289340"/>
            <a:ext cx="416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9147890-E531-E6B1-D964-38C36D892909}"/>
              </a:ext>
            </a:extLst>
          </p:cNvPr>
          <p:cNvSpPr txBox="1"/>
          <p:nvPr/>
        </p:nvSpPr>
        <p:spPr>
          <a:xfrm>
            <a:off x="4057626" y="5046967"/>
            <a:ext cx="1253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Similarity</a:t>
            </a:r>
          </a:p>
          <a:p>
            <a:pPr algn="ctr"/>
            <a:r>
              <a:rPr lang="en-US" altLang="zh-CN" sz="1350" dirty="0"/>
              <a:t>Comparison</a:t>
            </a:r>
            <a:endParaRPr lang="zh-CN" altLang="en-US" sz="135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F9F8DE-9738-084D-2432-BE707FE0B074}"/>
              </a:ext>
            </a:extLst>
          </p:cNvPr>
          <p:cNvCxnSpPr>
            <a:cxnSpLocks/>
          </p:cNvCxnSpPr>
          <p:nvPr/>
        </p:nvCxnSpPr>
        <p:spPr>
          <a:xfrm flipV="1">
            <a:off x="5451584" y="5289340"/>
            <a:ext cx="416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D2B21A7-546C-9642-80F1-47487514B37C}"/>
              </a:ext>
            </a:extLst>
          </p:cNvPr>
          <p:cNvSpPr txBox="1"/>
          <p:nvPr/>
        </p:nvSpPr>
        <p:spPr>
          <a:xfrm>
            <a:off x="6071332" y="5046966"/>
            <a:ext cx="15656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Potential variation regions return</a:t>
            </a:r>
            <a:endParaRPr lang="zh-CN" altLang="en-US" sz="135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3EA56C-9A3B-0912-1C3B-A3C0B8B498DF}"/>
              </a:ext>
            </a:extLst>
          </p:cNvPr>
          <p:cNvSpPr/>
          <p:nvPr/>
        </p:nvSpPr>
        <p:spPr>
          <a:xfrm rot="16200000">
            <a:off x="57238" y="2492723"/>
            <a:ext cx="1862799" cy="757528"/>
          </a:xfrm>
          <a:prstGeom prst="roundRect">
            <a:avLst/>
          </a:prstGeom>
          <a:noFill/>
          <a:ln w="222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51000B4-47C0-5356-447F-635A7DAF472F}"/>
              </a:ext>
            </a:extLst>
          </p:cNvPr>
          <p:cNvSpPr/>
          <p:nvPr/>
        </p:nvSpPr>
        <p:spPr>
          <a:xfrm>
            <a:off x="1997236" y="4932516"/>
            <a:ext cx="5712362" cy="756038"/>
          </a:xfrm>
          <a:prstGeom prst="roundRect">
            <a:avLst/>
          </a:prstGeom>
          <a:noFill/>
          <a:ln w="222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C3CB6E0-241E-5C67-3C18-69572AF14A20}"/>
              </a:ext>
            </a:extLst>
          </p:cNvPr>
          <p:cNvSpPr/>
          <p:nvPr/>
        </p:nvSpPr>
        <p:spPr>
          <a:xfrm rot="16200000">
            <a:off x="608838" y="4918949"/>
            <a:ext cx="759598" cy="757528"/>
          </a:xfrm>
          <a:prstGeom prst="roundRect">
            <a:avLst/>
          </a:prstGeom>
          <a:noFill/>
          <a:ln w="222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188F73-4FE3-BC90-95AD-6F82B24F564B}"/>
              </a:ext>
            </a:extLst>
          </p:cNvPr>
          <p:cNvSpPr txBox="1"/>
          <p:nvPr/>
        </p:nvSpPr>
        <p:spPr>
          <a:xfrm>
            <a:off x="792790" y="5831481"/>
            <a:ext cx="392415" cy="8079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350" dirty="0"/>
              <a:t>Analysis</a:t>
            </a:r>
            <a:endParaRPr lang="zh-CN" altLang="en-US" sz="135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F60DAA8-063F-6E25-C0FA-42D5B2A603BF}"/>
              </a:ext>
            </a:extLst>
          </p:cNvPr>
          <p:cNvSpPr txBox="1"/>
          <p:nvPr/>
        </p:nvSpPr>
        <p:spPr>
          <a:xfrm>
            <a:off x="2179227" y="5962973"/>
            <a:ext cx="1253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Input sequence data</a:t>
            </a:r>
            <a:endParaRPr lang="zh-CN" altLang="en-US" sz="135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D3E962A-0F5A-7374-5E39-4ECFFF6B959D}"/>
              </a:ext>
            </a:extLst>
          </p:cNvPr>
          <p:cNvCxnSpPr>
            <a:cxnSpLocks/>
          </p:cNvCxnSpPr>
          <p:nvPr/>
        </p:nvCxnSpPr>
        <p:spPr>
          <a:xfrm flipV="1">
            <a:off x="3537274" y="6205346"/>
            <a:ext cx="416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89CE378-A898-E3BC-8A15-1C747111812A}"/>
              </a:ext>
            </a:extLst>
          </p:cNvPr>
          <p:cNvSpPr txBox="1"/>
          <p:nvPr/>
        </p:nvSpPr>
        <p:spPr>
          <a:xfrm>
            <a:off x="3938640" y="5998667"/>
            <a:ext cx="1653412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PGR-TK and Giraffe</a:t>
            </a:r>
            <a:r>
              <a:rPr lang="en-US" altLang="zh-CN" sz="1400" dirty="0">
                <a:latin typeface="NotoSansSC"/>
              </a:rPr>
              <a:t> </a:t>
            </a:r>
          </a:p>
          <a:p>
            <a:pPr algn="ctr"/>
            <a:r>
              <a:rPr lang="en-US" altLang="zh-CN" sz="1400" dirty="0">
                <a:latin typeface="NotoSansSC"/>
              </a:rPr>
              <a:t>Method</a:t>
            </a:r>
            <a:endParaRPr lang="zh-CN" altLang="en-US" sz="1400" dirty="0"/>
          </a:p>
          <a:p>
            <a:pPr algn="ctr"/>
            <a:endParaRPr lang="zh-CN" altLang="en-US" sz="135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91D41F-3E80-B9B9-5BE7-825AD242121E}"/>
              </a:ext>
            </a:extLst>
          </p:cNvPr>
          <p:cNvCxnSpPr>
            <a:cxnSpLocks/>
          </p:cNvCxnSpPr>
          <p:nvPr/>
        </p:nvCxnSpPr>
        <p:spPr>
          <a:xfrm flipV="1">
            <a:off x="5451584" y="6205346"/>
            <a:ext cx="416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10C0D6F-75AD-1E34-39D0-28E2ADEBDD00}"/>
              </a:ext>
            </a:extLst>
          </p:cNvPr>
          <p:cNvSpPr txBox="1"/>
          <p:nvPr/>
        </p:nvSpPr>
        <p:spPr>
          <a:xfrm>
            <a:off x="6071332" y="5962972"/>
            <a:ext cx="15656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Analysis</a:t>
            </a:r>
          </a:p>
          <a:p>
            <a:pPr algn="ctr"/>
            <a:r>
              <a:rPr lang="en-US" altLang="zh-CN" sz="1350" dirty="0"/>
              <a:t>Results</a:t>
            </a:r>
            <a:endParaRPr lang="zh-CN" altLang="en-US" sz="135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A2C6BC0-8887-B540-E539-204A1FD4B302}"/>
              </a:ext>
            </a:extLst>
          </p:cNvPr>
          <p:cNvSpPr/>
          <p:nvPr/>
        </p:nvSpPr>
        <p:spPr>
          <a:xfrm>
            <a:off x="1997236" y="5913507"/>
            <a:ext cx="5712362" cy="756038"/>
          </a:xfrm>
          <a:prstGeom prst="roundRect">
            <a:avLst/>
          </a:prstGeom>
          <a:noFill/>
          <a:ln w="222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B997D0A-AB57-0BDC-769A-1A5821F633BE}"/>
              </a:ext>
            </a:extLst>
          </p:cNvPr>
          <p:cNvSpPr/>
          <p:nvPr/>
        </p:nvSpPr>
        <p:spPr>
          <a:xfrm rot="16200000">
            <a:off x="608838" y="5834955"/>
            <a:ext cx="759598" cy="757528"/>
          </a:xfrm>
          <a:prstGeom prst="roundRect">
            <a:avLst/>
          </a:prstGeom>
          <a:noFill/>
          <a:ln w="222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849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 descr="Gmo ">
            <a:extLst>
              <a:ext uri="{FF2B5EF4-FFF2-40B4-BE49-F238E27FC236}">
                <a16:creationId xmlns:a16="http://schemas.microsoft.com/office/drawing/2014/main" id="{D1870242-9581-8F6E-5668-831CED10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81" y="5174738"/>
            <a:ext cx="281112" cy="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133DABC-4E64-C3E5-AAD0-070F1BC24EB7}"/>
              </a:ext>
            </a:extLst>
          </p:cNvPr>
          <p:cNvGrpSpPr/>
          <p:nvPr/>
        </p:nvGrpSpPr>
        <p:grpSpPr>
          <a:xfrm>
            <a:off x="3634357" y="490389"/>
            <a:ext cx="5123637" cy="4054259"/>
            <a:chOff x="982596" y="307509"/>
            <a:chExt cx="7661630" cy="606253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CA44669-A76C-EA78-E1CC-23A186805E09}"/>
                </a:ext>
              </a:extLst>
            </p:cNvPr>
            <p:cNvGrpSpPr/>
            <p:nvPr/>
          </p:nvGrpSpPr>
          <p:grpSpPr>
            <a:xfrm>
              <a:off x="1119688" y="3098531"/>
              <a:ext cx="1194753" cy="2060308"/>
              <a:chOff x="1402188" y="3115086"/>
              <a:chExt cx="1194753" cy="2060308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E5DFD02-4A19-C53B-7416-E6784E774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695407">
                <a:off x="1402189" y="3115086"/>
                <a:ext cx="627829" cy="627829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0B426F00-C4C3-BBF3-FDB5-D16F022B9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695407">
                <a:off x="1969112" y="3115087"/>
                <a:ext cx="627829" cy="627829"/>
              </a:xfrm>
              <a:prstGeom prst="rect">
                <a:avLst/>
              </a:prstGeom>
            </p:spPr>
          </p:pic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A97815D3-F91D-D526-0554-B0F497942FF6}"/>
                  </a:ext>
                </a:extLst>
              </p:cNvPr>
              <p:cNvGrpSpPr/>
              <p:nvPr/>
            </p:nvGrpSpPr>
            <p:grpSpPr>
              <a:xfrm>
                <a:off x="1402188" y="3404646"/>
                <a:ext cx="1194753" cy="1770748"/>
                <a:chOff x="1402188" y="3404646"/>
                <a:chExt cx="1194753" cy="1770748"/>
              </a:xfrm>
            </p:grpSpPr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87931DD7-D2A6-0C5A-F022-A88E7EF91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8" y="3404646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378F42F0-A8A0-7D31-21F7-770F17EC10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8" y="3675617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3A0773E7-E4EE-A829-0D1E-031454826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3404647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134F9CEB-1162-4893-B2DD-492BCF132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3675618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AB417E9A-828E-5210-0AD6-66B26A107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90" y="3987034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F4937D22-62DD-27C3-8003-ADB76FA9BD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9" y="4276594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7" name="图片 46">
                  <a:extLst>
                    <a:ext uri="{FF2B5EF4-FFF2-40B4-BE49-F238E27FC236}">
                      <a16:creationId xmlns:a16="http://schemas.microsoft.com/office/drawing/2014/main" id="{261C0500-019B-49EF-D610-6F495F1FF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9" y="4547565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8" name="图片 47">
                  <a:extLst>
                    <a:ext uri="{FF2B5EF4-FFF2-40B4-BE49-F238E27FC236}">
                      <a16:creationId xmlns:a16="http://schemas.microsoft.com/office/drawing/2014/main" id="{7AEF56EC-15C4-E606-6B08-DE2C90D99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2" y="3984042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49" name="图片 48">
                  <a:extLst>
                    <a:ext uri="{FF2B5EF4-FFF2-40B4-BE49-F238E27FC236}">
                      <a16:creationId xmlns:a16="http://schemas.microsoft.com/office/drawing/2014/main" id="{35181507-8C52-9ED3-6899-892269688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4273602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A410A3BC-A8E6-0D88-3B35-8BA8D3E3EC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4544573"/>
                  <a:ext cx="627829" cy="627829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432675-8060-C1C8-445E-8F855FF98B1A}"/>
                </a:ext>
              </a:extLst>
            </p:cNvPr>
            <p:cNvSpPr txBox="1"/>
            <p:nvPr/>
          </p:nvSpPr>
          <p:spPr>
            <a:xfrm>
              <a:off x="982596" y="1910651"/>
              <a:ext cx="154003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/>
                <a:t>A series of sequence data</a:t>
              </a:r>
              <a:endParaRPr lang="zh-CN" altLang="en-US" sz="135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60128-9FD5-B3B0-C092-A8FB1C26A3E8}"/>
                </a:ext>
              </a:extLst>
            </p:cNvPr>
            <p:cNvSpPr txBox="1"/>
            <p:nvPr/>
          </p:nvSpPr>
          <p:spPr>
            <a:xfrm>
              <a:off x="3647044" y="1923401"/>
              <a:ext cx="169000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rgbClr val="1D1C1D"/>
                  </a:solidFill>
                  <a:latin typeface="NotoSansSC"/>
                </a:rPr>
                <a:t>PGR-TK and Giraffe</a:t>
              </a:r>
              <a:r>
                <a:rPr lang="en-US" altLang="zh-CN" sz="1350" dirty="0">
                  <a:latin typeface="NotoSansSC"/>
                </a:rPr>
                <a:t> </a:t>
              </a:r>
            </a:p>
            <a:p>
              <a:pPr algn="ctr"/>
              <a:r>
                <a:rPr lang="en-US" altLang="zh-CN" sz="1350" dirty="0">
                  <a:latin typeface="NotoSansSC"/>
                </a:rPr>
                <a:t>Method</a:t>
              </a:r>
              <a:endParaRPr lang="zh-CN" altLang="en-US" sz="1350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E603497-CE99-76E5-AD2B-B8B2F62B1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1300" y="3669500"/>
              <a:ext cx="727057" cy="776946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80799F2-B71F-A9D3-6F35-6F46E5E14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6529" y="4020011"/>
              <a:ext cx="623656" cy="62365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5842A46-4292-97E1-8755-F6AFA0AE6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831" y="4095934"/>
              <a:ext cx="563461" cy="56346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192067E-DE1A-618C-0CF6-8B6EAD538BA3}"/>
                </a:ext>
              </a:extLst>
            </p:cNvPr>
            <p:cNvSpPr txBox="1"/>
            <p:nvPr/>
          </p:nvSpPr>
          <p:spPr>
            <a:xfrm>
              <a:off x="5996449" y="1893513"/>
              <a:ext cx="2647777" cy="107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/>
                <a:t>Identification of regions with potential risk of variation </a:t>
              </a:r>
              <a:endParaRPr lang="zh-CN" altLang="en-US" sz="1350" dirty="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38609F5D-49E0-5AE9-03C1-EB9477B81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5220" y="3951750"/>
              <a:ext cx="623656" cy="623656"/>
            </a:xfrm>
            <a:prstGeom prst="rect">
              <a:avLst/>
            </a:prstGeom>
          </p:spPr>
        </p:pic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39F7822B-D6CF-16B6-896D-8EE2199E36AF}"/>
                </a:ext>
              </a:extLst>
            </p:cNvPr>
            <p:cNvSpPr/>
            <p:nvPr/>
          </p:nvSpPr>
          <p:spPr>
            <a:xfrm>
              <a:off x="1067471" y="3223487"/>
              <a:ext cx="1287745" cy="1774141"/>
            </a:xfrm>
            <a:prstGeom prst="roundRect">
              <a:avLst/>
            </a:prstGeom>
            <a:noFill/>
            <a:ln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064E4F9-4BD1-60D1-D009-D30C0D523B67}"/>
                </a:ext>
              </a:extLst>
            </p:cNvPr>
            <p:cNvCxnSpPr/>
            <p:nvPr/>
          </p:nvCxnSpPr>
          <p:spPr>
            <a:xfrm>
              <a:off x="2617612" y="4192983"/>
              <a:ext cx="80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27947B9-AE04-94C5-8742-2500E5786D89}"/>
                </a:ext>
              </a:extLst>
            </p:cNvPr>
            <p:cNvSpPr txBox="1"/>
            <p:nvPr/>
          </p:nvSpPr>
          <p:spPr>
            <a:xfrm>
              <a:off x="2104641" y="5419858"/>
              <a:ext cx="17676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/>
                <a:t>Database of regions</a:t>
              </a:r>
              <a:endParaRPr lang="zh-CN" altLang="en-US" sz="135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ECDF12F-CE47-6098-20C9-6B4E7D3F49EF}"/>
                </a:ext>
              </a:extLst>
            </p:cNvPr>
            <p:cNvCxnSpPr/>
            <p:nvPr/>
          </p:nvCxnSpPr>
          <p:spPr>
            <a:xfrm>
              <a:off x="4701918" y="4171928"/>
              <a:ext cx="80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505B667-07B2-FAE0-A744-0E0B37BC4570}"/>
                </a:ext>
              </a:extLst>
            </p:cNvPr>
            <p:cNvSpPr txBox="1"/>
            <p:nvPr/>
          </p:nvSpPr>
          <p:spPr>
            <a:xfrm>
              <a:off x="5816181" y="5300001"/>
              <a:ext cx="2647777" cy="107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1350" dirty="0">
                  <a:solidFill>
                    <a:srgbClr val="1D1C1D"/>
                  </a:solidFill>
                  <a:latin typeface="NotoSansSC"/>
                </a:rPr>
                <a:t>Index and classification establshment</a:t>
              </a:r>
              <a:endParaRPr lang="zh-CN" altLang="en-US" sz="1350" dirty="0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505B245-6986-936D-2655-E2280D1B4E8E}"/>
                </a:ext>
              </a:extLst>
            </p:cNvPr>
            <p:cNvGrpSpPr/>
            <p:nvPr/>
          </p:nvGrpSpPr>
          <p:grpSpPr>
            <a:xfrm>
              <a:off x="7035428" y="3100197"/>
              <a:ext cx="1194753" cy="2060308"/>
              <a:chOff x="1402188" y="3115086"/>
              <a:chExt cx="1194753" cy="2060308"/>
            </a:xfrm>
          </p:grpSpPr>
          <p:pic>
            <p:nvPicPr>
              <p:cNvPr id="76" name="图片 75">
                <a:extLst>
                  <a:ext uri="{FF2B5EF4-FFF2-40B4-BE49-F238E27FC236}">
                    <a16:creationId xmlns:a16="http://schemas.microsoft.com/office/drawing/2014/main" id="{3C783A1A-5374-91E4-2781-974064771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695407">
                <a:off x="1402189" y="3115086"/>
                <a:ext cx="627829" cy="627829"/>
              </a:xfrm>
              <a:prstGeom prst="rect">
                <a:avLst/>
              </a:prstGeom>
            </p:spPr>
          </p:pic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B95ED5A4-B2AA-9020-9B26-757DC58B2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695407">
                <a:off x="1969112" y="3115087"/>
                <a:ext cx="627829" cy="627829"/>
              </a:xfrm>
              <a:prstGeom prst="rect">
                <a:avLst/>
              </a:prstGeom>
            </p:spPr>
          </p:pic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083B915-6B7E-932D-46CA-1CCAA13C0F10}"/>
                  </a:ext>
                </a:extLst>
              </p:cNvPr>
              <p:cNvGrpSpPr/>
              <p:nvPr/>
            </p:nvGrpSpPr>
            <p:grpSpPr>
              <a:xfrm>
                <a:off x="1402188" y="3404646"/>
                <a:ext cx="1194753" cy="1770748"/>
                <a:chOff x="1402188" y="3404646"/>
                <a:chExt cx="1194753" cy="1770748"/>
              </a:xfrm>
            </p:grpSpPr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DAEC0B13-C8CA-F5E9-61BD-604299830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8" y="3404646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75D730B1-B49C-45B8-B41E-09F8C092A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8" y="3675617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EC1E56DE-89AC-75D5-D013-9594C702DD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3404647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2" name="图片 81">
                  <a:extLst>
                    <a:ext uri="{FF2B5EF4-FFF2-40B4-BE49-F238E27FC236}">
                      <a16:creationId xmlns:a16="http://schemas.microsoft.com/office/drawing/2014/main" id="{19C00659-9EDF-00DD-1EE8-276748B90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3675618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3" name="图片 82">
                  <a:extLst>
                    <a:ext uri="{FF2B5EF4-FFF2-40B4-BE49-F238E27FC236}">
                      <a16:creationId xmlns:a16="http://schemas.microsoft.com/office/drawing/2014/main" id="{CBB4E293-019F-20B8-7EAE-60C3D1FAD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90" y="3987034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4" name="图片 83">
                  <a:extLst>
                    <a:ext uri="{FF2B5EF4-FFF2-40B4-BE49-F238E27FC236}">
                      <a16:creationId xmlns:a16="http://schemas.microsoft.com/office/drawing/2014/main" id="{D710C2D7-F5EE-E877-41FB-3CB75C5103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9" y="4276594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5" name="图片 84">
                  <a:extLst>
                    <a:ext uri="{FF2B5EF4-FFF2-40B4-BE49-F238E27FC236}">
                      <a16:creationId xmlns:a16="http://schemas.microsoft.com/office/drawing/2014/main" id="{859C35A7-7713-3B1C-88DB-90C3D8B53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402189" y="4547565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6" name="图片 85">
                  <a:extLst>
                    <a:ext uri="{FF2B5EF4-FFF2-40B4-BE49-F238E27FC236}">
                      <a16:creationId xmlns:a16="http://schemas.microsoft.com/office/drawing/2014/main" id="{DC0F3E21-7FDE-0953-565B-EF383FD63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2" y="3984042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12CE0CE6-9242-51F2-B980-9C1BB4A549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4273602"/>
                  <a:ext cx="627829" cy="627829"/>
                </a:xfrm>
                <a:prstGeom prst="rect">
                  <a:avLst/>
                </a:prstGeom>
              </p:spPr>
            </p:pic>
            <p:pic>
              <p:nvPicPr>
                <p:cNvPr id="88" name="图片 87">
                  <a:extLst>
                    <a:ext uri="{FF2B5EF4-FFF2-40B4-BE49-F238E27FC236}">
                      <a16:creationId xmlns:a16="http://schemas.microsoft.com/office/drawing/2014/main" id="{326BF302-53CE-4C38-0EC6-A702AF099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95407">
                  <a:off x="1969111" y="4544573"/>
                  <a:ext cx="627829" cy="627829"/>
                </a:xfrm>
                <a:prstGeom prst="rect">
                  <a:avLst/>
                </a:prstGeom>
              </p:spPr>
            </p:pic>
          </p:grpSp>
        </p:grp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D1C7DCE7-980C-60A7-D71A-BE6E562306CA}"/>
                </a:ext>
              </a:extLst>
            </p:cNvPr>
            <p:cNvSpPr/>
            <p:nvPr/>
          </p:nvSpPr>
          <p:spPr>
            <a:xfrm>
              <a:off x="6991746" y="3219283"/>
              <a:ext cx="1287745" cy="625826"/>
            </a:xfrm>
            <a:prstGeom prst="roundRect">
              <a:avLst/>
            </a:prstGeom>
            <a:noFill/>
            <a:ln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4C3F51AD-BDEF-3C59-6DD3-AB41DAC01767}"/>
                </a:ext>
              </a:extLst>
            </p:cNvPr>
            <p:cNvSpPr/>
            <p:nvPr/>
          </p:nvSpPr>
          <p:spPr>
            <a:xfrm>
              <a:off x="6985991" y="3845109"/>
              <a:ext cx="1287745" cy="572933"/>
            </a:xfrm>
            <a:prstGeom prst="roundRect">
              <a:avLst/>
            </a:prstGeom>
            <a:noFill/>
            <a:ln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05EB6E3A-C0DB-24EB-5C18-DEFEF2F1E619}"/>
                </a:ext>
              </a:extLst>
            </p:cNvPr>
            <p:cNvSpPr/>
            <p:nvPr/>
          </p:nvSpPr>
          <p:spPr>
            <a:xfrm>
              <a:off x="6985991" y="4420491"/>
              <a:ext cx="1287745" cy="572933"/>
            </a:xfrm>
            <a:prstGeom prst="roundRect">
              <a:avLst/>
            </a:prstGeom>
            <a:noFill/>
            <a:ln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DDDCC71-4CEE-FB17-FBA6-BD3289E904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050" y="4169470"/>
              <a:ext cx="531516" cy="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FFD2B77-E3B5-BD03-3AF9-B44EE476E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662" y="3521952"/>
              <a:ext cx="478565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61817518-EB8C-9F85-9A63-47F1F138C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662" y="4727010"/>
              <a:ext cx="478565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5170D23-158C-6F48-A109-0204E0597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662" y="3521952"/>
              <a:ext cx="6511" cy="1205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FFED2E7-DB36-0854-5EA8-533FBA814DDE}"/>
                </a:ext>
              </a:extLst>
            </p:cNvPr>
            <p:cNvGrpSpPr/>
            <p:nvPr/>
          </p:nvGrpSpPr>
          <p:grpSpPr>
            <a:xfrm>
              <a:off x="1258751" y="307509"/>
              <a:ext cx="6848068" cy="1384139"/>
              <a:chOff x="1874523" y="681727"/>
              <a:chExt cx="4952021" cy="100090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F649CBC-03CF-792F-2818-B78C57062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4523" y="955578"/>
                <a:ext cx="714253" cy="714253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C6E100D-E40C-3A0C-0B3C-F5C886AEB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0603" y="955578"/>
                <a:ext cx="727057" cy="727057"/>
              </a:xfrm>
              <a:prstGeom prst="rect">
                <a:avLst/>
              </a:prstGeom>
            </p:spPr>
          </p:pic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68276AB-A99D-F844-9B7D-146BD95B1A3C}"/>
                  </a:ext>
                </a:extLst>
              </p:cNvPr>
              <p:cNvSpPr/>
              <p:nvPr/>
            </p:nvSpPr>
            <p:spPr>
              <a:xfrm>
                <a:off x="5791208" y="761669"/>
                <a:ext cx="1035336" cy="750966"/>
              </a:xfrm>
              <a:prstGeom prst="roundRect">
                <a:avLst/>
              </a:prstGeom>
              <a:noFill/>
              <a:ln>
                <a:solidFill>
                  <a:srgbClr val="4472C4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941F0CA-4AAF-14F1-7CA8-58241677FBC3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4707660" y="761669"/>
                <a:ext cx="1185638" cy="5574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DB92D78-0DC5-B4AD-ED80-9975C0335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660" y="1322656"/>
                <a:ext cx="1185638" cy="1702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787C0114-F350-0A37-E75D-58E869B3666F}"/>
                  </a:ext>
                </a:extLst>
              </p:cNvPr>
              <p:cNvGrpSpPr/>
              <p:nvPr/>
            </p:nvGrpSpPr>
            <p:grpSpPr>
              <a:xfrm rot="2706987">
                <a:off x="5853295" y="696770"/>
                <a:ext cx="911162" cy="881076"/>
                <a:chOff x="5496512" y="729318"/>
                <a:chExt cx="911162" cy="881076"/>
              </a:xfrm>
            </p:grpSpPr>
            <p:pic>
              <p:nvPicPr>
                <p:cNvPr id="58" name="图片 57">
                  <a:extLst>
                    <a:ext uri="{FF2B5EF4-FFF2-40B4-BE49-F238E27FC236}">
                      <a16:creationId xmlns:a16="http://schemas.microsoft.com/office/drawing/2014/main" id="{9162B467-A632-3838-4744-10BF7E84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859" y="1033387"/>
                  <a:ext cx="377415" cy="377415"/>
                </a:xfrm>
                <a:prstGeom prst="rect">
                  <a:avLst/>
                </a:prstGeom>
              </p:spPr>
            </p:pic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0ADF4CB2-53C8-FFF5-3DEB-E604C369B2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96512" y="940326"/>
                  <a:ext cx="377415" cy="377415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733C8BDB-0E19-FB95-7028-C34C25680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8621" y="1137333"/>
                  <a:ext cx="405000" cy="405000"/>
                </a:xfrm>
                <a:prstGeom prst="rect">
                  <a:avLst/>
                </a:prstGeom>
              </p:spPr>
            </p:pic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EA950E9B-8D2D-CA18-D95C-8B13314E2DCF}"/>
                    </a:ext>
                  </a:extLst>
                </p:cNvPr>
                <p:cNvGrpSpPr/>
                <p:nvPr/>
              </p:nvGrpSpPr>
              <p:grpSpPr>
                <a:xfrm>
                  <a:off x="5831330" y="800414"/>
                  <a:ext cx="576344" cy="571918"/>
                  <a:chOff x="5549330" y="991284"/>
                  <a:chExt cx="576344" cy="571918"/>
                </a:xfrm>
              </p:grpSpPr>
              <p:pic>
                <p:nvPicPr>
                  <p:cNvPr id="60" name="图片 59">
                    <a:extLst>
                      <a:ext uri="{FF2B5EF4-FFF2-40B4-BE49-F238E27FC236}">
                        <a16:creationId xmlns:a16="http://schemas.microsoft.com/office/drawing/2014/main" id="{BDA12348-843F-EC59-E5D8-2101D4A76E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49330" y="991284"/>
                    <a:ext cx="377415" cy="377415"/>
                  </a:xfrm>
                  <a:prstGeom prst="rect">
                    <a:avLst/>
                  </a:prstGeom>
                </p:spPr>
              </p:pic>
              <p:pic>
                <p:nvPicPr>
                  <p:cNvPr id="61" name="图片 60">
                    <a:extLst>
                      <a:ext uri="{FF2B5EF4-FFF2-40B4-BE49-F238E27FC236}">
                        <a16:creationId xmlns:a16="http://schemas.microsoft.com/office/drawing/2014/main" id="{8489AC9F-7AC3-26EF-B3DD-B0AD10AEC7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48259" y="1185787"/>
                    <a:ext cx="377415" cy="377415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ABB55FBC-8458-75A0-9090-CA5D717AA2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648912" y="1092726"/>
                    <a:ext cx="377415" cy="3774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73B5BDC4-9EAA-C462-EB1C-3799534F3E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4788" y="1232979"/>
                  <a:ext cx="377415" cy="377415"/>
                </a:xfrm>
                <a:prstGeom prst="rect">
                  <a:avLst/>
                </a:prstGeom>
              </p:spPr>
            </p:pic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4BFB0EAD-D3D6-C132-A9B9-62CED2674C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" t="4144" r="-1" b="-1"/>
                <a:stretch/>
              </p:blipFill>
              <p:spPr>
                <a:xfrm>
                  <a:off x="5723067" y="729318"/>
                  <a:ext cx="377415" cy="361772"/>
                </a:xfrm>
                <a:prstGeom prst="rect">
                  <a:avLst/>
                </a:prstGeom>
              </p:spPr>
            </p:pic>
          </p:grp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75D8BD6E-2117-8348-9E9C-E5D105153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3148" y="1388823"/>
                <a:ext cx="807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图片 122">
            <a:extLst>
              <a:ext uri="{FF2B5EF4-FFF2-40B4-BE49-F238E27FC236}">
                <a16:creationId xmlns:a16="http://schemas.microsoft.com/office/drawing/2014/main" id="{8F1BB7C2-9E89-11CD-97D9-AF1F96ACC3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6790" y="1482829"/>
            <a:ext cx="756932" cy="756932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06F16773-E056-CFC7-B603-B7CF5DD99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2667" y="1105556"/>
            <a:ext cx="627830" cy="62783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EFFAC499-CC73-72FC-B7B5-79294127F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34" y="1509662"/>
            <a:ext cx="756932" cy="756932"/>
          </a:xfrm>
          <a:prstGeom prst="rect">
            <a:avLst/>
          </a:prstGeom>
        </p:spPr>
      </p:pic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079B00E8-6C97-4359-4D88-EE46AD267DF7}"/>
              </a:ext>
            </a:extLst>
          </p:cNvPr>
          <p:cNvSpPr/>
          <p:nvPr/>
        </p:nvSpPr>
        <p:spPr>
          <a:xfrm>
            <a:off x="3344744" y="398752"/>
            <a:ext cx="5413250" cy="4262025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108FF83-334A-132B-9200-003AD8420E5A}"/>
              </a:ext>
            </a:extLst>
          </p:cNvPr>
          <p:cNvSpPr txBox="1"/>
          <p:nvPr/>
        </p:nvSpPr>
        <p:spPr>
          <a:xfrm rot="5400000">
            <a:off x="1119164" y="2127316"/>
            <a:ext cx="923330" cy="2185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2400" dirty="0"/>
              <a:t>Database Establishment</a:t>
            </a:r>
            <a:endParaRPr lang="zh-CN" altLang="en-US" sz="2400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3ED9346-9A05-B286-69D4-2FE0A6B3051D}"/>
              </a:ext>
            </a:extLst>
          </p:cNvPr>
          <p:cNvSpPr/>
          <p:nvPr/>
        </p:nvSpPr>
        <p:spPr>
          <a:xfrm>
            <a:off x="347709" y="4932695"/>
            <a:ext cx="2730654" cy="849380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78A52EE3-B665-0B24-93BC-38C68208CBD8}"/>
              </a:ext>
            </a:extLst>
          </p:cNvPr>
          <p:cNvSpPr/>
          <p:nvPr/>
        </p:nvSpPr>
        <p:spPr>
          <a:xfrm>
            <a:off x="347709" y="398752"/>
            <a:ext cx="2730654" cy="4262025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6A3A3766-D145-3657-33A6-CDD095EC959C}"/>
              </a:ext>
            </a:extLst>
          </p:cNvPr>
          <p:cNvSpPr/>
          <p:nvPr/>
        </p:nvSpPr>
        <p:spPr>
          <a:xfrm>
            <a:off x="355010" y="5899622"/>
            <a:ext cx="2730654" cy="849380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62D119E7-AC8F-9007-8173-99D76C090017}"/>
              </a:ext>
            </a:extLst>
          </p:cNvPr>
          <p:cNvSpPr/>
          <p:nvPr/>
        </p:nvSpPr>
        <p:spPr>
          <a:xfrm>
            <a:off x="3390962" y="4932694"/>
            <a:ext cx="5367032" cy="1816287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6F2E780-08C2-0605-E624-F05A231429F0}"/>
              </a:ext>
            </a:extLst>
          </p:cNvPr>
          <p:cNvSpPr txBox="1"/>
          <p:nvPr/>
        </p:nvSpPr>
        <p:spPr>
          <a:xfrm rot="5400000">
            <a:off x="2202063" y="4837426"/>
            <a:ext cx="677108" cy="107549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/>
              <a:t>Sequence Query</a:t>
            </a:r>
            <a:endParaRPr lang="zh-CN" altLang="en-US" sz="1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7D47680-CB2D-7C08-E656-A0B54B6AD573}"/>
              </a:ext>
            </a:extLst>
          </p:cNvPr>
          <p:cNvSpPr txBox="1"/>
          <p:nvPr/>
        </p:nvSpPr>
        <p:spPr>
          <a:xfrm rot="5400000">
            <a:off x="2202062" y="5793087"/>
            <a:ext cx="677108" cy="107549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/>
              <a:t>Sequence</a:t>
            </a:r>
          </a:p>
          <a:p>
            <a:pPr algn="ctr"/>
            <a:r>
              <a:rPr lang="en-US" altLang="zh-CN" sz="1600" dirty="0"/>
              <a:t>Analysis</a:t>
            </a:r>
            <a:endParaRPr lang="zh-CN" altLang="en-US" sz="1600" dirty="0"/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95AC37AC-FCE7-5837-CF3B-CCE7A01DA927}"/>
              </a:ext>
            </a:extLst>
          </p:cNvPr>
          <p:cNvGrpSpPr/>
          <p:nvPr/>
        </p:nvGrpSpPr>
        <p:grpSpPr>
          <a:xfrm>
            <a:off x="5722393" y="5139752"/>
            <a:ext cx="798445" cy="348552"/>
            <a:chOff x="5663295" y="5197252"/>
            <a:chExt cx="1214245" cy="530065"/>
          </a:xfrm>
        </p:grpSpPr>
        <p:pic>
          <p:nvPicPr>
            <p:cNvPr id="1026" name="Picture 2" descr="Gmo ">
              <a:extLst>
                <a:ext uri="{FF2B5EF4-FFF2-40B4-BE49-F238E27FC236}">
                  <a16:creationId xmlns:a16="http://schemas.microsoft.com/office/drawing/2014/main" id="{6DE653B2-6A17-6D41-293F-A408A9E98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295" y="5239965"/>
              <a:ext cx="427504" cy="42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图片 271">
              <a:extLst>
                <a:ext uri="{FF2B5EF4-FFF2-40B4-BE49-F238E27FC236}">
                  <a16:creationId xmlns:a16="http://schemas.microsoft.com/office/drawing/2014/main" id="{BD596883-8DA7-A247-A06D-02649C9D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900000">
              <a:off x="6347475" y="5197252"/>
              <a:ext cx="530065" cy="530065"/>
            </a:xfrm>
            <a:prstGeom prst="rect">
              <a:avLst/>
            </a:prstGeom>
          </p:spPr>
        </p:pic>
      </p:grpSp>
      <p:pic>
        <p:nvPicPr>
          <p:cNvPr id="273" name="Picture 2" descr="Gmo ">
            <a:extLst>
              <a:ext uri="{FF2B5EF4-FFF2-40B4-BE49-F238E27FC236}">
                <a16:creationId xmlns:a16="http://schemas.microsoft.com/office/drawing/2014/main" id="{BFA7DF64-6CFA-8235-33C5-B9EBF897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18" y="5134586"/>
            <a:ext cx="427504" cy="4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 ">
            <a:extLst>
              <a:ext uri="{FF2B5EF4-FFF2-40B4-BE49-F238E27FC236}">
                <a16:creationId xmlns:a16="http://schemas.microsoft.com/office/drawing/2014/main" id="{D6A63727-0095-A666-ECF9-F902F821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81" b="93750" l="3125" r="95313">
                        <a14:foregroundMark x1="73438" y1="76563" x2="73438" y2="76563"/>
                        <a14:foregroundMark x1="95313" y1="89063" x2="95313" y2="89063"/>
                        <a14:foregroundMark x1="46875" y1="9375" x2="46875" y2="9375"/>
                        <a14:foregroundMark x1="3125" y1="38281" x2="3125" y2="38281"/>
                        <a14:foregroundMark x1="91406" y1="94531" x2="91406" y2="94531"/>
                        <a14:foregroundMark x1="35938" y1="781" x2="35938" y2="781"/>
                        <a14:backgroundMark x1="37500" y1="39844" x2="37500" y2="39844"/>
                        <a14:backgroundMark x1="43750" y1="39844" x2="30469" y2="30469"/>
                        <a14:backgroundMark x1="37500" y1="32813" x2="21875" y2="43750"/>
                        <a14:backgroundMark x1="22656" y1="34375" x2="22656" y2="34375"/>
                        <a14:backgroundMark x1="22656" y1="22656" x2="17188" y2="28906"/>
                        <a14:backgroundMark x1="17188" y1="25000" x2="17188" y2="25000"/>
                        <a14:backgroundMark x1="13281" y1="34375" x2="42969" y2="57813"/>
                        <a14:backgroundMark x1="16406" y1="40625" x2="52344" y2="60938"/>
                        <a14:backgroundMark x1="20313" y1="46094" x2="37500" y2="66406"/>
                        <a14:backgroundMark x1="22656" y1="46094" x2="45313" y2="51563"/>
                        <a14:backgroundMark x1="53125" y1="32031" x2="53125" y2="32031"/>
                        <a14:backgroundMark x1="16406" y1="19531" x2="39063" y2="13281"/>
                        <a14:backgroundMark x1="43750" y1="15625" x2="43750" y2="15625"/>
                        <a14:backgroundMark x1="60156" y1="15625" x2="64063" y2="21094"/>
                        <a14:backgroundMark x1="64063" y1="26563" x2="50781" y2="60938"/>
                        <a14:backgroundMark x1="47656" y1="17188" x2="47656" y2="17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1" y="5296972"/>
            <a:ext cx="382665" cy="3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文本框 273">
            <a:extLst>
              <a:ext uri="{FF2B5EF4-FFF2-40B4-BE49-F238E27FC236}">
                <a16:creationId xmlns:a16="http://schemas.microsoft.com/office/drawing/2014/main" id="{BACA67E7-F9BD-2FA0-C3D2-B0D81BCADAC2}"/>
              </a:ext>
            </a:extLst>
          </p:cNvPr>
          <p:cNvSpPr txBox="1"/>
          <p:nvPr/>
        </p:nvSpPr>
        <p:spPr>
          <a:xfrm>
            <a:off x="3742882" y="6410648"/>
            <a:ext cx="1657014" cy="30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Input sequence data</a:t>
            </a:r>
            <a:endParaRPr lang="zh-CN" altLang="en-US" sz="1350" dirty="0"/>
          </a:p>
        </p:txBody>
      </p:sp>
      <p:pic>
        <p:nvPicPr>
          <p:cNvPr id="276" name="Picture 2" descr="Gmo ">
            <a:extLst>
              <a:ext uri="{FF2B5EF4-FFF2-40B4-BE49-F238E27FC236}">
                <a16:creationId xmlns:a16="http://schemas.microsoft.com/office/drawing/2014/main" id="{D59B532E-C538-8299-70EF-22150D57A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9" y="6117080"/>
            <a:ext cx="427504" cy="4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61C015F8-93A5-9F74-1F55-FDAC3A686F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339" y="6252448"/>
            <a:ext cx="378466" cy="378466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9D5B1E4D-B7CC-9116-7B29-AE3F0354C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866" y="5865962"/>
            <a:ext cx="578207" cy="578207"/>
          </a:xfrm>
          <a:prstGeom prst="rect">
            <a:avLst/>
          </a:prstGeom>
        </p:spPr>
      </p:pic>
      <p:pic>
        <p:nvPicPr>
          <p:cNvPr id="279" name="Picture 2" descr="Gmo ">
            <a:extLst>
              <a:ext uri="{FF2B5EF4-FFF2-40B4-BE49-F238E27FC236}">
                <a16:creationId xmlns:a16="http://schemas.microsoft.com/office/drawing/2014/main" id="{65D9298E-D460-13D2-0CCA-76A850B7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38" y="5487402"/>
            <a:ext cx="427504" cy="4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6C10BA47-9CFF-7013-20C9-4AE99439FC80}"/>
              </a:ext>
            </a:extLst>
          </p:cNvPr>
          <p:cNvGrpSpPr/>
          <p:nvPr/>
        </p:nvGrpSpPr>
        <p:grpSpPr>
          <a:xfrm>
            <a:off x="7648263" y="5087997"/>
            <a:ext cx="809964" cy="305237"/>
            <a:chOff x="6995673" y="4906975"/>
            <a:chExt cx="1959521" cy="694485"/>
          </a:xfrm>
        </p:grpSpPr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E6A8331A-AC44-1AB5-EEAD-A4F1005935A2}"/>
                </a:ext>
              </a:extLst>
            </p:cNvPr>
            <p:cNvSpPr/>
            <p:nvPr/>
          </p:nvSpPr>
          <p:spPr>
            <a:xfrm>
              <a:off x="7997726" y="4906975"/>
              <a:ext cx="957468" cy="694485"/>
            </a:xfrm>
            <a:prstGeom prst="roundRect">
              <a:avLst/>
            </a:prstGeom>
            <a:noFill/>
            <a:ln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5EEF7D0-2703-7D4A-95B4-1469D9859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673" y="4906975"/>
              <a:ext cx="1096465" cy="5155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F1979E8C-78B9-B20E-0D74-E09C8C1D2D5B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73" y="5425769"/>
              <a:ext cx="1096465" cy="1574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7" name="图片 286">
            <a:extLst>
              <a:ext uri="{FF2B5EF4-FFF2-40B4-BE49-F238E27FC236}">
                <a16:creationId xmlns:a16="http://schemas.microsoft.com/office/drawing/2014/main" id="{74C92617-247D-B809-9CC9-AECC5D15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8124105" y="5091791"/>
            <a:ext cx="297646" cy="297646"/>
          </a:xfrm>
          <a:prstGeom prst="rect">
            <a:avLst/>
          </a:prstGeom>
        </p:spPr>
      </p:pic>
      <p:sp>
        <p:nvSpPr>
          <p:cNvPr id="288" name="箭头: 左右 287">
            <a:extLst>
              <a:ext uri="{FF2B5EF4-FFF2-40B4-BE49-F238E27FC236}">
                <a16:creationId xmlns:a16="http://schemas.microsoft.com/office/drawing/2014/main" id="{EE551EA0-8B36-0DC3-0C83-895D23333DA2}"/>
              </a:ext>
            </a:extLst>
          </p:cNvPr>
          <p:cNvSpPr/>
          <p:nvPr/>
        </p:nvSpPr>
        <p:spPr>
          <a:xfrm>
            <a:off x="6017530" y="5272176"/>
            <a:ext cx="197334" cy="786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14518E1E-738B-2761-E374-0FB738796C37}"/>
              </a:ext>
            </a:extLst>
          </p:cNvPr>
          <p:cNvSpPr/>
          <p:nvPr/>
        </p:nvSpPr>
        <p:spPr>
          <a:xfrm>
            <a:off x="5709177" y="5057255"/>
            <a:ext cx="805584" cy="526404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F5D14AEB-609F-D3BF-CE12-F43282C407D9}"/>
              </a:ext>
            </a:extLst>
          </p:cNvPr>
          <p:cNvSpPr/>
          <p:nvPr/>
        </p:nvSpPr>
        <p:spPr>
          <a:xfrm>
            <a:off x="5697306" y="5865963"/>
            <a:ext cx="817455" cy="578206"/>
          </a:xfrm>
          <a:prstGeom prst="round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293B892E-3890-578B-50A8-C00AECA754A4}"/>
              </a:ext>
            </a:extLst>
          </p:cNvPr>
          <p:cNvCxnSpPr>
            <a:endCxn id="289" idx="1"/>
          </p:cNvCxnSpPr>
          <p:nvPr/>
        </p:nvCxnSpPr>
        <p:spPr>
          <a:xfrm flipV="1">
            <a:off x="4727757" y="5320457"/>
            <a:ext cx="981420" cy="35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74A6B298-D2E1-727B-917F-3EF619275D6C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4741783" y="5816524"/>
            <a:ext cx="955523" cy="33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3651364E-481C-A10C-0A44-A4568709CA54}"/>
              </a:ext>
            </a:extLst>
          </p:cNvPr>
          <p:cNvCxnSpPr>
            <a:cxnSpLocks/>
          </p:cNvCxnSpPr>
          <p:nvPr/>
        </p:nvCxnSpPr>
        <p:spPr>
          <a:xfrm flipV="1">
            <a:off x="6607627" y="5305768"/>
            <a:ext cx="844886" cy="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7CF397EC-45B9-81FF-57F1-9544B082DC14}"/>
              </a:ext>
            </a:extLst>
          </p:cNvPr>
          <p:cNvCxnSpPr>
            <a:cxnSpLocks/>
          </p:cNvCxnSpPr>
          <p:nvPr/>
        </p:nvCxnSpPr>
        <p:spPr>
          <a:xfrm flipV="1">
            <a:off x="6615513" y="6147148"/>
            <a:ext cx="844886" cy="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Bar chart ">
            <a:extLst>
              <a:ext uri="{FF2B5EF4-FFF2-40B4-BE49-F238E27FC236}">
                <a16:creationId xmlns:a16="http://schemas.microsoft.com/office/drawing/2014/main" id="{153F9242-B0FE-92EE-8421-30CFD8C2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388" y="5899042"/>
            <a:ext cx="957498" cy="5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文本框 298">
            <a:extLst>
              <a:ext uri="{FF2B5EF4-FFF2-40B4-BE49-F238E27FC236}">
                <a16:creationId xmlns:a16="http://schemas.microsoft.com/office/drawing/2014/main" id="{A1B16C17-E5DE-128C-968C-0987AE7A453B}"/>
              </a:ext>
            </a:extLst>
          </p:cNvPr>
          <p:cNvSpPr txBox="1"/>
          <p:nvPr/>
        </p:nvSpPr>
        <p:spPr>
          <a:xfrm>
            <a:off x="6495327" y="5509633"/>
            <a:ext cx="1657014" cy="30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Variant region query</a:t>
            </a:r>
            <a:endParaRPr lang="zh-CN" altLang="en-US" sz="1350" dirty="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91561581-EF4D-BD7B-F851-1227669F6168}"/>
              </a:ext>
            </a:extLst>
          </p:cNvPr>
          <p:cNvSpPr txBox="1"/>
          <p:nvPr/>
        </p:nvSpPr>
        <p:spPr>
          <a:xfrm>
            <a:off x="6361136" y="6446576"/>
            <a:ext cx="1657014" cy="30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PGR-TK analysis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693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CFEB0E-B48F-5ED9-E179-886567D48945}"/>
              </a:ext>
            </a:extLst>
          </p:cNvPr>
          <p:cNvSpPr txBox="1"/>
          <p:nvPr/>
        </p:nvSpPr>
        <p:spPr>
          <a:xfrm>
            <a:off x="497840" y="581090"/>
            <a:ext cx="87274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D1C1D"/>
                </a:solidFill>
                <a:latin typeface="NotoSansSC"/>
              </a:rPr>
              <a:t>PGR-TK merits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rgbClr val="1D1C1D"/>
                </a:solidFill>
                <a:latin typeface="NotoSansSC"/>
              </a:rPr>
              <a:t>Quick analysis. –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NotoSansSC"/>
              </a:rPr>
              <a:t>Quick results receipt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rgbClr val="1D1C1D"/>
                </a:solidFill>
                <a:latin typeface="NotoSansSC"/>
              </a:rPr>
              <a:t>Detailed analysis and visualization of gene map-graph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NotoSansSC"/>
              </a:rPr>
              <a:t>.– Accurate and detailed results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rgbClr val="1D1C1D"/>
                </a:solidFill>
                <a:latin typeface="NotoSansSC"/>
              </a:rPr>
              <a:t>Scripts can be integrated on the server, just need to input data.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NotoSansSC"/>
              </a:rPr>
              <a:t>– Convenient procedure for users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E0D3C-7394-BBA4-17C6-40A2B20BE7B1}"/>
              </a:ext>
            </a:extLst>
          </p:cNvPr>
          <p:cNvSpPr txBox="1"/>
          <p:nvPr/>
        </p:nvSpPr>
        <p:spPr>
          <a:xfrm>
            <a:off x="497840" y="2306592"/>
            <a:ext cx="6827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Database establishment</a:t>
            </a:r>
          </a:p>
          <a:p>
            <a:r>
              <a:rPr lang="en-US" altLang="zh-CN" dirty="0"/>
              <a:t>1 Input a series of </a:t>
            </a:r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Human pan genome research consortium data set</a:t>
            </a:r>
          </a:p>
          <a:p>
            <a:r>
              <a:rPr lang="en-US" altLang="zh-CN" dirty="0">
                <a:solidFill>
                  <a:srgbClr val="1D1C1D"/>
                </a:solidFill>
                <a:latin typeface="NotoSansSC"/>
              </a:rPr>
              <a:t>2 Use tools to figure out high variation risk regions.</a:t>
            </a:r>
          </a:p>
          <a:p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3 Record the regions in the database.</a:t>
            </a:r>
          </a:p>
          <a:p>
            <a:r>
              <a:rPr lang="en-US" altLang="zh-CN" dirty="0">
                <a:solidFill>
                  <a:srgbClr val="1D1C1D"/>
                </a:solidFill>
                <a:latin typeface="NotoSansSC"/>
              </a:rPr>
              <a:t>4 Establish the index and classification of regions</a:t>
            </a:r>
          </a:p>
          <a:p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e.</a:t>
            </a:r>
            <a:r>
              <a:rPr lang="en-US" altLang="zh-CN" dirty="0">
                <a:solidFill>
                  <a:srgbClr val="1D1C1D"/>
                </a:solidFill>
                <a:latin typeface="NotoSansSC"/>
              </a:rPr>
              <a:t>g. The species, the gene, the relevant disease phenotype…</a:t>
            </a:r>
          </a:p>
          <a:p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5</a:t>
            </a:r>
            <a:r>
              <a:rPr lang="en-US" altLang="zh-CN" dirty="0">
                <a:solidFill>
                  <a:srgbClr val="1D1C1D"/>
                </a:solidFill>
                <a:latin typeface="NotoSansSC"/>
              </a:rPr>
              <a:t> Finish</a:t>
            </a:r>
            <a:endParaRPr lang="en-US" altLang="zh-CN" sz="1800" dirty="0">
              <a:solidFill>
                <a:srgbClr val="1D1C1D"/>
              </a:solidFill>
              <a:latin typeface="NotoSansSC"/>
            </a:endParaRPr>
          </a:p>
          <a:p>
            <a:endParaRPr lang="en-US" altLang="zh-CN" dirty="0">
              <a:solidFill>
                <a:srgbClr val="1D1C1D"/>
              </a:solidFill>
              <a:latin typeface="NotoSansSC"/>
            </a:endParaRPr>
          </a:p>
          <a:p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Query and Analysis</a:t>
            </a:r>
          </a:p>
          <a:p>
            <a:r>
              <a:rPr lang="en-US" altLang="zh-CN" dirty="0">
                <a:solidFill>
                  <a:srgbClr val="1D1C1D"/>
                </a:solidFill>
                <a:latin typeface="NotoSansSC"/>
              </a:rPr>
              <a:t>1 Input sequence data.</a:t>
            </a:r>
          </a:p>
          <a:p>
            <a:r>
              <a:rPr lang="en-US" altLang="zh-CN" dirty="0">
                <a:solidFill>
                  <a:srgbClr val="1D1C1D"/>
                </a:solidFill>
                <a:latin typeface="NotoSansSC"/>
              </a:rPr>
              <a:t>2 analyze via PGR-TK.</a:t>
            </a:r>
          </a:p>
          <a:p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3 </a:t>
            </a:r>
            <a:r>
              <a:rPr lang="en-US" altLang="zh-CN" dirty="0">
                <a:solidFill>
                  <a:srgbClr val="1D1C1D"/>
                </a:solidFill>
                <a:latin typeface="NotoSansSC"/>
              </a:rPr>
              <a:t>Compare the similarity of specific regions in input sequence with high variation risk regions in database.</a:t>
            </a:r>
          </a:p>
          <a:p>
            <a:r>
              <a:rPr lang="en-US" altLang="zh-CN" sz="1800" dirty="0">
                <a:solidFill>
                  <a:srgbClr val="1D1C1D"/>
                </a:solidFill>
                <a:latin typeface="NotoSansSC"/>
              </a:rPr>
              <a:t>4 Return </a:t>
            </a:r>
            <a:r>
              <a:rPr lang="en-US" altLang="zh-CN" dirty="0">
                <a:solidFill>
                  <a:srgbClr val="1D1C1D"/>
                </a:solidFill>
                <a:latin typeface="NotoSansSC"/>
              </a:rPr>
              <a:t>analysis results and similar high variation risk regions.</a:t>
            </a:r>
            <a:endParaRPr lang="en-US" altLang="zh-CN" sz="1800" dirty="0">
              <a:solidFill>
                <a:srgbClr val="1D1C1D"/>
              </a:solidFill>
              <a:latin typeface="NotoSansSC"/>
            </a:endParaRPr>
          </a:p>
        </p:txBody>
      </p:sp>
    </p:spTree>
    <p:extLst>
      <p:ext uri="{BB962C8B-B14F-4D97-AF65-F5344CB8AC3E}">
        <p14:creationId xmlns:p14="http://schemas.microsoft.com/office/powerpoint/2010/main" val="8801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F11A5-00DA-9AAD-933C-96CD3B502723}"/>
              </a:ext>
            </a:extLst>
          </p:cNvPr>
          <p:cNvSpPr txBox="1"/>
          <p:nvPr/>
        </p:nvSpPr>
        <p:spPr>
          <a:xfrm>
            <a:off x="825624" y="639194"/>
            <a:ext cx="69512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Position Assignment</a:t>
            </a:r>
          </a:p>
          <a:p>
            <a:endParaRPr lang="en-US" altLang="zh-CN" sz="2400" dirty="0"/>
          </a:p>
          <a:p>
            <a:r>
              <a:rPr lang="en-US" altLang="zh-CN" sz="2400" dirty="0"/>
              <a:t>Writer-</a:t>
            </a:r>
          </a:p>
          <a:p>
            <a:r>
              <a:rPr lang="en-US" altLang="zh-CN" sz="2400" dirty="0"/>
              <a:t>1 Document(readme) and manuscript writing </a:t>
            </a:r>
          </a:p>
          <a:p>
            <a:r>
              <a:rPr lang="en-US" altLang="zh-CN" sz="2400" dirty="0"/>
              <a:t>2 Illustration figure drawing </a:t>
            </a:r>
          </a:p>
          <a:p>
            <a:r>
              <a:rPr lang="en-US" altLang="zh-CN" sz="2400" dirty="0"/>
              <a:t>3 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submission </a:t>
            </a:r>
          </a:p>
          <a:p>
            <a:r>
              <a:rPr lang="en-US" altLang="zh-CN" sz="2400" dirty="0"/>
              <a:t>4 Presentation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Analyzer-</a:t>
            </a:r>
          </a:p>
          <a:p>
            <a:r>
              <a:rPr lang="en-US" altLang="zh-CN" sz="2400" dirty="0"/>
              <a:t>1 PGR-TK and Giraffe pipeline testing</a:t>
            </a:r>
          </a:p>
          <a:p>
            <a:r>
              <a:rPr lang="en-US" altLang="zh-CN" sz="2400" dirty="0"/>
              <a:t>2 Database framework establishment</a:t>
            </a:r>
          </a:p>
          <a:p>
            <a:r>
              <a:rPr lang="en-US" altLang="zh-CN" sz="2400" dirty="0"/>
              <a:t>3 Database function development</a:t>
            </a:r>
          </a:p>
          <a:p>
            <a:r>
              <a:rPr lang="en-US" altLang="zh-CN" sz="2400" dirty="0"/>
              <a:t>4 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submission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876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575</TotalTime>
  <Words>266</Words>
  <Application>Microsoft Office PowerPoint</Application>
  <PresentationFormat>全屏显示(4:3)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NotoSansSC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一东 张</dc:creator>
  <cp:lastModifiedBy>一东 张</cp:lastModifiedBy>
  <cp:revision>21</cp:revision>
  <dcterms:created xsi:type="dcterms:W3CDTF">2023-08-30T17:45:39Z</dcterms:created>
  <dcterms:modified xsi:type="dcterms:W3CDTF">2023-08-31T16:06:15Z</dcterms:modified>
</cp:coreProperties>
</file>