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44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F9909-3952-4B0F-A896-79CD0BF16B9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E94A3-58E8-49B1-AEAF-96E05695A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8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Similarly, I investigated SVs using the </a:t>
            </a:r>
            <a:r>
              <a:rPr lang="en-US" dirty="0" err="1"/>
              <a:t>publically</a:t>
            </a:r>
            <a:r>
              <a:rPr lang="en-US" dirty="0"/>
              <a:t> available tools. Using single reference genome.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D21ECF-A416-456D-9799-D696475F60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04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82B8-8EE1-847C-5025-D66380FB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83750-3C60-BE90-DDD9-72602F82B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DC01A-36BD-9E78-46CB-B7CEC807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1859-B1A2-4E08-AB95-F92931CA733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305D3-88C2-C09B-A8FE-52DAE5E6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21E03-4FD7-36FC-70DC-BB4942B2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418D-6209-4803-96C8-BDA21967B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9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E078-901A-BD37-7654-08A7ADFE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98AF5-6786-58BE-A4DC-60FAAE723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F0F81-755F-79FC-D5DC-143E6FE7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1859-B1A2-4E08-AB95-F92931CA733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8FBD4-F673-698B-E0C7-874FE4CB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6344F-8100-B5D7-670C-E55E1FE3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418D-6209-4803-96C8-BDA21967B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4C5DB-3693-5141-D1FB-2739D68C4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7D8E5-8680-3DA9-0C42-FCEB6E58B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063AA-1602-44B0-3200-5B89F57D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1859-B1A2-4E08-AB95-F92931CA733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F4C52-3325-9B6E-1F39-88CDCA50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26CD8-AE2B-C568-DFED-AC0913EE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418D-6209-4803-96C8-BDA21967B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7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00D3-FE64-D48A-DD7B-53DA0BDA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EB1A-DB0C-209F-B18A-EACA3ECEC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A37DF-FC4C-5937-3C38-0A2874D5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1859-B1A2-4E08-AB95-F92931CA733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E8842-B424-6DAA-4AD7-0BE3469D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0B77D-9316-59B4-CF51-D437BB2B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418D-6209-4803-96C8-BDA21967B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7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4DBD-63F5-77BC-9264-4AD0B067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EB552-FA17-F1DF-79ED-302478834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1D38E-4154-EB9C-35C3-A9504C7B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1859-B1A2-4E08-AB95-F92931CA733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FBBF2-0C21-F228-0DC6-5F13B93D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724E6-9EEA-555E-0147-C4478025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418D-6209-4803-96C8-BDA21967B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2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297B-A600-6B7D-4588-3B40AD83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D30B-A8F9-9C41-5D2F-313E53C40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927BE-8762-45A3-58F3-86A0A9DF6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35F45-CAB8-1A0B-454B-B9BB5B68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1859-B1A2-4E08-AB95-F92931CA733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9F5F3-8E98-5A8B-B351-DB32B51C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96832-D714-A6B4-0E31-5300B545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418D-6209-4803-96C8-BDA21967B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3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E37D-C78B-DDED-E890-1C0647E8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2A91A-6B8E-C542-E727-067E9DD0C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8AC30-8E5D-D39F-F0C6-26D8B501E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37898-E803-8466-188C-F69CDDE33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2196F-DB72-8020-3837-CD031DC76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FE14D-2B26-C1B8-362D-F9BE2A3D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1859-B1A2-4E08-AB95-F92931CA733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01B9C-1C87-CDD6-0A56-259F2D80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7B407-4255-1148-E07F-B1E065D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418D-6209-4803-96C8-BDA21967B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A4DC-ED1F-8A27-2BBD-89C37123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709A3-0097-953D-541E-97A07212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1859-B1A2-4E08-AB95-F92931CA733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DC2FB-ACCF-0293-3AA3-811D267E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9D923-6698-E5A7-056F-1B44B1BC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418D-6209-4803-96C8-BDA21967B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D9A61-340B-DDBE-AAAD-A6E53024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1859-B1A2-4E08-AB95-F92931CA733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F013A-73A0-FF18-DD78-538B528B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C7A2C-8A66-EEE8-B198-232CF81C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418D-6209-4803-96C8-BDA21967B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3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C897-76E9-B8A3-5CEE-623B7557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C7593-97D6-F6AD-E77A-19EBD6D4C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D5C68-83FA-5CFF-6CFB-F4FDDB073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7186B-2E85-6960-BA6F-C1BBA26F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1859-B1A2-4E08-AB95-F92931CA733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FF9E8-F303-E283-E056-3924ED5D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D3662-7CFD-E120-9071-4C4CC109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418D-6209-4803-96C8-BDA21967B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3FBA-467B-4460-45C7-A82B52E7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F4C9C-4908-775C-07DF-0746D6445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8241B-105A-BEFD-F25F-4A3C3C551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BDCF8-13FC-9CB1-0087-9DD1C2FF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1859-B1A2-4E08-AB95-F92931CA733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0636D-3625-44D8-E351-05DCBB48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42AEA-463B-24D2-7A20-03A00D65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418D-6209-4803-96C8-BDA21967B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5F21E-C864-BEF6-AED4-5157EF72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2B7BC-4023-9938-55BC-95DA7A93D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3484-A0C8-CF99-80AD-2A13EE770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1859-B1A2-4E08-AB95-F92931CA733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A3967-B776-043F-B03A-AACB822CF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34BD3-00D6-EAED-ED48-FCD3BA443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A418D-6209-4803-96C8-BDA21967B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9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ylinder 9">
            <a:extLst>
              <a:ext uri="{FF2B5EF4-FFF2-40B4-BE49-F238E27FC236}">
                <a16:creationId xmlns:a16="http://schemas.microsoft.com/office/drawing/2014/main" id="{2F37980B-4DC1-9BC0-7DD3-480C4D710EC2}"/>
              </a:ext>
            </a:extLst>
          </p:cNvPr>
          <p:cNvSpPr/>
          <p:nvPr/>
        </p:nvSpPr>
        <p:spPr>
          <a:xfrm>
            <a:off x="3624577" y="874427"/>
            <a:ext cx="671119" cy="640463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Short Reads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C8D98E-9E72-66BA-B026-81C9D676D4B3}"/>
              </a:ext>
            </a:extLst>
          </p:cNvPr>
          <p:cNvSpPr/>
          <p:nvPr/>
        </p:nvSpPr>
        <p:spPr>
          <a:xfrm>
            <a:off x="3002175" y="438520"/>
            <a:ext cx="1635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Alignment-based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3DF86B5-3FFE-4188-DEC4-B2325BD4933F}"/>
              </a:ext>
            </a:extLst>
          </p:cNvPr>
          <p:cNvSpPr/>
          <p:nvPr/>
        </p:nvSpPr>
        <p:spPr>
          <a:xfrm>
            <a:off x="2732932" y="3077134"/>
            <a:ext cx="2454409" cy="6016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SV Calling:</a:t>
            </a:r>
          </a:p>
          <a:p>
            <a:pPr algn="ctr"/>
            <a:r>
              <a:rPr lang="en-US" sz="1400" b="1" dirty="0"/>
              <a:t>Lumpy Delly Manta </a:t>
            </a:r>
            <a:r>
              <a:rPr lang="en-US" sz="1400" b="1" dirty="0" err="1"/>
              <a:t>CNVnator</a:t>
            </a:r>
            <a:r>
              <a:rPr lang="en-US" sz="1400" b="1" dirty="0"/>
              <a:t> Breakdancer </a:t>
            </a:r>
            <a:r>
              <a:rPr lang="en-US" sz="1400" b="1" dirty="0" err="1"/>
              <a:t>Breakseq</a:t>
            </a:r>
            <a:endParaRPr lang="en-US" sz="1400" b="1" dirty="0"/>
          </a:p>
        </p:txBody>
      </p: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07C568DF-DE71-314B-F946-37B305C0AC3C}"/>
              </a:ext>
            </a:extLst>
          </p:cNvPr>
          <p:cNvSpPr/>
          <p:nvPr/>
        </p:nvSpPr>
        <p:spPr>
          <a:xfrm>
            <a:off x="2755119" y="4780208"/>
            <a:ext cx="2410035" cy="385134"/>
          </a:xfrm>
          <a:prstGeom prst="flowChartInputOutp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Alignment based VCFs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2907444E-CCC1-474A-C210-3B4BBFB72D52}"/>
              </a:ext>
            </a:extLst>
          </p:cNvPr>
          <p:cNvSpPr/>
          <p:nvPr/>
        </p:nvSpPr>
        <p:spPr>
          <a:xfrm>
            <a:off x="3133820" y="6266786"/>
            <a:ext cx="1652632" cy="42201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Performance Metrics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2CC767A-318F-0546-DCE5-F1227DC4226D}"/>
              </a:ext>
            </a:extLst>
          </p:cNvPr>
          <p:cNvCxnSpPr>
            <a:cxnSpLocks/>
            <a:stCxn id="10" idx="3"/>
            <a:endCxn id="57" idx="0"/>
          </p:cNvCxnSpPr>
          <p:nvPr/>
        </p:nvCxnSpPr>
        <p:spPr>
          <a:xfrm flipH="1">
            <a:off x="3960136" y="1514890"/>
            <a:ext cx="1" cy="1978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4820AE9-15C8-8888-BDAC-1E9B4699CF05}"/>
              </a:ext>
            </a:extLst>
          </p:cNvPr>
          <p:cNvCxnSpPr>
            <a:cxnSpLocks/>
            <a:stCxn id="57" idx="2"/>
            <a:endCxn id="24" idx="0"/>
          </p:cNvCxnSpPr>
          <p:nvPr/>
        </p:nvCxnSpPr>
        <p:spPr>
          <a:xfrm>
            <a:off x="3960136" y="2072920"/>
            <a:ext cx="1" cy="10042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972D08E-5530-2E51-95D0-5D619B41401C}"/>
              </a:ext>
            </a:extLst>
          </p:cNvPr>
          <p:cNvCxnSpPr>
            <a:cxnSpLocks/>
            <a:stCxn id="61" idx="2"/>
            <a:endCxn id="27" idx="1"/>
          </p:cNvCxnSpPr>
          <p:nvPr/>
        </p:nvCxnSpPr>
        <p:spPr>
          <a:xfrm>
            <a:off x="3960136" y="4409594"/>
            <a:ext cx="1" cy="3706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E0F7A2-B8EC-71F7-36C3-A2DF459B9F32}"/>
              </a:ext>
            </a:extLst>
          </p:cNvPr>
          <p:cNvCxnSpPr>
            <a:cxnSpLocks/>
          </p:cNvCxnSpPr>
          <p:nvPr/>
        </p:nvCxnSpPr>
        <p:spPr>
          <a:xfrm>
            <a:off x="3778951" y="5487417"/>
            <a:ext cx="65481" cy="34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23A392-B759-2030-DA1D-784A4EBDF7F1}"/>
              </a:ext>
            </a:extLst>
          </p:cNvPr>
          <p:cNvCxnSpPr>
            <a:stCxn id="59" idx="2"/>
            <a:endCxn id="29" idx="0"/>
          </p:cNvCxnSpPr>
          <p:nvPr/>
        </p:nvCxnSpPr>
        <p:spPr>
          <a:xfrm>
            <a:off x="3960136" y="5896172"/>
            <a:ext cx="0" cy="3706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FC5CC5-9D90-728F-0956-4F7AECC771DC}"/>
              </a:ext>
            </a:extLst>
          </p:cNvPr>
          <p:cNvCxnSpPr>
            <a:cxnSpLocks/>
            <a:stCxn id="24" idx="2"/>
            <a:endCxn id="61" idx="0"/>
          </p:cNvCxnSpPr>
          <p:nvPr/>
        </p:nvCxnSpPr>
        <p:spPr>
          <a:xfrm flipH="1">
            <a:off x="3960136" y="3678764"/>
            <a:ext cx="1" cy="3706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23">
            <a:extLst>
              <a:ext uri="{FF2B5EF4-FFF2-40B4-BE49-F238E27FC236}">
                <a16:creationId xmlns:a16="http://schemas.microsoft.com/office/drawing/2014/main" id="{93DF86B5-3FFE-4188-DEC4-B2325BD4933F}"/>
              </a:ext>
            </a:extLst>
          </p:cNvPr>
          <p:cNvSpPr/>
          <p:nvPr/>
        </p:nvSpPr>
        <p:spPr>
          <a:xfrm>
            <a:off x="3007636" y="1712704"/>
            <a:ext cx="1905000" cy="3602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Align to Reference</a:t>
            </a:r>
          </a:p>
        </p:txBody>
      </p:sp>
      <p:sp>
        <p:nvSpPr>
          <p:cNvPr id="59" name="Rectangle: Rounded Corners 23">
            <a:extLst>
              <a:ext uri="{FF2B5EF4-FFF2-40B4-BE49-F238E27FC236}">
                <a16:creationId xmlns:a16="http://schemas.microsoft.com/office/drawing/2014/main" id="{93DF86B5-3FFE-4188-DEC4-B2325BD4933F}"/>
              </a:ext>
            </a:extLst>
          </p:cNvPr>
          <p:cNvSpPr/>
          <p:nvPr/>
        </p:nvSpPr>
        <p:spPr>
          <a:xfrm>
            <a:off x="3007636" y="5535956"/>
            <a:ext cx="1905000" cy="3602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Compare with Truth:</a:t>
            </a:r>
          </a:p>
          <a:p>
            <a:pPr algn="ctr"/>
            <a:r>
              <a:rPr lang="en-US" sz="1400" b="1" dirty="0" err="1"/>
              <a:t>Truvari</a:t>
            </a:r>
            <a:endParaRPr lang="en-US" sz="1400" b="1" dirty="0"/>
          </a:p>
        </p:txBody>
      </p:sp>
      <p:sp>
        <p:nvSpPr>
          <p:cNvPr id="61" name="Rectangle: Rounded Corners 23">
            <a:extLst>
              <a:ext uri="{FF2B5EF4-FFF2-40B4-BE49-F238E27FC236}">
                <a16:creationId xmlns:a16="http://schemas.microsoft.com/office/drawing/2014/main" id="{93DF86B5-3FFE-4188-DEC4-B2325BD4933F}"/>
              </a:ext>
            </a:extLst>
          </p:cNvPr>
          <p:cNvSpPr/>
          <p:nvPr/>
        </p:nvSpPr>
        <p:spPr>
          <a:xfrm>
            <a:off x="3007636" y="4049378"/>
            <a:ext cx="1905000" cy="3602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Finalize SV List:</a:t>
            </a:r>
          </a:p>
          <a:p>
            <a:pPr algn="ctr"/>
            <a:r>
              <a:rPr lang="en-US" sz="1400" b="1" dirty="0"/>
              <a:t>SURVIVOR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972D08E-5530-2E51-95D0-5D619B41401C}"/>
              </a:ext>
            </a:extLst>
          </p:cNvPr>
          <p:cNvCxnSpPr>
            <a:cxnSpLocks/>
            <a:stCxn id="27" idx="4"/>
            <a:endCxn id="59" idx="0"/>
          </p:cNvCxnSpPr>
          <p:nvPr/>
        </p:nvCxnSpPr>
        <p:spPr>
          <a:xfrm flipH="1">
            <a:off x="3960136" y="5165342"/>
            <a:ext cx="1" cy="3706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Cylinder 9">
            <a:extLst>
              <a:ext uri="{FF2B5EF4-FFF2-40B4-BE49-F238E27FC236}">
                <a16:creationId xmlns:a16="http://schemas.microsoft.com/office/drawing/2014/main" id="{2F37980B-4DC1-9BC0-7DD3-480C4D710EC2}"/>
              </a:ext>
            </a:extLst>
          </p:cNvPr>
          <p:cNvSpPr/>
          <p:nvPr/>
        </p:nvSpPr>
        <p:spPr>
          <a:xfrm>
            <a:off x="6973777" y="890027"/>
            <a:ext cx="671119" cy="640463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Short Reads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4C8D98E-9E72-66BA-B026-81C9D676D4B3}"/>
              </a:ext>
            </a:extLst>
          </p:cNvPr>
          <p:cNvSpPr/>
          <p:nvPr/>
        </p:nvSpPr>
        <p:spPr>
          <a:xfrm>
            <a:off x="6351375" y="454120"/>
            <a:ext cx="1569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Assembly-based</a:t>
            </a:r>
          </a:p>
        </p:txBody>
      </p:sp>
      <p:sp>
        <p:nvSpPr>
          <p:cNvPr id="92" name="Rectangle: Rounded Corners 23">
            <a:extLst>
              <a:ext uri="{FF2B5EF4-FFF2-40B4-BE49-F238E27FC236}">
                <a16:creationId xmlns:a16="http://schemas.microsoft.com/office/drawing/2014/main" id="{93DF86B5-3FFE-4188-DEC4-B2325BD4933F}"/>
              </a:ext>
            </a:extLst>
          </p:cNvPr>
          <p:cNvSpPr/>
          <p:nvPr/>
        </p:nvSpPr>
        <p:spPr>
          <a:xfrm>
            <a:off x="6082132" y="3092734"/>
            <a:ext cx="2454409" cy="6016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SV Calling:</a:t>
            </a:r>
          </a:p>
          <a:p>
            <a:pPr algn="ctr"/>
            <a:r>
              <a:rPr lang="en-US" sz="1400" b="1" dirty="0"/>
              <a:t>SVABA </a:t>
            </a:r>
            <a:r>
              <a:rPr lang="en-US" sz="1400" b="1" dirty="0" err="1"/>
              <a:t>NucDiff</a:t>
            </a:r>
            <a:r>
              <a:rPr lang="en-US" sz="1400" b="1" dirty="0"/>
              <a:t> </a:t>
            </a:r>
            <a:r>
              <a:rPr lang="en-US" sz="1400" b="1" dirty="0" err="1"/>
              <a:t>Svanalyzer</a:t>
            </a:r>
            <a:r>
              <a:rPr lang="en-US" sz="1400" b="1" dirty="0"/>
              <a:t>  …</a:t>
            </a:r>
          </a:p>
        </p:txBody>
      </p:sp>
      <p:sp>
        <p:nvSpPr>
          <p:cNvPr id="93" name="Flowchart: Data 92">
            <a:extLst>
              <a:ext uri="{FF2B5EF4-FFF2-40B4-BE49-F238E27FC236}">
                <a16:creationId xmlns:a16="http://schemas.microsoft.com/office/drawing/2014/main" id="{07C568DF-DE71-314B-F946-37B305C0AC3C}"/>
              </a:ext>
            </a:extLst>
          </p:cNvPr>
          <p:cNvSpPr/>
          <p:nvPr/>
        </p:nvSpPr>
        <p:spPr>
          <a:xfrm>
            <a:off x="6104319" y="4795808"/>
            <a:ext cx="2410035" cy="385134"/>
          </a:xfrm>
          <a:prstGeom prst="flowChartInputOutp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Assembly based VCFs</a:t>
            </a:r>
          </a:p>
        </p:txBody>
      </p:sp>
      <p:sp>
        <p:nvSpPr>
          <p:cNvPr id="94" name="Flowchart: Alternate Process 93">
            <a:extLst>
              <a:ext uri="{FF2B5EF4-FFF2-40B4-BE49-F238E27FC236}">
                <a16:creationId xmlns:a16="http://schemas.microsoft.com/office/drawing/2014/main" id="{2907444E-CCC1-474A-C210-3B4BBFB72D52}"/>
              </a:ext>
            </a:extLst>
          </p:cNvPr>
          <p:cNvSpPr/>
          <p:nvPr/>
        </p:nvSpPr>
        <p:spPr>
          <a:xfrm>
            <a:off x="6483020" y="6282386"/>
            <a:ext cx="1652632" cy="422014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Performance Metrics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2CC767A-318F-0546-DCE5-F1227DC4226D}"/>
              </a:ext>
            </a:extLst>
          </p:cNvPr>
          <p:cNvCxnSpPr>
            <a:cxnSpLocks/>
            <a:stCxn id="90" idx="3"/>
            <a:endCxn id="101" idx="0"/>
          </p:cNvCxnSpPr>
          <p:nvPr/>
        </p:nvCxnSpPr>
        <p:spPr>
          <a:xfrm flipH="1">
            <a:off x="7309336" y="1530490"/>
            <a:ext cx="1" cy="1978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4820AE9-15C8-8888-BDAC-1E9B4699CF05}"/>
              </a:ext>
            </a:extLst>
          </p:cNvPr>
          <p:cNvCxnSpPr>
            <a:cxnSpLocks/>
            <a:stCxn id="101" idx="2"/>
            <a:endCxn id="105" idx="0"/>
          </p:cNvCxnSpPr>
          <p:nvPr/>
        </p:nvCxnSpPr>
        <p:spPr>
          <a:xfrm>
            <a:off x="7309336" y="2088520"/>
            <a:ext cx="0" cy="310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972D08E-5530-2E51-95D0-5D619B41401C}"/>
              </a:ext>
            </a:extLst>
          </p:cNvPr>
          <p:cNvCxnSpPr>
            <a:cxnSpLocks/>
            <a:stCxn id="103" idx="2"/>
            <a:endCxn id="93" idx="1"/>
          </p:cNvCxnSpPr>
          <p:nvPr/>
        </p:nvCxnSpPr>
        <p:spPr>
          <a:xfrm>
            <a:off x="7309336" y="4425194"/>
            <a:ext cx="1" cy="3706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EE0F7A2-B8EC-71F7-36C3-A2DF459B9F32}"/>
              </a:ext>
            </a:extLst>
          </p:cNvPr>
          <p:cNvCxnSpPr>
            <a:cxnSpLocks/>
          </p:cNvCxnSpPr>
          <p:nvPr/>
        </p:nvCxnSpPr>
        <p:spPr>
          <a:xfrm>
            <a:off x="7128151" y="5503017"/>
            <a:ext cx="65481" cy="34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E23A392-B759-2030-DA1D-784A4EBDF7F1}"/>
              </a:ext>
            </a:extLst>
          </p:cNvPr>
          <p:cNvCxnSpPr>
            <a:stCxn id="102" idx="2"/>
            <a:endCxn id="94" idx="0"/>
          </p:cNvCxnSpPr>
          <p:nvPr/>
        </p:nvCxnSpPr>
        <p:spPr>
          <a:xfrm>
            <a:off x="7309336" y="5911772"/>
            <a:ext cx="0" cy="3706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7FC5CC5-9D90-728F-0956-4F7AECC771DC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flipH="1">
            <a:off x="7309336" y="3694364"/>
            <a:ext cx="1" cy="3706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: Rounded Corners 23">
            <a:extLst>
              <a:ext uri="{FF2B5EF4-FFF2-40B4-BE49-F238E27FC236}">
                <a16:creationId xmlns:a16="http://schemas.microsoft.com/office/drawing/2014/main" id="{93DF86B5-3FFE-4188-DEC4-B2325BD4933F}"/>
              </a:ext>
            </a:extLst>
          </p:cNvPr>
          <p:cNvSpPr/>
          <p:nvPr/>
        </p:nvSpPr>
        <p:spPr>
          <a:xfrm>
            <a:off x="6356836" y="1728304"/>
            <a:ext cx="1905000" cy="3602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Align to Reference</a:t>
            </a:r>
          </a:p>
        </p:txBody>
      </p:sp>
      <p:sp>
        <p:nvSpPr>
          <p:cNvPr id="102" name="Rectangle: Rounded Corners 23">
            <a:extLst>
              <a:ext uri="{FF2B5EF4-FFF2-40B4-BE49-F238E27FC236}">
                <a16:creationId xmlns:a16="http://schemas.microsoft.com/office/drawing/2014/main" id="{93DF86B5-3FFE-4188-DEC4-B2325BD4933F}"/>
              </a:ext>
            </a:extLst>
          </p:cNvPr>
          <p:cNvSpPr/>
          <p:nvPr/>
        </p:nvSpPr>
        <p:spPr>
          <a:xfrm>
            <a:off x="6356836" y="5551556"/>
            <a:ext cx="1905000" cy="3602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Compare with Truth:</a:t>
            </a:r>
          </a:p>
          <a:p>
            <a:pPr algn="ctr"/>
            <a:r>
              <a:rPr lang="en-US" sz="1400" b="1" dirty="0" err="1"/>
              <a:t>Truvari</a:t>
            </a:r>
            <a:endParaRPr lang="en-US" sz="1400" b="1" dirty="0"/>
          </a:p>
        </p:txBody>
      </p:sp>
      <p:sp>
        <p:nvSpPr>
          <p:cNvPr id="103" name="Rectangle: Rounded Corners 23">
            <a:extLst>
              <a:ext uri="{FF2B5EF4-FFF2-40B4-BE49-F238E27FC236}">
                <a16:creationId xmlns:a16="http://schemas.microsoft.com/office/drawing/2014/main" id="{93DF86B5-3FFE-4188-DEC4-B2325BD4933F}"/>
              </a:ext>
            </a:extLst>
          </p:cNvPr>
          <p:cNvSpPr/>
          <p:nvPr/>
        </p:nvSpPr>
        <p:spPr>
          <a:xfrm>
            <a:off x="6356836" y="4064978"/>
            <a:ext cx="1905000" cy="3602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Finalize SV List:</a:t>
            </a:r>
          </a:p>
          <a:p>
            <a:pPr algn="ctr"/>
            <a:r>
              <a:rPr lang="en-US" sz="1400" b="1" dirty="0"/>
              <a:t>SURVIVOR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972D08E-5530-2E51-95D0-5D619B41401C}"/>
              </a:ext>
            </a:extLst>
          </p:cNvPr>
          <p:cNvCxnSpPr>
            <a:cxnSpLocks/>
            <a:stCxn id="93" idx="4"/>
            <a:endCxn id="102" idx="0"/>
          </p:cNvCxnSpPr>
          <p:nvPr/>
        </p:nvCxnSpPr>
        <p:spPr>
          <a:xfrm flipH="1">
            <a:off x="7309336" y="5180942"/>
            <a:ext cx="1" cy="3706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: Rounded Corners 23">
            <a:extLst>
              <a:ext uri="{FF2B5EF4-FFF2-40B4-BE49-F238E27FC236}">
                <a16:creationId xmlns:a16="http://schemas.microsoft.com/office/drawing/2014/main" id="{93DF86B5-3FFE-4188-DEC4-B2325BD4933F}"/>
              </a:ext>
            </a:extLst>
          </p:cNvPr>
          <p:cNvSpPr/>
          <p:nvPr/>
        </p:nvSpPr>
        <p:spPr>
          <a:xfrm>
            <a:off x="6356836" y="2399104"/>
            <a:ext cx="1905000" cy="4292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 novo assembly</a:t>
            </a:r>
          </a:p>
          <a:p>
            <a:pPr algn="ctr"/>
            <a:r>
              <a:rPr lang="en-US" sz="1400" b="1" dirty="0"/>
              <a:t>(local/global)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4820AE9-15C8-8888-BDAC-1E9B4699CF05}"/>
              </a:ext>
            </a:extLst>
          </p:cNvPr>
          <p:cNvCxnSpPr>
            <a:cxnSpLocks/>
            <a:stCxn id="105" idx="2"/>
            <a:endCxn id="92" idx="0"/>
          </p:cNvCxnSpPr>
          <p:nvPr/>
        </p:nvCxnSpPr>
        <p:spPr>
          <a:xfrm>
            <a:off x="7309336" y="2828400"/>
            <a:ext cx="1" cy="2643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6200000" flipH="1">
            <a:off x="8016829" y="952597"/>
            <a:ext cx="869814" cy="2025599"/>
          </a:xfrm>
          <a:prstGeom prst="curvedConnector3">
            <a:avLst>
              <a:gd name="adj1" fmla="val 177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23">
            <a:extLst>
              <a:ext uri="{FF2B5EF4-FFF2-40B4-BE49-F238E27FC236}">
                <a16:creationId xmlns:a16="http://schemas.microsoft.com/office/drawing/2014/main" id="{93DF86B5-3FFE-4188-DEC4-B2325BD4933F}"/>
              </a:ext>
            </a:extLst>
          </p:cNvPr>
          <p:cNvSpPr/>
          <p:nvPr/>
        </p:nvSpPr>
        <p:spPr>
          <a:xfrm>
            <a:off x="8382436" y="2400304"/>
            <a:ext cx="1905000" cy="4292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 novo assembly (global)</a:t>
            </a:r>
          </a:p>
        </p:txBody>
      </p:sp>
      <p:cxnSp>
        <p:nvCxnSpPr>
          <p:cNvPr id="119" name="Curved Connector 118"/>
          <p:cNvCxnSpPr/>
          <p:nvPr/>
        </p:nvCxnSpPr>
        <p:spPr>
          <a:xfrm rot="5400000">
            <a:off x="8312970" y="1948368"/>
            <a:ext cx="263134" cy="202559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8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Sagayamary Sagayaradj</dc:creator>
  <cp:lastModifiedBy>Sagayamary Sagayaradj</cp:lastModifiedBy>
  <cp:revision>1</cp:revision>
  <dcterms:created xsi:type="dcterms:W3CDTF">2023-08-31T20:52:37Z</dcterms:created>
  <dcterms:modified xsi:type="dcterms:W3CDTF">2023-08-31T20:53:34Z</dcterms:modified>
</cp:coreProperties>
</file>