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205" r:id="rId3"/>
    <p:sldId id="4206" r:id="rId4"/>
    <p:sldId id="4204" r:id="rId5"/>
    <p:sldId id="42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588D6-9994-4AB0-8F27-B8EF6F9AB007}" v="1" dt="2021-10-13T00:19:1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327" autoAdjust="0"/>
  </p:normalViewPr>
  <p:slideViewPr>
    <p:cSldViewPr snapToGrid="0">
      <p:cViewPr>
        <p:scale>
          <a:sx n="194" d="100"/>
          <a:sy n="194" d="100"/>
        </p:scale>
        <p:origin x="-4664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shree Chittoor" userId="67365846-23d3-4b9b-bee2-2def58978b3f" providerId="ADAL" clId="{52A588D6-9994-4AB0-8F27-B8EF6F9AB007}"/>
    <pc:docChg chg="custSel modSld">
      <pc:chgData name="Jaishree Chittoor" userId="67365846-23d3-4b9b-bee2-2def58978b3f" providerId="ADAL" clId="{52A588D6-9994-4AB0-8F27-B8EF6F9AB007}" dt="2021-10-13T00:20:37.610" v="80" actId="1076"/>
      <pc:docMkLst>
        <pc:docMk/>
      </pc:docMkLst>
      <pc:sldChg chg="addSp modSp mod">
        <pc:chgData name="Jaishree Chittoor" userId="67365846-23d3-4b9b-bee2-2def58978b3f" providerId="ADAL" clId="{52A588D6-9994-4AB0-8F27-B8EF6F9AB007}" dt="2021-10-13T00:20:37.610" v="80" actId="1076"/>
        <pc:sldMkLst>
          <pc:docMk/>
          <pc:sldMk cId="220834227" sldId="4205"/>
        </pc:sldMkLst>
        <pc:spChg chg="add mod">
          <ac:chgData name="Jaishree Chittoor" userId="67365846-23d3-4b9b-bee2-2def58978b3f" providerId="ADAL" clId="{52A588D6-9994-4AB0-8F27-B8EF6F9AB007}" dt="2021-10-13T00:20:37.610" v="80" actId="1076"/>
          <ac:spMkLst>
            <pc:docMk/>
            <pc:sldMk cId="220834227" sldId="4205"/>
            <ac:spMk id="5" creationId="{9EBFCEEA-E729-43D0-8ED4-B79816DC3C8C}"/>
          </ac:spMkLst>
        </pc:spChg>
      </pc:sldChg>
    </pc:docChg>
  </pc:docChgLst>
  <pc:docChgLst>
    <pc:chgData name="Rebecca Lowdon" userId="02b72194-f4a0-4edf-922a-d5aff459d5d3" providerId="ADAL" clId="{99DC3D99-B6F7-2A41-9D7C-848DD8DF9D4E}"/>
    <pc:docChg chg="modSld">
      <pc:chgData name="Rebecca Lowdon" userId="02b72194-f4a0-4edf-922a-d5aff459d5d3" providerId="ADAL" clId="{99DC3D99-B6F7-2A41-9D7C-848DD8DF9D4E}" dt="2021-10-13T15:50:48.426" v="3" actId="1076"/>
      <pc:docMkLst>
        <pc:docMk/>
      </pc:docMkLst>
      <pc:sldChg chg="modSp mod">
        <pc:chgData name="Rebecca Lowdon" userId="02b72194-f4a0-4edf-922a-d5aff459d5d3" providerId="ADAL" clId="{99DC3D99-B6F7-2A41-9D7C-848DD8DF9D4E}" dt="2021-10-13T15:50:48.426" v="3" actId="1076"/>
        <pc:sldMkLst>
          <pc:docMk/>
          <pc:sldMk cId="220834227" sldId="4205"/>
        </pc:sldMkLst>
        <pc:spChg chg="mod">
          <ac:chgData name="Rebecca Lowdon" userId="02b72194-f4a0-4edf-922a-d5aff459d5d3" providerId="ADAL" clId="{99DC3D99-B6F7-2A41-9D7C-848DD8DF9D4E}" dt="2021-10-13T15:50:41.128" v="0" actId="1076"/>
          <ac:spMkLst>
            <pc:docMk/>
            <pc:sldMk cId="220834227" sldId="4205"/>
            <ac:spMk id="3" creationId="{E09B165B-5135-4E04-A78B-E76F73320D5D}"/>
          </ac:spMkLst>
        </pc:spChg>
        <pc:spChg chg="mod">
          <ac:chgData name="Rebecca Lowdon" userId="02b72194-f4a0-4edf-922a-d5aff459d5d3" providerId="ADAL" clId="{99DC3D99-B6F7-2A41-9D7C-848DD8DF9D4E}" dt="2021-10-13T15:50:48.426" v="3" actId="1076"/>
          <ac:spMkLst>
            <pc:docMk/>
            <pc:sldMk cId="220834227" sldId="4205"/>
            <ac:spMk id="5" creationId="{9EBFCEEA-E729-43D0-8ED4-B79816DC3C8C}"/>
          </ac:spMkLst>
        </pc:spChg>
        <pc:picChg chg="mod">
          <ac:chgData name="Rebecca Lowdon" userId="02b72194-f4a0-4edf-922a-d5aff459d5d3" providerId="ADAL" clId="{99DC3D99-B6F7-2A41-9D7C-848DD8DF9D4E}" dt="2021-10-13T15:50:45.355" v="2" actId="1076"/>
          <ac:picMkLst>
            <pc:docMk/>
            <pc:sldMk cId="220834227" sldId="4205"/>
            <ac:picMk id="4" creationId="{982DECDD-3FBA-48AA-8503-A02EB0800D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E8A08-4498-406A-87DF-C4D77B7030B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E7A5-A5E8-49EA-A304-32608A61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0A4B-C416-4786-ACFE-80F3EDBB8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917CA-6DEE-4D83-875D-BE82AF77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824A-C097-41E3-AAFE-0F4BB9BF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2F08-318C-45CC-B41A-E1077501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E02C-2B91-4CC5-98C8-5FA8C22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7BA-FB37-4752-9FE6-4CCB1133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5591-EE05-45A8-9613-D77A8C6B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CBAF-76B3-4E43-83DA-DED2455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4CE8-507C-420C-9819-5D984D41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10D6-88CE-4389-A4EB-498A32E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B085C-436F-4128-89DD-9934B22AC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3BFA-D50C-48B0-B3A4-F23EB12C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3AEA-2E76-4E14-A96C-1CF42675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CA9D-3E60-4189-B814-487D23DD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1EF4-0F7F-447D-8151-E956BFF7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6C52-8383-4465-940F-9CF0A57F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71B-F038-4257-ACBC-840734FA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E5AD-BEE9-4FDB-991A-BA5415A5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2A0A-EDF6-4751-92E7-58A7E89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9E9E-5FD2-4BC9-86AC-455A6252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27D6-0878-4BD4-A2A1-E3680778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0ADF-40E7-476F-9DB6-B92684E8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5805-24B9-4F0D-9B30-56880D9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26AE-52FA-49C4-B75D-B3B4B01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BD8A-D857-45D9-B9C3-60CBD330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6CEE-BEF2-4863-AC1C-287D199A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C570-1F55-4759-95C5-F30307DF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4C136-8513-4FDB-9447-F9947569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8D23-EE33-453C-A8F2-A3841134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0209-8E64-466D-9452-B32C6E69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CBF4-2483-4390-A510-DAE54CA6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D011-67CD-4EEE-B61E-CDE461E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6DA9-2626-4E30-BB34-6468195A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EF24-E2B7-44DE-AFE5-6326CD73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4689C-0AE0-45F7-8704-79D1B592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0F1A3-59E0-40B0-8A24-77AF0299C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2E973-E3F9-46CE-AB26-815B8952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55805-C3DF-46F3-A989-FCC013AF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B00A8-A80F-4993-BCDB-85B67C5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8A64-54E3-4383-ABE2-725E2CE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2E32-2119-486C-A1AA-5AF23AA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4D9DC-9293-43AD-BD36-C5A73A71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1FD23-423F-451C-99EF-72115987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FC7C-2C30-45CF-BC9F-F89B3BEE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CC746-A55F-482D-8583-1F7D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D332-1C07-446E-8E34-02E0CB1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2165-4DCF-488D-8A02-281E17B0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91A4-BFCC-4C6C-AF54-D61D19C6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04539-C67F-4CE0-BDD9-1D9C497D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0731-2C69-49B3-A4EA-454F0D40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4609-EA0A-4E13-8B11-BD0FF5A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EBDF2-81F7-4F65-ABD1-05B41BE8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4CB7-CD32-40D7-89F8-EB05C876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DDECD-A5B1-477A-B08E-BD73EA96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90D8-8E37-4180-B2C8-22BD519B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BE4A-9C0D-481E-BE38-9595FB5D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AF94-022A-4D80-A967-FBD5993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555D-6E43-412A-9D89-8085798A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B1AF-A03D-4909-9A69-8F1B7086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D985-BE05-4425-8A22-2CF44E63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AE78-F137-41CE-BD94-32F45933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736C-1B7C-4AB1-8209-B3AE3A3A7A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5402-03BE-4A9A-B1B8-D5B8B904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0370-E922-4691-AEDD-FBBB1836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36093C28-3987-40AF-8893-043900BA118D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473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CM026540.1" TargetMode="External"/><Relationship Id="rId2" Type="http://schemas.openxmlformats.org/officeDocument/2006/relationships/hyperlink" Target="https://pubmed.ncbi.nlm.nih.gov/2503926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genomics.net/search/unigene.pl?unigene_id=221568" TargetMode="External"/><Relationship Id="rId2" Type="http://schemas.openxmlformats.org/officeDocument/2006/relationships/hyperlink" Target="https://solgenomics.net/marker/SGN-M4658/detai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lgenomics.net/marker/SGN-M76/detai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637B-838A-4147-83F9-19C43CFA4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CD91-4901-4C28-A864-A7D745F82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B188-F53C-4FC6-B51C-FA2FB650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165B-5135-4E04-A78B-E76F7332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24" y="1484555"/>
            <a:ext cx="6007575" cy="4713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Problem: Validate the reference-free method to define </a:t>
            </a:r>
            <a:r>
              <a:rPr lang="en-US" dirty="0" err="1"/>
              <a:t>introgressed</a:t>
            </a:r>
            <a:r>
              <a:rPr lang="en-US" dirty="0"/>
              <a:t> regions</a:t>
            </a:r>
          </a:p>
          <a:p>
            <a:pPr lvl="1"/>
            <a:r>
              <a:rPr lang="en-US" dirty="0"/>
              <a:t>Identify a known </a:t>
            </a:r>
            <a:r>
              <a:rPr lang="en-US" dirty="0" err="1"/>
              <a:t>introgressed</a:t>
            </a:r>
            <a:r>
              <a:rPr lang="en-US" dirty="0"/>
              <a:t> region in tomato genome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kmers</a:t>
            </a:r>
            <a:r>
              <a:rPr lang="en-US" dirty="0"/>
              <a:t> from the </a:t>
            </a:r>
            <a:r>
              <a:rPr lang="en-US" dirty="0" err="1"/>
              <a:t>introgressed</a:t>
            </a:r>
            <a:r>
              <a:rPr lang="en-US" dirty="0"/>
              <a:t> region and map these to the </a:t>
            </a:r>
            <a:r>
              <a:rPr lang="en-US" dirty="0" err="1"/>
              <a:t>kmers</a:t>
            </a:r>
            <a:r>
              <a:rPr lang="en-US" dirty="0"/>
              <a:t> generated from the </a:t>
            </a:r>
            <a:r>
              <a:rPr lang="en-US" dirty="0" err="1"/>
              <a:t>S.pimpinelliform</a:t>
            </a:r>
            <a:r>
              <a:rPr lang="en-US" dirty="0"/>
              <a:t> reads – This will get the </a:t>
            </a:r>
            <a:r>
              <a:rPr lang="en-US" dirty="0" err="1"/>
              <a:t>kmers</a:t>
            </a:r>
            <a:r>
              <a:rPr lang="en-US" dirty="0"/>
              <a:t> from this regions</a:t>
            </a:r>
          </a:p>
          <a:p>
            <a:r>
              <a:rPr lang="en-US" dirty="0"/>
              <a:t>Come up with a method to identify introgression signal:</a:t>
            </a:r>
          </a:p>
          <a:p>
            <a:pPr lvl="1"/>
            <a:r>
              <a:rPr lang="en-US" dirty="0"/>
              <a:t>A possible step: Combine </a:t>
            </a:r>
            <a:r>
              <a:rPr lang="en-US" dirty="0" err="1"/>
              <a:t>kmers</a:t>
            </a:r>
            <a:r>
              <a:rPr lang="en-US" dirty="0"/>
              <a:t> from 4 lines (LA2838A, LA2706, LA2463, CGN15820) with the said introgression (known traits) and </a:t>
            </a:r>
            <a:r>
              <a:rPr lang="en-US" dirty="0" err="1"/>
              <a:t>kmers</a:t>
            </a:r>
            <a:r>
              <a:rPr lang="en-US" dirty="0"/>
              <a:t> from other lines to determine difference in representation??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kmer</a:t>
            </a:r>
            <a:r>
              <a:rPr lang="en-US" dirty="0"/>
              <a:t> frequencies for population, then ask if </a:t>
            </a:r>
            <a:r>
              <a:rPr lang="en-US" dirty="0" err="1"/>
              <a:t>kmers</a:t>
            </a:r>
            <a:r>
              <a:rPr lang="en-US" dirty="0"/>
              <a:t> from the known </a:t>
            </a:r>
            <a:r>
              <a:rPr lang="en-US" dirty="0" err="1"/>
              <a:t>pimpinelliform</a:t>
            </a:r>
            <a:r>
              <a:rPr lang="en-US" dirty="0"/>
              <a:t> introgression are present in the matrix at the expected freq.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DECDD-3FBA-48AA-8503-A02EB080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34" y="1690688"/>
            <a:ext cx="5945593" cy="292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BFCEEA-E729-43D0-8ED4-B79816DC3C8C}"/>
              </a:ext>
            </a:extLst>
          </p:cNvPr>
          <p:cNvSpPr txBox="1"/>
          <p:nvPr/>
        </p:nvSpPr>
        <p:spPr>
          <a:xfrm>
            <a:off x="7368011" y="4822142"/>
            <a:ext cx="469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Lycopersicum</a:t>
            </a:r>
            <a:r>
              <a:rPr lang="en-US" dirty="0"/>
              <a:t> lines different from </a:t>
            </a:r>
            <a:r>
              <a:rPr lang="en-US" dirty="0" err="1"/>
              <a:t>pimpinelliform</a:t>
            </a:r>
            <a:r>
              <a:rPr lang="en-US" dirty="0"/>
              <a:t>, CGN15820 and LA2463</a:t>
            </a:r>
          </a:p>
        </p:txBody>
      </p:sp>
    </p:spTree>
    <p:extLst>
      <p:ext uri="{BB962C8B-B14F-4D97-AF65-F5344CB8AC3E}">
        <p14:creationId xmlns:p14="http://schemas.microsoft.com/office/powerpoint/2010/main" val="2208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E102-58B1-4C79-8CDC-4F267DC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Introgressed</a:t>
            </a:r>
            <a:r>
              <a:rPr lang="en-US" dirty="0"/>
              <a:t> region for use in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7A1F-0E01-475E-BAA0-69E35F7F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Exploring genetic variation in the tomato (Solanum section Lycopersicon) clade by whole-genome sequencing. 2014. Plant J </a:t>
            </a:r>
            <a:r>
              <a:rPr lang="en-US" dirty="0">
                <a:hlinkClick r:id="rId2"/>
              </a:rPr>
              <a:t>Exploring genetic variation in the tomato (Solanum section Lycopersicon) clade by whole-genome sequencing - PubMed (nih.gov)</a:t>
            </a:r>
            <a:endParaRPr lang="en-US" dirty="0"/>
          </a:p>
          <a:p>
            <a:pPr lvl="1"/>
            <a:r>
              <a:rPr lang="en-US" dirty="0"/>
              <a:t>2.2 Mb region between markers 1 &amp; 2 in </a:t>
            </a:r>
            <a:r>
              <a:rPr lang="en-US" dirty="0" err="1"/>
              <a:t>Chr</a:t>
            </a:r>
            <a:r>
              <a:rPr lang="en-US" dirty="0"/>
              <a:t> 6</a:t>
            </a:r>
          </a:p>
          <a:p>
            <a:pPr lvl="1"/>
            <a:r>
              <a:rPr lang="en-US" dirty="0"/>
              <a:t>Marker1: C2_At4g10030</a:t>
            </a:r>
          </a:p>
          <a:p>
            <a:pPr lvl="1"/>
            <a:r>
              <a:rPr lang="en-US" dirty="0"/>
              <a:t>Marker2: TG365</a:t>
            </a:r>
          </a:p>
          <a:p>
            <a:pPr lvl="1"/>
            <a:r>
              <a:rPr lang="en-US" dirty="0"/>
              <a:t>Genome: S. </a:t>
            </a:r>
            <a:r>
              <a:rPr lang="en-US" dirty="0" err="1"/>
              <a:t>pimpinellifolium</a:t>
            </a:r>
            <a:r>
              <a:rPr lang="en-US" dirty="0"/>
              <a:t> (cultivar LA2093). This cultivar is different from that mentioned in the paper.</a:t>
            </a:r>
          </a:p>
          <a:p>
            <a:pPr lvl="2"/>
            <a:r>
              <a:rPr lang="en-US" dirty="0" err="1"/>
              <a:t>Genome:https</a:t>
            </a:r>
            <a:r>
              <a:rPr lang="en-US" dirty="0"/>
              <a:t>://www.ncbi.nlm.nih.gov/genome/?term=Solanum%20pimpinellifolium</a:t>
            </a:r>
          </a:p>
          <a:p>
            <a:pPr lvl="2"/>
            <a:r>
              <a:rPr lang="en-US" dirty="0"/>
              <a:t>https://ftp.ncbi.nlm.nih.gov/genomes/all/GCA/014/964/335/GCA_014964335.1_ASM1496433v1/GCA_014964335.1_ASM1496433v1_genomic.fna.gz</a:t>
            </a:r>
          </a:p>
          <a:p>
            <a:pPr lvl="2"/>
            <a:r>
              <a:rPr lang="en-US" dirty="0"/>
              <a:t>Or if you want to download just chromosome 6</a:t>
            </a:r>
          </a:p>
          <a:p>
            <a:pPr lvl="2"/>
            <a:r>
              <a:rPr lang="en-US" dirty="0">
                <a:hlinkClick r:id="rId3"/>
              </a:rPr>
              <a:t>https://www.ncbi.nlm.nih.gov/nuccore/CM026540.1</a:t>
            </a:r>
            <a:endParaRPr lang="en-US" dirty="0"/>
          </a:p>
          <a:p>
            <a:pPr lvl="2"/>
            <a:r>
              <a:rPr lang="en-US" dirty="0"/>
              <a:t>Coordinates: 40044122.. 42411046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AB-B68C-4E36-B339-7AB43E7C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D27-5579-4566-9901-1F380D04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904" cy="3708790"/>
          </a:xfrm>
        </p:spPr>
        <p:txBody>
          <a:bodyPr/>
          <a:lstStyle/>
          <a:p>
            <a:r>
              <a:rPr lang="en-US" dirty="0"/>
              <a:t>Marker: C2_At4g10030 (44cm, </a:t>
            </a:r>
            <a:r>
              <a:rPr lang="en-US" dirty="0" err="1"/>
              <a:t>Chr</a:t>
            </a:r>
            <a:r>
              <a:rPr lang="en-US" dirty="0"/>
              <a:t> 6, pos: map version 52: location: 38625)</a:t>
            </a:r>
          </a:p>
          <a:p>
            <a:r>
              <a:rPr lang="en-US" dirty="0">
                <a:hlinkClick r:id="rId2"/>
              </a:rPr>
              <a:t>Sol Genomics Network</a:t>
            </a:r>
            <a:endParaRPr lang="en-US" dirty="0"/>
          </a:p>
          <a:p>
            <a:r>
              <a:rPr lang="en-US" dirty="0"/>
              <a:t>Seq: </a:t>
            </a:r>
            <a:r>
              <a:rPr lang="en-US" dirty="0">
                <a:hlinkClick r:id="rId3"/>
              </a:rPr>
              <a:t>Sol Genomics Network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coor</a:t>
            </a:r>
            <a:r>
              <a:rPr lang="en-US" dirty="0"/>
              <a:t> in genome to seq is 40044122..400563268..42411046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E11C-8E0A-4EDF-AAD7-B9C3FE85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11" y="2640896"/>
            <a:ext cx="5403273" cy="2893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7A784-FD3B-472D-AD04-3545B124E64C}"/>
              </a:ext>
            </a:extLst>
          </p:cNvPr>
          <p:cNvSpPr txBox="1"/>
          <p:nvPr/>
        </p:nvSpPr>
        <p:spPr>
          <a:xfrm>
            <a:off x="6096000" y="377172"/>
            <a:ext cx="6021200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&gt;SGN-U221568 Lycopersicon Combined #3 (6 members)	Marker=C2_At4g10030</a:t>
            </a:r>
          </a:p>
          <a:p>
            <a:r>
              <a:rPr lang="en-US" sz="900" dirty="0"/>
              <a:t>TAGGAGGGGGAAAAAGTCTGCGTGTTCGACAGGGAAAAGGGAGCTCTCCACCTTCTCCTCGGTCTCTCCGTCGCATTATCTATTTATCAA</a:t>
            </a:r>
          </a:p>
          <a:p>
            <a:r>
              <a:rPr lang="en-US" sz="900" dirty="0"/>
              <a:t>GTTTGTCTTTTTCATATTTCTTTTTACCTGTACAAGTTGATTGGAGGAGGAATTTTGGGTGGTTTTCTTCACCGATCTCTTCTCCAAGAA</a:t>
            </a:r>
          </a:p>
          <a:p>
            <a:r>
              <a:rPr lang="en-US" sz="900" dirty="0"/>
              <a:t>ATGTCGGCTATTTCGAATTTCACGGCGTGCCGGCGTTTCCAAAATGGAGCTGCATTAACAAAAGACTCACCTGGGGTTGGTTTGATTACT</a:t>
            </a:r>
          </a:p>
          <a:p>
            <a:r>
              <a:rPr lang="en-US" sz="900" dirty="0"/>
              <a:t>AACAAGTTTCTGGCGACCAAGATTTCTACGCCATTCCACAAGGTGTCTCTCGTATGTTCAAAAAGGACGTTTAAAGGTTCAAATATAAGA</a:t>
            </a:r>
          </a:p>
          <a:p>
            <a:r>
              <a:rPr lang="en-US" sz="900" dirty="0"/>
              <a:t>ATGACAATGTTAGATGACAAACTTTCCAGCGGGAAGGTTGTTGTGCCATCTGAAGTGCTGGCATATGAGCTCGTTCAAGGAGCAAAAGTA</a:t>
            </a:r>
          </a:p>
          <a:p>
            <a:r>
              <a:rPr lang="en-US" sz="900" dirty="0"/>
              <a:t>AAATGGAGTTATATTATGGAGGGATCGTTGCCTGAACCACCGACTGCTGTTCTCTTGCATGGTATTCTTGGCAGCAGGAAAAACTGGGGA</a:t>
            </a:r>
          </a:p>
          <a:p>
            <a:r>
              <a:rPr lang="en-US" sz="900" dirty="0"/>
              <a:t>AGCTTTGCTAGGAGATTGGCCCAAGAATTTCCGAAATGGCAGTTTCTCCTGGTGGACTTGCGGTGCCATGGTGATTCAGCATCCCTCAAG</a:t>
            </a:r>
          </a:p>
          <a:p>
            <a:r>
              <a:rPr lang="en-US" sz="900" dirty="0"/>
              <a:t>AAGAGAGGCACACATACAGTCGCGTCAGCTGCTCTTGATGTCCTAAAGCTGCTTGGCCAGCTCAGACTGACTCCCCGAGTTGTAGTTGGT</a:t>
            </a:r>
          </a:p>
          <a:p>
            <a:r>
              <a:rPr lang="en-US" sz="900" dirty="0"/>
              <a:t>CACAGCTTTGGAGGAAAAGTTGCATTGAGCATGGTTGAGCAGGTTCCAAAGCCCCTTGCACGGCCTGTTAGAGTCTGGGTTCTAGATGCC</a:t>
            </a:r>
          </a:p>
          <a:p>
            <a:r>
              <a:rPr lang="en-US" sz="900" dirty="0"/>
              <a:t>ACTCCAGGAGAGGTTCGAGCTGGTGCAGATGGAGATGATCATCCAGCTGAATTGATATCATTTCTGAGTAATTACCAAAAGAGGAAGGTC</a:t>
            </a:r>
          </a:p>
          <a:p>
            <a:r>
              <a:rPr lang="en-US" sz="900" dirty="0"/>
              <a:t>TCTTCAAAACGAGATATTGTGGATGCTCTGATACAAGAAGTTTTTCCAGGGATGTAGCACAGTGGGTGGTAACTAACCTTCGTCAACCAA</a:t>
            </a:r>
          </a:p>
          <a:p>
            <a:r>
              <a:rPr lang="en-US" sz="900" dirty="0"/>
              <a:t>CACTGCTGGTTCATCTCCTTCACCTTTGTCATGGGTGTTTGATCTC</a:t>
            </a:r>
          </a:p>
        </p:txBody>
      </p:sp>
    </p:spTree>
    <p:extLst>
      <p:ext uri="{BB962C8B-B14F-4D97-AF65-F5344CB8AC3E}">
        <p14:creationId xmlns:p14="http://schemas.microsoft.com/office/powerpoint/2010/main" val="215369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AF7-C23F-458A-BD00-2A93503D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5FAF-993F-43DE-A231-DB86BEE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888" cy="4351338"/>
          </a:xfrm>
        </p:spPr>
        <p:txBody>
          <a:bodyPr/>
          <a:lstStyle/>
          <a:p>
            <a:r>
              <a:rPr lang="en-US" dirty="0"/>
              <a:t>Marker 2: TG365 (50cm, </a:t>
            </a:r>
            <a:r>
              <a:rPr lang="en-US" dirty="0" err="1"/>
              <a:t>Chr</a:t>
            </a:r>
            <a:r>
              <a:rPr lang="en-US" dirty="0"/>
              <a:t> 6, pos: map version 52: location: 40014)</a:t>
            </a:r>
          </a:p>
          <a:p>
            <a:r>
              <a:rPr lang="en-US" dirty="0">
                <a:hlinkClick r:id="rId2"/>
              </a:rPr>
              <a:t>Sol Genomics Network</a:t>
            </a:r>
            <a:endParaRPr lang="en-US" dirty="0"/>
          </a:p>
          <a:p>
            <a:r>
              <a:rPr lang="en-US" dirty="0"/>
              <a:t>There are 2 sequences from this region. Do not know why.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coor</a:t>
            </a:r>
            <a:r>
              <a:rPr lang="en-US" dirty="0"/>
              <a:t> in genome to the first seq is 42410588..42411046</a:t>
            </a:r>
          </a:p>
          <a:p>
            <a:pPr lvl="1"/>
            <a:r>
              <a:rPr lang="en-US" dirty="0"/>
              <a:t>For the second seq, it is 42411920..42411450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21BB1-A8C6-40E1-BBAB-03765D28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37" y="3012142"/>
            <a:ext cx="5940527" cy="215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42C60-03ED-4D7B-B724-9DB5C7761A95}"/>
              </a:ext>
            </a:extLst>
          </p:cNvPr>
          <p:cNvSpPr txBox="1"/>
          <p:nvPr/>
        </p:nvSpPr>
        <p:spPr>
          <a:xfrm>
            <a:off x="6356384" y="938213"/>
            <a:ext cx="4669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&gt;SL2.50ch06 SL2.50ch06:42578234..42578692 (+ strand) class=match length=459	Marker=TG365</a:t>
            </a:r>
          </a:p>
          <a:p>
            <a:r>
              <a:rPr lang="en-US" sz="800" dirty="0"/>
              <a:t>AAAAAGCGCAGCTTTGGGGCCACAATCGTAAGAAATCTTTCCAAGCGTTTAAGAAGCCAACCGCATCCTCCTCGGACAATTGATAGGAGTTCAACAGCAGCTCAGAATGTTCTCAAAGGCTTCAAATTTATCAGTAGGACTGATGGTGGCTCTGGATGGGACACCGTCCAACAGCGATTCGACGAGCTTACTGCCAACTCAGATAGCTTACTACCTAAAGCAAAATTTGGAGAATGCATAGGTAAAAGGATCCGAGTTTTAACTGACTGTGTAAAAGTAATTTACATCATCAAGTTACCTAAAAACATGTAATTATGTAAATAATTTACACGTCGTATTTCACTGGATATGTTGTTGTTTGTTGATTTTCAATGATAGGTATGAACAAGGAATCTGAGGGATTTGCATTAGAGCTTTTTGATGCGTTAGCTCGGAGGAGAAATATGACAAGTGGTTGCA</a:t>
            </a:r>
          </a:p>
          <a:p>
            <a:r>
              <a:rPr lang="en-US" sz="800" dirty="0"/>
              <a:t>&gt;SL2.50ch06 SL2.50ch06:42579090..42579566 (- strand) class=match length=477	Marker=TG365</a:t>
            </a:r>
          </a:p>
          <a:p>
            <a:r>
              <a:rPr lang="en-US" sz="800" dirty="0"/>
              <a:t>ACTGGGAGTAAAATCAGTGCCATGTTTAGCTTAAGTACCTCGGCAGCCCCTTTCGCCACACAAACGCAATGACCCATGACATCAAATGCTGCTTTGTTTCTGTACTGGACATATTTGTAACCAAATAGTCCAGCCATCACACTAATCCATAATAACAGTACCCAAACTCTTCGCCAATTGTCTAACAAAAAGTACGTCAAATTGTTATACCATCTTTTAATGGGATTAGTCTCCAATGTTGGCTTAAGCTTCATGCTTAGCATATGACTTAATTTCCTATGCAAGCCTTTTCCTCCATCTGATTGAATTGGAGCTTGTAATAAAAGCATTTTTAAGTTCTCAAGCTGTCAAATCGAATCAGATGATAAATAGTTAAAACGATATTTATTTTCAAATTGAGATCATTGAACATGAAATAAAACTAGTCTAACCATGATGTATCCTTTGCGTTCGCGATCCAACTCTTCCATG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3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470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Validation</vt:lpstr>
      <vt:lpstr>Introgressed region for use in validation</vt:lpstr>
      <vt:lpstr>Marker1</vt:lpstr>
      <vt:lpstr>Marker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Jaishree Chittoor</dc:creator>
  <cp:lastModifiedBy>Rebecca Lowdon</cp:lastModifiedBy>
  <cp:revision>14</cp:revision>
  <dcterms:created xsi:type="dcterms:W3CDTF">2021-10-12T18:25:59Z</dcterms:created>
  <dcterms:modified xsi:type="dcterms:W3CDTF">2021-10-13T15:51:16Z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jaishree.chittoor@bayer.com</vt:lpwstr>
  </property>
  <property fmtid="{D5CDD505-2E9C-101B-9397-08002B2CF9AE}" pid="5" name="MSIP_Label_2c76c141-ac86-40e5-abf2-c6f60e474cee_SetDate">
    <vt:lpwstr>2021-10-13T00:19:01.6939299Z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