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3" r:id="rId2"/>
    <p:sldId id="325" r:id="rId3"/>
  </p:sldIdLst>
  <p:sldSz cx="36688713" cy="5119846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25">
          <p15:clr>
            <a:srgbClr val="A4A3A4"/>
          </p15:clr>
        </p15:guide>
        <p15:guide id="2" pos="115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 autoAdjust="0"/>
    <p:restoredTop sz="94660"/>
  </p:normalViewPr>
  <p:slideViewPr>
    <p:cSldViewPr>
      <p:cViewPr>
        <p:scale>
          <a:sx n="34" d="100"/>
          <a:sy n="34" d="100"/>
        </p:scale>
        <p:origin x="3472" y="-2864"/>
      </p:cViewPr>
      <p:guideLst>
        <p:guide orient="horz" pos="16125"/>
        <p:guide pos="115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000" dirty="0"/>
              <a:t>Summary of genetic variants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96-1F40-82D2-10D8C481B3A0}"/>
              </c:ext>
            </c:extLst>
          </c:dPt>
          <c:dPt>
            <c:idx val="1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96-1F40-82D2-10D8C481B3A0}"/>
              </c:ext>
            </c:extLst>
          </c:dPt>
          <c:dPt>
            <c:idx val="2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96-1F40-82D2-10D8C481B3A0}"/>
              </c:ext>
            </c:extLst>
          </c:dPt>
          <c:dPt>
            <c:idx val="3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96-1F40-82D2-10D8C481B3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96-1F40-82D2-10D8C481B3A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000" dirty="0"/>
              <a:t>Summary of genetic variants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96-1F40-82D2-10D8C481B3A0}"/>
              </c:ext>
            </c:extLst>
          </c:dPt>
          <c:dPt>
            <c:idx val="1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96-1F40-82D2-10D8C481B3A0}"/>
              </c:ext>
            </c:extLst>
          </c:dPt>
          <c:dPt>
            <c:idx val="2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96-1F40-82D2-10D8C481B3A0}"/>
              </c:ext>
            </c:extLst>
          </c:dPt>
          <c:dPt>
            <c:idx val="3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96-1F40-82D2-10D8C481B3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96-1F40-82D2-10D8C481B3A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3A732E3-B57A-4A6C-9CDA-F50EBF804864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107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85480" y="9448560"/>
            <a:ext cx="2971080" cy="495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720" tIns="45360" rIns="90720" bIns="4536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B621FF-78E6-41E0-B307-8FF0F5574301}" type="slidenum">
              <a:rPr kumimoji="0" lang="en-GB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914400" y="4725000"/>
            <a:ext cx="5027760" cy="4472280"/>
          </a:xfrm>
          <a:prstGeom prst="rect">
            <a:avLst/>
          </a:prstGeom>
        </p:spPr>
        <p:txBody>
          <a:bodyPr lIns="0" tIns="0" rIns="0" bIns="0"/>
          <a:lstStyle/>
          <a:p>
            <a:pPr marL="217800" indent="-216720"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7800" indent="-216720"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1325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85480" y="9448560"/>
            <a:ext cx="2971080" cy="495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720" tIns="45360" rIns="90720" bIns="4536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B621FF-78E6-41E0-B307-8FF0F5574301}" type="slidenum">
              <a:rPr kumimoji="0" lang="en-GB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914400" y="4725000"/>
            <a:ext cx="5027760" cy="4472280"/>
          </a:xfrm>
          <a:prstGeom prst="rect">
            <a:avLst/>
          </a:prstGeom>
        </p:spPr>
        <p:txBody>
          <a:bodyPr lIns="0" tIns="0" rIns="0" bIns="0"/>
          <a:lstStyle/>
          <a:p>
            <a:pPr marL="217800" indent="-216720"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7800" indent="-216720"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969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34200" y="2042640"/>
            <a:ext cx="33019200" cy="854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834200" y="11980440"/>
            <a:ext cx="3301920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834200" y="27490680"/>
            <a:ext cx="3301920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834200" y="2042640"/>
            <a:ext cx="33019200" cy="854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834200" y="11980440"/>
            <a:ext cx="1611324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8753480" y="11980440"/>
            <a:ext cx="1611324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8753480" y="27490680"/>
            <a:ext cx="1611324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1834200" y="27490680"/>
            <a:ext cx="1611324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34200" y="2042640"/>
            <a:ext cx="33019200" cy="854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834200" y="11980440"/>
            <a:ext cx="33019200" cy="29694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834200" y="11980440"/>
            <a:ext cx="33019200" cy="29694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Picture 31"/>
          <p:cNvPicPr/>
          <p:nvPr/>
        </p:nvPicPr>
        <p:blipFill>
          <a:blip r:embed="rId2"/>
          <a:stretch/>
        </p:blipFill>
        <p:spPr>
          <a:xfrm>
            <a:off x="1834200" y="13659480"/>
            <a:ext cx="33019200" cy="26336160"/>
          </a:xfrm>
          <a:prstGeom prst="rect">
            <a:avLst/>
          </a:prstGeom>
          <a:ln>
            <a:noFill/>
          </a:ln>
        </p:spPr>
      </p:pic>
      <p:pic>
        <p:nvPicPr>
          <p:cNvPr id="33" name="Picture 32"/>
          <p:cNvPicPr/>
          <p:nvPr/>
        </p:nvPicPr>
        <p:blipFill>
          <a:blip r:embed="rId2"/>
          <a:stretch/>
        </p:blipFill>
        <p:spPr>
          <a:xfrm>
            <a:off x="1834200" y="13659480"/>
            <a:ext cx="33019200" cy="2633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834200" y="2042640"/>
            <a:ext cx="33019200" cy="854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834200" y="11980440"/>
            <a:ext cx="33019200" cy="2969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834200" y="2042640"/>
            <a:ext cx="33019200" cy="854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834200" y="11980440"/>
            <a:ext cx="33019200" cy="29694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34200" y="2042640"/>
            <a:ext cx="33019200" cy="854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834200" y="11980440"/>
            <a:ext cx="16113240" cy="29694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18753480" y="11980440"/>
            <a:ext cx="16113240" cy="29694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34200" y="2042640"/>
            <a:ext cx="33019200" cy="854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1834200" y="2042640"/>
            <a:ext cx="33019200" cy="39632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34200" y="2042640"/>
            <a:ext cx="33019200" cy="854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834200" y="11980440"/>
            <a:ext cx="1611324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834200" y="27490680"/>
            <a:ext cx="1611324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18753480" y="11980440"/>
            <a:ext cx="16113240" cy="29694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834200" y="2042640"/>
            <a:ext cx="33019200" cy="854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834200" y="11980440"/>
            <a:ext cx="16113240" cy="29694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8753480" y="11980440"/>
            <a:ext cx="1611324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8753480" y="27490680"/>
            <a:ext cx="1611324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34200" y="2042640"/>
            <a:ext cx="33019200" cy="854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834200" y="11980440"/>
            <a:ext cx="1611324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8753480" y="11980440"/>
            <a:ext cx="1611324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834200" y="27490680"/>
            <a:ext cx="33019200" cy="141642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3B3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2"/>
          <p:cNvSpPr/>
          <p:nvPr/>
        </p:nvSpPr>
        <p:spPr>
          <a:xfrm>
            <a:off x="11267280" y="10835280"/>
            <a:ext cx="3305160" cy="1749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0" y="0"/>
            <a:ext cx="36687240" cy="2718514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5520" tIns="77760" rIns="155520" bIns="7776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                                                                 </a:t>
            </a:r>
            <a:r>
              <a:rPr lang="en-GB" sz="9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Genetic Test Report</a:t>
            </a:r>
            <a:endParaRPr kumimoji="0" lang="en-GB" sz="9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337821" y="3307301"/>
            <a:ext cx="10945878" cy="506521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6240" tIns="78120" rIns="156240" bIns="7812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7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</a:p>
        </p:txBody>
      </p:sp>
      <p:sp>
        <p:nvSpPr>
          <p:cNvPr id="43" name="CustomShape 5"/>
          <p:cNvSpPr/>
          <p:nvPr/>
        </p:nvSpPr>
        <p:spPr>
          <a:xfrm>
            <a:off x="169557" y="16162362"/>
            <a:ext cx="11063469" cy="3471801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6240" tIns="78120" rIns="156240" bIns="7812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en-GB" sz="3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8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-713031" y="4619313"/>
            <a:ext cx="7324560" cy="1186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800" tIns="55080" rIns="109800" bIns="55080" anchor="ctr"/>
          <a:lstStyle/>
          <a:p>
            <a:pPr algn="ctr">
              <a:defRPr/>
            </a:pPr>
            <a:r>
              <a:rPr lang="en-US" sz="5400" b="1" dirty="0"/>
              <a:t>Patient details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11720372" y="3266938"/>
            <a:ext cx="24490701" cy="353445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1058040" y="44562960"/>
            <a:ext cx="11660040" cy="183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800" tIns="55080" rIns="109800" bIns="5508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-15840" y="508680"/>
            <a:ext cx="31104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-3600" y="1970640"/>
            <a:ext cx="22284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-300960" y="2701800"/>
            <a:ext cx="238824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                               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-203760" y="3765240"/>
            <a:ext cx="168120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               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-28080" y="5501880"/>
            <a:ext cx="39960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-209880" y="7699680"/>
            <a:ext cx="172548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                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-197640" y="8789400"/>
            <a:ext cx="163692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              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-319320" y="9793080"/>
            <a:ext cx="252108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                                       </a:t>
            </a: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-137160" y="11611800"/>
            <a:ext cx="119520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    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11598840" y="39032279"/>
            <a:ext cx="24612234" cy="1184809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Line 26"/>
          <p:cNvSpPr/>
          <p:nvPr/>
        </p:nvSpPr>
        <p:spPr>
          <a:xfrm flipH="1">
            <a:off x="11598840" y="24522480"/>
            <a:ext cx="23918040" cy="57240"/>
          </a:xfrm>
          <a:prstGeom prst="line">
            <a:avLst/>
          </a:prstGeom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30"/>
          <p:cNvSpPr/>
          <p:nvPr/>
        </p:nvSpPr>
        <p:spPr>
          <a:xfrm rot="5400000">
            <a:off x="17151840" y="41248080"/>
            <a:ext cx="401940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1"/>
          <p:cNvSpPr/>
          <p:nvPr/>
        </p:nvSpPr>
        <p:spPr>
          <a:xfrm>
            <a:off x="31657320" y="48175560"/>
            <a:ext cx="4332960" cy="70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Line 32"/>
          <p:cNvSpPr/>
          <p:nvPr/>
        </p:nvSpPr>
        <p:spPr>
          <a:xfrm>
            <a:off x="1026360" y="26467560"/>
            <a:ext cx="8856720" cy="360"/>
          </a:xfrm>
          <a:prstGeom prst="line">
            <a:avLst/>
          </a:prstGeom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36"/>
          <p:cNvSpPr/>
          <p:nvPr/>
        </p:nvSpPr>
        <p:spPr>
          <a:xfrm>
            <a:off x="11630601" y="3266939"/>
            <a:ext cx="24580473" cy="35373472"/>
          </a:xfrm>
          <a:prstGeom prst="frame">
            <a:avLst>
              <a:gd name="adj1" fmla="val 376"/>
            </a:avLst>
          </a:pr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37"/>
          <p:cNvSpPr/>
          <p:nvPr/>
        </p:nvSpPr>
        <p:spPr>
          <a:xfrm>
            <a:off x="1274458" y="16888718"/>
            <a:ext cx="8284930" cy="1881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800" tIns="55080" rIns="109800" bIns="5508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0" b="1" u="sng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Lab information</a:t>
            </a:r>
            <a:endParaRPr kumimoji="0" lang="en-GB" sz="8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9"/>
          <p:cNvSpPr/>
          <p:nvPr/>
        </p:nvSpPr>
        <p:spPr>
          <a:xfrm>
            <a:off x="31054680" y="48062520"/>
            <a:ext cx="2372760" cy="398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40"/>
          <p:cNvSpPr/>
          <p:nvPr/>
        </p:nvSpPr>
        <p:spPr>
          <a:xfrm>
            <a:off x="11267280" y="11427120"/>
            <a:ext cx="11520000" cy="69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58"/>
          <p:cNvSpPr/>
          <p:nvPr/>
        </p:nvSpPr>
        <p:spPr>
          <a:xfrm>
            <a:off x="24191280" y="42895899"/>
            <a:ext cx="11265320" cy="1416041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more information please scan this QR code </a:t>
            </a: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Line 59"/>
          <p:cNvSpPr/>
          <p:nvPr/>
        </p:nvSpPr>
        <p:spPr>
          <a:xfrm>
            <a:off x="23312520" y="39035520"/>
            <a:ext cx="35280" cy="1140647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67"/>
          <p:cNvSpPr/>
          <p:nvPr/>
        </p:nvSpPr>
        <p:spPr>
          <a:xfrm>
            <a:off x="24191280" y="35255880"/>
            <a:ext cx="9734760" cy="2130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90"/>
          <p:cNvSpPr/>
          <p:nvPr/>
        </p:nvSpPr>
        <p:spPr>
          <a:xfrm flipH="1">
            <a:off x="22601160" y="19837800"/>
            <a:ext cx="210240" cy="19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itle 1">
            <a:extLst>
              <a:ext uri="{FF2B5EF4-FFF2-40B4-BE49-F238E27FC236}">
                <a16:creationId xmlns:a16="http://schemas.microsoft.com/office/drawing/2014/main" id="{23E294B5-976F-4F20-9233-D0B6AE3184E5}"/>
              </a:ext>
            </a:extLst>
          </p:cNvPr>
          <p:cNvSpPr txBox="1">
            <a:spLocks/>
          </p:cNvSpPr>
          <p:nvPr/>
        </p:nvSpPr>
        <p:spPr>
          <a:xfrm>
            <a:off x="392514" y="3072572"/>
            <a:ext cx="35818560" cy="16423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999040" y="23871039"/>
            <a:ext cx="465190" cy="65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6109196" y="25741199"/>
            <a:ext cx="872046" cy="9381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1AB99D-4915-4FD7-90ED-2B98D87F55DC}"/>
              </a:ext>
            </a:extLst>
          </p:cNvPr>
          <p:cNvSpPr txBox="1"/>
          <p:nvPr/>
        </p:nvSpPr>
        <p:spPr>
          <a:xfrm>
            <a:off x="2949249" y="32598040"/>
            <a:ext cx="4942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Quality Control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76C095E-8D78-4A7F-B833-FD79A440C85C}"/>
              </a:ext>
            </a:extLst>
          </p:cNvPr>
          <p:cNvSpPr/>
          <p:nvPr/>
        </p:nvSpPr>
        <p:spPr>
          <a:xfrm>
            <a:off x="11732998" y="39148680"/>
            <a:ext cx="11372982" cy="1015624"/>
          </a:xfrm>
          <a:prstGeom prst="rect">
            <a:avLst/>
          </a:prstGeom>
        </p:spPr>
        <p:txBody>
          <a:bodyPr wrap="square" lIns="91401" tIns="45701" rIns="91401" bIns="4570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0" b="1" dirty="0">
                <a:solidFill>
                  <a:srgbClr val="0070C0"/>
                </a:solidFill>
                <a:latin typeface="Arial"/>
                <a:cs typeface="Arial" panose="020B0604020202020204" pitchFamily="34" charset="0"/>
              </a:rPr>
              <a:t>More information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  <p:sp>
        <p:nvSpPr>
          <p:cNvPr id="84" name="Rectangle: Rounded Corners 3">
            <a:extLst>
              <a:ext uri="{FF2B5EF4-FFF2-40B4-BE49-F238E27FC236}">
                <a16:creationId xmlns:a16="http://schemas.microsoft.com/office/drawing/2014/main" id="{CBF54EA3-59E5-4090-A6DA-8704A912B429}"/>
              </a:ext>
            </a:extLst>
          </p:cNvPr>
          <p:cNvSpPr/>
          <p:nvPr/>
        </p:nvSpPr>
        <p:spPr>
          <a:xfrm>
            <a:off x="12134909" y="25866832"/>
            <a:ext cx="23527443" cy="12168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FC3F3-2E86-4527-8803-D175DE16EBF1}"/>
              </a:ext>
            </a:extLst>
          </p:cNvPr>
          <p:cNvSpPr/>
          <p:nvPr/>
        </p:nvSpPr>
        <p:spPr>
          <a:xfrm>
            <a:off x="23816964" y="43964076"/>
            <a:ext cx="4371918" cy="1106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Line 59">
            <a:extLst>
              <a:ext uri="{FF2B5EF4-FFF2-40B4-BE49-F238E27FC236}">
                <a16:creationId xmlns:a16="http://schemas.microsoft.com/office/drawing/2014/main" id="{BA0882FC-CD54-4F8E-A3DB-D3C6115C1872}"/>
              </a:ext>
            </a:extLst>
          </p:cNvPr>
          <p:cNvSpPr/>
          <p:nvPr/>
        </p:nvSpPr>
        <p:spPr>
          <a:xfrm flipH="1">
            <a:off x="11595130" y="45021600"/>
            <a:ext cx="11717389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72617FCF-9413-A448-9D0C-91780DFF2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7661" y="44281263"/>
            <a:ext cx="6422759" cy="6422759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2EC58300-5B0C-344F-9152-E84268CC653F}"/>
              </a:ext>
            </a:extLst>
          </p:cNvPr>
          <p:cNvSpPr txBox="1"/>
          <p:nvPr/>
        </p:nvSpPr>
        <p:spPr>
          <a:xfrm>
            <a:off x="478685" y="4457152"/>
            <a:ext cx="6346157" cy="231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Name</a:t>
            </a:r>
          </a:p>
          <a:p>
            <a:r>
              <a:rPr lang="en-US" sz="3600" dirty="0"/>
              <a:t>DOB</a:t>
            </a:r>
          </a:p>
          <a:p>
            <a:r>
              <a:rPr lang="en-US" sz="3600" dirty="0"/>
              <a:t>Sex</a:t>
            </a:r>
          </a:p>
          <a:p>
            <a:r>
              <a:rPr lang="en-US" sz="3600" dirty="0"/>
              <a:t>Sample Type</a:t>
            </a:r>
          </a:p>
        </p:txBody>
      </p:sp>
      <p:sp>
        <p:nvSpPr>
          <p:cNvPr id="124" name="CustomShape 37">
            <a:extLst>
              <a:ext uri="{FF2B5EF4-FFF2-40B4-BE49-F238E27FC236}">
                <a16:creationId xmlns:a16="http://schemas.microsoft.com/office/drawing/2014/main" id="{BC02BB24-CD4E-B24E-B69D-550B3AD36230}"/>
              </a:ext>
            </a:extLst>
          </p:cNvPr>
          <p:cNvSpPr/>
          <p:nvPr/>
        </p:nvSpPr>
        <p:spPr>
          <a:xfrm>
            <a:off x="19840109" y="3578333"/>
            <a:ext cx="7713140" cy="1881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800" tIns="55080" rIns="109800" bIns="5508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sng" strike="noStrike" kern="1200" cap="none" spc="-1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Results</a:t>
            </a:r>
            <a:endParaRPr kumimoji="0" lang="en-GB" sz="8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>
            <a:extLst>
              <a:ext uri="{FF2B5EF4-FFF2-40B4-BE49-F238E27FC236}">
                <a16:creationId xmlns:a16="http://schemas.microsoft.com/office/drawing/2014/main" id="{ACC184F6-B618-8741-9508-96BCE50A2C68}"/>
              </a:ext>
            </a:extLst>
          </p:cNvPr>
          <p:cNvSpPr/>
          <p:nvPr/>
        </p:nvSpPr>
        <p:spPr>
          <a:xfrm>
            <a:off x="348720" y="8787319"/>
            <a:ext cx="10945878" cy="338817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6240" tIns="78120" rIns="156240" bIns="78120" anchor="ctr"/>
          <a:lstStyle/>
          <a:p>
            <a:r>
              <a:rPr lang="en-US" sz="5400" b="1" dirty="0"/>
              <a:t>Test ordered by</a:t>
            </a:r>
          </a:p>
          <a:p>
            <a:r>
              <a:rPr lang="en-US" sz="3600" dirty="0"/>
              <a:t>Name</a:t>
            </a:r>
          </a:p>
          <a:p>
            <a:r>
              <a:rPr lang="en-US" sz="3600" dirty="0"/>
              <a:t>Doctor identification number </a:t>
            </a:r>
          </a:p>
          <a:p>
            <a:r>
              <a:rPr lang="en-US" sz="3600" dirty="0"/>
              <a:t>Hospital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7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</a:p>
        </p:txBody>
      </p:sp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099FB455-CC66-6C49-B2E5-B603CCA27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30555"/>
              </p:ext>
            </p:extLst>
          </p:nvPr>
        </p:nvGraphicFramePr>
        <p:xfrm>
          <a:off x="403558" y="18882500"/>
          <a:ext cx="10434119" cy="1259925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65441">
                  <a:extLst>
                    <a:ext uri="{9D8B030D-6E8A-4147-A177-3AD203B41FA5}">
                      <a16:colId xmlns:a16="http://schemas.microsoft.com/office/drawing/2014/main" val="3952895531"/>
                    </a:ext>
                  </a:extLst>
                </a:gridCol>
                <a:gridCol w="3568678">
                  <a:extLst>
                    <a:ext uri="{9D8B030D-6E8A-4147-A177-3AD203B41FA5}">
                      <a16:colId xmlns:a16="http://schemas.microsoft.com/office/drawing/2014/main" val="218480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Test done by 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10386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Telephone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97921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Date received 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12126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Date reported 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07682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Lab ID number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90234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r>
                        <a:rPr lang="en-US" sz="3600" dirty="0"/>
                        <a:t>Processing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74581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Alignment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357611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r>
                        <a:rPr lang="en-US" sz="3600" dirty="0"/>
                        <a:t>Sequencing planform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264414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r>
                        <a:rPr lang="en-GB" sz="3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Sequencing libraries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130818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List of bioinformatics tools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71368"/>
                  </a:ext>
                </a:extLst>
              </a:tr>
            </a:tbl>
          </a:graphicData>
        </a:graphic>
      </p:graphicFrame>
      <p:sp>
        <p:nvSpPr>
          <p:cNvPr id="130" name="CustomShape 4">
            <a:extLst>
              <a:ext uri="{FF2B5EF4-FFF2-40B4-BE49-F238E27FC236}">
                <a16:creationId xmlns:a16="http://schemas.microsoft.com/office/drawing/2014/main" id="{24841C41-BB63-F74A-AEED-06901BBC20BF}"/>
              </a:ext>
            </a:extLst>
          </p:cNvPr>
          <p:cNvSpPr/>
          <p:nvPr/>
        </p:nvSpPr>
        <p:spPr>
          <a:xfrm>
            <a:off x="305522" y="12468029"/>
            <a:ext cx="10945878" cy="347416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6240" tIns="78120" rIns="156240" bIns="78120" anchor="ctr"/>
          <a:lstStyle/>
          <a:p>
            <a:endParaRPr lang="en-US" sz="36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7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AFBF6-5F0D-5441-A7D3-B943ECB74ED0}"/>
              </a:ext>
            </a:extLst>
          </p:cNvPr>
          <p:cNvSpPr txBox="1"/>
          <p:nvPr/>
        </p:nvSpPr>
        <p:spPr>
          <a:xfrm>
            <a:off x="550669" y="12733636"/>
            <a:ext cx="7400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Reason for test</a:t>
            </a:r>
          </a:p>
          <a:p>
            <a:endParaRPr lang="en-US" dirty="0"/>
          </a:p>
        </p:txBody>
      </p:sp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id="{9F626678-A29E-7C4D-B433-72E84CC00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495349"/>
              </p:ext>
            </p:extLst>
          </p:nvPr>
        </p:nvGraphicFramePr>
        <p:xfrm>
          <a:off x="12867879" y="6770044"/>
          <a:ext cx="20034846" cy="15058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69933">
                  <a:extLst>
                    <a:ext uri="{9D8B030D-6E8A-4147-A177-3AD203B41FA5}">
                      <a16:colId xmlns:a16="http://schemas.microsoft.com/office/drawing/2014/main" val="600662596"/>
                    </a:ext>
                  </a:extLst>
                </a:gridCol>
                <a:gridCol w="2306109">
                  <a:extLst>
                    <a:ext uri="{9D8B030D-6E8A-4147-A177-3AD203B41FA5}">
                      <a16:colId xmlns:a16="http://schemas.microsoft.com/office/drawing/2014/main" val="935870068"/>
                    </a:ext>
                  </a:extLst>
                </a:gridCol>
                <a:gridCol w="4556462">
                  <a:extLst>
                    <a:ext uri="{9D8B030D-6E8A-4147-A177-3AD203B41FA5}">
                      <a16:colId xmlns:a16="http://schemas.microsoft.com/office/drawing/2014/main" val="285921130"/>
                    </a:ext>
                  </a:extLst>
                </a:gridCol>
                <a:gridCol w="4024060">
                  <a:extLst>
                    <a:ext uri="{9D8B030D-6E8A-4147-A177-3AD203B41FA5}">
                      <a16:colId xmlns:a16="http://schemas.microsoft.com/office/drawing/2014/main" val="3882909434"/>
                    </a:ext>
                  </a:extLst>
                </a:gridCol>
                <a:gridCol w="3020490">
                  <a:extLst>
                    <a:ext uri="{9D8B030D-6E8A-4147-A177-3AD203B41FA5}">
                      <a16:colId xmlns:a16="http://schemas.microsoft.com/office/drawing/2014/main" val="1768347568"/>
                    </a:ext>
                  </a:extLst>
                </a:gridCol>
                <a:gridCol w="3657792">
                  <a:extLst>
                    <a:ext uri="{9D8B030D-6E8A-4147-A177-3AD203B41FA5}">
                      <a16:colId xmlns:a16="http://schemas.microsoft.com/office/drawing/2014/main" val="2508815259"/>
                    </a:ext>
                  </a:extLst>
                </a:gridCol>
              </a:tblGrid>
              <a:tr h="855063">
                <a:tc>
                  <a:txBody>
                    <a:bodyPr/>
                    <a:lstStyle/>
                    <a:p>
                      <a:r>
                        <a:rPr lang="en-US" sz="3200" dirty="0"/>
                        <a:t>Gene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Phenotype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Frequency in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Frequency in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Gene variants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09079"/>
                  </a:ext>
                </a:extLst>
              </a:tr>
              <a:tr h="650809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57275"/>
                  </a:ext>
                </a:extLst>
              </a:tr>
            </a:tbl>
          </a:graphicData>
        </a:graphic>
      </p:graphicFrame>
      <p:graphicFrame>
        <p:nvGraphicFramePr>
          <p:cNvPr id="132" name="Chart 131">
            <a:extLst>
              <a:ext uri="{FF2B5EF4-FFF2-40B4-BE49-F238E27FC236}">
                <a16:creationId xmlns:a16="http://schemas.microsoft.com/office/drawing/2014/main" id="{4CAB757A-0716-5543-AC2A-EFBE4CB4D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768664"/>
              </p:ext>
            </p:extLst>
          </p:nvPr>
        </p:nvGraphicFramePr>
        <p:xfrm>
          <a:off x="26445858" y="9223852"/>
          <a:ext cx="7740369" cy="8173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06697EAA-D64B-5844-833B-E9480CC4AF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00" y="34572200"/>
            <a:ext cx="9764646" cy="4701496"/>
          </a:xfrm>
          <a:prstGeom prst="rect">
            <a:avLst/>
          </a:prstGeom>
        </p:spPr>
      </p:pic>
      <p:sp>
        <p:nvSpPr>
          <p:cNvPr id="133" name="Subtitle 2">
            <a:extLst>
              <a:ext uri="{FF2B5EF4-FFF2-40B4-BE49-F238E27FC236}">
                <a16:creationId xmlns:a16="http://schemas.microsoft.com/office/drawing/2014/main" id="{5F483449-0514-3A4F-98AA-E481A42D8171}"/>
              </a:ext>
            </a:extLst>
          </p:cNvPr>
          <p:cNvSpPr txBox="1">
            <a:spLocks/>
          </p:cNvSpPr>
          <p:nvPr/>
        </p:nvSpPr>
        <p:spPr>
          <a:xfrm>
            <a:off x="12470508" y="26935523"/>
            <a:ext cx="4721694" cy="80192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400" kern="0" dirty="0">
                <a:solidFill>
                  <a:sysClr val="windowText" lastClr="000000"/>
                </a:solidFill>
              </a:rPr>
              <a:t>About the test</a:t>
            </a:r>
          </a:p>
        </p:txBody>
      </p:sp>
      <p:sp>
        <p:nvSpPr>
          <p:cNvPr id="134" name="Subtitle 2">
            <a:extLst>
              <a:ext uri="{FF2B5EF4-FFF2-40B4-BE49-F238E27FC236}">
                <a16:creationId xmlns:a16="http://schemas.microsoft.com/office/drawing/2014/main" id="{E0D7C9FA-3815-EF42-B99A-F9D49040DCFA}"/>
              </a:ext>
            </a:extLst>
          </p:cNvPr>
          <p:cNvSpPr txBox="1">
            <a:spLocks/>
          </p:cNvSpPr>
          <p:nvPr/>
        </p:nvSpPr>
        <p:spPr>
          <a:xfrm>
            <a:off x="12240320" y="33438039"/>
            <a:ext cx="10179873" cy="570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What this results means for you </a:t>
            </a:r>
          </a:p>
        </p:txBody>
      </p:sp>
      <p:sp>
        <p:nvSpPr>
          <p:cNvPr id="135" name="Subtitle 2">
            <a:extLst>
              <a:ext uri="{FF2B5EF4-FFF2-40B4-BE49-F238E27FC236}">
                <a16:creationId xmlns:a16="http://schemas.microsoft.com/office/drawing/2014/main" id="{D1220D13-1C70-B048-9BFE-415679C4BEC1}"/>
              </a:ext>
            </a:extLst>
          </p:cNvPr>
          <p:cNvSpPr txBox="1">
            <a:spLocks/>
          </p:cNvSpPr>
          <p:nvPr/>
        </p:nvSpPr>
        <p:spPr>
          <a:xfrm>
            <a:off x="12501504" y="30046682"/>
            <a:ext cx="8147108" cy="57098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400" kern="0" dirty="0">
                <a:solidFill>
                  <a:sysClr val="windowText" lastClr="000000"/>
                </a:solidFill>
              </a:rPr>
              <a:t>About the genetic variant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63F8874-94F6-D24B-8CD4-ED24C321DD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273" y="17727110"/>
            <a:ext cx="10585691" cy="7521412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4DF5D53-5454-A946-9FB2-ED08A1D90A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050" y="9693136"/>
            <a:ext cx="12362980" cy="7076453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E8389FDA-DFF2-7746-905B-BB415420FCC0}"/>
              </a:ext>
            </a:extLst>
          </p:cNvPr>
          <p:cNvSpPr/>
          <p:nvPr/>
        </p:nvSpPr>
        <p:spPr>
          <a:xfrm>
            <a:off x="11769189" y="45204999"/>
            <a:ext cx="11372982" cy="1015624"/>
          </a:xfrm>
          <a:prstGeom prst="rect">
            <a:avLst/>
          </a:prstGeom>
        </p:spPr>
        <p:txBody>
          <a:bodyPr wrap="square" lIns="91401" tIns="45701" rIns="91401" bIns="4570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0" b="1" dirty="0">
                <a:solidFill>
                  <a:srgbClr val="0070C0"/>
                </a:solidFill>
                <a:latin typeface="Arial"/>
                <a:cs typeface="Arial" panose="020B0604020202020204" pitchFamily="34" charset="0"/>
              </a:rPr>
              <a:t>More readings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955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2"/>
          <p:cNvSpPr/>
          <p:nvPr/>
        </p:nvSpPr>
        <p:spPr>
          <a:xfrm>
            <a:off x="11267280" y="10835280"/>
            <a:ext cx="3305160" cy="1749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0" y="0"/>
            <a:ext cx="36687240" cy="2718514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5520" tIns="77760" rIns="155520" bIns="7776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                                                                 </a:t>
            </a:r>
            <a:r>
              <a:rPr lang="en-GB" sz="9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Genetic Test Report-For research ID</a:t>
            </a:r>
            <a:endParaRPr kumimoji="0" lang="en-GB" sz="9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337821" y="3307301"/>
            <a:ext cx="10945878" cy="506521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6240" tIns="78120" rIns="156240" bIns="7812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7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</a:p>
        </p:txBody>
      </p:sp>
      <p:sp>
        <p:nvSpPr>
          <p:cNvPr id="43" name="CustomShape 5"/>
          <p:cNvSpPr/>
          <p:nvPr/>
        </p:nvSpPr>
        <p:spPr>
          <a:xfrm>
            <a:off x="169557" y="16162362"/>
            <a:ext cx="11063469" cy="3471801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6240" tIns="78120" rIns="156240" bIns="7812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en-GB" sz="3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8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-713031" y="4619313"/>
            <a:ext cx="7324560" cy="1186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800" tIns="55080" rIns="109800" bIns="55080" anchor="ctr"/>
          <a:lstStyle/>
          <a:p>
            <a:pPr algn="ctr">
              <a:defRPr/>
            </a:pPr>
            <a:r>
              <a:rPr lang="en-US" sz="5400" b="1" dirty="0"/>
              <a:t>Patient details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11720372" y="3266938"/>
            <a:ext cx="24490701" cy="353445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1058040" y="44562960"/>
            <a:ext cx="11660040" cy="183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800" tIns="55080" rIns="109800" bIns="5508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-15840" y="508680"/>
            <a:ext cx="31104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-3600" y="1970640"/>
            <a:ext cx="22284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-300960" y="2701800"/>
            <a:ext cx="238824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                               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-203760" y="3765240"/>
            <a:ext cx="168120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               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-28080" y="5501880"/>
            <a:ext cx="39960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-209880" y="7699680"/>
            <a:ext cx="172548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                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-197640" y="8789400"/>
            <a:ext cx="163692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              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-319320" y="9793080"/>
            <a:ext cx="252108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                                       </a:t>
            </a: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-137160" y="11611800"/>
            <a:ext cx="1195200" cy="2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     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11598840" y="39032279"/>
            <a:ext cx="24612234" cy="1184809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Line 26"/>
          <p:cNvSpPr/>
          <p:nvPr/>
        </p:nvSpPr>
        <p:spPr>
          <a:xfrm flipH="1">
            <a:off x="11598840" y="24522480"/>
            <a:ext cx="23918040" cy="57240"/>
          </a:xfrm>
          <a:prstGeom prst="line">
            <a:avLst/>
          </a:prstGeom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30"/>
          <p:cNvSpPr/>
          <p:nvPr/>
        </p:nvSpPr>
        <p:spPr>
          <a:xfrm rot="5400000">
            <a:off x="17151840" y="41248080"/>
            <a:ext cx="401940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     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1"/>
          <p:cNvSpPr/>
          <p:nvPr/>
        </p:nvSpPr>
        <p:spPr>
          <a:xfrm>
            <a:off x="31657320" y="48175560"/>
            <a:ext cx="4332960" cy="70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Line 32"/>
          <p:cNvSpPr/>
          <p:nvPr/>
        </p:nvSpPr>
        <p:spPr>
          <a:xfrm>
            <a:off x="1026360" y="26467560"/>
            <a:ext cx="8856720" cy="360"/>
          </a:xfrm>
          <a:prstGeom prst="line">
            <a:avLst/>
          </a:prstGeom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36"/>
          <p:cNvSpPr/>
          <p:nvPr/>
        </p:nvSpPr>
        <p:spPr>
          <a:xfrm>
            <a:off x="11630601" y="3266939"/>
            <a:ext cx="24580473" cy="35373472"/>
          </a:xfrm>
          <a:prstGeom prst="frame">
            <a:avLst>
              <a:gd name="adj1" fmla="val 376"/>
            </a:avLst>
          </a:pr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37"/>
          <p:cNvSpPr/>
          <p:nvPr/>
        </p:nvSpPr>
        <p:spPr>
          <a:xfrm>
            <a:off x="1274458" y="16888718"/>
            <a:ext cx="8284930" cy="1881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800" tIns="55080" rIns="109800" bIns="5508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0" b="1" u="sng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Lab information</a:t>
            </a:r>
            <a:endParaRPr kumimoji="0" lang="en-GB" sz="8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9"/>
          <p:cNvSpPr/>
          <p:nvPr/>
        </p:nvSpPr>
        <p:spPr>
          <a:xfrm>
            <a:off x="31054680" y="48062520"/>
            <a:ext cx="2372760" cy="398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40"/>
          <p:cNvSpPr/>
          <p:nvPr/>
        </p:nvSpPr>
        <p:spPr>
          <a:xfrm>
            <a:off x="11267280" y="11427120"/>
            <a:ext cx="11520000" cy="69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58"/>
          <p:cNvSpPr/>
          <p:nvPr/>
        </p:nvSpPr>
        <p:spPr>
          <a:xfrm>
            <a:off x="24191280" y="42895899"/>
            <a:ext cx="11265320" cy="1416041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more information please scan this QR code </a:t>
            </a: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Line 59"/>
          <p:cNvSpPr/>
          <p:nvPr/>
        </p:nvSpPr>
        <p:spPr>
          <a:xfrm>
            <a:off x="23312520" y="39035520"/>
            <a:ext cx="35280" cy="1140647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67"/>
          <p:cNvSpPr/>
          <p:nvPr/>
        </p:nvSpPr>
        <p:spPr>
          <a:xfrm>
            <a:off x="24191280" y="35255880"/>
            <a:ext cx="9734760" cy="2130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1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kumimoji="0" lang="en-GB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90"/>
          <p:cNvSpPr/>
          <p:nvPr/>
        </p:nvSpPr>
        <p:spPr>
          <a:xfrm flipH="1">
            <a:off x="22601160" y="19837800"/>
            <a:ext cx="210240" cy="19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itle 1">
            <a:extLst>
              <a:ext uri="{FF2B5EF4-FFF2-40B4-BE49-F238E27FC236}">
                <a16:creationId xmlns:a16="http://schemas.microsoft.com/office/drawing/2014/main" id="{23E294B5-976F-4F20-9233-D0B6AE3184E5}"/>
              </a:ext>
            </a:extLst>
          </p:cNvPr>
          <p:cNvSpPr txBox="1">
            <a:spLocks/>
          </p:cNvSpPr>
          <p:nvPr/>
        </p:nvSpPr>
        <p:spPr>
          <a:xfrm>
            <a:off x="392514" y="3072572"/>
            <a:ext cx="35818560" cy="16423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999040" y="23871039"/>
            <a:ext cx="465190" cy="65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6109196" y="25741199"/>
            <a:ext cx="872046" cy="9381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1AB99D-4915-4FD7-90ED-2B98D87F55DC}"/>
              </a:ext>
            </a:extLst>
          </p:cNvPr>
          <p:cNvSpPr txBox="1"/>
          <p:nvPr/>
        </p:nvSpPr>
        <p:spPr>
          <a:xfrm>
            <a:off x="2949249" y="32598040"/>
            <a:ext cx="4942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Quality Control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76C095E-8D78-4A7F-B833-FD79A440C85C}"/>
              </a:ext>
            </a:extLst>
          </p:cNvPr>
          <p:cNvSpPr/>
          <p:nvPr/>
        </p:nvSpPr>
        <p:spPr>
          <a:xfrm>
            <a:off x="11732998" y="39148680"/>
            <a:ext cx="11372982" cy="1015624"/>
          </a:xfrm>
          <a:prstGeom prst="rect">
            <a:avLst/>
          </a:prstGeom>
        </p:spPr>
        <p:txBody>
          <a:bodyPr wrap="square" lIns="91401" tIns="45701" rIns="91401" bIns="4570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0" b="1" dirty="0">
                <a:solidFill>
                  <a:srgbClr val="0070C0"/>
                </a:solidFill>
                <a:latin typeface="Arial"/>
                <a:cs typeface="Arial" panose="020B0604020202020204" pitchFamily="34" charset="0"/>
              </a:rPr>
              <a:t>More information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  <p:sp>
        <p:nvSpPr>
          <p:cNvPr id="84" name="Rectangle: Rounded Corners 3">
            <a:extLst>
              <a:ext uri="{FF2B5EF4-FFF2-40B4-BE49-F238E27FC236}">
                <a16:creationId xmlns:a16="http://schemas.microsoft.com/office/drawing/2014/main" id="{CBF54EA3-59E5-4090-A6DA-8704A912B429}"/>
              </a:ext>
            </a:extLst>
          </p:cNvPr>
          <p:cNvSpPr/>
          <p:nvPr/>
        </p:nvSpPr>
        <p:spPr>
          <a:xfrm>
            <a:off x="12134909" y="25866832"/>
            <a:ext cx="23527443" cy="12168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FC3F3-2E86-4527-8803-D175DE16EBF1}"/>
              </a:ext>
            </a:extLst>
          </p:cNvPr>
          <p:cNvSpPr/>
          <p:nvPr/>
        </p:nvSpPr>
        <p:spPr>
          <a:xfrm>
            <a:off x="23816964" y="43964076"/>
            <a:ext cx="4371918" cy="1106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Line 59">
            <a:extLst>
              <a:ext uri="{FF2B5EF4-FFF2-40B4-BE49-F238E27FC236}">
                <a16:creationId xmlns:a16="http://schemas.microsoft.com/office/drawing/2014/main" id="{BA0882FC-CD54-4F8E-A3DB-D3C6115C1872}"/>
              </a:ext>
            </a:extLst>
          </p:cNvPr>
          <p:cNvSpPr/>
          <p:nvPr/>
        </p:nvSpPr>
        <p:spPr>
          <a:xfrm flipH="1">
            <a:off x="11595130" y="45021600"/>
            <a:ext cx="11717389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72617FCF-9413-A448-9D0C-91780DFF2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7661" y="44281263"/>
            <a:ext cx="6422759" cy="6422759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2EC58300-5B0C-344F-9152-E84268CC653F}"/>
              </a:ext>
            </a:extLst>
          </p:cNvPr>
          <p:cNvSpPr txBox="1"/>
          <p:nvPr/>
        </p:nvSpPr>
        <p:spPr>
          <a:xfrm>
            <a:off x="478685" y="4457152"/>
            <a:ext cx="6346157" cy="231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Study ID</a:t>
            </a:r>
          </a:p>
          <a:p>
            <a:r>
              <a:rPr lang="en-US" sz="3600" dirty="0"/>
              <a:t>DOB</a:t>
            </a:r>
          </a:p>
          <a:p>
            <a:r>
              <a:rPr lang="en-US" sz="3600" dirty="0"/>
              <a:t>Sex</a:t>
            </a:r>
          </a:p>
          <a:p>
            <a:r>
              <a:rPr lang="en-US" sz="3600" dirty="0"/>
              <a:t>Sample Type</a:t>
            </a:r>
          </a:p>
        </p:txBody>
      </p:sp>
      <p:sp>
        <p:nvSpPr>
          <p:cNvPr id="124" name="CustomShape 37">
            <a:extLst>
              <a:ext uri="{FF2B5EF4-FFF2-40B4-BE49-F238E27FC236}">
                <a16:creationId xmlns:a16="http://schemas.microsoft.com/office/drawing/2014/main" id="{BC02BB24-CD4E-B24E-B69D-550B3AD36230}"/>
              </a:ext>
            </a:extLst>
          </p:cNvPr>
          <p:cNvSpPr/>
          <p:nvPr/>
        </p:nvSpPr>
        <p:spPr>
          <a:xfrm>
            <a:off x="19840109" y="3578333"/>
            <a:ext cx="7713140" cy="1881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800" tIns="55080" rIns="109800" bIns="5508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sng" strike="noStrike" kern="1200" cap="none" spc="-1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Results</a:t>
            </a:r>
            <a:endParaRPr kumimoji="0" lang="en-GB" sz="8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>
            <a:extLst>
              <a:ext uri="{FF2B5EF4-FFF2-40B4-BE49-F238E27FC236}">
                <a16:creationId xmlns:a16="http://schemas.microsoft.com/office/drawing/2014/main" id="{ACC184F6-B618-8741-9508-96BCE50A2C68}"/>
              </a:ext>
            </a:extLst>
          </p:cNvPr>
          <p:cNvSpPr/>
          <p:nvPr/>
        </p:nvSpPr>
        <p:spPr>
          <a:xfrm>
            <a:off x="348720" y="8787319"/>
            <a:ext cx="10945878" cy="338817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6240" tIns="78120" rIns="156240" bIns="78120" anchor="ctr"/>
          <a:lstStyle/>
          <a:p>
            <a:r>
              <a:rPr lang="en-US" sz="5400" b="1" dirty="0"/>
              <a:t>Test ordered by</a:t>
            </a:r>
          </a:p>
          <a:p>
            <a:r>
              <a:rPr lang="en-US" sz="3600" dirty="0"/>
              <a:t>Name</a:t>
            </a:r>
          </a:p>
          <a:p>
            <a:r>
              <a:rPr lang="en-US" sz="3600" dirty="0"/>
              <a:t>Doctor identification number </a:t>
            </a:r>
          </a:p>
          <a:p>
            <a:r>
              <a:rPr lang="en-US" sz="3600" dirty="0"/>
              <a:t>Hospital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7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</a:p>
        </p:txBody>
      </p:sp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099FB455-CC66-6C49-B2E5-B603CCA27193}"/>
              </a:ext>
            </a:extLst>
          </p:cNvPr>
          <p:cNvGraphicFramePr>
            <a:graphicFrameLocks noGrp="1"/>
          </p:cNvGraphicFramePr>
          <p:nvPr/>
        </p:nvGraphicFramePr>
        <p:xfrm>
          <a:off x="403558" y="18882500"/>
          <a:ext cx="10434119" cy="1259925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65441">
                  <a:extLst>
                    <a:ext uri="{9D8B030D-6E8A-4147-A177-3AD203B41FA5}">
                      <a16:colId xmlns:a16="http://schemas.microsoft.com/office/drawing/2014/main" val="3952895531"/>
                    </a:ext>
                  </a:extLst>
                </a:gridCol>
                <a:gridCol w="3568678">
                  <a:extLst>
                    <a:ext uri="{9D8B030D-6E8A-4147-A177-3AD203B41FA5}">
                      <a16:colId xmlns:a16="http://schemas.microsoft.com/office/drawing/2014/main" val="218480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Test done by 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10386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Telephone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97921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Date received 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12126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Date reported 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07682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Lab ID number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90234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r>
                        <a:rPr lang="en-US" sz="3600" dirty="0"/>
                        <a:t>Processing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74581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Alignment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357611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r>
                        <a:rPr lang="en-US" sz="3600" dirty="0"/>
                        <a:t>Sequencing planform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264414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r>
                        <a:rPr lang="en-GB" sz="3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Sequencing libraries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130818"/>
                  </a:ext>
                </a:extLst>
              </a:tr>
              <a:tr h="126783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List of bioinformatics tools</a:t>
                      </a:r>
                    </a:p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71368"/>
                  </a:ext>
                </a:extLst>
              </a:tr>
            </a:tbl>
          </a:graphicData>
        </a:graphic>
      </p:graphicFrame>
      <p:sp>
        <p:nvSpPr>
          <p:cNvPr id="130" name="CustomShape 4">
            <a:extLst>
              <a:ext uri="{FF2B5EF4-FFF2-40B4-BE49-F238E27FC236}">
                <a16:creationId xmlns:a16="http://schemas.microsoft.com/office/drawing/2014/main" id="{24841C41-BB63-F74A-AEED-06901BBC20BF}"/>
              </a:ext>
            </a:extLst>
          </p:cNvPr>
          <p:cNvSpPr/>
          <p:nvPr/>
        </p:nvSpPr>
        <p:spPr>
          <a:xfrm>
            <a:off x="305522" y="12468029"/>
            <a:ext cx="10945878" cy="347416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6240" tIns="78120" rIns="156240" bIns="78120" anchor="ctr"/>
          <a:lstStyle/>
          <a:p>
            <a:endParaRPr lang="en-US" sz="36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7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AFBF6-5F0D-5441-A7D3-B943ECB74ED0}"/>
              </a:ext>
            </a:extLst>
          </p:cNvPr>
          <p:cNvSpPr txBox="1"/>
          <p:nvPr/>
        </p:nvSpPr>
        <p:spPr>
          <a:xfrm>
            <a:off x="550669" y="12733636"/>
            <a:ext cx="7400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Reason for test</a:t>
            </a:r>
          </a:p>
          <a:p>
            <a:endParaRPr lang="en-US" dirty="0"/>
          </a:p>
        </p:txBody>
      </p:sp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id="{9F626678-A29E-7C4D-B433-72E84CC006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67879" y="6770044"/>
          <a:ext cx="20034846" cy="15058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69933">
                  <a:extLst>
                    <a:ext uri="{9D8B030D-6E8A-4147-A177-3AD203B41FA5}">
                      <a16:colId xmlns:a16="http://schemas.microsoft.com/office/drawing/2014/main" val="600662596"/>
                    </a:ext>
                  </a:extLst>
                </a:gridCol>
                <a:gridCol w="2306109">
                  <a:extLst>
                    <a:ext uri="{9D8B030D-6E8A-4147-A177-3AD203B41FA5}">
                      <a16:colId xmlns:a16="http://schemas.microsoft.com/office/drawing/2014/main" val="935870068"/>
                    </a:ext>
                  </a:extLst>
                </a:gridCol>
                <a:gridCol w="4556462">
                  <a:extLst>
                    <a:ext uri="{9D8B030D-6E8A-4147-A177-3AD203B41FA5}">
                      <a16:colId xmlns:a16="http://schemas.microsoft.com/office/drawing/2014/main" val="285921130"/>
                    </a:ext>
                  </a:extLst>
                </a:gridCol>
                <a:gridCol w="4024060">
                  <a:extLst>
                    <a:ext uri="{9D8B030D-6E8A-4147-A177-3AD203B41FA5}">
                      <a16:colId xmlns:a16="http://schemas.microsoft.com/office/drawing/2014/main" val="3882909434"/>
                    </a:ext>
                  </a:extLst>
                </a:gridCol>
                <a:gridCol w="3020490">
                  <a:extLst>
                    <a:ext uri="{9D8B030D-6E8A-4147-A177-3AD203B41FA5}">
                      <a16:colId xmlns:a16="http://schemas.microsoft.com/office/drawing/2014/main" val="1768347568"/>
                    </a:ext>
                  </a:extLst>
                </a:gridCol>
                <a:gridCol w="3657792">
                  <a:extLst>
                    <a:ext uri="{9D8B030D-6E8A-4147-A177-3AD203B41FA5}">
                      <a16:colId xmlns:a16="http://schemas.microsoft.com/office/drawing/2014/main" val="2508815259"/>
                    </a:ext>
                  </a:extLst>
                </a:gridCol>
              </a:tblGrid>
              <a:tr h="855063">
                <a:tc>
                  <a:txBody>
                    <a:bodyPr/>
                    <a:lstStyle/>
                    <a:p>
                      <a:r>
                        <a:rPr lang="en-US" sz="3200" dirty="0"/>
                        <a:t>Gene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Phenotype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Frequency in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Frequency in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Gene variants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09079"/>
                  </a:ext>
                </a:extLst>
              </a:tr>
              <a:tr h="650809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57275"/>
                  </a:ext>
                </a:extLst>
              </a:tr>
            </a:tbl>
          </a:graphicData>
        </a:graphic>
      </p:graphicFrame>
      <p:graphicFrame>
        <p:nvGraphicFramePr>
          <p:cNvPr id="132" name="Chart 131">
            <a:extLst>
              <a:ext uri="{FF2B5EF4-FFF2-40B4-BE49-F238E27FC236}">
                <a16:creationId xmlns:a16="http://schemas.microsoft.com/office/drawing/2014/main" id="{4CAB757A-0716-5543-AC2A-EFBE4CB4DD6D}"/>
              </a:ext>
            </a:extLst>
          </p:cNvPr>
          <p:cNvGraphicFramePr/>
          <p:nvPr>
            <p:extLst/>
          </p:nvPr>
        </p:nvGraphicFramePr>
        <p:xfrm>
          <a:off x="26445858" y="9223852"/>
          <a:ext cx="7740369" cy="8173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06697EAA-D64B-5844-833B-E9480CC4AF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00" y="34572200"/>
            <a:ext cx="9764646" cy="4701496"/>
          </a:xfrm>
          <a:prstGeom prst="rect">
            <a:avLst/>
          </a:prstGeom>
        </p:spPr>
      </p:pic>
      <p:sp>
        <p:nvSpPr>
          <p:cNvPr id="133" name="Subtitle 2">
            <a:extLst>
              <a:ext uri="{FF2B5EF4-FFF2-40B4-BE49-F238E27FC236}">
                <a16:creationId xmlns:a16="http://schemas.microsoft.com/office/drawing/2014/main" id="{5F483449-0514-3A4F-98AA-E481A42D8171}"/>
              </a:ext>
            </a:extLst>
          </p:cNvPr>
          <p:cNvSpPr txBox="1">
            <a:spLocks/>
          </p:cNvSpPr>
          <p:nvPr/>
        </p:nvSpPr>
        <p:spPr>
          <a:xfrm>
            <a:off x="12470508" y="26935523"/>
            <a:ext cx="4721694" cy="80192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400" kern="0" dirty="0">
                <a:solidFill>
                  <a:sysClr val="windowText" lastClr="000000"/>
                </a:solidFill>
              </a:rPr>
              <a:t>About the test</a:t>
            </a:r>
          </a:p>
        </p:txBody>
      </p:sp>
      <p:sp>
        <p:nvSpPr>
          <p:cNvPr id="134" name="Subtitle 2">
            <a:extLst>
              <a:ext uri="{FF2B5EF4-FFF2-40B4-BE49-F238E27FC236}">
                <a16:creationId xmlns:a16="http://schemas.microsoft.com/office/drawing/2014/main" id="{E0D7C9FA-3815-EF42-B99A-F9D49040DCFA}"/>
              </a:ext>
            </a:extLst>
          </p:cNvPr>
          <p:cNvSpPr txBox="1">
            <a:spLocks/>
          </p:cNvSpPr>
          <p:nvPr/>
        </p:nvSpPr>
        <p:spPr>
          <a:xfrm>
            <a:off x="12240320" y="33438039"/>
            <a:ext cx="10179873" cy="570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What this results means for you </a:t>
            </a:r>
          </a:p>
        </p:txBody>
      </p:sp>
      <p:sp>
        <p:nvSpPr>
          <p:cNvPr id="135" name="Subtitle 2">
            <a:extLst>
              <a:ext uri="{FF2B5EF4-FFF2-40B4-BE49-F238E27FC236}">
                <a16:creationId xmlns:a16="http://schemas.microsoft.com/office/drawing/2014/main" id="{D1220D13-1C70-B048-9BFE-415679C4BEC1}"/>
              </a:ext>
            </a:extLst>
          </p:cNvPr>
          <p:cNvSpPr txBox="1">
            <a:spLocks/>
          </p:cNvSpPr>
          <p:nvPr/>
        </p:nvSpPr>
        <p:spPr>
          <a:xfrm>
            <a:off x="12501504" y="30046682"/>
            <a:ext cx="8147108" cy="57098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400" kern="0" dirty="0">
                <a:solidFill>
                  <a:sysClr val="windowText" lastClr="000000"/>
                </a:solidFill>
              </a:rPr>
              <a:t>About the genetic variant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63F8874-94F6-D24B-8CD4-ED24C321DD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273" y="17727110"/>
            <a:ext cx="10585691" cy="7521412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4DF5D53-5454-A946-9FB2-ED08A1D90A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050" y="9693136"/>
            <a:ext cx="12362980" cy="7076453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E8389FDA-DFF2-7746-905B-BB415420FCC0}"/>
              </a:ext>
            </a:extLst>
          </p:cNvPr>
          <p:cNvSpPr/>
          <p:nvPr/>
        </p:nvSpPr>
        <p:spPr>
          <a:xfrm>
            <a:off x="11769189" y="45204999"/>
            <a:ext cx="11372982" cy="1015624"/>
          </a:xfrm>
          <a:prstGeom prst="rect">
            <a:avLst/>
          </a:prstGeom>
        </p:spPr>
        <p:txBody>
          <a:bodyPr wrap="square" lIns="91401" tIns="45701" rIns="91401" bIns="4570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0" b="1" dirty="0">
                <a:solidFill>
                  <a:srgbClr val="0070C0"/>
                </a:solidFill>
                <a:latin typeface="Arial"/>
                <a:cs typeface="Arial" panose="020B0604020202020204" pitchFamily="34" charset="0"/>
              </a:rPr>
              <a:t>More readings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2268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27328</TotalTime>
  <Words>213</Words>
  <Application>Microsoft Macintosh PowerPoint</Application>
  <PresentationFormat>Custom</PresentationFormat>
  <Paragraphs>128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>King's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title in Caslon</dc:title>
  <dc:creator>Sarah Piner</dc:creator>
  <cp:lastModifiedBy>Al Khleifat, Ahmad</cp:lastModifiedBy>
  <cp:revision>945</cp:revision>
  <cp:lastPrinted>2019-05-13T11:03:30Z</cp:lastPrinted>
  <dcterms:created xsi:type="dcterms:W3CDTF">2010-06-25T11:12:11Z</dcterms:created>
  <dcterms:modified xsi:type="dcterms:W3CDTF">2021-01-07T15:27:09Z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King's College London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