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36" r:id="rId2"/>
    <p:sldId id="323" r:id="rId3"/>
    <p:sldId id="328" r:id="rId4"/>
    <p:sldId id="329" r:id="rId5"/>
    <p:sldId id="337" r:id="rId6"/>
    <p:sldId id="331" r:id="rId7"/>
    <p:sldId id="333" r:id="rId8"/>
    <p:sldId id="332" r:id="rId9"/>
    <p:sldId id="334" r:id="rId10"/>
    <p:sldId id="335" r:id="rId11"/>
  </p:sldIdLst>
  <p:sldSz cx="36688713" cy="5119846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5">
          <p15:clr>
            <a:srgbClr val="A4A3A4"/>
          </p15:clr>
        </p15:guide>
        <p15:guide id="2" pos="115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autoAdjust="0"/>
    <p:restoredTop sz="94660"/>
  </p:normalViewPr>
  <p:slideViewPr>
    <p:cSldViewPr>
      <p:cViewPr>
        <p:scale>
          <a:sx n="43" d="100"/>
          <a:sy n="43" d="100"/>
        </p:scale>
        <p:origin x="2504" y="152"/>
      </p:cViewPr>
      <p:guideLst>
        <p:guide orient="horz" pos="16125"/>
        <p:guide pos="115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4000" dirty="0"/>
              <a:t>Summary of genetic variants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B296-1F40-82D2-10D8C481B3A0}"/>
              </c:ext>
            </c:extLst>
          </c:dPt>
          <c:dPt>
            <c:idx val="1"/>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B296-1F40-82D2-10D8C481B3A0}"/>
              </c:ext>
            </c:extLst>
          </c:dPt>
          <c:dPt>
            <c:idx val="2"/>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B296-1F40-82D2-10D8C481B3A0}"/>
              </c:ext>
            </c:extLst>
          </c:dPt>
          <c:dPt>
            <c:idx val="3"/>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B296-1F40-82D2-10D8C481B3A0}"/>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296-1F40-82D2-10D8C481B3A0}"/>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4000" dirty="0"/>
              <a:t>Summary of genetic variants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B296-1F40-82D2-10D8C481B3A0}"/>
              </c:ext>
            </c:extLst>
          </c:dPt>
          <c:dPt>
            <c:idx val="1"/>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B296-1F40-82D2-10D8C481B3A0}"/>
              </c:ext>
            </c:extLst>
          </c:dPt>
          <c:dPt>
            <c:idx val="2"/>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B296-1F40-82D2-10D8C481B3A0}"/>
              </c:ext>
            </c:extLst>
          </c:dPt>
          <c:dPt>
            <c:idx val="3"/>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B296-1F40-82D2-10D8C481B3A0}"/>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296-1F40-82D2-10D8C481B3A0}"/>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solidFill>
                  <a:srgbClr val="000000"/>
                </a:solidFill>
                <a:uFill>
                  <a:solidFill>
                    <a:srgbClr val="FFFFFF"/>
                  </a:solidFill>
                </a:uFill>
                <a:latin typeface="Arial"/>
              </a:rPr>
              <a:t>Click to edit the notes format</a:t>
            </a:r>
          </a:p>
        </p:txBody>
      </p:sp>
      <p:sp>
        <p:nvSpPr>
          <p:cNvPr id="35" name="PlaceHolder 2"/>
          <p:cNvSpPr>
            <a:spLocks noGrp="1"/>
          </p:cNvSpPr>
          <p:nvPr>
            <p:ph type="hdr"/>
          </p:nvPr>
        </p:nvSpPr>
        <p:spPr>
          <a:xfrm>
            <a:off x="0" y="0"/>
            <a:ext cx="3280680" cy="534240"/>
          </a:xfrm>
          <a:prstGeom prst="rect">
            <a:avLst/>
          </a:prstGeom>
        </p:spPr>
        <p:txBody>
          <a:bodyPr lIns="0" tIns="0" rIns="0" bIns="0"/>
          <a:lstStyle/>
          <a:p>
            <a:r>
              <a:rPr lang="en-GB" sz="1400" b="0" strike="noStrike" spc="-1">
                <a:solidFill>
                  <a:srgbClr val="000000"/>
                </a:solidFill>
                <a:uFill>
                  <a:solidFill>
                    <a:srgbClr val="FFFFFF"/>
                  </a:solidFill>
                </a:uFill>
                <a:latin typeface="Times New Roman"/>
              </a:rPr>
              <a:t>&lt;header&gt;</a:t>
            </a:r>
          </a:p>
        </p:txBody>
      </p:sp>
      <p:sp>
        <p:nvSpPr>
          <p:cNvPr id="36" name="PlaceHolder 3"/>
          <p:cNvSpPr>
            <a:spLocks noGrp="1"/>
          </p:cNvSpPr>
          <p:nvPr>
            <p:ph type="dt"/>
          </p:nvPr>
        </p:nvSpPr>
        <p:spPr>
          <a:xfrm>
            <a:off x="4278960" y="0"/>
            <a:ext cx="3280680" cy="534240"/>
          </a:xfrm>
          <a:prstGeom prst="rect">
            <a:avLst/>
          </a:prstGeom>
        </p:spPr>
        <p:txBody>
          <a:bodyPr lIns="0" tIns="0" rIns="0" bIns="0"/>
          <a:lstStyle/>
          <a:p>
            <a:pPr algn="r"/>
            <a:r>
              <a:rPr lang="en-GB" sz="1400" b="0" strike="noStrike" spc="-1">
                <a:solidFill>
                  <a:srgbClr val="000000"/>
                </a:solidFill>
                <a:uFill>
                  <a:solidFill>
                    <a:srgbClr val="FFFFFF"/>
                  </a:solidFill>
                </a:uFill>
                <a:latin typeface="Times New Roman"/>
              </a:rPr>
              <a:t>&lt;date/time&gt;</a:t>
            </a:r>
          </a:p>
        </p:txBody>
      </p:sp>
      <p:sp>
        <p:nvSpPr>
          <p:cNvPr id="37" name="PlaceHolder 4"/>
          <p:cNvSpPr>
            <a:spLocks noGrp="1"/>
          </p:cNvSpPr>
          <p:nvPr>
            <p:ph type="ftr"/>
          </p:nvPr>
        </p:nvSpPr>
        <p:spPr>
          <a:xfrm>
            <a:off x="0" y="10157400"/>
            <a:ext cx="3280680" cy="534240"/>
          </a:xfrm>
          <a:prstGeom prst="rect">
            <a:avLst/>
          </a:prstGeom>
        </p:spPr>
        <p:txBody>
          <a:bodyPr lIns="0" tIns="0" rIns="0" bIns="0" anchor="b"/>
          <a:lstStyle/>
          <a:p>
            <a:r>
              <a:rPr lang="en-GB" sz="1400" b="0" strike="noStrike" spc="-1">
                <a:solidFill>
                  <a:srgbClr val="000000"/>
                </a:solidFill>
                <a:uFill>
                  <a:solidFill>
                    <a:srgbClr val="FFFFFF"/>
                  </a:solidFill>
                </a:uFill>
                <a:latin typeface="Times New Roman"/>
              </a:rPr>
              <a:t>&lt;footer&gt;</a:t>
            </a:r>
          </a:p>
        </p:txBody>
      </p:sp>
      <p:sp>
        <p:nvSpPr>
          <p:cNvPr id="38" name="PlaceHolder 5"/>
          <p:cNvSpPr>
            <a:spLocks noGrp="1"/>
          </p:cNvSpPr>
          <p:nvPr>
            <p:ph type="sldNum"/>
          </p:nvPr>
        </p:nvSpPr>
        <p:spPr>
          <a:xfrm>
            <a:off x="4278960" y="10157400"/>
            <a:ext cx="3280680" cy="534240"/>
          </a:xfrm>
          <a:prstGeom prst="rect">
            <a:avLst/>
          </a:prstGeom>
        </p:spPr>
        <p:txBody>
          <a:bodyPr lIns="0" tIns="0" rIns="0" bIns="0" anchor="b"/>
          <a:lstStyle/>
          <a:p>
            <a:pPr algn="r"/>
            <a:fld id="{E3A732E3-B57A-4A6C-9CDA-F50EBF804864}" type="slidenum">
              <a:rPr lang="en-GB" sz="1400" b="0" strike="noStrike" spc="-1">
                <a:solidFill>
                  <a:srgbClr val="000000"/>
                </a:solidFill>
                <a:uFill>
                  <a:solidFill>
                    <a:srgbClr val="FFFFFF"/>
                  </a:solidFill>
                </a:uFill>
                <a:latin typeface="Times New Roman"/>
              </a:rPr>
              <a:t>‹#›</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2107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7132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7835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4377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4416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2406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81410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4508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85480" y="9448560"/>
            <a:ext cx="2971080" cy="495720"/>
          </a:xfrm>
          <a:prstGeom prst="rect">
            <a:avLst/>
          </a:prstGeom>
          <a:noFill/>
          <a:ln w="9360">
            <a:noFill/>
          </a:ln>
        </p:spPr>
        <p:style>
          <a:lnRef idx="0">
            <a:scrgbClr r="0" g="0" b="0"/>
          </a:lnRef>
          <a:fillRef idx="0">
            <a:scrgbClr r="0" g="0" b="0"/>
          </a:fillRef>
          <a:effectRef idx="0">
            <a:scrgbClr r="0" g="0" b="0"/>
          </a:effectRef>
          <a:fontRef idx="minor"/>
        </p:style>
        <p:txBody>
          <a:bodyPr lIns="90720" tIns="45360" rIns="90720" bIns="4536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B621FF-78E6-41E0-B307-8FF0F5574301}" type="slidenum">
              <a:rPr kumimoji="0" lang="en-GB" sz="1200" b="0" i="0" u="none" strike="noStrike" kern="1200" cap="none" spc="-1" normalizeH="0" baseline="0" noProof="0">
                <a:ln>
                  <a:noFill/>
                </a:ln>
                <a:solidFill>
                  <a:srgbClr val="000000"/>
                </a:solidFill>
                <a:effectLst/>
                <a:uLnTx/>
                <a:uFill>
                  <a:solidFill>
                    <a:srgbClr val="FFFFFF"/>
                  </a:solidFill>
                </a:uFill>
                <a:latin typeface="Arial"/>
                <a:ea typeface="ＭＳ Ｐゴシック"/>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9" name="PlaceHolder 2"/>
          <p:cNvSpPr>
            <a:spLocks noGrp="1"/>
          </p:cNvSpPr>
          <p:nvPr>
            <p:ph type="body"/>
          </p:nvPr>
        </p:nvSpPr>
        <p:spPr>
          <a:xfrm>
            <a:off x="914400" y="4725000"/>
            <a:ext cx="5027760" cy="4472280"/>
          </a:xfrm>
          <a:prstGeom prst="rect">
            <a:avLst/>
          </a:prstGeom>
        </p:spPr>
        <p:txBody>
          <a:bodyPr lIns="0" tIns="0" rIns="0" bIns="0"/>
          <a:lstStyle/>
          <a:p>
            <a:pPr marL="217800" indent="-216720">
              <a:lnSpc>
                <a:spcPct val="100000"/>
              </a:lnSpc>
            </a:pPr>
            <a:endParaRPr lang="en-GB" sz="2000" b="0" strike="noStrike" spc="-1">
              <a:solidFill>
                <a:srgbClr val="000000"/>
              </a:solidFill>
              <a:uFill>
                <a:solidFill>
                  <a:srgbClr val="FFFFFF"/>
                </a:solidFill>
              </a:uFill>
              <a:latin typeface="Arial"/>
            </a:endParaRPr>
          </a:p>
          <a:p>
            <a:pPr marL="217800" indent="-216720">
              <a:lnSpc>
                <a:spcPct val="100000"/>
              </a:lnSpc>
            </a:pPr>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7546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834200" y="11980440"/>
            <a:ext cx="3301920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1834200" y="27490680"/>
            <a:ext cx="3301920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183420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1875348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18753480" y="2749068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8" name="PlaceHolder 5"/>
          <p:cNvSpPr>
            <a:spLocks noGrp="1"/>
          </p:cNvSpPr>
          <p:nvPr>
            <p:ph type="body"/>
          </p:nvPr>
        </p:nvSpPr>
        <p:spPr>
          <a:xfrm>
            <a:off x="1834200" y="2749068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1834200" y="11980440"/>
            <a:ext cx="3301920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1834200" y="11980440"/>
            <a:ext cx="3301920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pic>
        <p:nvPicPr>
          <p:cNvPr id="32" name="Picture 31"/>
          <p:cNvPicPr/>
          <p:nvPr/>
        </p:nvPicPr>
        <p:blipFill>
          <a:blip r:embed="rId2"/>
          <a:stretch/>
        </p:blipFill>
        <p:spPr>
          <a:xfrm>
            <a:off x="1834200" y="13659480"/>
            <a:ext cx="33019200" cy="26336160"/>
          </a:xfrm>
          <a:prstGeom prst="rect">
            <a:avLst/>
          </a:prstGeom>
          <a:ln>
            <a:noFill/>
          </a:ln>
        </p:spPr>
      </p:pic>
      <p:pic>
        <p:nvPicPr>
          <p:cNvPr id="33" name="Picture 32"/>
          <p:cNvPicPr/>
          <p:nvPr/>
        </p:nvPicPr>
        <p:blipFill>
          <a:blip r:embed="rId2"/>
          <a:stretch/>
        </p:blipFill>
        <p:spPr>
          <a:xfrm>
            <a:off x="1834200" y="13659480"/>
            <a:ext cx="33019200" cy="263361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1834200" y="11980440"/>
            <a:ext cx="33019200" cy="296946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1834200" y="11980440"/>
            <a:ext cx="3301920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1834200" y="11980440"/>
            <a:ext cx="1611324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 name="PlaceHolder 3"/>
          <p:cNvSpPr>
            <a:spLocks noGrp="1"/>
          </p:cNvSpPr>
          <p:nvPr>
            <p:ph type="body"/>
          </p:nvPr>
        </p:nvSpPr>
        <p:spPr>
          <a:xfrm>
            <a:off x="18753480" y="11980440"/>
            <a:ext cx="1611324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834200" y="2042640"/>
            <a:ext cx="33019200" cy="3963240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183420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1834200" y="2749068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2" name="PlaceHolder 4"/>
          <p:cNvSpPr>
            <a:spLocks noGrp="1"/>
          </p:cNvSpPr>
          <p:nvPr>
            <p:ph type="body"/>
          </p:nvPr>
        </p:nvSpPr>
        <p:spPr>
          <a:xfrm>
            <a:off x="18753480" y="11980440"/>
            <a:ext cx="1611324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834200" y="11980440"/>
            <a:ext cx="16113240" cy="296946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875348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18753480" y="2749068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34200" y="2042640"/>
            <a:ext cx="33019200" cy="854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83420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8753480" y="11980440"/>
            <a:ext cx="1611324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1834200" y="27490680"/>
            <a:ext cx="33019200" cy="1416420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3B3B3">
            <a:alpha val="4000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chart" Target="../charts/chart1.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6.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9BED-3C2B-AA46-B3EC-9E01D29D8582}"/>
              </a:ext>
            </a:extLst>
          </p:cNvPr>
          <p:cNvSpPr>
            <a:spLocks noGrp="1"/>
          </p:cNvSpPr>
          <p:nvPr>
            <p:ph type="title"/>
          </p:nvPr>
        </p:nvSpPr>
        <p:spPr>
          <a:xfrm>
            <a:off x="3078660" y="15158071"/>
            <a:ext cx="31847860" cy="8549640"/>
          </a:xfrm>
        </p:spPr>
        <p:txBody>
          <a:bodyPr/>
          <a:lstStyle/>
          <a:p>
            <a:r>
              <a:rPr lang="en-GB" sz="9600" b="1" dirty="0"/>
              <a:t>Patients, non-specialist clinicians genetic</a:t>
            </a:r>
            <a:r>
              <a:rPr lang="en-GB" sz="9600" b="1" spc="-1" dirty="0">
                <a:solidFill>
                  <a:srgbClr val="000000"/>
                </a:solidFill>
                <a:uFill>
                  <a:solidFill>
                    <a:srgbClr val="FFFFFF"/>
                  </a:solidFill>
                </a:uFill>
                <a:latin typeface="Arial"/>
                <a:ea typeface="ＭＳ Ｐゴシック"/>
              </a:rPr>
              <a:t> test report</a:t>
            </a:r>
            <a:endParaRPr lang="en-US" sz="9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850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Report-FOR RESEARCH ONLY</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630601" y="3266938"/>
            <a:ext cx="24490701" cy="4755620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endParaRPr lang="en-GB" dirty="0"/>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840109" y="3578333"/>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Variant Details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sp>
        <p:nvSpPr>
          <p:cNvPr id="50" name="TextBox 49">
            <a:extLst>
              <a:ext uri="{FF2B5EF4-FFF2-40B4-BE49-F238E27FC236}">
                <a16:creationId xmlns:a16="http://schemas.microsoft.com/office/drawing/2014/main" id="{A9E9DAEA-E7C6-6D46-8BBE-F0F9A5D22860}"/>
              </a:ext>
            </a:extLst>
          </p:cNvPr>
          <p:cNvSpPr txBox="1"/>
          <p:nvPr/>
        </p:nvSpPr>
        <p:spPr>
          <a:xfrm>
            <a:off x="12416830" y="6496151"/>
            <a:ext cx="6972230" cy="923330"/>
          </a:xfrm>
          <a:prstGeom prst="rect">
            <a:avLst/>
          </a:prstGeom>
          <a:noFill/>
        </p:spPr>
        <p:txBody>
          <a:bodyPr wrap="square" rtlCol="0">
            <a:spAutoFit/>
          </a:bodyPr>
          <a:lstStyle/>
          <a:p>
            <a:r>
              <a:rPr lang="en-US" sz="5400" dirty="0"/>
              <a:t>Drug Targets </a:t>
            </a:r>
          </a:p>
        </p:txBody>
      </p:sp>
    </p:spTree>
    <p:extLst>
      <p:ext uri="{BB962C8B-B14F-4D97-AF65-F5344CB8AC3E}">
        <p14:creationId xmlns:p14="http://schemas.microsoft.com/office/powerpoint/2010/main" val="11566340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720372" y="3266938"/>
            <a:ext cx="24490701" cy="35344501"/>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2" name="CustomShape 24"/>
          <p:cNvSpPr/>
          <p:nvPr/>
        </p:nvSpPr>
        <p:spPr>
          <a:xfrm>
            <a:off x="11598840" y="39032279"/>
            <a:ext cx="24612234" cy="11848099"/>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35373472"/>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12" name="CustomShape 58"/>
          <p:cNvSpPr/>
          <p:nvPr/>
        </p:nvSpPr>
        <p:spPr>
          <a:xfrm>
            <a:off x="24251560" y="39799446"/>
            <a:ext cx="11265320" cy="1416041"/>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b="1" spc="-1" dirty="0">
                <a:solidFill>
                  <a:srgbClr val="000000"/>
                </a:solidFill>
                <a:uFill>
                  <a:solidFill>
                    <a:srgbClr val="FFFFFF"/>
                  </a:solidFill>
                </a:uFill>
                <a:latin typeface="Arial"/>
              </a:rPr>
              <a:t>For more information please scan this QR code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13" name="Line 59"/>
          <p:cNvSpPr/>
          <p:nvPr/>
        </p:nvSpPr>
        <p:spPr>
          <a:xfrm>
            <a:off x="11644371" y="43855858"/>
            <a:ext cx="12441922" cy="34735"/>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81" name="TextBox 80">
            <a:extLst>
              <a:ext uri="{FF2B5EF4-FFF2-40B4-BE49-F238E27FC236}">
                <a16:creationId xmlns:a16="http://schemas.microsoft.com/office/drawing/2014/main" id="{D91AB99D-4915-4FD7-90ED-2B98D87F55DC}"/>
              </a:ext>
            </a:extLst>
          </p:cNvPr>
          <p:cNvSpPr txBox="1"/>
          <p:nvPr/>
        </p:nvSpPr>
        <p:spPr>
          <a:xfrm>
            <a:off x="2394195" y="32598503"/>
            <a:ext cx="6452843"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600" b="0" i="0" u="none" strike="noStrike" kern="1200" cap="none" spc="0" normalizeH="0" baseline="0" noProof="0" dirty="0">
                <a:ln>
                  <a:noFill/>
                </a:ln>
                <a:solidFill>
                  <a:prstClr val="black"/>
                </a:solidFill>
                <a:effectLst/>
                <a:uLnTx/>
                <a:uFillTx/>
                <a:latin typeface="Arial"/>
              </a:rPr>
              <a:t>Quality Control</a:t>
            </a:r>
          </a:p>
        </p:txBody>
      </p:sp>
      <p:sp>
        <p:nvSpPr>
          <p:cNvPr id="84" name="Rectangle: Rounded Corners 3">
            <a:extLst>
              <a:ext uri="{FF2B5EF4-FFF2-40B4-BE49-F238E27FC236}">
                <a16:creationId xmlns:a16="http://schemas.microsoft.com/office/drawing/2014/main" id="{CBF54EA3-59E5-4090-A6DA-8704A912B429}"/>
              </a:ext>
            </a:extLst>
          </p:cNvPr>
          <p:cNvSpPr/>
          <p:nvPr/>
        </p:nvSpPr>
        <p:spPr>
          <a:xfrm>
            <a:off x="12141235" y="3716641"/>
            <a:ext cx="23527443" cy="6316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18" name="Rectangle 17">
            <a:extLst>
              <a:ext uri="{FF2B5EF4-FFF2-40B4-BE49-F238E27FC236}">
                <a16:creationId xmlns:a16="http://schemas.microsoft.com/office/drawing/2014/main" id="{CBCFC3F3-2E86-4527-8803-D175DE16EBF1}"/>
              </a:ext>
            </a:extLst>
          </p:cNvPr>
          <p:cNvSpPr/>
          <p:nvPr/>
        </p:nvSpPr>
        <p:spPr>
          <a:xfrm>
            <a:off x="23816964" y="43964076"/>
            <a:ext cx="4371918" cy="1106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9" name="Picture 98">
            <a:extLst>
              <a:ext uri="{FF2B5EF4-FFF2-40B4-BE49-F238E27FC236}">
                <a16:creationId xmlns:a16="http://schemas.microsoft.com/office/drawing/2014/main" id="{72617FCF-9413-A448-9D0C-91780DFF2859}"/>
              </a:ext>
            </a:extLst>
          </p:cNvPr>
          <p:cNvPicPr>
            <a:picLocks noChangeAspect="1"/>
          </p:cNvPicPr>
          <p:nvPr/>
        </p:nvPicPr>
        <p:blipFill>
          <a:blip r:embed="rId3"/>
          <a:stretch>
            <a:fillRect/>
          </a:stretch>
        </p:blipFill>
        <p:spPr>
          <a:xfrm>
            <a:off x="26522342" y="41858965"/>
            <a:ext cx="6422759" cy="6422759"/>
          </a:xfrm>
          <a:prstGeom prst="rect">
            <a:avLst/>
          </a:prstGeom>
        </p:spPr>
      </p:pic>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701290" y="4003587"/>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0" b="1" i="0" u="sng" strike="noStrike" kern="1200" cap="none" spc="-1" normalizeH="0" baseline="0" noProof="0" dirty="0">
                <a:ln>
                  <a:noFill/>
                </a:ln>
                <a:solidFill>
                  <a:srgbClr val="0070C0"/>
                </a:solidFill>
                <a:effectLst/>
                <a:uLnTx/>
                <a:uFill>
                  <a:solidFill>
                    <a:srgbClr val="FFFFFF"/>
                  </a:solidFill>
                </a:uFill>
                <a:latin typeface="Arial"/>
                <a:ea typeface="ＭＳ Ｐゴシック"/>
              </a:rPr>
              <a:t>Results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extLst>
              <p:ext uri="{D42A27DB-BD31-4B8C-83A1-F6EECF244321}">
                <p14:modId xmlns:p14="http://schemas.microsoft.com/office/powerpoint/2010/main" val="3103715440"/>
              </p:ext>
            </p:extLst>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graphicFrame>
        <p:nvGraphicFramePr>
          <p:cNvPr id="131" name="Table 130">
            <a:extLst>
              <a:ext uri="{FF2B5EF4-FFF2-40B4-BE49-F238E27FC236}">
                <a16:creationId xmlns:a16="http://schemas.microsoft.com/office/drawing/2014/main" id="{9F626678-A29E-7C4D-B433-72E84CC00636}"/>
              </a:ext>
            </a:extLst>
          </p:cNvPr>
          <p:cNvGraphicFramePr>
            <a:graphicFrameLocks noGrp="1"/>
          </p:cNvGraphicFramePr>
          <p:nvPr>
            <p:extLst>
              <p:ext uri="{D42A27DB-BD31-4B8C-83A1-F6EECF244321}">
                <p14:modId xmlns:p14="http://schemas.microsoft.com/office/powerpoint/2010/main" val="2266414750"/>
              </p:ext>
            </p:extLst>
          </p:nvPr>
        </p:nvGraphicFramePr>
        <p:xfrm>
          <a:off x="12341002" y="5551402"/>
          <a:ext cx="23049820" cy="1717609"/>
        </p:xfrm>
        <a:graphic>
          <a:graphicData uri="http://schemas.openxmlformats.org/drawingml/2006/table">
            <a:tbl>
              <a:tblPr firstRow="1" bandRow="1">
                <a:tableStyleId>{D7AC3CCA-C797-4891-BE02-D94E43425B78}</a:tableStyleId>
              </a:tblPr>
              <a:tblGrid>
                <a:gridCol w="2841625">
                  <a:extLst>
                    <a:ext uri="{9D8B030D-6E8A-4147-A177-3AD203B41FA5}">
                      <a16:colId xmlns:a16="http://schemas.microsoft.com/office/drawing/2014/main" val="600662596"/>
                    </a:ext>
                  </a:extLst>
                </a:gridCol>
                <a:gridCol w="3432250">
                  <a:extLst>
                    <a:ext uri="{9D8B030D-6E8A-4147-A177-3AD203B41FA5}">
                      <a16:colId xmlns:a16="http://schemas.microsoft.com/office/drawing/2014/main" val="935870068"/>
                    </a:ext>
                  </a:extLst>
                </a:gridCol>
                <a:gridCol w="4463046">
                  <a:extLst>
                    <a:ext uri="{9D8B030D-6E8A-4147-A177-3AD203B41FA5}">
                      <a16:colId xmlns:a16="http://schemas.microsoft.com/office/drawing/2014/main" val="285921130"/>
                    </a:ext>
                  </a:extLst>
                </a:gridCol>
                <a:gridCol w="4629626">
                  <a:extLst>
                    <a:ext uri="{9D8B030D-6E8A-4147-A177-3AD203B41FA5}">
                      <a16:colId xmlns:a16="http://schemas.microsoft.com/office/drawing/2014/main" val="3882909434"/>
                    </a:ext>
                  </a:extLst>
                </a:gridCol>
                <a:gridCol w="3475033">
                  <a:extLst>
                    <a:ext uri="{9D8B030D-6E8A-4147-A177-3AD203B41FA5}">
                      <a16:colId xmlns:a16="http://schemas.microsoft.com/office/drawing/2014/main" val="1768347568"/>
                    </a:ext>
                  </a:extLst>
                </a:gridCol>
                <a:gridCol w="4208240">
                  <a:extLst>
                    <a:ext uri="{9D8B030D-6E8A-4147-A177-3AD203B41FA5}">
                      <a16:colId xmlns:a16="http://schemas.microsoft.com/office/drawing/2014/main" val="2508815259"/>
                    </a:ext>
                  </a:extLst>
                </a:gridCol>
              </a:tblGrid>
              <a:tr h="855063">
                <a:tc>
                  <a:txBody>
                    <a:bodyPr/>
                    <a:lstStyle/>
                    <a:p>
                      <a:r>
                        <a:rPr lang="en-US" sz="3200" dirty="0"/>
                        <a:t>Name</a:t>
                      </a:r>
                    </a:p>
                  </a:txBody>
                  <a:tcPr/>
                </a:tc>
                <a:tc>
                  <a:txBody>
                    <a:bodyPr/>
                    <a:lstStyle/>
                    <a:p>
                      <a:r>
                        <a:rPr lang="en-US" sz="3200" dirty="0"/>
                        <a:t>Date of Birth</a:t>
                      </a:r>
                    </a:p>
                  </a:txBody>
                  <a:tcPr/>
                </a:tc>
                <a:tc>
                  <a:txBody>
                    <a:bodyPr/>
                    <a:lstStyle/>
                    <a:p>
                      <a:r>
                        <a:rPr lang="en-US" sz="3200" dirty="0"/>
                        <a:t>Episode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1" dirty="0">
                          <a:solidFill>
                            <a:schemeClr val="dk1"/>
                          </a:solidFill>
                          <a:effectLst/>
                          <a:latin typeface="+mn-lt"/>
                          <a:ea typeface="+mn-ea"/>
                          <a:cs typeface="+mn-cs"/>
                        </a:rPr>
                        <a:t>Sequence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txBody>
                  <a:tcPr/>
                </a:tc>
                <a:tc>
                  <a:txBody>
                    <a:bodyPr/>
                    <a:lstStyle/>
                    <a:p>
                      <a:r>
                        <a:rPr lang="en-US" sz="3200" dirty="0"/>
                        <a:t>classification </a:t>
                      </a:r>
                    </a:p>
                  </a:txBody>
                  <a:tcPr/>
                </a:tc>
                <a:tc>
                  <a:txBody>
                    <a:bodyPr/>
                    <a:lstStyle/>
                    <a:p>
                      <a:r>
                        <a:rPr lang="en-US" sz="3200" dirty="0"/>
                        <a:t>Conclusion</a:t>
                      </a:r>
                    </a:p>
                  </a:txBody>
                  <a:tcPr/>
                </a:tc>
                <a:extLst>
                  <a:ext uri="{0D108BD9-81ED-4DB2-BD59-A6C34878D82A}">
                    <a16:rowId xmlns:a16="http://schemas.microsoft.com/office/drawing/2014/main" val="3061509079"/>
                  </a:ext>
                </a:extLst>
              </a:tr>
              <a:tr h="650809">
                <a:tc>
                  <a:txBody>
                    <a:bodyPr/>
                    <a:lstStyle/>
                    <a:p>
                      <a:endParaRPr lang="en-US" sz="3600" dirty="0"/>
                    </a:p>
                  </a:txBody>
                  <a:tcPr/>
                </a:tc>
                <a:tc>
                  <a:txBody>
                    <a:bodyPr/>
                    <a:lstStyle/>
                    <a:p>
                      <a:endParaRPr lang="en-US" sz="3600" dirty="0"/>
                    </a:p>
                  </a:txBody>
                  <a:tcPr/>
                </a:tc>
                <a:tc>
                  <a:txBody>
                    <a:bodyPr/>
                    <a:lstStyle/>
                    <a:p>
                      <a:endParaRPr lang="en-US" sz="3600" dirty="0"/>
                    </a:p>
                  </a:txBody>
                  <a:tcPr/>
                </a:tc>
                <a:tc>
                  <a:txBody>
                    <a:bodyPr/>
                    <a:lstStyle/>
                    <a:p>
                      <a:endParaRPr lang="en-US" sz="3600"/>
                    </a:p>
                  </a:txBody>
                  <a:tcPr/>
                </a:tc>
                <a:tc>
                  <a:txBody>
                    <a:bodyPr/>
                    <a:lstStyle/>
                    <a:p>
                      <a:endParaRPr lang="en-US" sz="3600"/>
                    </a:p>
                  </a:txBody>
                  <a:tcPr/>
                </a:tc>
                <a:tc>
                  <a:txBody>
                    <a:bodyPr/>
                    <a:lstStyle/>
                    <a:p>
                      <a:endParaRPr lang="en-US" sz="3600" dirty="0"/>
                    </a:p>
                  </a:txBody>
                  <a:tcPr/>
                </a:tc>
                <a:extLst>
                  <a:ext uri="{0D108BD9-81ED-4DB2-BD59-A6C34878D82A}">
                    <a16:rowId xmlns:a16="http://schemas.microsoft.com/office/drawing/2014/main" val="989057275"/>
                  </a:ext>
                </a:extLst>
              </a:tr>
            </a:tbl>
          </a:graphicData>
        </a:graphic>
      </p:graphicFrame>
      <p:pic>
        <p:nvPicPr>
          <p:cNvPr id="17" name="Picture 16">
            <a:extLst>
              <a:ext uri="{FF2B5EF4-FFF2-40B4-BE49-F238E27FC236}">
                <a16:creationId xmlns:a16="http://schemas.microsoft.com/office/drawing/2014/main" id="{06697EAA-D64B-5844-833B-E9480CC4A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40" y="36094760"/>
            <a:ext cx="10657652" cy="4701496"/>
          </a:xfrm>
          <a:prstGeom prst="rect">
            <a:avLst/>
          </a:prstGeom>
        </p:spPr>
      </p:pic>
      <p:sp>
        <p:nvSpPr>
          <p:cNvPr id="133" name="Subtitle 2">
            <a:extLst>
              <a:ext uri="{FF2B5EF4-FFF2-40B4-BE49-F238E27FC236}">
                <a16:creationId xmlns:a16="http://schemas.microsoft.com/office/drawing/2014/main" id="{5F483449-0514-3A4F-98AA-E481A42D8171}"/>
              </a:ext>
            </a:extLst>
          </p:cNvPr>
          <p:cNvSpPr txBox="1">
            <a:spLocks/>
          </p:cNvSpPr>
          <p:nvPr/>
        </p:nvSpPr>
        <p:spPr>
          <a:xfrm>
            <a:off x="12609168" y="10904721"/>
            <a:ext cx="4721694" cy="801929"/>
          </a:xfrm>
          <a:prstGeom prst="rect">
            <a:avLst/>
          </a:prstGeom>
        </p:spPr>
        <p:txBody>
          <a:bodyPr>
            <a:noAutofit/>
          </a:bodyPr>
          <a:lstStyle/>
          <a:p>
            <a:r>
              <a:rPr lang="en-US" sz="5400" kern="0" dirty="0">
                <a:solidFill>
                  <a:sysClr val="windowText" lastClr="000000"/>
                </a:solidFill>
              </a:rPr>
              <a:t>Report</a:t>
            </a:r>
          </a:p>
        </p:txBody>
      </p:sp>
      <p:sp>
        <p:nvSpPr>
          <p:cNvPr id="135" name="Subtitle 2">
            <a:extLst>
              <a:ext uri="{FF2B5EF4-FFF2-40B4-BE49-F238E27FC236}">
                <a16:creationId xmlns:a16="http://schemas.microsoft.com/office/drawing/2014/main" id="{D1220D13-1C70-B048-9BFE-415679C4BEC1}"/>
              </a:ext>
            </a:extLst>
          </p:cNvPr>
          <p:cNvSpPr txBox="1">
            <a:spLocks/>
          </p:cNvSpPr>
          <p:nvPr/>
        </p:nvSpPr>
        <p:spPr>
          <a:xfrm>
            <a:off x="12158532" y="29570831"/>
            <a:ext cx="8147108" cy="570987"/>
          </a:xfrm>
          <a:prstGeom prst="rect">
            <a:avLst/>
          </a:prstGeom>
        </p:spPr>
        <p:txBody>
          <a:bodyPr>
            <a:noAutofit/>
          </a:bodyPr>
          <a:lstStyle/>
          <a:p>
            <a:r>
              <a:rPr lang="en-US" sz="5400" kern="0" dirty="0">
                <a:solidFill>
                  <a:sysClr val="windowText" lastClr="000000"/>
                </a:solidFill>
              </a:rPr>
              <a:t>About the genetic variant</a:t>
            </a:r>
          </a:p>
        </p:txBody>
      </p:sp>
      <p:sp>
        <p:nvSpPr>
          <p:cNvPr id="138" name="Rectangle 137">
            <a:extLst>
              <a:ext uri="{FF2B5EF4-FFF2-40B4-BE49-F238E27FC236}">
                <a16:creationId xmlns:a16="http://schemas.microsoft.com/office/drawing/2014/main" id="{E8389FDA-DFF2-7746-905B-BB415420FCC0}"/>
              </a:ext>
            </a:extLst>
          </p:cNvPr>
          <p:cNvSpPr/>
          <p:nvPr/>
        </p:nvSpPr>
        <p:spPr>
          <a:xfrm>
            <a:off x="11720372" y="43890593"/>
            <a:ext cx="11372982" cy="1015624"/>
          </a:xfrm>
          <a:prstGeom prst="rect">
            <a:avLst/>
          </a:prstGeom>
        </p:spPr>
        <p:txBody>
          <a:bodyPr wrap="square" lIns="91401" tIns="45701" rIns="91401" bIns="4570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0" b="1" dirty="0">
                <a:solidFill>
                  <a:srgbClr val="0070C0"/>
                </a:solidFill>
                <a:latin typeface="Arial"/>
                <a:cs typeface="Arial" panose="020B0604020202020204" pitchFamily="34" charset="0"/>
              </a:rPr>
              <a:t>More readings</a:t>
            </a:r>
            <a:endParaRPr kumimoji="0" lang="en-GB" sz="6000" b="1" i="0" u="none" strike="noStrike" kern="1200" cap="none" spc="0" normalizeH="0" baseline="0" noProof="0" dirty="0">
              <a:ln>
                <a:noFill/>
              </a:ln>
              <a:solidFill>
                <a:srgbClr val="0070C0"/>
              </a:solidFill>
              <a:effectLst/>
              <a:uLnTx/>
              <a:uFillTx/>
              <a:latin typeface="Arial"/>
              <a:cs typeface="Arial" panose="020B0604020202020204" pitchFamily="34" charset="0"/>
            </a:endParaRPr>
          </a:p>
        </p:txBody>
      </p:sp>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pic>
        <p:nvPicPr>
          <p:cNvPr id="140" name="Picture 139">
            <a:extLst>
              <a:ext uri="{FF2B5EF4-FFF2-40B4-BE49-F238E27FC236}">
                <a16:creationId xmlns:a16="http://schemas.microsoft.com/office/drawing/2014/main" id="{04C1C5FB-0634-4244-A3BA-95DF07FD762C}"/>
              </a:ext>
            </a:extLst>
          </p:cNvPr>
          <p:cNvPicPr>
            <a:picLocks noChangeAspect="1"/>
          </p:cNvPicPr>
          <p:nvPr/>
        </p:nvPicPr>
        <p:blipFill rotWithShape="1">
          <a:blip r:embed="rId6">
            <a:extLst>
              <a:ext uri="{28A0092B-C50C-407E-A947-70E740481C1C}">
                <a14:useLocalDpi xmlns:a14="http://schemas.microsoft.com/office/drawing/2010/main" val="0"/>
              </a:ext>
            </a:extLst>
          </a:blip>
          <a:srcRect b="38200"/>
          <a:stretch/>
        </p:blipFill>
        <p:spPr>
          <a:xfrm>
            <a:off x="692649" y="43559802"/>
            <a:ext cx="10439400" cy="4701496"/>
          </a:xfrm>
          <a:prstGeom prst="rect">
            <a:avLst/>
          </a:prstGeom>
        </p:spPr>
      </p:pic>
      <p:sp>
        <p:nvSpPr>
          <p:cNvPr id="142" name="TextBox 141">
            <a:extLst>
              <a:ext uri="{FF2B5EF4-FFF2-40B4-BE49-F238E27FC236}">
                <a16:creationId xmlns:a16="http://schemas.microsoft.com/office/drawing/2014/main" id="{D696735D-2A12-454B-8445-6CA5BFA362C7}"/>
              </a:ext>
            </a:extLst>
          </p:cNvPr>
          <p:cNvSpPr txBox="1"/>
          <p:nvPr/>
        </p:nvSpPr>
        <p:spPr>
          <a:xfrm>
            <a:off x="3425365" y="34711078"/>
            <a:ext cx="435410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RIN Score</a:t>
            </a:r>
            <a:endParaRPr kumimoji="0" lang="en-GB" sz="5400" b="0" i="0" u="none" strike="noStrike" kern="1200" cap="none" spc="0" normalizeH="0" baseline="0" noProof="0" dirty="0">
              <a:ln>
                <a:noFill/>
              </a:ln>
              <a:solidFill>
                <a:prstClr val="black"/>
              </a:solidFill>
              <a:effectLst/>
              <a:uLnTx/>
              <a:uFillTx/>
              <a:latin typeface="Arial"/>
            </a:endParaRPr>
          </a:p>
        </p:txBody>
      </p:sp>
      <p:sp>
        <p:nvSpPr>
          <p:cNvPr id="143" name="TextBox 142">
            <a:extLst>
              <a:ext uri="{FF2B5EF4-FFF2-40B4-BE49-F238E27FC236}">
                <a16:creationId xmlns:a16="http://schemas.microsoft.com/office/drawing/2014/main" id="{01415F8F-9C7F-7A4E-B791-D05F98389750}"/>
              </a:ext>
            </a:extLst>
          </p:cNvPr>
          <p:cNvSpPr txBox="1"/>
          <p:nvPr/>
        </p:nvSpPr>
        <p:spPr>
          <a:xfrm>
            <a:off x="3425365" y="42261187"/>
            <a:ext cx="33649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Coverage</a:t>
            </a:r>
            <a:endParaRPr kumimoji="0" lang="en-GB" sz="5400" b="0" i="0" u="none" strike="noStrike" kern="1200" cap="none" spc="0" normalizeH="0" baseline="0" noProof="0" dirty="0">
              <a:ln>
                <a:noFill/>
              </a:ln>
              <a:solidFill>
                <a:prstClr val="black"/>
              </a:solidFill>
              <a:effectLst/>
              <a:uLnTx/>
              <a:uFillTx/>
              <a:latin typeface="Arial"/>
            </a:endParaRPr>
          </a:p>
        </p:txBody>
      </p:sp>
      <p:sp>
        <p:nvSpPr>
          <p:cNvPr id="65" name="Rectangle: Rounded Corners 3">
            <a:extLst>
              <a:ext uri="{FF2B5EF4-FFF2-40B4-BE49-F238E27FC236}">
                <a16:creationId xmlns:a16="http://schemas.microsoft.com/office/drawing/2014/main" id="{9B492D23-EA02-8C40-8C46-80F79BDA05CE}"/>
              </a:ext>
            </a:extLst>
          </p:cNvPr>
          <p:cNvSpPr/>
          <p:nvPr/>
        </p:nvSpPr>
        <p:spPr>
          <a:xfrm>
            <a:off x="12132417" y="23584211"/>
            <a:ext cx="23682335" cy="14603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67" name="Subtitle 2">
            <a:extLst>
              <a:ext uri="{FF2B5EF4-FFF2-40B4-BE49-F238E27FC236}">
                <a16:creationId xmlns:a16="http://schemas.microsoft.com/office/drawing/2014/main" id="{D59FCB99-2261-8643-8C1E-4979C69D722A}"/>
              </a:ext>
            </a:extLst>
          </p:cNvPr>
          <p:cNvSpPr txBox="1">
            <a:spLocks/>
          </p:cNvSpPr>
          <p:nvPr/>
        </p:nvSpPr>
        <p:spPr>
          <a:xfrm>
            <a:off x="12356758" y="25017407"/>
            <a:ext cx="4721694" cy="801929"/>
          </a:xfrm>
          <a:prstGeom prst="rect">
            <a:avLst/>
          </a:prstGeom>
        </p:spPr>
        <p:txBody>
          <a:bodyPr>
            <a:noAutofit/>
          </a:bodyPr>
          <a:lstStyle/>
          <a:p>
            <a:r>
              <a:rPr lang="en-US" sz="5400" kern="0" dirty="0">
                <a:solidFill>
                  <a:sysClr val="windowText" lastClr="000000"/>
                </a:solidFill>
              </a:rPr>
              <a:t>About the test</a:t>
            </a:r>
          </a:p>
        </p:txBody>
      </p:sp>
      <p:sp>
        <p:nvSpPr>
          <p:cNvPr id="71" name="Rectangle: Rounded Corners 3">
            <a:extLst>
              <a:ext uri="{FF2B5EF4-FFF2-40B4-BE49-F238E27FC236}">
                <a16:creationId xmlns:a16="http://schemas.microsoft.com/office/drawing/2014/main" id="{2CDD5636-50A7-C043-A769-8F6CA4950A28}"/>
              </a:ext>
            </a:extLst>
          </p:cNvPr>
          <p:cNvSpPr/>
          <p:nvPr/>
        </p:nvSpPr>
        <p:spPr>
          <a:xfrm>
            <a:off x="12141235" y="10328961"/>
            <a:ext cx="23682335" cy="6316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72" name="Rectangle: Rounded Corners 3">
            <a:extLst>
              <a:ext uri="{FF2B5EF4-FFF2-40B4-BE49-F238E27FC236}">
                <a16:creationId xmlns:a16="http://schemas.microsoft.com/office/drawing/2014/main" id="{08C00871-100F-6B40-B936-35EB6566D82B}"/>
              </a:ext>
            </a:extLst>
          </p:cNvPr>
          <p:cNvSpPr/>
          <p:nvPr/>
        </p:nvSpPr>
        <p:spPr>
          <a:xfrm>
            <a:off x="12141235" y="17064319"/>
            <a:ext cx="23682335" cy="59115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73" name="Subtitle 2">
            <a:extLst>
              <a:ext uri="{FF2B5EF4-FFF2-40B4-BE49-F238E27FC236}">
                <a16:creationId xmlns:a16="http://schemas.microsoft.com/office/drawing/2014/main" id="{B3DC36CF-56DF-D14C-850E-EADD3FCDC71F}"/>
              </a:ext>
            </a:extLst>
          </p:cNvPr>
          <p:cNvSpPr txBox="1">
            <a:spLocks/>
          </p:cNvSpPr>
          <p:nvPr/>
        </p:nvSpPr>
        <p:spPr>
          <a:xfrm>
            <a:off x="12551079" y="17490200"/>
            <a:ext cx="4721694" cy="801929"/>
          </a:xfrm>
          <a:prstGeom prst="rect">
            <a:avLst/>
          </a:prstGeom>
        </p:spPr>
        <p:txBody>
          <a:bodyPr>
            <a:noAutofit/>
          </a:bodyPr>
          <a:lstStyle/>
          <a:p>
            <a:r>
              <a:rPr lang="en-US" sz="5400" kern="0" dirty="0">
                <a:solidFill>
                  <a:sysClr val="windowText" lastClr="000000"/>
                </a:solidFill>
              </a:rPr>
              <a:t>Next steps</a:t>
            </a:r>
          </a:p>
        </p:txBody>
      </p:sp>
      <p:sp>
        <p:nvSpPr>
          <p:cNvPr id="76" name="TextBox 75">
            <a:extLst>
              <a:ext uri="{FF2B5EF4-FFF2-40B4-BE49-F238E27FC236}">
                <a16:creationId xmlns:a16="http://schemas.microsoft.com/office/drawing/2014/main" id="{E29DE3EB-4CC1-FB44-ADF5-4F8CD6FCE7C3}"/>
              </a:ext>
            </a:extLst>
          </p:cNvPr>
          <p:cNvSpPr txBox="1"/>
          <p:nvPr/>
        </p:nvSpPr>
        <p:spPr>
          <a:xfrm>
            <a:off x="11739908" y="39364203"/>
            <a:ext cx="12077056" cy="923330"/>
          </a:xfrm>
          <a:prstGeom prst="rect">
            <a:avLst/>
          </a:prstGeom>
          <a:noFill/>
        </p:spPr>
        <p:txBody>
          <a:bodyPr wrap="square" rtlCol="0">
            <a:spAutoFit/>
          </a:bodyPr>
          <a:lstStyle/>
          <a:p>
            <a:r>
              <a:rPr lang="en-US" sz="5400" dirty="0">
                <a:solidFill>
                  <a:srgbClr val="FF0000"/>
                </a:solidFill>
              </a:rPr>
              <a:t>Active clinical trials related to the gene </a:t>
            </a:r>
          </a:p>
        </p:txBody>
      </p:sp>
      <p:sp>
        <p:nvSpPr>
          <p:cNvPr id="79" name="Line 59">
            <a:extLst>
              <a:ext uri="{FF2B5EF4-FFF2-40B4-BE49-F238E27FC236}">
                <a16:creationId xmlns:a16="http://schemas.microsoft.com/office/drawing/2014/main" id="{2F9986BC-3650-3B49-ACE3-5AC10AD32697}"/>
              </a:ext>
            </a:extLst>
          </p:cNvPr>
          <p:cNvSpPr/>
          <p:nvPr/>
        </p:nvSpPr>
        <p:spPr>
          <a:xfrm>
            <a:off x="24051013" y="39003307"/>
            <a:ext cx="35280" cy="1140647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80" name="Subtitle 2">
            <a:extLst>
              <a:ext uri="{FF2B5EF4-FFF2-40B4-BE49-F238E27FC236}">
                <a16:creationId xmlns:a16="http://schemas.microsoft.com/office/drawing/2014/main" id="{F766DD44-9B70-A24F-9C68-8BDA80B90903}"/>
              </a:ext>
            </a:extLst>
          </p:cNvPr>
          <p:cNvSpPr txBox="1">
            <a:spLocks/>
          </p:cNvSpPr>
          <p:nvPr/>
        </p:nvSpPr>
        <p:spPr>
          <a:xfrm>
            <a:off x="12226500" y="33595072"/>
            <a:ext cx="23511803" cy="25621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5400" dirty="0"/>
              <a:t>What this results means for you</a:t>
            </a:r>
          </a:p>
          <a:p>
            <a:pPr algn="l"/>
            <a:r>
              <a:rPr lang="en-GB" sz="4800" dirty="0"/>
              <a:t>Genetic tests sometimes reveal information that could be relevant to your family such as a health risk that might run in the family, or that family relationships are different from what you expected.</a:t>
            </a:r>
            <a:r>
              <a:rPr lang="en-US" sz="4800" dirty="0"/>
              <a:t> </a:t>
            </a:r>
          </a:p>
        </p:txBody>
      </p:sp>
    </p:spTree>
    <p:extLst>
      <p:ext uri="{BB962C8B-B14F-4D97-AF65-F5344CB8AC3E}">
        <p14:creationId xmlns:p14="http://schemas.microsoft.com/office/powerpoint/2010/main" val="18712955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720372" y="3266938"/>
            <a:ext cx="24490701" cy="4761344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840109" y="3578333"/>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Variant Details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graphicFrame>
        <p:nvGraphicFramePr>
          <p:cNvPr id="131" name="Table 130">
            <a:extLst>
              <a:ext uri="{FF2B5EF4-FFF2-40B4-BE49-F238E27FC236}">
                <a16:creationId xmlns:a16="http://schemas.microsoft.com/office/drawing/2014/main" id="{9F626678-A29E-7C4D-B433-72E84CC00636}"/>
              </a:ext>
            </a:extLst>
          </p:cNvPr>
          <p:cNvGraphicFramePr>
            <a:graphicFrameLocks noGrp="1"/>
          </p:cNvGraphicFramePr>
          <p:nvPr/>
        </p:nvGraphicFramePr>
        <p:xfrm>
          <a:off x="12793977" y="7564804"/>
          <a:ext cx="20034846" cy="1505872"/>
        </p:xfrm>
        <a:graphic>
          <a:graphicData uri="http://schemas.openxmlformats.org/drawingml/2006/table">
            <a:tbl>
              <a:tblPr firstRow="1" bandRow="1">
                <a:tableStyleId>{D7AC3CCA-C797-4891-BE02-D94E43425B78}</a:tableStyleId>
              </a:tblPr>
              <a:tblGrid>
                <a:gridCol w="2469933">
                  <a:extLst>
                    <a:ext uri="{9D8B030D-6E8A-4147-A177-3AD203B41FA5}">
                      <a16:colId xmlns:a16="http://schemas.microsoft.com/office/drawing/2014/main" val="600662596"/>
                    </a:ext>
                  </a:extLst>
                </a:gridCol>
                <a:gridCol w="2306109">
                  <a:extLst>
                    <a:ext uri="{9D8B030D-6E8A-4147-A177-3AD203B41FA5}">
                      <a16:colId xmlns:a16="http://schemas.microsoft.com/office/drawing/2014/main" val="935870068"/>
                    </a:ext>
                  </a:extLst>
                </a:gridCol>
                <a:gridCol w="4556462">
                  <a:extLst>
                    <a:ext uri="{9D8B030D-6E8A-4147-A177-3AD203B41FA5}">
                      <a16:colId xmlns:a16="http://schemas.microsoft.com/office/drawing/2014/main" val="285921130"/>
                    </a:ext>
                  </a:extLst>
                </a:gridCol>
                <a:gridCol w="4024060">
                  <a:extLst>
                    <a:ext uri="{9D8B030D-6E8A-4147-A177-3AD203B41FA5}">
                      <a16:colId xmlns:a16="http://schemas.microsoft.com/office/drawing/2014/main" val="3882909434"/>
                    </a:ext>
                  </a:extLst>
                </a:gridCol>
                <a:gridCol w="3020490">
                  <a:extLst>
                    <a:ext uri="{9D8B030D-6E8A-4147-A177-3AD203B41FA5}">
                      <a16:colId xmlns:a16="http://schemas.microsoft.com/office/drawing/2014/main" val="1768347568"/>
                    </a:ext>
                  </a:extLst>
                </a:gridCol>
                <a:gridCol w="3657792">
                  <a:extLst>
                    <a:ext uri="{9D8B030D-6E8A-4147-A177-3AD203B41FA5}">
                      <a16:colId xmlns:a16="http://schemas.microsoft.com/office/drawing/2014/main" val="2508815259"/>
                    </a:ext>
                  </a:extLst>
                </a:gridCol>
              </a:tblGrid>
              <a:tr h="855063">
                <a:tc>
                  <a:txBody>
                    <a:bodyPr/>
                    <a:lstStyle/>
                    <a:p>
                      <a:r>
                        <a:rPr lang="en-US" sz="3200" dirty="0"/>
                        <a:t>Gene ID</a:t>
                      </a:r>
                    </a:p>
                  </a:txBody>
                  <a:tcPr/>
                </a:tc>
                <a:tc>
                  <a:txBody>
                    <a:bodyPr/>
                    <a:lstStyle/>
                    <a:p>
                      <a:r>
                        <a:rPr lang="en-US" sz="3200" dirty="0"/>
                        <a:t>Phenotype</a:t>
                      </a:r>
                    </a:p>
                  </a:txBody>
                  <a:tcPr/>
                </a:tc>
                <a:tc>
                  <a:txBody>
                    <a:bodyPr/>
                    <a:lstStyle/>
                    <a:p>
                      <a:r>
                        <a:rPr lang="en-US" sz="3200" dirty="0"/>
                        <a:t>Frequency in controls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Frequency in cases</a:t>
                      </a:r>
                    </a:p>
                  </a:txBody>
                  <a:tcPr/>
                </a:tc>
                <a:tc>
                  <a:txBody>
                    <a:bodyPr/>
                    <a:lstStyle/>
                    <a:p>
                      <a:r>
                        <a:rPr lang="en-US" sz="3200" dirty="0"/>
                        <a:t>Gene variants</a:t>
                      </a:r>
                    </a:p>
                  </a:txBody>
                  <a:tcPr/>
                </a:tc>
                <a:tc>
                  <a:txBody>
                    <a:bodyPr/>
                    <a:lstStyle/>
                    <a:p>
                      <a:r>
                        <a:rPr lang="en-US" sz="3200" dirty="0"/>
                        <a:t>Classification</a:t>
                      </a:r>
                    </a:p>
                  </a:txBody>
                  <a:tcPr/>
                </a:tc>
                <a:extLst>
                  <a:ext uri="{0D108BD9-81ED-4DB2-BD59-A6C34878D82A}">
                    <a16:rowId xmlns:a16="http://schemas.microsoft.com/office/drawing/2014/main" val="3061509079"/>
                  </a:ext>
                </a:extLst>
              </a:tr>
              <a:tr h="650809">
                <a:tc>
                  <a:txBody>
                    <a:bodyPr/>
                    <a:lstStyle/>
                    <a:p>
                      <a:endParaRPr lang="en-US" sz="3600" dirty="0"/>
                    </a:p>
                  </a:txBody>
                  <a:tcPr/>
                </a:tc>
                <a:tc>
                  <a:txBody>
                    <a:bodyPr/>
                    <a:lstStyle/>
                    <a:p>
                      <a:endParaRPr lang="en-US" sz="3600" dirty="0"/>
                    </a:p>
                  </a:txBody>
                  <a:tcPr/>
                </a:tc>
                <a:tc>
                  <a:txBody>
                    <a:bodyPr/>
                    <a:lstStyle/>
                    <a:p>
                      <a:endParaRPr lang="en-US" sz="3600" dirty="0"/>
                    </a:p>
                  </a:txBody>
                  <a:tcPr/>
                </a:tc>
                <a:tc>
                  <a:txBody>
                    <a:bodyPr/>
                    <a:lstStyle/>
                    <a:p>
                      <a:endParaRPr lang="en-US" sz="3600"/>
                    </a:p>
                  </a:txBody>
                  <a:tcPr/>
                </a:tc>
                <a:tc>
                  <a:txBody>
                    <a:bodyPr/>
                    <a:lstStyle/>
                    <a:p>
                      <a:endParaRPr lang="en-US" sz="3600"/>
                    </a:p>
                  </a:txBody>
                  <a:tcPr/>
                </a:tc>
                <a:tc>
                  <a:txBody>
                    <a:bodyPr/>
                    <a:lstStyle/>
                    <a:p>
                      <a:endParaRPr lang="en-US" sz="3600" dirty="0"/>
                    </a:p>
                  </a:txBody>
                  <a:tcPr/>
                </a:tc>
                <a:extLst>
                  <a:ext uri="{0D108BD9-81ED-4DB2-BD59-A6C34878D82A}">
                    <a16:rowId xmlns:a16="http://schemas.microsoft.com/office/drawing/2014/main" val="989057275"/>
                  </a:ext>
                </a:extLst>
              </a:tr>
            </a:tbl>
          </a:graphicData>
        </a:graphic>
      </p:graphicFrame>
      <p:graphicFrame>
        <p:nvGraphicFramePr>
          <p:cNvPr id="132" name="Chart 131">
            <a:extLst>
              <a:ext uri="{FF2B5EF4-FFF2-40B4-BE49-F238E27FC236}">
                <a16:creationId xmlns:a16="http://schemas.microsoft.com/office/drawing/2014/main" id="{4CAB757A-0716-5543-AC2A-EFBE4CB4DD6D}"/>
              </a:ext>
            </a:extLst>
          </p:cNvPr>
          <p:cNvGraphicFramePr/>
          <p:nvPr>
            <p:extLst>
              <p:ext uri="{D42A27DB-BD31-4B8C-83A1-F6EECF244321}">
                <p14:modId xmlns:p14="http://schemas.microsoft.com/office/powerpoint/2010/main" val="2927108331"/>
              </p:ext>
            </p:extLst>
          </p:nvPr>
        </p:nvGraphicFramePr>
        <p:xfrm>
          <a:off x="18343620" y="38350219"/>
          <a:ext cx="9888045" cy="11565939"/>
        </p:xfrm>
        <a:graphic>
          <a:graphicData uri="http://schemas.openxmlformats.org/drawingml/2006/chart">
            <c:chart xmlns:c="http://schemas.openxmlformats.org/drawingml/2006/chart" xmlns:r="http://schemas.openxmlformats.org/officeDocument/2006/relationships" r:id="rId3"/>
          </a:graphicData>
        </a:graphic>
      </p:graphicFrame>
      <p:pic>
        <p:nvPicPr>
          <p:cNvPr id="17" name="Picture 16">
            <a:extLst>
              <a:ext uri="{FF2B5EF4-FFF2-40B4-BE49-F238E27FC236}">
                <a16:creationId xmlns:a16="http://schemas.microsoft.com/office/drawing/2014/main" id="{06697EAA-D64B-5844-833B-E9480CC4A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40" y="36094760"/>
            <a:ext cx="10657652" cy="4701496"/>
          </a:xfrm>
          <a:prstGeom prst="rect">
            <a:avLst/>
          </a:prstGeom>
        </p:spPr>
      </p:pic>
      <p:sp>
        <p:nvSpPr>
          <p:cNvPr id="133" name="Subtitle 2">
            <a:extLst>
              <a:ext uri="{FF2B5EF4-FFF2-40B4-BE49-F238E27FC236}">
                <a16:creationId xmlns:a16="http://schemas.microsoft.com/office/drawing/2014/main" id="{5F483449-0514-3A4F-98AA-E481A42D8171}"/>
              </a:ext>
            </a:extLst>
          </p:cNvPr>
          <p:cNvSpPr txBox="1">
            <a:spLocks/>
          </p:cNvSpPr>
          <p:nvPr/>
        </p:nvSpPr>
        <p:spPr>
          <a:xfrm>
            <a:off x="12793977" y="6023834"/>
            <a:ext cx="5268952" cy="801929"/>
          </a:xfrm>
          <a:prstGeom prst="rect">
            <a:avLst/>
          </a:prstGeom>
        </p:spPr>
        <p:txBody>
          <a:bodyPr>
            <a:noAutofit/>
          </a:bodyPr>
          <a:lstStyle/>
          <a:p>
            <a:r>
              <a:rPr lang="en-US" sz="5400" kern="0" dirty="0">
                <a:solidFill>
                  <a:sysClr val="windowText" lastClr="000000"/>
                </a:solidFill>
              </a:rPr>
              <a:t>Gene identified </a:t>
            </a:r>
          </a:p>
        </p:txBody>
      </p:sp>
      <p:pic>
        <p:nvPicPr>
          <p:cNvPr id="137" name="Picture 136">
            <a:extLst>
              <a:ext uri="{FF2B5EF4-FFF2-40B4-BE49-F238E27FC236}">
                <a16:creationId xmlns:a16="http://schemas.microsoft.com/office/drawing/2014/main" id="{14DF5D53-5454-A946-9FB2-ED08A1D90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61736" y="12868191"/>
            <a:ext cx="10289088" cy="5889377"/>
          </a:xfrm>
          <a:prstGeom prst="rect">
            <a:avLst/>
          </a:prstGeom>
        </p:spPr>
      </p:pic>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pic>
        <p:nvPicPr>
          <p:cNvPr id="140" name="Picture 139">
            <a:extLst>
              <a:ext uri="{FF2B5EF4-FFF2-40B4-BE49-F238E27FC236}">
                <a16:creationId xmlns:a16="http://schemas.microsoft.com/office/drawing/2014/main" id="{04C1C5FB-0634-4244-A3BA-95DF07FD762C}"/>
              </a:ext>
            </a:extLst>
          </p:cNvPr>
          <p:cNvPicPr>
            <a:picLocks noChangeAspect="1"/>
          </p:cNvPicPr>
          <p:nvPr/>
        </p:nvPicPr>
        <p:blipFill rotWithShape="1">
          <a:blip r:embed="rId7">
            <a:extLst>
              <a:ext uri="{28A0092B-C50C-407E-A947-70E740481C1C}">
                <a14:useLocalDpi xmlns:a14="http://schemas.microsoft.com/office/drawing/2010/main" val="0"/>
              </a:ext>
            </a:extLst>
          </a:blip>
          <a:srcRect b="38200"/>
          <a:stretch/>
        </p:blipFill>
        <p:spPr>
          <a:xfrm>
            <a:off x="692649" y="43559802"/>
            <a:ext cx="10439400" cy="4701496"/>
          </a:xfrm>
          <a:prstGeom prst="rect">
            <a:avLst/>
          </a:prstGeom>
        </p:spPr>
      </p:pic>
      <p:sp>
        <p:nvSpPr>
          <p:cNvPr id="142" name="TextBox 141">
            <a:extLst>
              <a:ext uri="{FF2B5EF4-FFF2-40B4-BE49-F238E27FC236}">
                <a16:creationId xmlns:a16="http://schemas.microsoft.com/office/drawing/2014/main" id="{D696735D-2A12-454B-8445-6CA5BFA362C7}"/>
              </a:ext>
            </a:extLst>
          </p:cNvPr>
          <p:cNvSpPr txBox="1"/>
          <p:nvPr/>
        </p:nvSpPr>
        <p:spPr>
          <a:xfrm>
            <a:off x="3425365" y="34711078"/>
            <a:ext cx="435410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RIN Score</a:t>
            </a:r>
            <a:endParaRPr kumimoji="0" lang="en-GB" sz="5400" b="0" i="0" u="none" strike="noStrike" kern="1200" cap="none" spc="0" normalizeH="0" baseline="0" noProof="0" dirty="0">
              <a:ln>
                <a:noFill/>
              </a:ln>
              <a:solidFill>
                <a:prstClr val="black"/>
              </a:solidFill>
              <a:effectLst/>
              <a:uLnTx/>
              <a:uFillTx/>
              <a:latin typeface="Arial"/>
            </a:endParaRPr>
          </a:p>
        </p:txBody>
      </p:sp>
      <p:sp>
        <p:nvSpPr>
          <p:cNvPr id="143" name="TextBox 142">
            <a:extLst>
              <a:ext uri="{FF2B5EF4-FFF2-40B4-BE49-F238E27FC236}">
                <a16:creationId xmlns:a16="http://schemas.microsoft.com/office/drawing/2014/main" id="{01415F8F-9C7F-7A4E-B791-D05F98389750}"/>
              </a:ext>
            </a:extLst>
          </p:cNvPr>
          <p:cNvSpPr txBox="1"/>
          <p:nvPr/>
        </p:nvSpPr>
        <p:spPr>
          <a:xfrm>
            <a:off x="3425365" y="42261187"/>
            <a:ext cx="33649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Coverage</a:t>
            </a:r>
            <a:endParaRPr kumimoji="0" lang="en-GB" sz="5400" b="0" i="0" u="none" strike="noStrike" kern="1200" cap="none" spc="0" normalizeH="0" baseline="0" noProof="0" dirty="0">
              <a:ln>
                <a:noFill/>
              </a:ln>
              <a:solidFill>
                <a:prstClr val="black"/>
              </a:solidFill>
              <a:effectLst/>
              <a:uLnTx/>
              <a:uFillTx/>
              <a:latin typeface="Arial"/>
            </a:endParaRPr>
          </a:p>
        </p:txBody>
      </p:sp>
      <p:pic>
        <p:nvPicPr>
          <p:cNvPr id="65" name="Picture 64">
            <a:extLst>
              <a:ext uri="{FF2B5EF4-FFF2-40B4-BE49-F238E27FC236}">
                <a16:creationId xmlns:a16="http://schemas.microsoft.com/office/drawing/2014/main" id="{5498758B-BBAD-4045-A007-B78E818FF8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80012" y="25091784"/>
            <a:ext cx="16611109" cy="7521412"/>
          </a:xfrm>
          <a:prstGeom prst="rect">
            <a:avLst/>
          </a:prstGeom>
        </p:spPr>
      </p:pic>
    </p:spTree>
    <p:extLst>
      <p:ext uri="{BB962C8B-B14F-4D97-AF65-F5344CB8AC3E}">
        <p14:creationId xmlns:p14="http://schemas.microsoft.com/office/powerpoint/2010/main" val="42788591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31163"/>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870889" y="3072572"/>
            <a:ext cx="24490701" cy="4761344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721369" y="3186304"/>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154664" y="3647640"/>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sp>
        <p:nvSpPr>
          <p:cNvPr id="57" name="CustomShape 37">
            <a:extLst>
              <a:ext uri="{FF2B5EF4-FFF2-40B4-BE49-F238E27FC236}">
                <a16:creationId xmlns:a16="http://schemas.microsoft.com/office/drawing/2014/main" id="{0F510162-0E98-E646-9083-EDF7C8A0C800}"/>
              </a:ext>
            </a:extLst>
          </p:cNvPr>
          <p:cNvSpPr/>
          <p:nvPr/>
        </p:nvSpPr>
        <p:spPr>
          <a:xfrm>
            <a:off x="10869438" y="30921583"/>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0" b="1" i="0" u="sng" strike="noStrike" kern="1200" cap="none" spc="-1" normalizeH="0" baseline="0" noProof="0" dirty="0">
                <a:ln>
                  <a:noFill/>
                </a:ln>
                <a:solidFill>
                  <a:srgbClr val="0070C0"/>
                </a:solidFill>
                <a:effectLst/>
                <a:uLnTx/>
                <a:uFill>
                  <a:solidFill>
                    <a:srgbClr val="FFFFFF"/>
                  </a:solidFill>
                </a:uFill>
                <a:latin typeface="Arial"/>
                <a:ea typeface="ＭＳ Ｐゴシック"/>
              </a:rPr>
              <a:t>Limitations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3" name="TextBox 2">
            <a:extLst>
              <a:ext uri="{FF2B5EF4-FFF2-40B4-BE49-F238E27FC236}">
                <a16:creationId xmlns:a16="http://schemas.microsoft.com/office/drawing/2014/main" id="{4BC8D2AF-DE7B-6849-B861-AA79CED0F6A7}"/>
              </a:ext>
            </a:extLst>
          </p:cNvPr>
          <p:cNvSpPr txBox="1"/>
          <p:nvPr/>
        </p:nvSpPr>
        <p:spPr>
          <a:xfrm>
            <a:off x="11870889" y="5151534"/>
            <a:ext cx="24009789" cy="3447098"/>
          </a:xfrm>
          <a:prstGeom prst="rect">
            <a:avLst/>
          </a:prstGeom>
          <a:noFill/>
        </p:spPr>
        <p:txBody>
          <a:bodyPr wrap="square" rtlCol="0">
            <a:spAutoFit/>
          </a:bodyPr>
          <a:lstStyle/>
          <a:p>
            <a:pPr fontAlgn="base"/>
            <a:r>
              <a:rPr lang="en-GB" sz="4000" b="1" dirty="0">
                <a:solidFill>
                  <a:srgbClr val="FF0000"/>
                </a:solidFill>
              </a:rPr>
              <a:t>Finding a health risk in genetic testing often does not mean that a patient will go on to develop the health problem in question.</a:t>
            </a:r>
          </a:p>
          <a:p>
            <a:pPr fontAlgn="base"/>
            <a:endParaRPr lang="en-GB" sz="4000" b="1" dirty="0">
              <a:solidFill>
                <a:srgbClr val="FF0000"/>
              </a:solidFill>
            </a:endParaRPr>
          </a:p>
          <a:p>
            <a:pPr fontAlgn="base"/>
            <a:r>
              <a:rPr lang="en-GB" sz="4000" b="1" dirty="0">
                <a:solidFill>
                  <a:srgbClr val="FF0000"/>
                </a:solidFill>
              </a:rPr>
              <a:t>Genetic tests might report false positives (artefacts) and negative results in genetic tests might be false negatives.</a:t>
            </a:r>
          </a:p>
          <a:p>
            <a:endParaRPr lang="en-US" dirty="0"/>
          </a:p>
        </p:txBody>
      </p:sp>
      <p:sp>
        <p:nvSpPr>
          <p:cNvPr id="46" name="CustomShape 37">
            <a:extLst>
              <a:ext uri="{FF2B5EF4-FFF2-40B4-BE49-F238E27FC236}">
                <a16:creationId xmlns:a16="http://schemas.microsoft.com/office/drawing/2014/main" id="{4D851B8B-DE91-B743-8998-039D3221EF9C}"/>
              </a:ext>
            </a:extLst>
          </p:cNvPr>
          <p:cNvSpPr/>
          <p:nvPr/>
        </p:nvSpPr>
        <p:spPr>
          <a:xfrm>
            <a:off x="12121509" y="40738439"/>
            <a:ext cx="16784439"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GB" sz="5400" b="1" u="sng" spc="-1" dirty="0">
                <a:solidFill>
                  <a:srgbClr val="0070C0"/>
                </a:solidFill>
                <a:uFill>
                  <a:solidFill>
                    <a:srgbClr val="FFFFFF"/>
                  </a:solidFill>
                </a:uFill>
                <a:latin typeface="Arial"/>
                <a:ea typeface="ＭＳ Ｐゴシック"/>
              </a:rPr>
              <a:t>This report has been reviewed and approved by:  </a:t>
            </a:r>
            <a:endParaRPr kumimoji="0" lang="en-GB" sz="54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 name="Rectangle 3">
            <a:extLst>
              <a:ext uri="{FF2B5EF4-FFF2-40B4-BE49-F238E27FC236}">
                <a16:creationId xmlns:a16="http://schemas.microsoft.com/office/drawing/2014/main" id="{525EA60D-4FB0-9347-8F0A-2D717039FBBF}"/>
              </a:ext>
            </a:extLst>
          </p:cNvPr>
          <p:cNvSpPr/>
          <p:nvPr/>
        </p:nvSpPr>
        <p:spPr>
          <a:xfrm>
            <a:off x="12121509" y="42360178"/>
            <a:ext cx="23237022" cy="488896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CustomShape 37">
            <a:extLst>
              <a:ext uri="{FF2B5EF4-FFF2-40B4-BE49-F238E27FC236}">
                <a16:creationId xmlns:a16="http://schemas.microsoft.com/office/drawing/2014/main" id="{0DBA85F5-C259-1D42-864F-B3ACF0D00F4F}"/>
              </a:ext>
            </a:extLst>
          </p:cNvPr>
          <p:cNvSpPr/>
          <p:nvPr/>
        </p:nvSpPr>
        <p:spPr>
          <a:xfrm>
            <a:off x="11997522" y="41603941"/>
            <a:ext cx="16784439"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50" name="CustomShape 37">
            <a:extLst>
              <a:ext uri="{FF2B5EF4-FFF2-40B4-BE49-F238E27FC236}">
                <a16:creationId xmlns:a16="http://schemas.microsoft.com/office/drawing/2014/main" id="{845F906B-A7AE-0E43-BFB4-983810F1147F}"/>
              </a:ext>
            </a:extLst>
          </p:cNvPr>
          <p:cNvSpPr/>
          <p:nvPr/>
        </p:nvSpPr>
        <p:spPr>
          <a:xfrm>
            <a:off x="11791101" y="48051994"/>
            <a:ext cx="5562678"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1" normalizeH="0" baseline="0" noProof="0" dirty="0">
                <a:ln>
                  <a:noFill/>
                </a:ln>
                <a:solidFill>
                  <a:srgbClr val="000000"/>
                </a:solidFill>
                <a:effectLst/>
                <a:uLnTx/>
                <a:uFill>
                  <a:solidFill>
                    <a:srgbClr val="FFFFFF"/>
                  </a:solidFill>
                </a:uFill>
                <a:latin typeface="Arial"/>
              </a:rPr>
              <a:t>Lab certificate number:</a:t>
            </a:r>
          </a:p>
        </p:txBody>
      </p:sp>
      <p:sp>
        <p:nvSpPr>
          <p:cNvPr id="6" name="TextBox 5">
            <a:extLst>
              <a:ext uri="{FF2B5EF4-FFF2-40B4-BE49-F238E27FC236}">
                <a16:creationId xmlns:a16="http://schemas.microsoft.com/office/drawing/2014/main" id="{A04B9CAA-577E-644E-9363-446D4D0880B7}"/>
              </a:ext>
            </a:extLst>
          </p:cNvPr>
          <p:cNvSpPr txBox="1"/>
          <p:nvPr/>
        </p:nvSpPr>
        <p:spPr>
          <a:xfrm>
            <a:off x="11946501" y="31947449"/>
            <a:ext cx="23519358" cy="2554545"/>
          </a:xfrm>
          <a:prstGeom prst="rect">
            <a:avLst/>
          </a:prstGeom>
          <a:noFill/>
        </p:spPr>
        <p:txBody>
          <a:bodyPr wrap="square" rtlCol="0">
            <a:spAutoFit/>
          </a:bodyPr>
          <a:lstStyle/>
          <a:p>
            <a:r>
              <a:rPr lang="en-GB" sz="4000" dirty="0"/>
              <a:t>Molecular genetic testing has several limitations, the quality of sequencing depends on the used sequencing methods and the available information about the identified gene variants. In some variants it is not clear if the they are likely benign or pathogenic mutations. The interpretation of test results in the context of the whole family history is important.</a:t>
            </a:r>
            <a:endParaRPr lang="en-US" sz="4000" dirty="0"/>
          </a:p>
        </p:txBody>
      </p:sp>
      <p:graphicFrame>
        <p:nvGraphicFramePr>
          <p:cNvPr id="7" name="Table 6">
            <a:extLst>
              <a:ext uri="{FF2B5EF4-FFF2-40B4-BE49-F238E27FC236}">
                <a16:creationId xmlns:a16="http://schemas.microsoft.com/office/drawing/2014/main" id="{DF026465-4B0D-424C-B88F-1AEFCDCC12DA}"/>
              </a:ext>
            </a:extLst>
          </p:cNvPr>
          <p:cNvGraphicFramePr>
            <a:graphicFrameLocks noGrp="1"/>
          </p:cNvGraphicFramePr>
          <p:nvPr>
            <p:extLst>
              <p:ext uri="{D42A27DB-BD31-4B8C-83A1-F6EECF244321}">
                <p14:modId xmlns:p14="http://schemas.microsoft.com/office/powerpoint/2010/main" val="3518465137"/>
              </p:ext>
            </p:extLst>
          </p:nvPr>
        </p:nvGraphicFramePr>
        <p:xfrm>
          <a:off x="12034044" y="12540860"/>
          <a:ext cx="23792946" cy="13350240"/>
        </p:xfrm>
        <a:graphic>
          <a:graphicData uri="http://schemas.openxmlformats.org/drawingml/2006/table">
            <a:tbl>
              <a:tblPr firstRow="1" bandRow="1">
                <a:tableStyleId>{7E9639D4-E3E2-4D34-9284-5A2195B3D0D7}</a:tableStyleId>
              </a:tblPr>
              <a:tblGrid>
                <a:gridCol w="3794582">
                  <a:extLst>
                    <a:ext uri="{9D8B030D-6E8A-4147-A177-3AD203B41FA5}">
                      <a16:colId xmlns:a16="http://schemas.microsoft.com/office/drawing/2014/main" val="1906711465"/>
                    </a:ext>
                  </a:extLst>
                </a:gridCol>
                <a:gridCol w="19998364">
                  <a:extLst>
                    <a:ext uri="{9D8B030D-6E8A-4147-A177-3AD203B41FA5}">
                      <a16:colId xmlns:a16="http://schemas.microsoft.com/office/drawing/2014/main" val="2907319910"/>
                    </a:ext>
                  </a:extLst>
                </a:gridCol>
              </a:tblGrid>
              <a:tr h="1025424">
                <a:tc>
                  <a:txBody>
                    <a:bodyPr/>
                    <a:lstStyle/>
                    <a:p>
                      <a:r>
                        <a:rPr lang="en-GB" sz="4000" b="1" dirty="0">
                          <a:solidFill>
                            <a:schemeClr val="bg1"/>
                          </a:solidFill>
                          <a:latin typeface="Arial" panose="020B0604020202020204" pitchFamily="34" charset="0"/>
                          <a:cs typeface="Arial" panose="020B0604020202020204" pitchFamily="34" charset="0"/>
                        </a:rPr>
                        <a:t>reported variants</a:t>
                      </a:r>
                      <a:endParaRPr lang="en-US" sz="4000" dirty="0">
                        <a:solidFill>
                          <a:schemeClr val="bg1"/>
                        </a:solidFill>
                        <a:latin typeface="Arial" panose="020B0604020202020204" pitchFamily="34" charset="0"/>
                        <a:cs typeface="Arial" panose="020B0604020202020204" pitchFamily="34" charset="0"/>
                      </a:endParaRPr>
                    </a:p>
                  </a:txBody>
                  <a:tcPr/>
                </a:tc>
                <a:tc>
                  <a:txBody>
                    <a:bodyPr/>
                    <a:lstStyle/>
                    <a:p>
                      <a:r>
                        <a:rPr lang="en-US" sz="40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2597267853"/>
                  </a:ext>
                </a:extLst>
              </a:tr>
              <a:tr h="1025424">
                <a:tc>
                  <a:txBody>
                    <a:bodyPr/>
                    <a:lstStyle/>
                    <a:p>
                      <a:r>
                        <a:rPr lang="en-GB" sz="4000" dirty="0">
                          <a:latin typeface="Arial" panose="020B0604020202020204" pitchFamily="34" charset="0"/>
                          <a:cs typeface="Arial" panose="020B0604020202020204" pitchFamily="34" charset="0"/>
                        </a:rPr>
                        <a:t>Pathogenic variant</a:t>
                      </a:r>
                      <a:endParaRPr lang="en-US" sz="4000" dirty="0">
                        <a:latin typeface="Arial" panose="020B0604020202020204" pitchFamily="34" charset="0"/>
                        <a:cs typeface="Arial" panose="020B0604020202020204" pitchFamily="34" charset="0"/>
                      </a:endParaRPr>
                    </a:p>
                  </a:txBody>
                  <a:tcPr/>
                </a:tc>
                <a:tc>
                  <a:txBody>
                    <a:bodyPr/>
                    <a:lstStyle/>
                    <a:p>
                      <a:r>
                        <a:rPr lang="en-GB" sz="4000" dirty="0">
                          <a:latin typeface="Arial" panose="020B0604020202020204" pitchFamily="34" charset="0"/>
                          <a:cs typeface="Arial" panose="020B0604020202020204" pitchFamily="34" charset="0"/>
                        </a:rPr>
                        <a:t>Based upon previous reports in the scientific literature and information in gene variant databases, this variant is a recognized cause of some or all of the patient’s clinical signs and symptoms (the patient’s phenotype).</a:t>
                      </a:r>
                      <a:endParaRPr lang="en-US" sz="4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82330381"/>
                  </a:ext>
                </a:extLst>
              </a:tr>
              <a:tr h="1025424">
                <a:tc>
                  <a:txBody>
                    <a:bodyPr/>
                    <a:lstStyle/>
                    <a:p>
                      <a:r>
                        <a:rPr lang="en-GB" sz="4000" dirty="0">
                          <a:latin typeface="Arial" panose="020B0604020202020204" pitchFamily="34" charset="0"/>
                          <a:cs typeface="Arial" panose="020B0604020202020204" pitchFamily="34" charset="0"/>
                        </a:rPr>
                        <a:t>Likely pathogenic variant</a:t>
                      </a:r>
                      <a:endParaRPr lang="en-US" sz="4000" dirty="0">
                        <a:latin typeface="Arial" panose="020B0604020202020204" pitchFamily="34" charset="0"/>
                        <a:cs typeface="Arial" panose="020B060402020202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4000" dirty="0">
                          <a:latin typeface="Arial" panose="020B0604020202020204" pitchFamily="34" charset="0"/>
                          <a:cs typeface="Arial" panose="020B0604020202020204" pitchFamily="34" charset="0"/>
                        </a:rPr>
                        <a:t>This is a novel (previously unreported) variant, however, based on its gene location and the predicted effect on protein function, it is likely to be the cause of some or all of the patient’s phenotype.</a:t>
                      </a:r>
                    </a:p>
                    <a:p>
                      <a:endParaRPr lang="en-US" sz="4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19629418"/>
                  </a:ext>
                </a:extLst>
              </a:tr>
              <a:tr h="1025424">
                <a:tc>
                  <a:txBody>
                    <a:bodyPr/>
                    <a:lstStyle/>
                    <a:p>
                      <a:r>
                        <a:rPr lang="en-GB" sz="4000" dirty="0">
                          <a:latin typeface="Arial" panose="020B0604020202020204" pitchFamily="34" charset="0"/>
                          <a:cs typeface="Arial" panose="020B0604020202020204" pitchFamily="34" charset="0"/>
                        </a:rPr>
                        <a:t>Benign variant</a:t>
                      </a:r>
                      <a:endParaRPr lang="en-US" sz="4000" dirty="0">
                        <a:latin typeface="Arial" panose="020B0604020202020204" pitchFamily="34" charset="0"/>
                        <a:cs typeface="Arial" panose="020B060402020202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4000" dirty="0">
                          <a:latin typeface="Arial" panose="020B0604020202020204" pitchFamily="34" charset="0"/>
                          <a:cs typeface="Arial" panose="020B0604020202020204" pitchFamily="34" charset="0"/>
                        </a:rPr>
                        <a:t>Based upon previous reports in the scientific literature and information in gene variant databases, this variant is recognized as a benign (not harmful), neutral variant and is not responsible for the patient’s phenotype.</a:t>
                      </a:r>
                    </a:p>
                    <a:p>
                      <a:endParaRPr lang="en-US" sz="4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5859559"/>
                  </a:ext>
                </a:extLst>
              </a:tr>
              <a:tr h="1025424">
                <a:tc>
                  <a:txBody>
                    <a:bodyPr/>
                    <a:lstStyle/>
                    <a:p>
                      <a:r>
                        <a:rPr lang="en-GB" sz="4000" dirty="0">
                          <a:latin typeface="Arial" panose="020B0604020202020204" pitchFamily="34" charset="0"/>
                          <a:cs typeface="Arial" panose="020B0604020202020204" pitchFamily="34" charset="0"/>
                        </a:rPr>
                        <a:t>Likely benign variant</a:t>
                      </a:r>
                      <a:endParaRPr lang="en-US" sz="4000" dirty="0">
                        <a:latin typeface="Arial" panose="020B0604020202020204" pitchFamily="34" charset="0"/>
                        <a:cs typeface="Arial" panose="020B060402020202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4000" dirty="0">
                          <a:latin typeface="Arial" panose="020B0604020202020204" pitchFamily="34" charset="0"/>
                          <a:cs typeface="Arial" panose="020B0604020202020204" pitchFamily="34" charset="0"/>
                        </a:rPr>
                        <a:t>This is a novel variant, however, based on its gene location and predicted lack of effect on protein function, it is likely to be benign and not responsible for the patient’s phenotype.</a:t>
                      </a:r>
                    </a:p>
                    <a:p>
                      <a:endParaRPr lang="en-US" sz="4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5541317"/>
                  </a:ext>
                </a:extLst>
              </a:tr>
              <a:tr h="1025424">
                <a:tc>
                  <a:txBody>
                    <a:bodyPr/>
                    <a:lstStyle/>
                    <a:p>
                      <a:r>
                        <a:rPr lang="en-GB" sz="4000" dirty="0">
                          <a:latin typeface="Arial" panose="020B0604020202020204" pitchFamily="34" charset="0"/>
                          <a:cs typeface="Arial" panose="020B0604020202020204" pitchFamily="34" charset="0"/>
                        </a:rPr>
                        <a:t>Variant of uncertain significance (VUS)</a:t>
                      </a:r>
                      <a:endParaRPr lang="en-US" sz="4000" dirty="0">
                        <a:latin typeface="Arial" panose="020B0604020202020204" pitchFamily="34" charset="0"/>
                        <a:cs typeface="Arial" panose="020B0604020202020204" pitchFamily="34" charset="0"/>
                      </a:endParaRPr>
                    </a:p>
                  </a:txBody>
                  <a:tcPr/>
                </a:tc>
                <a:tc>
                  <a:txBody>
                    <a:bodyPr/>
                    <a:lstStyle/>
                    <a:p>
                      <a:r>
                        <a:rPr lang="en-GB" sz="4000" dirty="0">
                          <a:latin typeface="Arial" panose="020B0604020202020204" pitchFamily="34" charset="0"/>
                          <a:cs typeface="Arial" panose="020B0604020202020204" pitchFamily="34" charset="0"/>
                        </a:rPr>
                        <a:t>Based on current evidence, it cannot be determined if this variant is pathogenic or benign. Some </a:t>
                      </a:r>
                      <a:r>
                        <a:rPr lang="en-GB" sz="4000" dirty="0" err="1">
                          <a:latin typeface="Arial" panose="020B0604020202020204" pitchFamily="34" charset="0"/>
                          <a:cs typeface="Arial" panose="020B0604020202020204" pitchFamily="34" charset="0"/>
                        </a:rPr>
                        <a:t>VUSes</a:t>
                      </a:r>
                      <a:r>
                        <a:rPr lang="en-GB" sz="4000" dirty="0">
                          <a:latin typeface="Arial" panose="020B0604020202020204" pitchFamily="34" charset="0"/>
                          <a:cs typeface="Arial" panose="020B0604020202020204" pitchFamily="34" charset="0"/>
                        </a:rPr>
                        <a:t> have been previously reported in the scientific literature but the evidence associating them with disease may be conflicting. Other </a:t>
                      </a:r>
                      <a:r>
                        <a:rPr lang="en-GB" sz="4000" dirty="0" err="1">
                          <a:latin typeface="Arial" panose="020B0604020202020204" pitchFamily="34" charset="0"/>
                          <a:cs typeface="Arial" panose="020B0604020202020204" pitchFamily="34" charset="0"/>
                        </a:rPr>
                        <a:t>VUSes</a:t>
                      </a:r>
                      <a:r>
                        <a:rPr lang="en-GB" sz="4000" dirty="0">
                          <a:latin typeface="Arial" panose="020B0604020202020204" pitchFamily="34" charset="0"/>
                          <a:cs typeface="Arial" panose="020B0604020202020204" pitchFamily="34" charset="0"/>
                        </a:rPr>
                        <a:t> are novel variants whose effect on protein function cannot be predicted. </a:t>
                      </a:r>
                      <a:endParaRPr lang="en-US" sz="4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51266592"/>
                  </a:ext>
                </a:extLst>
              </a:tr>
            </a:tbl>
          </a:graphicData>
        </a:graphic>
      </p:graphicFrame>
      <p:sp>
        <p:nvSpPr>
          <p:cNvPr id="8" name="TextBox 7">
            <a:extLst>
              <a:ext uri="{FF2B5EF4-FFF2-40B4-BE49-F238E27FC236}">
                <a16:creationId xmlns:a16="http://schemas.microsoft.com/office/drawing/2014/main" id="{E6E3C38B-D0C9-EF40-9B19-1CE4D4A1BA9F}"/>
              </a:ext>
            </a:extLst>
          </p:cNvPr>
          <p:cNvSpPr txBox="1"/>
          <p:nvPr/>
        </p:nvSpPr>
        <p:spPr>
          <a:xfrm>
            <a:off x="12041584" y="11314835"/>
            <a:ext cx="14301709" cy="923330"/>
          </a:xfrm>
          <a:prstGeom prst="rect">
            <a:avLst/>
          </a:prstGeom>
          <a:noFill/>
        </p:spPr>
        <p:txBody>
          <a:bodyPr wrap="square" rtlCol="0">
            <a:spAutoFit/>
          </a:bodyPr>
          <a:lstStyle/>
          <a:p>
            <a:pPr fontAlgn="base"/>
            <a:r>
              <a:rPr lang="en-GB" sz="5400" b="1" dirty="0">
                <a:solidFill>
                  <a:srgbClr val="221F1F"/>
                </a:solidFill>
                <a:latin typeface="Arial" panose="020B0604020202020204" pitchFamily="34" charset="0"/>
                <a:cs typeface="Arial" panose="020B0604020202020204" pitchFamily="34" charset="0"/>
              </a:rPr>
              <a:t>Classification of reported variants</a:t>
            </a:r>
          </a:p>
        </p:txBody>
      </p:sp>
    </p:spTree>
    <p:extLst>
      <p:ext uri="{BB962C8B-B14F-4D97-AF65-F5344CB8AC3E}">
        <p14:creationId xmlns:p14="http://schemas.microsoft.com/office/powerpoint/2010/main" val="3065587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9BED-3C2B-AA46-B3EC-9E01D29D8582}"/>
              </a:ext>
            </a:extLst>
          </p:cNvPr>
          <p:cNvSpPr>
            <a:spLocks noGrp="1"/>
          </p:cNvSpPr>
          <p:nvPr>
            <p:ph type="title"/>
          </p:nvPr>
        </p:nvSpPr>
        <p:spPr>
          <a:xfrm>
            <a:off x="3078660" y="15158071"/>
            <a:ext cx="31847860" cy="8549640"/>
          </a:xfrm>
        </p:spPr>
        <p:txBody>
          <a:bodyPr/>
          <a:lstStyle/>
          <a:p>
            <a:r>
              <a:rPr lang="en-GB" sz="9600" b="1" dirty="0"/>
              <a:t>Specialist researcher and clinician genetic</a:t>
            </a:r>
            <a:r>
              <a:rPr lang="en-GB" sz="9600" b="1" spc="-1" dirty="0">
                <a:solidFill>
                  <a:srgbClr val="000000"/>
                </a:solidFill>
                <a:uFill>
                  <a:solidFill>
                    <a:srgbClr val="FFFFFF"/>
                  </a:solidFill>
                </a:uFill>
                <a:latin typeface="Arial"/>
                <a:ea typeface="ＭＳ Ｐゴシック"/>
              </a:rPr>
              <a:t> test report</a:t>
            </a:r>
            <a:endParaRPr lang="en-US" sz="9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26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Report-FOR RESEACH ONLY</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720372" y="3266938"/>
            <a:ext cx="24490701" cy="35344501"/>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2" name="CustomShape 24"/>
          <p:cNvSpPr/>
          <p:nvPr/>
        </p:nvSpPr>
        <p:spPr>
          <a:xfrm>
            <a:off x="11598840" y="39032279"/>
            <a:ext cx="24612234" cy="11848099"/>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35373472"/>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12" name="CustomShape 58"/>
          <p:cNvSpPr/>
          <p:nvPr/>
        </p:nvSpPr>
        <p:spPr>
          <a:xfrm>
            <a:off x="24251560" y="39799446"/>
            <a:ext cx="11265320" cy="1416041"/>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b="1" spc="-1" dirty="0">
                <a:solidFill>
                  <a:srgbClr val="000000"/>
                </a:solidFill>
                <a:uFill>
                  <a:solidFill>
                    <a:srgbClr val="FFFFFF"/>
                  </a:solidFill>
                </a:uFill>
                <a:latin typeface="Arial"/>
              </a:rPr>
              <a:t>For more information please scan this QR code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13" name="Line 59"/>
          <p:cNvSpPr/>
          <p:nvPr/>
        </p:nvSpPr>
        <p:spPr>
          <a:xfrm>
            <a:off x="23312520" y="39035520"/>
            <a:ext cx="35280" cy="1140647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84" name="Rectangle: Rounded Corners 3">
            <a:extLst>
              <a:ext uri="{FF2B5EF4-FFF2-40B4-BE49-F238E27FC236}">
                <a16:creationId xmlns:a16="http://schemas.microsoft.com/office/drawing/2014/main" id="{CBF54EA3-59E5-4090-A6DA-8704A912B429}"/>
              </a:ext>
            </a:extLst>
          </p:cNvPr>
          <p:cNvSpPr/>
          <p:nvPr/>
        </p:nvSpPr>
        <p:spPr>
          <a:xfrm>
            <a:off x="12141235" y="3716641"/>
            <a:ext cx="23527443" cy="6316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18" name="Rectangle 17">
            <a:extLst>
              <a:ext uri="{FF2B5EF4-FFF2-40B4-BE49-F238E27FC236}">
                <a16:creationId xmlns:a16="http://schemas.microsoft.com/office/drawing/2014/main" id="{CBCFC3F3-2E86-4527-8803-D175DE16EBF1}"/>
              </a:ext>
            </a:extLst>
          </p:cNvPr>
          <p:cNvSpPr/>
          <p:nvPr/>
        </p:nvSpPr>
        <p:spPr>
          <a:xfrm>
            <a:off x="23816964" y="43964076"/>
            <a:ext cx="4371918" cy="1106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9" name="Picture 98">
            <a:extLst>
              <a:ext uri="{FF2B5EF4-FFF2-40B4-BE49-F238E27FC236}">
                <a16:creationId xmlns:a16="http://schemas.microsoft.com/office/drawing/2014/main" id="{72617FCF-9413-A448-9D0C-91780DFF2859}"/>
              </a:ext>
            </a:extLst>
          </p:cNvPr>
          <p:cNvPicPr>
            <a:picLocks noChangeAspect="1"/>
          </p:cNvPicPr>
          <p:nvPr/>
        </p:nvPicPr>
        <p:blipFill>
          <a:blip r:embed="rId3"/>
          <a:stretch>
            <a:fillRect/>
          </a:stretch>
        </p:blipFill>
        <p:spPr>
          <a:xfrm>
            <a:off x="26522342" y="41858965"/>
            <a:ext cx="6422759" cy="6422759"/>
          </a:xfrm>
          <a:prstGeom prst="rect">
            <a:avLst/>
          </a:prstGeom>
        </p:spPr>
      </p:pic>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Sample ID</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701290" y="4003587"/>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0" b="1" i="0" u="sng" strike="noStrike" kern="1200" cap="none" spc="-1" normalizeH="0" baseline="0" noProof="0" dirty="0">
                <a:ln>
                  <a:noFill/>
                </a:ln>
                <a:solidFill>
                  <a:srgbClr val="0070C0"/>
                </a:solidFill>
                <a:effectLst/>
                <a:uLnTx/>
                <a:uFill>
                  <a:solidFill>
                    <a:srgbClr val="FFFFFF"/>
                  </a:solidFill>
                </a:uFill>
                <a:latin typeface="Arial"/>
                <a:ea typeface="ＭＳ Ｐゴシック"/>
              </a:rPr>
              <a:t>Results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extLst/>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graphicFrame>
        <p:nvGraphicFramePr>
          <p:cNvPr id="131" name="Table 130">
            <a:extLst>
              <a:ext uri="{FF2B5EF4-FFF2-40B4-BE49-F238E27FC236}">
                <a16:creationId xmlns:a16="http://schemas.microsoft.com/office/drawing/2014/main" id="{9F626678-A29E-7C4D-B433-72E84CC00636}"/>
              </a:ext>
            </a:extLst>
          </p:cNvPr>
          <p:cNvGraphicFramePr>
            <a:graphicFrameLocks noGrp="1"/>
          </p:cNvGraphicFramePr>
          <p:nvPr>
            <p:extLst/>
          </p:nvPr>
        </p:nvGraphicFramePr>
        <p:xfrm>
          <a:off x="12341002" y="5551402"/>
          <a:ext cx="23049820" cy="1717609"/>
        </p:xfrm>
        <a:graphic>
          <a:graphicData uri="http://schemas.openxmlformats.org/drawingml/2006/table">
            <a:tbl>
              <a:tblPr firstRow="1" bandRow="1">
                <a:tableStyleId>{D7AC3CCA-C797-4891-BE02-D94E43425B78}</a:tableStyleId>
              </a:tblPr>
              <a:tblGrid>
                <a:gridCol w="2841625">
                  <a:extLst>
                    <a:ext uri="{9D8B030D-6E8A-4147-A177-3AD203B41FA5}">
                      <a16:colId xmlns:a16="http://schemas.microsoft.com/office/drawing/2014/main" val="600662596"/>
                    </a:ext>
                  </a:extLst>
                </a:gridCol>
                <a:gridCol w="3432250">
                  <a:extLst>
                    <a:ext uri="{9D8B030D-6E8A-4147-A177-3AD203B41FA5}">
                      <a16:colId xmlns:a16="http://schemas.microsoft.com/office/drawing/2014/main" val="935870068"/>
                    </a:ext>
                  </a:extLst>
                </a:gridCol>
                <a:gridCol w="4463046">
                  <a:extLst>
                    <a:ext uri="{9D8B030D-6E8A-4147-A177-3AD203B41FA5}">
                      <a16:colId xmlns:a16="http://schemas.microsoft.com/office/drawing/2014/main" val="285921130"/>
                    </a:ext>
                  </a:extLst>
                </a:gridCol>
                <a:gridCol w="4629626">
                  <a:extLst>
                    <a:ext uri="{9D8B030D-6E8A-4147-A177-3AD203B41FA5}">
                      <a16:colId xmlns:a16="http://schemas.microsoft.com/office/drawing/2014/main" val="3882909434"/>
                    </a:ext>
                  </a:extLst>
                </a:gridCol>
                <a:gridCol w="3475033">
                  <a:extLst>
                    <a:ext uri="{9D8B030D-6E8A-4147-A177-3AD203B41FA5}">
                      <a16:colId xmlns:a16="http://schemas.microsoft.com/office/drawing/2014/main" val="1768347568"/>
                    </a:ext>
                  </a:extLst>
                </a:gridCol>
                <a:gridCol w="4208240">
                  <a:extLst>
                    <a:ext uri="{9D8B030D-6E8A-4147-A177-3AD203B41FA5}">
                      <a16:colId xmlns:a16="http://schemas.microsoft.com/office/drawing/2014/main" val="2508815259"/>
                    </a:ext>
                  </a:extLst>
                </a:gridCol>
              </a:tblGrid>
              <a:tr h="855063">
                <a:tc>
                  <a:txBody>
                    <a:bodyPr/>
                    <a:lstStyle/>
                    <a:p>
                      <a:r>
                        <a:rPr lang="en-US" sz="3200" dirty="0"/>
                        <a:t>Name</a:t>
                      </a:r>
                    </a:p>
                  </a:txBody>
                  <a:tcPr/>
                </a:tc>
                <a:tc>
                  <a:txBody>
                    <a:bodyPr/>
                    <a:lstStyle/>
                    <a:p>
                      <a:r>
                        <a:rPr lang="en-US" sz="3200" dirty="0"/>
                        <a:t>Date of Birth</a:t>
                      </a:r>
                    </a:p>
                  </a:txBody>
                  <a:tcPr/>
                </a:tc>
                <a:tc>
                  <a:txBody>
                    <a:bodyPr/>
                    <a:lstStyle/>
                    <a:p>
                      <a:r>
                        <a:rPr lang="en-US" sz="3200" dirty="0"/>
                        <a:t>Episode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1" dirty="0">
                          <a:solidFill>
                            <a:schemeClr val="dk1"/>
                          </a:solidFill>
                          <a:effectLst/>
                          <a:latin typeface="+mn-lt"/>
                          <a:ea typeface="+mn-ea"/>
                          <a:cs typeface="+mn-cs"/>
                        </a:rPr>
                        <a:t>Sequence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txBody>
                  <a:tcPr/>
                </a:tc>
                <a:tc>
                  <a:txBody>
                    <a:bodyPr/>
                    <a:lstStyle/>
                    <a:p>
                      <a:r>
                        <a:rPr lang="en-US" sz="3200" dirty="0"/>
                        <a:t>classification </a:t>
                      </a:r>
                    </a:p>
                  </a:txBody>
                  <a:tcPr/>
                </a:tc>
                <a:tc>
                  <a:txBody>
                    <a:bodyPr/>
                    <a:lstStyle/>
                    <a:p>
                      <a:r>
                        <a:rPr lang="en-US" sz="3200" dirty="0"/>
                        <a:t>Conclusion</a:t>
                      </a:r>
                    </a:p>
                  </a:txBody>
                  <a:tcPr/>
                </a:tc>
                <a:extLst>
                  <a:ext uri="{0D108BD9-81ED-4DB2-BD59-A6C34878D82A}">
                    <a16:rowId xmlns:a16="http://schemas.microsoft.com/office/drawing/2014/main" val="3061509079"/>
                  </a:ext>
                </a:extLst>
              </a:tr>
              <a:tr h="650809">
                <a:tc>
                  <a:txBody>
                    <a:bodyPr/>
                    <a:lstStyle/>
                    <a:p>
                      <a:endParaRPr lang="en-US" sz="3600" dirty="0"/>
                    </a:p>
                  </a:txBody>
                  <a:tcPr/>
                </a:tc>
                <a:tc>
                  <a:txBody>
                    <a:bodyPr/>
                    <a:lstStyle/>
                    <a:p>
                      <a:endParaRPr lang="en-US" sz="3600" dirty="0"/>
                    </a:p>
                  </a:txBody>
                  <a:tcPr/>
                </a:tc>
                <a:tc>
                  <a:txBody>
                    <a:bodyPr/>
                    <a:lstStyle/>
                    <a:p>
                      <a:endParaRPr lang="en-US" sz="3600" dirty="0"/>
                    </a:p>
                  </a:txBody>
                  <a:tcPr/>
                </a:tc>
                <a:tc>
                  <a:txBody>
                    <a:bodyPr/>
                    <a:lstStyle/>
                    <a:p>
                      <a:endParaRPr lang="en-US" sz="3600"/>
                    </a:p>
                  </a:txBody>
                  <a:tcPr/>
                </a:tc>
                <a:tc>
                  <a:txBody>
                    <a:bodyPr/>
                    <a:lstStyle/>
                    <a:p>
                      <a:endParaRPr lang="en-US" sz="3600"/>
                    </a:p>
                  </a:txBody>
                  <a:tcPr/>
                </a:tc>
                <a:tc>
                  <a:txBody>
                    <a:bodyPr/>
                    <a:lstStyle/>
                    <a:p>
                      <a:endParaRPr lang="en-US" sz="3600" dirty="0"/>
                    </a:p>
                  </a:txBody>
                  <a:tcPr/>
                </a:tc>
                <a:extLst>
                  <a:ext uri="{0D108BD9-81ED-4DB2-BD59-A6C34878D82A}">
                    <a16:rowId xmlns:a16="http://schemas.microsoft.com/office/drawing/2014/main" val="989057275"/>
                  </a:ext>
                </a:extLst>
              </a:tr>
            </a:tbl>
          </a:graphicData>
        </a:graphic>
      </p:graphicFrame>
      <p:sp>
        <p:nvSpPr>
          <p:cNvPr id="133" name="Subtitle 2">
            <a:extLst>
              <a:ext uri="{FF2B5EF4-FFF2-40B4-BE49-F238E27FC236}">
                <a16:creationId xmlns:a16="http://schemas.microsoft.com/office/drawing/2014/main" id="{5F483449-0514-3A4F-98AA-E481A42D8171}"/>
              </a:ext>
            </a:extLst>
          </p:cNvPr>
          <p:cNvSpPr txBox="1">
            <a:spLocks/>
          </p:cNvSpPr>
          <p:nvPr/>
        </p:nvSpPr>
        <p:spPr>
          <a:xfrm>
            <a:off x="12609168" y="10904721"/>
            <a:ext cx="4721694" cy="801929"/>
          </a:xfrm>
          <a:prstGeom prst="rect">
            <a:avLst/>
          </a:prstGeom>
        </p:spPr>
        <p:txBody>
          <a:bodyPr>
            <a:noAutofit/>
          </a:bodyPr>
          <a:lstStyle/>
          <a:p>
            <a:r>
              <a:rPr lang="en-US" sz="5400" kern="0" dirty="0">
                <a:solidFill>
                  <a:sysClr val="windowText" lastClr="000000"/>
                </a:solidFill>
              </a:rPr>
              <a:t>Report</a:t>
            </a:r>
          </a:p>
        </p:txBody>
      </p:sp>
      <p:sp>
        <p:nvSpPr>
          <p:cNvPr id="135" name="Subtitle 2">
            <a:extLst>
              <a:ext uri="{FF2B5EF4-FFF2-40B4-BE49-F238E27FC236}">
                <a16:creationId xmlns:a16="http://schemas.microsoft.com/office/drawing/2014/main" id="{D1220D13-1C70-B048-9BFE-415679C4BEC1}"/>
              </a:ext>
            </a:extLst>
          </p:cNvPr>
          <p:cNvSpPr txBox="1">
            <a:spLocks/>
          </p:cNvSpPr>
          <p:nvPr/>
        </p:nvSpPr>
        <p:spPr>
          <a:xfrm>
            <a:off x="12152445" y="31351707"/>
            <a:ext cx="8147108" cy="570987"/>
          </a:xfrm>
          <a:prstGeom prst="rect">
            <a:avLst/>
          </a:prstGeom>
        </p:spPr>
        <p:txBody>
          <a:bodyPr>
            <a:noAutofit/>
          </a:bodyPr>
          <a:lstStyle/>
          <a:p>
            <a:r>
              <a:rPr lang="en-US" sz="5400" kern="0" dirty="0">
                <a:solidFill>
                  <a:sysClr val="windowText" lastClr="000000"/>
                </a:solidFill>
              </a:rPr>
              <a:t>About the genetic variant</a:t>
            </a:r>
          </a:p>
        </p:txBody>
      </p:sp>
      <p:sp>
        <p:nvSpPr>
          <p:cNvPr id="138" name="Rectangle 137">
            <a:extLst>
              <a:ext uri="{FF2B5EF4-FFF2-40B4-BE49-F238E27FC236}">
                <a16:creationId xmlns:a16="http://schemas.microsoft.com/office/drawing/2014/main" id="{E8389FDA-DFF2-7746-905B-BB415420FCC0}"/>
              </a:ext>
            </a:extLst>
          </p:cNvPr>
          <p:cNvSpPr/>
          <p:nvPr/>
        </p:nvSpPr>
        <p:spPr>
          <a:xfrm>
            <a:off x="11721428" y="39074032"/>
            <a:ext cx="11372982" cy="1015624"/>
          </a:xfrm>
          <a:prstGeom prst="rect">
            <a:avLst/>
          </a:prstGeom>
        </p:spPr>
        <p:txBody>
          <a:bodyPr wrap="square" lIns="91401" tIns="45701" rIns="91401" bIns="4570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0" b="1" dirty="0">
                <a:solidFill>
                  <a:srgbClr val="0070C0"/>
                </a:solidFill>
                <a:latin typeface="Arial"/>
                <a:cs typeface="Arial" panose="020B0604020202020204" pitchFamily="34" charset="0"/>
              </a:rPr>
              <a:t>More readings</a:t>
            </a:r>
            <a:endParaRPr kumimoji="0" lang="en-GB" sz="6000" b="1" i="0" u="none" strike="noStrike" kern="1200" cap="none" spc="0" normalizeH="0" baseline="0" noProof="0" dirty="0">
              <a:ln>
                <a:noFill/>
              </a:ln>
              <a:solidFill>
                <a:srgbClr val="0070C0"/>
              </a:solidFill>
              <a:effectLst/>
              <a:uLnTx/>
              <a:uFillTx/>
              <a:latin typeface="Arial"/>
              <a:cs typeface="Arial" panose="020B0604020202020204" pitchFamily="34" charset="0"/>
            </a:endParaRPr>
          </a:p>
        </p:txBody>
      </p:sp>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sp>
        <p:nvSpPr>
          <p:cNvPr id="65" name="Rectangle: Rounded Corners 3">
            <a:extLst>
              <a:ext uri="{FF2B5EF4-FFF2-40B4-BE49-F238E27FC236}">
                <a16:creationId xmlns:a16="http://schemas.microsoft.com/office/drawing/2014/main" id="{9B492D23-EA02-8C40-8C46-80F79BDA05CE}"/>
              </a:ext>
            </a:extLst>
          </p:cNvPr>
          <p:cNvSpPr/>
          <p:nvPr/>
        </p:nvSpPr>
        <p:spPr>
          <a:xfrm>
            <a:off x="12132417" y="23584211"/>
            <a:ext cx="23682335" cy="14603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67" name="Subtitle 2">
            <a:extLst>
              <a:ext uri="{FF2B5EF4-FFF2-40B4-BE49-F238E27FC236}">
                <a16:creationId xmlns:a16="http://schemas.microsoft.com/office/drawing/2014/main" id="{D59FCB99-2261-8643-8C1E-4979C69D722A}"/>
              </a:ext>
            </a:extLst>
          </p:cNvPr>
          <p:cNvSpPr txBox="1">
            <a:spLocks/>
          </p:cNvSpPr>
          <p:nvPr/>
        </p:nvSpPr>
        <p:spPr>
          <a:xfrm>
            <a:off x="12356758" y="25017407"/>
            <a:ext cx="4721694" cy="801929"/>
          </a:xfrm>
          <a:prstGeom prst="rect">
            <a:avLst/>
          </a:prstGeom>
        </p:spPr>
        <p:txBody>
          <a:bodyPr>
            <a:noAutofit/>
          </a:bodyPr>
          <a:lstStyle/>
          <a:p>
            <a:r>
              <a:rPr lang="en-US" sz="5400" kern="0" dirty="0">
                <a:solidFill>
                  <a:sysClr val="windowText" lastClr="000000"/>
                </a:solidFill>
              </a:rPr>
              <a:t>About the test</a:t>
            </a:r>
          </a:p>
        </p:txBody>
      </p:sp>
      <p:sp>
        <p:nvSpPr>
          <p:cNvPr id="71" name="Rectangle: Rounded Corners 3">
            <a:extLst>
              <a:ext uri="{FF2B5EF4-FFF2-40B4-BE49-F238E27FC236}">
                <a16:creationId xmlns:a16="http://schemas.microsoft.com/office/drawing/2014/main" id="{2CDD5636-50A7-C043-A769-8F6CA4950A28}"/>
              </a:ext>
            </a:extLst>
          </p:cNvPr>
          <p:cNvSpPr/>
          <p:nvPr/>
        </p:nvSpPr>
        <p:spPr>
          <a:xfrm>
            <a:off x="12141235" y="10328961"/>
            <a:ext cx="23682335" cy="6316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72" name="Rectangle: Rounded Corners 3">
            <a:extLst>
              <a:ext uri="{FF2B5EF4-FFF2-40B4-BE49-F238E27FC236}">
                <a16:creationId xmlns:a16="http://schemas.microsoft.com/office/drawing/2014/main" id="{08C00871-100F-6B40-B936-35EB6566D82B}"/>
              </a:ext>
            </a:extLst>
          </p:cNvPr>
          <p:cNvSpPr/>
          <p:nvPr/>
        </p:nvSpPr>
        <p:spPr>
          <a:xfrm>
            <a:off x="12141235" y="17064319"/>
            <a:ext cx="23682335" cy="59115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sp>
        <p:nvSpPr>
          <p:cNvPr id="73" name="Subtitle 2">
            <a:extLst>
              <a:ext uri="{FF2B5EF4-FFF2-40B4-BE49-F238E27FC236}">
                <a16:creationId xmlns:a16="http://schemas.microsoft.com/office/drawing/2014/main" id="{B3DC36CF-56DF-D14C-850E-EADD3FCDC71F}"/>
              </a:ext>
            </a:extLst>
          </p:cNvPr>
          <p:cNvSpPr txBox="1">
            <a:spLocks/>
          </p:cNvSpPr>
          <p:nvPr/>
        </p:nvSpPr>
        <p:spPr>
          <a:xfrm>
            <a:off x="12551079" y="17490200"/>
            <a:ext cx="4721694" cy="801929"/>
          </a:xfrm>
          <a:prstGeom prst="rect">
            <a:avLst/>
          </a:prstGeom>
        </p:spPr>
        <p:txBody>
          <a:bodyPr>
            <a:noAutofit/>
          </a:bodyPr>
          <a:lstStyle/>
          <a:p>
            <a:r>
              <a:rPr lang="en-US" sz="5400" kern="0" dirty="0">
                <a:solidFill>
                  <a:sysClr val="windowText" lastClr="000000"/>
                </a:solidFill>
              </a:rPr>
              <a:t>Next steps</a:t>
            </a:r>
          </a:p>
        </p:txBody>
      </p:sp>
    </p:spTree>
    <p:extLst>
      <p:ext uri="{BB962C8B-B14F-4D97-AF65-F5344CB8AC3E}">
        <p14:creationId xmlns:p14="http://schemas.microsoft.com/office/powerpoint/2010/main" val="4130365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Report-FOR RESEARCH ONLY</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692173" y="3266940"/>
            <a:ext cx="24490701" cy="4761344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Sample ID</a:t>
            </a:r>
          </a:p>
          <a:p>
            <a:r>
              <a:rPr lang="en-US" sz="3600" dirty="0"/>
              <a:t>DOB</a:t>
            </a:r>
          </a:p>
          <a:p>
            <a:r>
              <a:rPr lang="en-US" sz="3600" dirty="0"/>
              <a:t>Sex</a:t>
            </a:r>
          </a:p>
          <a:p>
            <a:r>
              <a:rPr lang="en-US" sz="3600" dirty="0"/>
              <a:t>Sample Type</a:t>
            </a: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pic>
        <p:nvPicPr>
          <p:cNvPr id="17" name="Picture 16">
            <a:extLst>
              <a:ext uri="{FF2B5EF4-FFF2-40B4-BE49-F238E27FC236}">
                <a16:creationId xmlns:a16="http://schemas.microsoft.com/office/drawing/2014/main" id="{06697EAA-D64B-5844-833B-E9480CC4A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0171" y="15514528"/>
            <a:ext cx="15957149" cy="7039306"/>
          </a:xfrm>
          <a:prstGeom prst="rect">
            <a:avLst/>
          </a:prstGeom>
        </p:spPr>
      </p:pic>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pic>
        <p:nvPicPr>
          <p:cNvPr id="140" name="Picture 139">
            <a:extLst>
              <a:ext uri="{FF2B5EF4-FFF2-40B4-BE49-F238E27FC236}">
                <a16:creationId xmlns:a16="http://schemas.microsoft.com/office/drawing/2014/main" id="{04C1C5FB-0634-4244-A3BA-95DF07FD762C}"/>
              </a:ext>
            </a:extLst>
          </p:cNvPr>
          <p:cNvPicPr>
            <a:picLocks noChangeAspect="1"/>
          </p:cNvPicPr>
          <p:nvPr/>
        </p:nvPicPr>
        <p:blipFill rotWithShape="1">
          <a:blip r:embed="rId5">
            <a:extLst>
              <a:ext uri="{28A0092B-C50C-407E-A947-70E740481C1C}">
                <a14:useLocalDpi xmlns:a14="http://schemas.microsoft.com/office/drawing/2010/main" val="0"/>
              </a:ext>
            </a:extLst>
          </a:blip>
          <a:srcRect b="38200"/>
          <a:stretch/>
        </p:blipFill>
        <p:spPr>
          <a:xfrm>
            <a:off x="16273241" y="26957392"/>
            <a:ext cx="16309543" cy="7345178"/>
          </a:xfrm>
          <a:prstGeom prst="rect">
            <a:avLst/>
          </a:prstGeom>
        </p:spPr>
      </p:pic>
      <p:sp>
        <p:nvSpPr>
          <p:cNvPr id="142" name="TextBox 141">
            <a:extLst>
              <a:ext uri="{FF2B5EF4-FFF2-40B4-BE49-F238E27FC236}">
                <a16:creationId xmlns:a16="http://schemas.microsoft.com/office/drawing/2014/main" id="{D696735D-2A12-454B-8445-6CA5BFA362C7}"/>
              </a:ext>
            </a:extLst>
          </p:cNvPr>
          <p:cNvSpPr txBox="1"/>
          <p:nvPr/>
        </p:nvSpPr>
        <p:spPr>
          <a:xfrm>
            <a:off x="12245991" y="13215716"/>
            <a:ext cx="435410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RIN Score</a:t>
            </a:r>
            <a:endParaRPr kumimoji="0" lang="en-GB" sz="5400" b="0" i="0" u="none" strike="noStrike" kern="1200" cap="none" spc="0" normalizeH="0" baseline="0" noProof="0" dirty="0">
              <a:ln>
                <a:noFill/>
              </a:ln>
              <a:solidFill>
                <a:prstClr val="black"/>
              </a:solidFill>
              <a:effectLst/>
              <a:uLnTx/>
              <a:uFillTx/>
              <a:latin typeface="Arial"/>
            </a:endParaRPr>
          </a:p>
        </p:txBody>
      </p:sp>
      <p:sp>
        <p:nvSpPr>
          <p:cNvPr id="143" name="TextBox 142">
            <a:extLst>
              <a:ext uri="{FF2B5EF4-FFF2-40B4-BE49-F238E27FC236}">
                <a16:creationId xmlns:a16="http://schemas.microsoft.com/office/drawing/2014/main" id="{01415F8F-9C7F-7A4E-B791-D05F98389750}"/>
              </a:ext>
            </a:extLst>
          </p:cNvPr>
          <p:cNvSpPr txBox="1"/>
          <p:nvPr/>
        </p:nvSpPr>
        <p:spPr>
          <a:xfrm>
            <a:off x="12132735" y="24477199"/>
            <a:ext cx="33649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5400" dirty="0">
                <a:solidFill>
                  <a:prstClr val="black"/>
                </a:solidFill>
                <a:latin typeface="Arial"/>
              </a:rPr>
              <a:t>Coverage</a:t>
            </a:r>
            <a:endParaRPr kumimoji="0" lang="en-GB" sz="5400" b="0" i="0" u="none" strike="noStrike" kern="1200" cap="none" spc="0" normalizeH="0" baseline="0" noProof="0" dirty="0">
              <a:ln>
                <a:noFill/>
              </a:ln>
              <a:solidFill>
                <a:prstClr val="black"/>
              </a:solidFill>
              <a:effectLst/>
              <a:uLnTx/>
              <a:uFillTx/>
              <a:latin typeface="Arial"/>
            </a:endParaRPr>
          </a:p>
        </p:txBody>
      </p:sp>
      <p:sp>
        <p:nvSpPr>
          <p:cNvPr id="57" name="CustomShape 37">
            <a:extLst>
              <a:ext uri="{FF2B5EF4-FFF2-40B4-BE49-F238E27FC236}">
                <a16:creationId xmlns:a16="http://schemas.microsoft.com/office/drawing/2014/main" id="{2DD5A7DB-480C-A94D-8B1C-FBCE30BC5007}"/>
              </a:ext>
            </a:extLst>
          </p:cNvPr>
          <p:cNvSpPr/>
          <p:nvPr/>
        </p:nvSpPr>
        <p:spPr>
          <a:xfrm>
            <a:off x="20109152" y="4451460"/>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0" b="1" i="0" u="sng" strike="noStrike" kern="1200" cap="none" spc="-1" normalizeH="0" baseline="0" noProof="0" dirty="0">
                <a:ln>
                  <a:noFill/>
                </a:ln>
                <a:solidFill>
                  <a:srgbClr val="0070C0"/>
                </a:solidFill>
                <a:effectLst/>
                <a:uLnTx/>
                <a:uFill>
                  <a:solidFill>
                    <a:srgbClr val="FFFFFF"/>
                  </a:solidFill>
                </a:uFill>
                <a:latin typeface="Arial"/>
                <a:ea typeface="ＭＳ Ｐゴシック"/>
              </a:rPr>
              <a:t>Quality Control</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2" name="TextBox 61">
            <a:extLst>
              <a:ext uri="{FF2B5EF4-FFF2-40B4-BE49-F238E27FC236}">
                <a16:creationId xmlns:a16="http://schemas.microsoft.com/office/drawing/2014/main" id="{5A7B81F3-DB08-2247-BFB7-CFD48C1EE15D}"/>
              </a:ext>
            </a:extLst>
          </p:cNvPr>
          <p:cNvSpPr txBox="1"/>
          <p:nvPr/>
        </p:nvSpPr>
        <p:spPr>
          <a:xfrm>
            <a:off x="12245991" y="6686038"/>
            <a:ext cx="4027250" cy="923330"/>
          </a:xfrm>
          <a:prstGeom prst="rect">
            <a:avLst/>
          </a:prstGeom>
          <a:noFill/>
        </p:spPr>
        <p:txBody>
          <a:bodyPr wrap="square" rtlCol="0">
            <a:spAutoFit/>
          </a:bodyPr>
          <a:lstStyle/>
          <a:p>
            <a:r>
              <a:rPr lang="en-US" sz="5400" dirty="0"/>
              <a:t>Sex check </a:t>
            </a:r>
          </a:p>
        </p:txBody>
      </p:sp>
      <p:sp>
        <p:nvSpPr>
          <p:cNvPr id="66" name="TextBox 65">
            <a:extLst>
              <a:ext uri="{FF2B5EF4-FFF2-40B4-BE49-F238E27FC236}">
                <a16:creationId xmlns:a16="http://schemas.microsoft.com/office/drawing/2014/main" id="{C6DE1C84-36E2-4247-80C0-3E73183C8982}"/>
              </a:ext>
            </a:extLst>
          </p:cNvPr>
          <p:cNvSpPr txBox="1"/>
          <p:nvPr/>
        </p:nvSpPr>
        <p:spPr>
          <a:xfrm>
            <a:off x="12132735" y="38481736"/>
            <a:ext cx="33649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Arial"/>
              </a:rPr>
              <a:t>PCA</a:t>
            </a:r>
          </a:p>
        </p:txBody>
      </p:sp>
    </p:spTree>
    <p:extLst>
      <p:ext uri="{BB962C8B-B14F-4D97-AF65-F5344CB8AC3E}">
        <p14:creationId xmlns:p14="http://schemas.microsoft.com/office/powerpoint/2010/main" val="18905697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Report-FOR RESEARCH ONLY</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720372" y="3266938"/>
            <a:ext cx="24490701" cy="4761344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840109" y="3578333"/>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Variant Details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graphicFrame>
        <p:nvGraphicFramePr>
          <p:cNvPr id="131" name="Table 130">
            <a:extLst>
              <a:ext uri="{FF2B5EF4-FFF2-40B4-BE49-F238E27FC236}">
                <a16:creationId xmlns:a16="http://schemas.microsoft.com/office/drawing/2014/main" id="{9F626678-A29E-7C4D-B433-72E84CC00636}"/>
              </a:ext>
            </a:extLst>
          </p:cNvPr>
          <p:cNvGraphicFramePr>
            <a:graphicFrameLocks noGrp="1"/>
          </p:cNvGraphicFramePr>
          <p:nvPr/>
        </p:nvGraphicFramePr>
        <p:xfrm>
          <a:off x="12793977" y="7564804"/>
          <a:ext cx="20034846" cy="1505872"/>
        </p:xfrm>
        <a:graphic>
          <a:graphicData uri="http://schemas.openxmlformats.org/drawingml/2006/table">
            <a:tbl>
              <a:tblPr firstRow="1" bandRow="1">
                <a:tableStyleId>{D7AC3CCA-C797-4891-BE02-D94E43425B78}</a:tableStyleId>
              </a:tblPr>
              <a:tblGrid>
                <a:gridCol w="2469933">
                  <a:extLst>
                    <a:ext uri="{9D8B030D-6E8A-4147-A177-3AD203B41FA5}">
                      <a16:colId xmlns:a16="http://schemas.microsoft.com/office/drawing/2014/main" val="600662596"/>
                    </a:ext>
                  </a:extLst>
                </a:gridCol>
                <a:gridCol w="2306109">
                  <a:extLst>
                    <a:ext uri="{9D8B030D-6E8A-4147-A177-3AD203B41FA5}">
                      <a16:colId xmlns:a16="http://schemas.microsoft.com/office/drawing/2014/main" val="935870068"/>
                    </a:ext>
                  </a:extLst>
                </a:gridCol>
                <a:gridCol w="4556462">
                  <a:extLst>
                    <a:ext uri="{9D8B030D-6E8A-4147-A177-3AD203B41FA5}">
                      <a16:colId xmlns:a16="http://schemas.microsoft.com/office/drawing/2014/main" val="285921130"/>
                    </a:ext>
                  </a:extLst>
                </a:gridCol>
                <a:gridCol w="4024060">
                  <a:extLst>
                    <a:ext uri="{9D8B030D-6E8A-4147-A177-3AD203B41FA5}">
                      <a16:colId xmlns:a16="http://schemas.microsoft.com/office/drawing/2014/main" val="3882909434"/>
                    </a:ext>
                  </a:extLst>
                </a:gridCol>
                <a:gridCol w="3020490">
                  <a:extLst>
                    <a:ext uri="{9D8B030D-6E8A-4147-A177-3AD203B41FA5}">
                      <a16:colId xmlns:a16="http://schemas.microsoft.com/office/drawing/2014/main" val="1768347568"/>
                    </a:ext>
                  </a:extLst>
                </a:gridCol>
                <a:gridCol w="3657792">
                  <a:extLst>
                    <a:ext uri="{9D8B030D-6E8A-4147-A177-3AD203B41FA5}">
                      <a16:colId xmlns:a16="http://schemas.microsoft.com/office/drawing/2014/main" val="2508815259"/>
                    </a:ext>
                  </a:extLst>
                </a:gridCol>
              </a:tblGrid>
              <a:tr h="855063">
                <a:tc>
                  <a:txBody>
                    <a:bodyPr/>
                    <a:lstStyle/>
                    <a:p>
                      <a:r>
                        <a:rPr lang="en-US" sz="3200" dirty="0"/>
                        <a:t>Gene ID</a:t>
                      </a:r>
                    </a:p>
                  </a:txBody>
                  <a:tcPr/>
                </a:tc>
                <a:tc>
                  <a:txBody>
                    <a:bodyPr/>
                    <a:lstStyle/>
                    <a:p>
                      <a:r>
                        <a:rPr lang="en-US" sz="3200" dirty="0"/>
                        <a:t>Phenotype</a:t>
                      </a:r>
                    </a:p>
                  </a:txBody>
                  <a:tcPr/>
                </a:tc>
                <a:tc>
                  <a:txBody>
                    <a:bodyPr/>
                    <a:lstStyle/>
                    <a:p>
                      <a:r>
                        <a:rPr lang="en-US" sz="3200" dirty="0"/>
                        <a:t>Frequency in controls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Frequency in cases</a:t>
                      </a:r>
                    </a:p>
                  </a:txBody>
                  <a:tcPr/>
                </a:tc>
                <a:tc>
                  <a:txBody>
                    <a:bodyPr/>
                    <a:lstStyle/>
                    <a:p>
                      <a:r>
                        <a:rPr lang="en-US" sz="3200" dirty="0"/>
                        <a:t>Gene variants</a:t>
                      </a:r>
                    </a:p>
                  </a:txBody>
                  <a:tcPr/>
                </a:tc>
                <a:tc>
                  <a:txBody>
                    <a:bodyPr/>
                    <a:lstStyle/>
                    <a:p>
                      <a:r>
                        <a:rPr lang="en-US" sz="3200" dirty="0"/>
                        <a:t>Classification</a:t>
                      </a:r>
                    </a:p>
                  </a:txBody>
                  <a:tcPr/>
                </a:tc>
                <a:extLst>
                  <a:ext uri="{0D108BD9-81ED-4DB2-BD59-A6C34878D82A}">
                    <a16:rowId xmlns:a16="http://schemas.microsoft.com/office/drawing/2014/main" val="3061509079"/>
                  </a:ext>
                </a:extLst>
              </a:tr>
              <a:tr h="650809">
                <a:tc>
                  <a:txBody>
                    <a:bodyPr/>
                    <a:lstStyle/>
                    <a:p>
                      <a:endParaRPr lang="en-US" sz="3600" dirty="0"/>
                    </a:p>
                  </a:txBody>
                  <a:tcPr/>
                </a:tc>
                <a:tc>
                  <a:txBody>
                    <a:bodyPr/>
                    <a:lstStyle/>
                    <a:p>
                      <a:endParaRPr lang="en-US" sz="3600" dirty="0"/>
                    </a:p>
                  </a:txBody>
                  <a:tcPr/>
                </a:tc>
                <a:tc>
                  <a:txBody>
                    <a:bodyPr/>
                    <a:lstStyle/>
                    <a:p>
                      <a:endParaRPr lang="en-US" sz="3600" dirty="0"/>
                    </a:p>
                  </a:txBody>
                  <a:tcPr/>
                </a:tc>
                <a:tc>
                  <a:txBody>
                    <a:bodyPr/>
                    <a:lstStyle/>
                    <a:p>
                      <a:endParaRPr lang="en-US" sz="3600"/>
                    </a:p>
                  </a:txBody>
                  <a:tcPr/>
                </a:tc>
                <a:tc>
                  <a:txBody>
                    <a:bodyPr/>
                    <a:lstStyle/>
                    <a:p>
                      <a:endParaRPr lang="en-US" sz="3600"/>
                    </a:p>
                  </a:txBody>
                  <a:tcPr/>
                </a:tc>
                <a:tc>
                  <a:txBody>
                    <a:bodyPr/>
                    <a:lstStyle/>
                    <a:p>
                      <a:endParaRPr lang="en-US" sz="3600" dirty="0"/>
                    </a:p>
                  </a:txBody>
                  <a:tcPr/>
                </a:tc>
                <a:extLst>
                  <a:ext uri="{0D108BD9-81ED-4DB2-BD59-A6C34878D82A}">
                    <a16:rowId xmlns:a16="http://schemas.microsoft.com/office/drawing/2014/main" val="989057275"/>
                  </a:ext>
                </a:extLst>
              </a:tr>
            </a:tbl>
          </a:graphicData>
        </a:graphic>
      </p:graphicFrame>
      <p:graphicFrame>
        <p:nvGraphicFramePr>
          <p:cNvPr id="132" name="Chart 131">
            <a:extLst>
              <a:ext uri="{FF2B5EF4-FFF2-40B4-BE49-F238E27FC236}">
                <a16:creationId xmlns:a16="http://schemas.microsoft.com/office/drawing/2014/main" id="{4CAB757A-0716-5543-AC2A-EFBE4CB4DD6D}"/>
              </a:ext>
            </a:extLst>
          </p:cNvPr>
          <p:cNvGraphicFramePr/>
          <p:nvPr/>
        </p:nvGraphicFramePr>
        <p:xfrm>
          <a:off x="18343620" y="38350219"/>
          <a:ext cx="9888045" cy="11565939"/>
        </p:xfrm>
        <a:graphic>
          <a:graphicData uri="http://schemas.openxmlformats.org/drawingml/2006/chart">
            <c:chart xmlns:c="http://schemas.openxmlformats.org/drawingml/2006/chart" xmlns:r="http://schemas.openxmlformats.org/officeDocument/2006/relationships" r:id="rId3"/>
          </a:graphicData>
        </a:graphic>
      </p:graphicFrame>
      <p:sp>
        <p:nvSpPr>
          <p:cNvPr id="133" name="Subtitle 2">
            <a:extLst>
              <a:ext uri="{FF2B5EF4-FFF2-40B4-BE49-F238E27FC236}">
                <a16:creationId xmlns:a16="http://schemas.microsoft.com/office/drawing/2014/main" id="{5F483449-0514-3A4F-98AA-E481A42D8171}"/>
              </a:ext>
            </a:extLst>
          </p:cNvPr>
          <p:cNvSpPr txBox="1">
            <a:spLocks/>
          </p:cNvSpPr>
          <p:nvPr/>
        </p:nvSpPr>
        <p:spPr>
          <a:xfrm>
            <a:off x="12793977" y="6023834"/>
            <a:ext cx="5268952" cy="801929"/>
          </a:xfrm>
          <a:prstGeom prst="rect">
            <a:avLst/>
          </a:prstGeom>
        </p:spPr>
        <p:txBody>
          <a:bodyPr>
            <a:noAutofit/>
          </a:bodyPr>
          <a:lstStyle/>
          <a:p>
            <a:r>
              <a:rPr lang="en-US" sz="5400" kern="0" dirty="0">
                <a:solidFill>
                  <a:sysClr val="windowText" lastClr="000000"/>
                </a:solidFill>
              </a:rPr>
              <a:t>Gene identified </a:t>
            </a:r>
          </a:p>
        </p:txBody>
      </p:sp>
      <p:pic>
        <p:nvPicPr>
          <p:cNvPr id="137" name="Picture 136">
            <a:extLst>
              <a:ext uri="{FF2B5EF4-FFF2-40B4-BE49-F238E27FC236}">
                <a16:creationId xmlns:a16="http://schemas.microsoft.com/office/drawing/2014/main" id="{14DF5D53-5454-A946-9FB2-ED08A1D90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43204" y="14205113"/>
            <a:ext cx="10289088" cy="5889377"/>
          </a:xfrm>
          <a:prstGeom prst="rect">
            <a:avLst/>
          </a:prstGeom>
        </p:spPr>
      </p:pic>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pic>
        <p:nvPicPr>
          <p:cNvPr id="65" name="Picture 64">
            <a:extLst>
              <a:ext uri="{FF2B5EF4-FFF2-40B4-BE49-F238E27FC236}">
                <a16:creationId xmlns:a16="http://schemas.microsoft.com/office/drawing/2014/main" id="{5498758B-BBAD-4045-A007-B78E818FF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0012" y="25091784"/>
            <a:ext cx="16611109" cy="7521412"/>
          </a:xfrm>
          <a:prstGeom prst="rect">
            <a:avLst/>
          </a:prstGeom>
        </p:spPr>
      </p:pic>
    </p:spTree>
    <p:extLst>
      <p:ext uri="{BB962C8B-B14F-4D97-AF65-F5344CB8AC3E}">
        <p14:creationId xmlns:p14="http://schemas.microsoft.com/office/powerpoint/2010/main" val="14753758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2"/>
          <p:cNvSpPr/>
          <p:nvPr/>
        </p:nvSpPr>
        <p:spPr>
          <a:xfrm>
            <a:off x="11267280" y="10835280"/>
            <a:ext cx="3305160" cy="1749240"/>
          </a:xfrm>
          <a:prstGeom prst="rect">
            <a:avLst/>
          </a:prstGeom>
          <a:noFill/>
          <a:ln w="9360">
            <a:noFill/>
          </a:ln>
        </p:spPr>
        <p:style>
          <a:lnRef idx="0">
            <a:scrgbClr r="0" g="0" b="0"/>
          </a:lnRef>
          <a:fillRef idx="0">
            <a:scrgbClr r="0" g="0" b="0"/>
          </a:fillRef>
          <a:effectRef idx="0">
            <a:scrgbClr r="0" g="0" b="0"/>
          </a:effectRef>
          <a:fontRef idx="minor"/>
        </p:style>
      </p:sp>
      <p:sp>
        <p:nvSpPr>
          <p:cNvPr id="41" name="CustomShape 3"/>
          <p:cNvSpPr/>
          <p:nvPr/>
        </p:nvSpPr>
        <p:spPr>
          <a:xfrm>
            <a:off x="0" y="0"/>
            <a:ext cx="36687240" cy="2718514"/>
          </a:xfrm>
          <a:prstGeom prst="rect">
            <a:avLst/>
          </a:prstGeom>
          <a:solidFill>
            <a:srgbClr val="FFFFFF"/>
          </a:solidFill>
          <a:ln w="9360">
            <a:noFill/>
          </a:ln>
        </p:spPr>
        <p:style>
          <a:lnRef idx="0">
            <a:scrgbClr r="0" g="0" b="0"/>
          </a:lnRef>
          <a:fillRef idx="0">
            <a:scrgbClr r="0" g="0" b="0"/>
          </a:fillRef>
          <a:effectRef idx="0">
            <a:scrgbClr r="0" g="0" b="0"/>
          </a:effectRef>
          <a:fontRef idx="minor"/>
        </p:style>
        <p:txBody>
          <a:bodyPr lIns="155520" tIns="77760" rIns="155520" bIns="7776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r>
              <a:rPr lang="en-GB" sz="9600" b="1" spc="-1" dirty="0">
                <a:solidFill>
                  <a:srgbClr val="000000"/>
                </a:solidFill>
                <a:uFill>
                  <a:solidFill>
                    <a:srgbClr val="FFFFFF"/>
                  </a:solidFill>
                </a:uFill>
                <a:latin typeface="Arial"/>
                <a:ea typeface="ＭＳ Ｐゴシック"/>
              </a:rPr>
              <a:t>Genetic Test Report-FOR RESEARCH ONLY</a:t>
            </a:r>
            <a:endParaRPr kumimoji="0" lang="en-GB" sz="9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2" name="CustomShape 4"/>
          <p:cNvSpPr/>
          <p:nvPr/>
        </p:nvSpPr>
        <p:spPr>
          <a:xfrm>
            <a:off x="337821" y="3307301"/>
            <a:ext cx="10945878" cy="5065219"/>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1" normalizeH="0" baseline="0" noProof="0" dirty="0">
              <a:ln>
                <a:noFill/>
              </a:ln>
              <a:solidFill>
                <a:srgbClr val="000000"/>
              </a:solidFill>
              <a:effectLst/>
              <a:uLnTx/>
              <a:uFill>
                <a:solidFill>
                  <a:srgbClr val="FFFFFF"/>
                </a:solidFill>
              </a:uFill>
              <a:latin typeface="Arial"/>
              <a:ea typeface="Noto Sans CJK SC Regular"/>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43" name="CustomShape 5"/>
          <p:cNvSpPr/>
          <p:nvPr/>
        </p:nvSpPr>
        <p:spPr>
          <a:xfrm>
            <a:off x="169557" y="16162362"/>
            <a:ext cx="11063469" cy="34718017"/>
          </a:xfrm>
          <a:prstGeom prst="roundRect">
            <a:avLst>
              <a:gd name="adj" fmla="val 16667"/>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156240" tIns="78120" rIns="156240" bIns="7812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endParaRPr lang="en-GB" sz="3800" b="1" spc="-1" dirty="0">
              <a:solidFill>
                <a:srgbClr val="000000"/>
              </a:solidFill>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800" b="1" i="0" u="none" strike="noStrike" kern="1200" cap="none" spc="-1" normalizeH="0" baseline="0" noProof="0" dirty="0">
              <a:ln>
                <a:noFill/>
              </a:ln>
              <a:solidFill>
                <a:srgbClr val="000000"/>
              </a:solidFill>
              <a:effectLst/>
              <a:uLnTx/>
              <a:uFill>
                <a:solidFill>
                  <a:srgbClr val="FFFFFF"/>
                </a:solidFill>
              </a:uFill>
              <a:latin typeface="Arial"/>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4" name="CustomShape 6"/>
          <p:cNvSpPr/>
          <p:nvPr/>
        </p:nvSpPr>
        <p:spPr>
          <a:xfrm>
            <a:off x="-713031" y="4619313"/>
            <a:ext cx="7324560" cy="118620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algn="ctr">
              <a:defRPr/>
            </a:pPr>
            <a:r>
              <a:rPr lang="en-US" sz="5400" b="1" dirty="0"/>
              <a:t>Patient details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48" name="CustomShape 10"/>
          <p:cNvSpPr/>
          <p:nvPr/>
        </p:nvSpPr>
        <p:spPr>
          <a:xfrm>
            <a:off x="11630601" y="3266938"/>
            <a:ext cx="24490701" cy="47556200"/>
          </a:xfrm>
          <a:prstGeom prst="roundRect">
            <a:avLst>
              <a:gd name="adj" fmla="val 0"/>
            </a:avLst>
          </a:prstGeom>
          <a:solidFill>
            <a:srgbClr val="FFFFFF"/>
          </a:solidFill>
          <a:ln w="9360">
            <a:noFill/>
          </a:ln>
        </p:spPr>
        <p:style>
          <a:lnRef idx="0">
            <a:scrgbClr r="0" g="0" b="0"/>
          </a:lnRef>
          <a:fillRef idx="0">
            <a:scrgbClr r="0" g="0" b="0"/>
          </a:fillRef>
          <a:effectRef idx="0">
            <a:scrgbClr r="0" g="0" b="0"/>
          </a:effectRef>
          <a:fontRef idx="minor"/>
        </p:style>
        <p:txBody>
          <a:bodyPr lIns="90000" tIns="45000" rIns="90000" bIns="45000"/>
          <a:lstStyle/>
          <a:p>
            <a:endParaRPr lang="en-GB" dirty="0"/>
          </a:p>
        </p:txBody>
      </p:sp>
      <p:sp>
        <p:nvSpPr>
          <p:cNvPr id="49" name="CustomShape 11"/>
          <p:cNvSpPr/>
          <p:nvPr/>
        </p:nvSpPr>
        <p:spPr>
          <a:xfrm>
            <a:off x="1058040" y="44562960"/>
            <a:ext cx="11660040" cy="183168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2" name="CustomShape 14"/>
          <p:cNvSpPr/>
          <p:nvPr/>
        </p:nvSpPr>
        <p:spPr>
          <a:xfrm>
            <a:off x="-15840" y="508680"/>
            <a:ext cx="3110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3" name="CustomShape 15"/>
          <p:cNvSpPr/>
          <p:nvPr/>
        </p:nvSpPr>
        <p:spPr>
          <a:xfrm>
            <a:off x="-3600" y="1970640"/>
            <a:ext cx="2228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4" name="CustomShape 16"/>
          <p:cNvSpPr/>
          <p:nvPr/>
        </p:nvSpPr>
        <p:spPr>
          <a:xfrm>
            <a:off x="-300960" y="2701800"/>
            <a:ext cx="238824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5" name="CustomShape 17"/>
          <p:cNvSpPr/>
          <p:nvPr/>
        </p:nvSpPr>
        <p:spPr>
          <a:xfrm>
            <a:off x="-203760" y="3765240"/>
            <a:ext cx="1681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6" name="CustomShape 18"/>
          <p:cNvSpPr/>
          <p:nvPr/>
        </p:nvSpPr>
        <p:spPr>
          <a:xfrm>
            <a:off x="-28080" y="5501880"/>
            <a:ext cx="3996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8" name="CustomShape 20"/>
          <p:cNvSpPr/>
          <p:nvPr/>
        </p:nvSpPr>
        <p:spPr>
          <a:xfrm>
            <a:off x="-209880" y="7699680"/>
            <a:ext cx="17254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59" name="CustomShape 21"/>
          <p:cNvSpPr/>
          <p:nvPr/>
        </p:nvSpPr>
        <p:spPr>
          <a:xfrm>
            <a:off x="-197640" y="8789400"/>
            <a:ext cx="163692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0" name="CustomShape 22"/>
          <p:cNvSpPr/>
          <p:nvPr/>
        </p:nvSpPr>
        <p:spPr>
          <a:xfrm>
            <a:off x="-319320" y="9793080"/>
            <a:ext cx="252108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dirty="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61" name="CustomShape 23"/>
          <p:cNvSpPr/>
          <p:nvPr/>
        </p:nvSpPr>
        <p:spPr>
          <a:xfrm>
            <a:off x="-137160" y="11611800"/>
            <a:ext cx="1195200" cy="257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4" name="Line 26"/>
          <p:cNvSpPr/>
          <p:nvPr/>
        </p:nvSpPr>
        <p:spPr>
          <a:xfrm flipH="1">
            <a:off x="11598840" y="24522480"/>
            <a:ext cx="23918040" cy="57240"/>
          </a:xfrm>
          <a:prstGeom prst="line">
            <a:avLst/>
          </a:prstGeom>
          <a:ln w="9360">
            <a:noFill/>
          </a:ln>
        </p:spPr>
        <p:style>
          <a:lnRef idx="0">
            <a:scrgbClr r="0" g="0" b="0"/>
          </a:lnRef>
          <a:fillRef idx="0">
            <a:scrgbClr r="0" g="0" b="0"/>
          </a:fillRef>
          <a:effectRef idx="0">
            <a:scrgbClr r="0" g="0" b="0"/>
          </a:effectRef>
          <a:fontRef idx="minor"/>
        </p:style>
      </p:sp>
      <p:sp>
        <p:nvSpPr>
          <p:cNvPr id="68" name="CustomShape 30"/>
          <p:cNvSpPr/>
          <p:nvPr/>
        </p:nvSpPr>
        <p:spPr>
          <a:xfrm rot="5400000">
            <a:off x="17151840" y="41248080"/>
            <a:ext cx="4019400" cy="45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1" normalizeH="0" baseline="0" noProof="0">
                <a:ln>
                  <a:noFill/>
                </a:ln>
                <a:solidFill>
                  <a:srgbClr val="000000"/>
                </a:solidFill>
                <a:effectLst/>
                <a:uLnTx/>
                <a:uFill>
                  <a:solidFill>
                    <a:srgbClr val="FFFFFF"/>
                  </a:solidFill>
                </a:uFill>
                <a:latin typeface="Calibri"/>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69" name="CustomShape 31"/>
          <p:cNvSpPr/>
          <p:nvPr/>
        </p:nvSpPr>
        <p:spPr>
          <a:xfrm>
            <a:off x="31657320" y="48175560"/>
            <a:ext cx="4332960" cy="706320"/>
          </a:xfrm>
          <a:prstGeom prst="rect">
            <a:avLst/>
          </a:prstGeom>
          <a:noFill/>
          <a:ln w="9360">
            <a:noFill/>
          </a:ln>
        </p:spPr>
        <p:style>
          <a:lnRef idx="0">
            <a:scrgbClr r="0" g="0" b="0"/>
          </a:lnRef>
          <a:fillRef idx="0">
            <a:scrgbClr r="0" g="0" b="0"/>
          </a:fillRef>
          <a:effectRef idx="0">
            <a:scrgbClr r="0" g="0" b="0"/>
          </a:effectRef>
          <a:fontRef idx="minor"/>
        </p:style>
      </p:sp>
      <p:sp>
        <p:nvSpPr>
          <p:cNvPr id="70" name="Line 32"/>
          <p:cNvSpPr/>
          <p:nvPr/>
        </p:nvSpPr>
        <p:spPr>
          <a:xfrm>
            <a:off x="1026360" y="26467560"/>
            <a:ext cx="8856720" cy="360"/>
          </a:xfrm>
          <a:prstGeom prst="line">
            <a:avLst/>
          </a:prstGeom>
          <a:ln w="9360">
            <a:noFill/>
          </a:ln>
        </p:spPr>
        <p:style>
          <a:lnRef idx="0">
            <a:scrgbClr r="0" g="0" b="0"/>
          </a:lnRef>
          <a:fillRef idx="0">
            <a:scrgbClr r="0" g="0" b="0"/>
          </a:fillRef>
          <a:effectRef idx="0">
            <a:scrgbClr r="0" g="0" b="0"/>
          </a:effectRef>
          <a:fontRef idx="minor"/>
        </p:style>
      </p:sp>
      <p:sp>
        <p:nvSpPr>
          <p:cNvPr id="74" name="CustomShape 36"/>
          <p:cNvSpPr/>
          <p:nvPr/>
        </p:nvSpPr>
        <p:spPr>
          <a:xfrm>
            <a:off x="11630601" y="3266939"/>
            <a:ext cx="24580473" cy="47613440"/>
          </a:xfrm>
          <a:prstGeom prst="frame">
            <a:avLst>
              <a:gd name="adj1" fmla="val 376"/>
            </a:avLst>
          </a:prstGeom>
          <a:solidFill>
            <a:srgbClr val="000000"/>
          </a:solidFill>
          <a:ln w="9360">
            <a:noFill/>
          </a:ln>
        </p:spPr>
        <p:style>
          <a:lnRef idx="0">
            <a:scrgbClr r="0" g="0" b="0"/>
          </a:lnRef>
          <a:fillRef idx="0">
            <a:scrgbClr r="0" g="0" b="0"/>
          </a:fillRef>
          <a:effectRef idx="0">
            <a:scrgbClr r="0" g="0" b="0"/>
          </a:effectRef>
          <a:fontRef idx="minor"/>
        </p:style>
      </p:sp>
      <p:sp>
        <p:nvSpPr>
          <p:cNvPr id="75" name="CustomShape 37"/>
          <p:cNvSpPr/>
          <p:nvPr/>
        </p:nvSpPr>
        <p:spPr>
          <a:xfrm>
            <a:off x="1274458" y="16888718"/>
            <a:ext cx="828493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Lab information</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77" name="CustomShape 39"/>
          <p:cNvSpPr/>
          <p:nvPr/>
        </p:nvSpPr>
        <p:spPr>
          <a:xfrm>
            <a:off x="31054680" y="48062520"/>
            <a:ext cx="2372760" cy="398520"/>
          </a:xfrm>
          <a:prstGeom prst="rect">
            <a:avLst/>
          </a:prstGeom>
          <a:noFill/>
          <a:ln w="9360">
            <a:noFill/>
          </a:ln>
        </p:spPr>
        <p:style>
          <a:lnRef idx="0">
            <a:scrgbClr r="0" g="0" b="0"/>
          </a:lnRef>
          <a:fillRef idx="0">
            <a:scrgbClr r="0" g="0" b="0"/>
          </a:fillRef>
          <a:effectRef idx="0">
            <a:scrgbClr r="0" g="0" b="0"/>
          </a:effectRef>
          <a:fontRef idx="minor"/>
        </p:style>
      </p:sp>
      <p:sp>
        <p:nvSpPr>
          <p:cNvPr id="78" name="CustomShape 40"/>
          <p:cNvSpPr/>
          <p:nvPr/>
        </p:nvSpPr>
        <p:spPr>
          <a:xfrm>
            <a:off x="11267280" y="11427120"/>
            <a:ext cx="11520000" cy="69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67"/>
          <p:cNvSpPr/>
          <p:nvPr/>
        </p:nvSpPr>
        <p:spPr>
          <a:xfrm>
            <a:off x="24191280" y="35255880"/>
            <a:ext cx="9734760" cy="21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100" b="0" i="0" u="none" strike="noStrike" kern="1200" cap="none" spc="-1" normalizeH="0" baseline="0" noProof="0">
                <a:ln>
                  <a:noFill/>
                </a:ln>
                <a:solidFill>
                  <a:srgbClr val="000000"/>
                </a:solidFill>
                <a:effectLst/>
                <a:uLnTx/>
                <a:uFill>
                  <a:solidFill>
                    <a:srgbClr val="FFFFFF"/>
                  </a:solidFill>
                </a:uFill>
                <a:latin typeface="Arial"/>
                <a:ea typeface="ＭＳ Ｐゴシック"/>
              </a:rPr>
              <a:t> </a:t>
            </a:r>
            <a:endParaRPr kumimoji="0" lang="en-GB"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53" name="CustomShape 90"/>
          <p:cNvSpPr/>
          <p:nvPr/>
        </p:nvSpPr>
        <p:spPr>
          <a:xfrm flipH="1">
            <a:off x="22601160" y="19837800"/>
            <a:ext cx="210240" cy="19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59" name="Title 1">
            <a:extLst>
              <a:ext uri="{FF2B5EF4-FFF2-40B4-BE49-F238E27FC236}">
                <a16:creationId xmlns:a16="http://schemas.microsoft.com/office/drawing/2014/main" id="{23E294B5-976F-4F20-9233-D0B6AE3184E5}"/>
              </a:ext>
            </a:extLst>
          </p:cNvPr>
          <p:cNvSpPr txBox="1">
            <a:spLocks/>
          </p:cNvSpPr>
          <p:nvPr/>
        </p:nvSpPr>
        <p:spPr>
          <a:xfrm>
            <a:off x="392514" y="3072572"/>
            <a:ext cx="35818560" cy="1642375"/>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6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 name="Oval 4"/>
          <p:cNvSpPr/>
          <p:nvPr/>
        </p:nvSpPr>
        <p:spPr>
          <a:xfrm>
            <a:off x="14999040" y="23871039"/>
            <a:ext cx="465190" cy="65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1" name="Oval 110"/>
          <p:cNvSpPr/>
          <p:nvPr/>
        </p:nvSpPr>
        <p:spPr>
          <a:xfrm>
            <a:off x="16109196" y="25741199"/>
            <a:ext cx="872046" cy="9381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2EC58300-5B0C-344F-9152-E84268CC653F}"/>
              </a:ext>
            </a:extLst>
          </p:cNvPr>
          <p:cNvSpPr txBox="1"/>
          <p:nvPr/>
        </p:nvSpPr>
        <p:spPr>
          <a:xfrm>
            <a:off x="478685" y="4457152"/>
            <a:ext cx="6346157" cy="2314993"/>
          </a:xfrm>
          <a:prstGeom prst="rect">
            <a:avLst/>
          </a:prstGeom>
          <a:noFill/>
        </p:spPr>
        <p:txBody>
          <a:bodyPr wrap="square" rtlCol="0">
            <a:spAutoFit/>
          </a:bodyPr>
          <a:lstStyle/>
          <a:p>
            <a:r>
              <a:rPr lang="en-US" sz="3600" dirty="0"/>
              <a:t>Name</a:t>
            </a:r>
          </a:p>
          <a:p>
            <a:r>
              <a:rPr lang="en-US" sz="3600" dirty="0"/>
              <a:t>DOB</a:t>
            </a:r>
          </a:p>
          <a:p>
            <a:r>
              <a:rPr lang="en-US" sz="3600" dirty="0"/>
              <a:t>Sex</a:t>
            </a:r>
          </a:p>
          <a:p>
            <a:r>
              <a:rPr lang="en-US" sz="3600" dirty="0"/>
              <a:t>Sample Type</a:t>
            </a:r>
          </a:p>
        </p:txBody>
      </p:sp>
      <p:sp>
        <p:nvSpPr>
          <p:cNvPr id="124" name="CustomShape 37">
            <a:extLst>
              <a:ext uri="{FF2B5EF4-FFF2-40B4-BE49-F238E27FC236}">
                <a16:creationId xmlns:a16="http://schemas.microsoft.com/office/drawing/2014/main" id="{BC02BB24-CD4E-B24E-B69D-550B3AD36230}"/>
              </a:ext>
            </a:extLst>
          </p:cNvPr>
          <p:cNvSpPr/>
          <p:nvPr/>
        </p:nvSpPr>
        <p:spPr>
          <a:xfrm>
            <a:off x="19840109" y="3578333"/>
            <a:ext cx="7713140" cy="1881360"/>
          </a:xfrm>
          <a:prstGeom prst="rect">
            <a:avLst/>
          </a:prstGeom>
          <a:noFill/>
          <a:ln w="9360">
            <a:noFill/>
          </a:ln>
        </p:spPr>
        <p:style>
          <a:lnRef idx="0">
            <a:scrgbClr r="0" g="0" b="0"/>
          </a:lnRef>
          <a:fillRef idx="0">
            <a:scrgbClr r="0" g="0" b="0"/>
          </a:fillRef>
          <a:effectRef idx="0">
            <a:scrgbClr r="0" g="0" b="0"/>
          </a:effectRef>
          <a:fontRef idx="minor"/>
        </p:style>
        <p:txBody>
          <a:bodyPr lIns="109800" tIns="55080" rIns="109800" bIns="55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b="1" u="sng" spc="-1" dirty="0">
                <a:solidFill>
                  <a:srgbClr val="0070C0"/>
                </a:solidFill>
                <a:uFill>
                  <a:solidFill>
                    <a:srgbClr val="FFFFFF"/>
                  </a:solidFill>
                </a:uFill>
                <a:latin typeface="Arial"/>
                <a:ea typeface="ＭＳ Ｐゴシック"/>
              </a:rPr>
              <a:t>Variant Details</a:t>
            </a: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5" name="CustomShape 4">
            <a:extLst>
              <a:ext uri="{FF2B5EF4-FFF2-40B4-BE49-F238E27FC236}">
                <a16:creationId xmlns:a16="http://schemas.microsoft.com/office/drawing/2014/main" id="{ACC184F6-B618-8741-9508-96BCE50A2C68}"/>
              </a:ext>
            </a:extLst>
          </p:cNvPr>
          <p:cNvSpPr/>
          <p:nvPr/>
        </p:nvSpPr>
        <p:spPr>
          <a:xfrm>
            <a:off x="348720" y="8787319"/>
            <a:ext cx="10945878" cy="3388174"/>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r>
              <a:rPr lang="en-US" sz="5400" b="1" dirty="0"/>
              <a:t>Test ordered by</a:t>
            </a:r>
          </a:p>
          <a:p>
            <a:r>
              <a:rPr lang="en-US" sz="3600" dirty="0"/>
              <a:t>Name</a:t>
            </a:r>
          </a:p>
          <a:p>
            <a:r>
              <a:rPr lang="en-US" sz="3600" dirty="0"/>
              <a:t>Doctor identification number </a:t>
            </a:r>
          </a:p>
          <a:p>
            <a:r>
              <a:rPr lang="en-US" sz="3600" dirty="0"/>
              <a:t>Hospital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graphicFrame>
        <p:nvGraphicFramePr>
          <p:cNvPr id="128" name="Table 127">
            <a:extLst>
              <a:ext uri="{FF2B5EF4-FFF2-40B4-BE49-F238E27FC236}">
                <a16:creationId xmlns:a16="http://schemas.microsoft.com/office/drawing/2014/main" id="{099FB455-CC66-6C49-B2E5-B603CCA27193}"/>
              </a:ext>
            </a:extLst>
          </p:cNvPr>
          <p:cNvGraphicFramePr>
            <a:graphicFrameLocks noGrp="1"/>
          </p:cNvGraphicFramePr>
          <p:nvPr/>
        </p:nvGraphicFramePr>
        <p:xfrm>
          <a:off x="403558" y="18882500"/>
          <a:ext cx="10434119" cy="12599253"/>
        </p:xfrm>
        <a:graphic>
          <a:graphicData uri="http://schemas.openxmlformats.org/drawingml/2006/table">
            <a:tbl>
              <a:tblPr firstRow="1" bandRow="1">
                <a:tableStyleId>{BC89EF96-8CEA-46FF-86C4-4CE0E7609802}</a:tableStyleId>
              </a:tblPr>
              <a:tblGrid>
                <a:gridCol w="6865441">
                  <a:extLst>
                    <a:ext uri="{9D8B030D-6E8A-4147-A177-3AD203B41FA5}">
                      <a16:colId xmlns:a16="http://schemas.microsoft.com/office/drawing/2014/main" val="3952895531"/>
                    </a:ext>
                  </a:extLst>
                </a:gridCol>
                <a:gridCol w="3568678">
                  <a:extLst>
                    <a:ext uri="{9D8B030D-6E8A-4147-A177-3AD203B41FA5}">
                      <a16:colId xmlns:a16="http://schemas.microsoft.com/office/drawing/2014/main" val="2184800387"/>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0" dirty="0"/>
                        <a:t>Test done by </a:t>
                      </a:r>
                    </a:p>
                    <a:p>
                      <a:endParaRPr lang="en-US" sz="3600" dirty="0"/>
                    </a:p>
                  </a:txBody>
                  <a:tcPr/>
                </a:tc>
                <a:tc>
                  <a:txBody>
                    <a:bodyPr/>
                    <a:lstStyle/>
                    <a:p>
                      <a:endParaRPr lang="en-US" sz="3600"/>
                    </a:p>
                  </a:txBody>
                  <a:tcPr/>
                </a:tc>
                <a:extLst>
                  <a:ext uri="{0D108BD9-81ED-4DB2-BD59-A6C34878D82A}">
                    <a16:rowId xmlns:a16="http://schemas.microsoft.com/office/drawing/2014/main" val="147701038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Telephone</a:t>
                      </a:r>
                    </a:p>
                    <a:p>
                      <a:endParaRPr lang="en-US" sz="3600" dirty="0"/>
                    </a:p>
                  </a:txBody>
                  <a:tcPr/>
                </a:tc>
                <a:tc>
                  <a:txBody>
                    <a:bodyPr/>
                    <a:lstStyle/>
                    <a:p>
                      <a:endParaRPr lang="en-US" sz="3600" dirty="0"/>
                    </a:p>
                  </a:txBody>
                  <a:tcPr/>
                </a:tc>
                <a:extLst>
                  <a:ext uri="{0D108BD9-81ED-4DB2-BD59-A6C34878D82A}">
                    <a16:rowId xmlns:a16="http://schemas.microsoft.com/office/drawing/2014/main" val="149119792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received </a:t>
                      </a:r>
                    </a:p>
                    <a:p>
                      <a:endParaRPr lang="en-US" sz="3600" dirty="0"/>
                    </a:p>
                  </a:txBody>
                  <a:tcPr/>
                </a:tc>
                <a:tc>
                  <a:txBody>
                    <a:bodyPr/>
                    <a:lstStyle/>
                    <a:p>
                      <a:endParaRPr lang="en-US" sz="3600" dirty="0"/>
                    </a:p>
                  </a:txBody>
                  <a:tcPr/>
                </a:tc>
                <a:extLst>
                  <a:ext uri="{0D108BD9-81ED-4DB2-BD59-A6C34878D82A}">
                    <a16:rowId xmlns:a16="http://schemas.microsoft.com/office/drawing/2014/main" val="1606012126"/>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Date reported </a:t>
                      </a:r>
                    </a:p>
                    <a:p>
                      <a:endParaRPr lang="en-US" sz="3600" dirty="0"/>
                    </a:p>
                  </a:txBody>
                  <a:tcPr/>
                </a:tc>
                <a:tc>
                  <a:txBody>
                    <a:bodyPr/>
                    <a:lstStyle/>
                    <a:p>
                      <a:endParaRPr lang="en-US" sz="3600" dirty="0"/>
                    </a:p>
                  </a:txBody>
                  <a:tcPr/>
                </a:tc>
                <a:extLst>
                  <a:ext uri="{0D108BD9-81ED-4DB2-BD59-A6C34878D82A}">
                    <a16:rowId xmlns:a16="http://schemas.microsoft.com/office/drawing/2014/main" val="4203907682"/>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Lab ID number</a:t>
                      </a:r>
                    </a:p>
                    <a:p>
                      <a:endParaRPr lang="en-US" sz="3600" dirty="0"/>
                    </a:p>
                  </a:txBody>
                  <a:tcPr/>
                </a:tc>
                <a:tc>
                  <a:txBody>
                    <a:bodyPr/>
                    <a:lstStyle/>
                    <a:p>
                      <a:endParaRPr lang="en-US" sz="3600" dirty="0"/>
                    </a:p>
                  </a:txBody>
                  <a:tcPr/>
                </a:tc>
                <a:extLst>
                  <a:ext uri="{0D108BD9-81ED-4DB2-BD59-A6C34878D82A}">
                    <a16:rowId xmlns:a16="http://schemas.microsoft.com/office/drawing/2014/main" val="2128590234"/>
                  </a:ext>
                </a:extLst>
              </a:tr>
              <a:tr h="1267837">
                <a:tc>
                  <a:txBody>
                    <a:bodyPr/>
                    <a:lstStyle/>
                    <a:p>
                      <a:r>
                        <a:rPr lang="en-US" sz="3600" dirty="0"/>
                        <a:t>Processing pipeline</a:t>
                      </a:r>
                    </a:p>
                  </a:txBody>
                  <a:tcPr/>
                </a:tc>
                <a:tc>
                  <a:txBody>
                    <a:bodyPr/>
                    <a:lstStyle/>
                    <a:p>
                      <a:endParaRPr lang="en-US" sz="3600" dirty="0"/>
                    </a:p>
                  </a:txBody>
                  <a:tcPr/>
                </a:tc>
                <a:extLst>
                  <a:ext uri="{0D108BD9-81ED-4DB2-BD59-A6C34878D82A}">
                    <a16:rowId xmlns:a16="http://schemas.microsoft.com/office/drawing/2014/main" val="3586274581"/>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Alignment</a:t>
                      </a:r>
                    </a:p>
                    <a:p>
                      <a:endParaRPr lang="en-US" sz="3600" dirty="0"/>
                    </a:p>
                  </a:txBody>
                  <a:tcPr/>
                </a:tc>
                <a:tc>
                  <a:txBody>
                    <a:bodyPr/>
                    <a:lstStyle/>
                    <a:p>
                      <a:endParaRPr lang="en-US" sz="3600" dirty="0"/>
                    </a:p>
                  </a:txBody>
                  <a:tcPr/>
                </a:tc>
                <a:extLst>
                  <a:ext uri="{0D108BD9-81ED-4DB2-BD59-A6C34878D82A}">
                    <a16:rowId xmlns:a16="http://schemas.microsoft.com/office/drawing/2014/main" val="823357611"/>
                  </a:ext>
                </a:extLst>
              </a:tr>
              <a:tr h="1267837">
                <a:tc>
                  <a:txBody>
                    <a:bodyPr/>
                    <a:lstStyle/>
                    <a:p>
                      <a:r>
                        <a:rPr lang="en-US" sz="3600" dirty="0"/>
                        <a:t>Sequencing planform </a:t>
                      </a:r>
                    </a:p>
                  </a:txBody>
                  <a:tcPr/>
                </a:tc>
                <a:tc>
                  <a:txBody>
                    <a:bodyPr/>
                    <a:lstStyle/>
                    <a:p>
                      <a:endParaRPr lang="en-US" sz="3600" dirty="0"/>
                    </a:p>
                  </a:txBody>
                  <a:tcPr/>
                </a:tc>
                <a:extLst>
                  <a:ext uri="{0D108BD9-81ED-4DB2-BD59-A6C34878D82A}">
                    <a16:rowId xmlns:a16="http://schemas.microsoft.com/office/drawing/2014/main" val="911264414"/>
                  </a:ext>
                </a:extLst>
              </a:tr>
              <a:tr h="1267837">
                <a:tc>
                  <a:txBody>
                    <a:bodyPr/>
                    <a:lstStyle/>
                    <a:p>
                      <a:r>
                        <a:rPr lang="en-GB" sz="3600" b="0" i="0" u="none" strike="noStrike" dirty="0">
                          <a:solidFill>
                            <a:schemeClr val="tx1"/>
                          </a:solidFill>
                          <a:effectLst/>
                          <a:latin typeface="+mn-lt"/>
                          <a:ea typeface="+mn-ea"/>
                          <a:cs typeface="+mn-cs"/>
                        </a:rPr>
                        <a:t>Sequencing libraries</a:t>
                      </a:r>
                      <a:endParaRPr lang="en-US" sz="3600" dirty="0"/>
                    </a:p>
                  </a:txBody>
                  <a:tcPr/>
                </a:tc>
                <a:tc>
                  <a:txBody>
                    <a:bodyPr/>
                    <a:lstStyle/>
                    <a:p>
                      <a:endParaRPr lang="en-US" sz="3600" dirty="0"/>
                    </a:p>
                  </a:txBody>
                  <a:tcPr/>
                </a:tc>
                <a:extLst>
                  <a:ext uri="{0D108BD9-81ED-4DB2-BD59-A6C34878D82A}">
                    <a16:rowId xmlns:a16="http://schemas.microsoft.com/office/drawing/2014/main" val="4040130818"/>
                  </a:ext>
                </a:extLst>
              </a:tr>
              <a:tr h="126783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List of bioinformatics tools</a:t>
                      </a:r>
                    </a:p>
                    <a:p>
                      <a:endParaRPr lang="en-US" sz="3600" dirty="0"/>
                    </a:p>
                  </a:txBody>
                  <a:tcPr/>
                </a:tc>
                <a:tc>
                  <a:txBody>
                    <a:bodyPr/>
                    <a:lstStyle/>
                    <a:p>
                      <a:endParaRPr lang="en-US" sz="3600" dirty="0"/>
                    </a:p>
                  </a:txBody>
                  <a:tcPr/>
                </a:tc>
                <a:extLst>
                  <a:ext uri="{0D108BD9-81ED-4DB2-BD59-A6C34878D82A}">
                    <a16:rowId xmlns:a16="http://schemas.microsoft.com/office/drawing/2014/main" val="913071368"/>
                  </a:ext>
                </a:extLst>
              </a:tr>
            </a:tbl>
          </a:graphicData>
        </a:graphic>
      </p:graphicFrame>
      <p:sp>
        <p:nvSpPr>
          <p:cNvPr id="130" name="CustomShape 4">
            <a:extLst>
              <a:ext uri="{FF2B5EF4-FFF2-40B4-BE49-F238E27FC236}">
                <a16:creationId xmlns:a16="http://schemas.microsoft.com/office/drawing/2014/main" id="{24841C41-BB63-F74A-AEED-06901BBC20BF}"/>
              </a:ext>
            </a:extLst>
          </p:cNvPr>
          <p:cNvSpPr/>
          <p:nvPr/>
        </p:nvSpPr>
        <p:spPr>
          <a:xfrm>
            <a:off x="305522" y="12468029"/>
            <a:ext cx="10945878" cy="3474168"/>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txBody>
          <a:bodyPr lIns="156240" tIns="78120" rIns="156240" bIns="78120" anchor="ctr"/>
          <a:lstStyle/>
          <a:p>
            <a:endParaRPr lang="en-US" sz="3600"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700" b="0" i="0" u="none" strike="noStrike" kern="1200" cap="none" spc="-1" normalizeH="0" baseline="0" noProof="0" dirty="0">
                <a:ln>
                  <a:noFill/>
                </a:ln>
                <a:solidFill>
                  <a:srgbClr val="000000"/>
                </a:solidFill>
                <a:effectLst/>
                <a:uLnTx/>
                <a:uFill>
                  <a:solidFill>
                    <a:srgbClr val="FFFFFF"/>
                  </a:solidFill>
                </a:uFill>
                <a:latin typeface="Arial"/>
                <a:ea typeface="ＭＳ Ｐゴシック"/>
              </a:rPr>
              <a:t>	</a:t>
            </a:r>
          </a:p>
        </p:txBody>
      </p:sp>
      <p:sp>
        <p:nvSpPr>
          <p:cNvPr id="12" name="TextBox 11">
            <a:extLst>
              <a:ext uri="{FF2B5EF4-FFF2-40B4-BE49-F238E27FC236}">
                <a16:creationId xmlns:a16="http://schemas.microsoft.com/office/drawing/2014/main" id="{E94AFBF6-5F0D-5441-A7D3-B943ECB74ED0}"/>
              </a:ext>
            </a:extLst>
          </p:cNvPr>
          <p:cNvSpPr txBox="1"/>
          <p:nvPr/>
        </p:nvSpPr>
        <p:spPr>
          <a:xfrm>
            <a:off x="550669" y="12733636"/>
            <a:ext cx="7400020" cy="1200329"/>
          </a:xfrm>
          <a:prstGeom prst="rect">
            <a:avLst/>
          </a:prstGeom>
          <a:noFill/>
        </p:spPr>
        <p:txBody>
          <a:bodyPr wrap="square" rtlCol="0">
            <a:spAutoFit/>
          </a:bodyPr>
          <a:lstStyle/>
          <a:p>
            <a:r>
              <a:rPr lang="en-US" sz="5400" b="1" dirty="0"/>
              <a:t>Reason for test</a:t>
            </a:r>
          </a:p>
          <a:p>
            <a:endParaRPr lang="en-US" dirty="0"/>
          </a:p>
        </p:txBody>
      </p:sp>
      <p:pic>
        <p:nvPicPr>
          <p:cNvPr id="139" name="Picture 138">
            <a:extLst>
              <a:ext uri="{FF2B5EF4-FFF2-40B4-BE49-F238E27FC236}">
                <a16:creationId xmlns:a16="http://schemas.microsoft.com/office/drawing/2014/main" id="{6790571A-FF81-CF4F-9F2B-BCCD7A39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24" y="389112"/>
            <a:ext cx="5435600" cy="1498600"/>
          </a:xfrm>
          <a:prstGeom prst="rect">
            <a:avLst/>
          </a:prstGeom>
        </p:spPr>
      </p:pic>
      <p:sp>
        <p:nvSpPr>
          <p:cNvPr id="50" name="TextBox 49">
            <a:extLst>
              <a:ext uri="{FF2B5EF4-FFF2-40B4-BE49-F238E27FC236}">
                <a16:creationId xmlns:a16="http://schemas.microsoft.com/office/drawing/2014/main" id="{A9E9DAEA-E7C6-6D46-8BBE-F0F9A5D22860}"/>
              </a:ext>
            </a:extLst>
          </p:cNvPr>
          <p:cNvSpPr txBox="1"/>
          <p:nvPr/>
        </p:nvSpPr>
        <p:spPr>
          <a:xfrm>
            <a:off x="12416830" y="6496151"/>
            <a:ext cx="6972230" cy="923330"/>
          </a:xfrm>
          <a:prstGeom prst="rect">
            <a:avLst/>
          </a:prstGeom>
          <a:noFill/>
        </p:spPr>
        <p:txBody>
          <a:bodyPr wrap="square" rtlCol="0">
            <a:spAutoFit/>
          </a:bodyPr>
          <a:lstStyle/>
          <a:p>
            <a:r>
              <a:rPr lang="en-US" sz="5400" dirty="0"/>
              <a:t>Haplotype Analysis </a:t>
            </a:r>
          </a:p>
        </p:txBody>
      </p:sp>
      <p:graphicFrame>
        <p:nvGraphicFramePr>
          <p:cNvPr id="51" name="Table 50">
            <a:extLst>
              <a:ext uri="{FF2B5EF4-FFF2-40B4-BE49-F238E27FC236}">
                <a16:creationId xmlns:a16="http://schemas.microsoft.com/office/drawing/2014/main" id="{174BF351-28BF-5547-B3A7-8FD50FF5454D}"/>
              </a:ext>
            </a:extLst>
          </p:cNvPr>
          <p:cNvGraphicFramePr>
            <a:graphicFrameLocks noGrp="1"/>
          </p:cNvGraphicFramePr>
          <p:nvPr>
            <p:extLst/>
          </p:nvPr>
        </p:nvGraphicFramePr>
        <p:xfrm>
          <a:off x="12444898" y="8206622"/>
          <a:ext cx="18754093" cy="1524000"/>
        </p:xfrm>
        <a:graphic>
          <a:graphicData uri="http://schemas.openxmlformats.org/drawingml/2006/table">
            <a:tbl>
              <a:tblPr firstRow="1" bandRow="1">
                <a:tableStyleId>{616DA210-FB5B-4158-B5E0-FEB733F419BA}</a:tableStyleId>
              </a:tblPr>
              <a:tblGrid>
                <a:gridCol w="4688523">
                  <a:extLst>
                    <a:ext uri="{9D8B030D-6E8A-4147-A177-3AD203B41FA5}">
                      <a16:colId xmlns:a16="http://schemas.microsoft.com/office/drawing/2014/main" val="479376540"/>
                    </a:ext>
                  </a:extLst>
                </a:gridCol>
                <a:gridCol w="4934170">
                  <a:extLst>
                    <a:ext uri="{9D8B030D-6E8A-4147-A177-3AD203B41FA5}">
                      <a16:colId xmlns:a16="http://schemas.microsoft.com/office/drawing/2014/main" val="1853666500"/>
                    </a:ext>
                  </a:extLst>
                </a:gridCol>
                <a:gridCol w="4442877">
                  <a:extLst>
                    <a:ext uri="{9D8B030D-6E8A-4147-A177-3AD203B41FA5}">
                      <a16:colId xmlns:a16="http://schemas.microsoft.com/office/drawing/2014/main" val="2543869387"/>
                    </a:ext>
                  </a:extLst>
                </a:gridCol>
                <a:gridCol w="4688523">
                  <a:extLst>
                    <a:ext uri="{9D8B030D-6E8A-4147-A177-3AD203B41FA5}">
                      <a16:colId xmlns:a16="http://schemas.microsoft.com/office/drawing/2014/main" val="324770128"/>
                    </a:ext>
                  </a:extLst>
                </a:gridCol>
              </a:tblGrid>
              <a:tr h="407222">
                <a:tc>
                  <a:txBody>
                    <a:bodyPr/>
                    <a:lstStyle/>
                    <a:p>
                      <a:endParaRPr lang="en-US" sz="4400" dirty="0"/>
                    </a:p>
                  </a:txBody>
                  <a:tcPr/>
                </a:tc>
                <a:tc>
                  <a:txBody>
                    <a:bodyPr/>
                    <a:lstStyle/>
                    <a:p>
                      <a:r>
                        <a:rPr lang="en-US" sz="4400" dirty="0"/>
                        <a:t>Start</a:t>
                      </a:r>
                    </a:p>
                  </a:txBody>
                  <a:tcPr/>
                </a:tc>
                <a:tc>
                  <a:txBody>
                    <a:bodyPr/>
                    <a:lstStyle/>
                    <a:p>
                      <a:r>
                        <a:rPr lang="en-US" sz="4400" dirty="0"/>
                        <a:t>End</a:t>
                      </a:r>
                    </a:p>
                  </a:txBody>
                  <a:tcPr/>
                </a:tc>
                <a:tc>
                  <a:txBody>
                    <a:bodyPr/>
                    <a:lstStyle/>
                    <a:p>
                      <a:r>
                        <a:rPr lang="en-US" sz="4400" dirty="0"/>
                        <a:t>Coverage</a:t>
                      </a:r>
                    </a:p>
                  </a:txBody>
                  <a:tcPr/>
                </a:tc>
                <a:extLst>
                  <a:ext uri="{0D108BD9-81ED-4DB2-BD59-A6C34878D82A}">
                    <a16:rowId xmlns:a16="http://schemas.microsoft.com/office/drawing/2014/main" val="3574198859"/>
                  </a:ext>
                </a:extLst>
              </a:tr>
              <a:tr h="702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Haplotype</a:t>
                      </a:r>
                    </a:p>
                  </a:txBody>
                  <a:tcPr/>
                </a:tc>
                <a:tc>
                  <a:txBody>
                    <a:bodyPr/>
                    <a:lstStyle/>
                    <a:p>
                      <a:r>
                        <a:rPr lang="en-US" sz="4400" dirty="0"/>
                        <a:t>RS116-HG19</a:t>
                      </a:r>
                    </a:p>
                  </a:txBody>
                  <a:tcPr/>
                </a:tc>
                <a:tc>
                  <a:txBody>
                    <a:bodyPr/>
                    <a:lstStyle/>
                    <a:p>
                      <a:r>
                        <a:rPr lang="en-US" sz="4400" dirty="0"/>
                        <a:t>RS122-HG19</a:t>
                      </a:r>
                    </a:p>
                  </a:txBody>
                  <a:tcPr/>
                </a:tc>
                <a:tc>
                  <a:txBody>
                    <a:bodyPr/>
                    <a:lstStyle/>
                    <a:p>
                      <a:r>
                        <a:rPr lang="en-US" sz="4400" dirty="0"/>
                        <a:t>110KB</a:t>
                      </a:r>
                    </a:p>
                  </a:txBody>
                  <a:tcPr/>
                </a:tc>
                <a:extLst>
                  <a:ext uri="{0D108BD9-81ED-4DB2-BD59-A6C34878D82A}">
                    <a16:rowId xmlns:a16="http://schemas.microsoft.com/office/drawing/2014/main" val="3157738515"/>
                  </a:ext>
                </a:extLst>
              </a:tr>
            </a:tbl>
          </a:graphicData>
        </a:graphic>
      </p:graphicFrame>
      <p:pic>
        <p:nvPicPr>
          <p:cNvPr id="63" name="Picture 62">
            <a:extLst>
              <a:ext uri="{FF2B5EF4-FFF2-40B4-BE49-F238E27FC236}">
                <a16:creationId xmlns:a16="http://schemas.microsoft.com/office/drawing/2014/main" id="{A19057E3-F4F7-FF4F-8A1E-5C1813118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8080" y="13576569"/>
            <a:ext cx="16482240" cy="10095373"/>
          </a:xfrm>
          <a:prstGeom prst="rect">
            <a:avLst/>
          </a:prstGeom>
        </p:spPr>
      </p:pic>
      <p:sp>
        <p:nvSpPr>
          <p:cNvPr id="47" name="TextBox 46">
            <a:extLst>
              <a:ext uri="{FF2B5EF4-FFF2-40B4-BE49-F238E27FC236}">
                <a16:creationId xmlns:a16="http://schemas.microsoft.com/office/drawing/2014/main" id="{5714BA1E-EC11-8341-91AE-CC339F51601D}"/>
              </a:ext>
            </a:extLst>
          </p:cNvPr>
          <p:cNvSpPr txBox="1"/>
          <p:nvPr/>
        </p:nvSpPr>
        <p:spPr>
          <a:xfrm>
            <a:off x="12416830" y="26892264"/>
            <a:ext cx="12120214" cy="923330"/>
          </a:xfrm>
          <a:prstGeom prst="rect">
            <a:avLst/>
          </a:prstGeom>
          <a:noFill/>
        </p:spPr>
        <p:txBody>
          <a:bodyPr wrap="square" rtlCol="0">
            <a:spAutoFit/>
          </a:bodyPr>
          <a:lstStyle/>
          <a:p>
            <a:r>
              <a:rPr lang="en-US" sz="5400" dirty="0"/>
              <a:t>RNA differential expression analysis</a:t>
            </a:r>
          </a:p>
        </p:txBody>
      </p:sp>
      <p:pic>
        <p:nvPicPr>
          <p:cNvPr id="6" name="Picture 5">
            <a:extLst>
              <a:ext uri="{FF2B5EF4-FFF2-40B4-BE49-F238E27FC236}">
                <a16:creationId xmlns:a16="http://schemas.microsoft.com/office/drawing/2014/main" id="{F21BC17F-0B42-F54C-9590-26B27227A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4084" y="30350399"/>
            <a:ext cx="18295888" cy="18855527"/>
          </a:xfrm>
          <a:prstGeom prst="rect">
            <a:avLst/>
          </a:prstGeom>
        </p:spPr>
      </p:pic>
    </p:spTree>
    <p:extLst>
      <p:ext uri="{BB962C8B-B14F-4D97-AF65-F5344CB8AC3E}">
        <p14:creationId xmlns:p14="http://schemas.microsoft.com/office/powerpoint/2010/main" val="17077272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28808</TotalTime>
  <Words>990</Words>
  <Application>Microsoft Macintosh PowerPoint</Application>
  <PresentationFormat>Custom</PresentationFormat>
  <Paragraphs>482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Patients, non-specialist clinicians genetic test report</vt:lpstr>
      <vt:lpstr>PowerPoint Presentation</vt:lpstr>
      <vt:lpstr>PowerPoint Presentation</vt:lpstr>
      <vt:lpstr>PowerPoint Presentation</vt:lpstr>
      <vt:lpstr>Specialist researcher and clinician genetic test report</vt:lpstr>
      <vt:lpstr>PowerPoint Presentation</vt:lpstr>
      <vt:lpstr>PowerPoint Presentation</vt:lpstr>
      <vt:lpstr>PowerPoint Presentation</vt:lpstr>
      <vt:lpstr>PowerPoint Presentation</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in Caslon</dc:title>
  <dc:creator>Sarah Piner</dc:creator>
  <cp:lastModifiedBy>Al Khleifat, Ahmad</cp:lastModifiedBy>
  <cp:revision>973</cp:revision>
  <cp:lastPrinted>2021-01-08T14:33:29Z</cp:lastPrinted>
  <dcterms:created xsi:type="dcterms:W3CDTF">2010-06-25T11:12:11Z</dcterms:created>
  <dcterms:modified xsi:type="dcterms:W3CDTF">2021-01-08T16:15:26Z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King's College London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