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6" r:id="rId3"/>
    <p:sldId id="259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86"/>
    <p:restoredTop sz="97030"/>
  </p:normalViewPr>
  <p:slideViewPr>
    <p:cSldViewPr snapToGrid="0" snapToObjects="1">
      <p:cViewPr varScale="1">
        <p:scale>
          <a:sx n="160" d="100"/>
          <a:sy n="160" d="100"/>
        </p:scale>
        <p:origin x="11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Summary of genetic variants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dk1">
                  <a:tint val="885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306-D74F-B87E-96F9C99304E7}"/>
              </c:ext>
            </c:extLst>
          </c:dPt>
          <c:dPt>
            <c:idx val="1"/>
            <c:bubble3D val="0"/>
            <c:spPr>
              <a:solidFill>
                <a:schemeClr val="dk1">
                  <a:tint val="55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306-D74F-B87E-96F9C99304E7}"/>
              </c:ext>
            </c:extLst>
          </c:dPt>
          <c:dPt>
            <c:idx val="2"/>
            <c:bubble3D val="0"/>
            <c:spPr>
              <a:solidFill>
                <a:schemeClr val="dk1">
                  <a:tint val="75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306-D74F-B87E-96F9C99304E7}"/>
              </c:ext>
            </c:extLst>
          </c:dPt>
          <c:dPt>
            <c:idx val="3"/>
            <c:bubble3D val="0"/>
            <c:spPr>
              <a:solidFill>
                <a:schemeClr val="dk1">
                  <a:tint val="985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306-D74F-B87E-96F9C99304E7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306-D74F-B87E-96F9C99304E7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Sample</a:t>
            </a:r>
            <a:r>
              <a:rPr lang="en-US" baseline="0" dirty="0"/>
              <a:t> Purity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72D-2A46-A884-CC9F0F7D0B5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72D-2A46-A884-CC9F0F7D0B5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72D-2A46-A884-CC9F0F7D0B5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72D-2A46-A884-CC9F0F7D0B54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72D-2A46-A884-CC9F0F7D0B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Sample</a:t>
            </a:r>
            <a:r>
              <a:rPr lang="en-US" baseline="0" dirty="0"/>
              <a:t> Purity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DAC-0F43-B591-76DF0824A8A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DAC-0F43-B591-76DF0824A8A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DAC-0F43-B591-76DF0824A8A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DAC-0F43-B591-76DF0824A8AA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42-6047-9183-1DC86E0187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Summary of genetic variants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dk1">
                  <a:tint val="885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D28-4E46-86D7-F47F41B52596}"/>
              </c:ext>
            </c:extLst>
          </c:dPt>
          <c:dPt>
            <c:idx val="1"/>
            <c:bubble3D val="0"/>
            <c:spPr>
              <a:solidFill>
                <a:schemeClr val="dk1">
                  <a:tint val="55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D28-4E46-86D7-F47F41B52596}"/>
              </c:ext>
            </c:extLst>
          </c:dPt>
          <c:dPt>
            <c:idx val="2"/>
            <c:bubble3D val="0"/>
            <c:spPr>
              <a:solidFill>
                <a:schemeClr val="dk1">
                  <a:tint val="75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D28-4E46-86D7-F47F41B52596}"/>
              </c:ext>
            </c:extLst>
          </c:dPt>
          <c:dPt>
            <c:idx val="3"/>
            <c:bubble3D val="0"/>
            <c:spPr>
              <a:solidFill>
                <a:schemeClr val="dk1">
                  <a:tint val="985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1D28-4E46-86D7-F47F41B52596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FB-1B48-9402-80A476B0597D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C9B08-C9BB-3140-8C71-FB98C493B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D50986-52BA-8E4E-B6F6-C537D58BC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6A383-E4CB-9F48-BEDC-56E3E18A5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AE3C-BF7E-9743-BDDF-F01F29588A02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AAA62-E445-924B-9EA8-019592F99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46CD6-378D-2E4F-A037-76BAB9EFE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462F-3D7D-7448-9DC6-190B2541F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4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8A8E3-EE5F-604D-BE4F-DB21E068C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996BF9-BAB3-B345-8E81-3E210B742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02AC6-50E2-654A-A409-CFF77831C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AE3C-BF7E-9743-BDDF-F01F29588A02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EAC0E-5D2C-8B4F-9586-DAFE580FB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1DC83-2034-E14D-BD59-AA488B4B9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462F-3D7D-7448-9DC6-190B2541F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2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4C9FC8-F3C9-334E-A671-6AC17A1246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4A8B8D-7A4B-354A-ACAD-494A5331E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A3846-134A-D148-8997-FF32B31F0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AE3C-BF7E-9743-BDDF-F01F29588A02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3EBC5-BE35-704B-8E4C-E9AA76DEF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03363-A2FE-FA40-8ED8-9D2FFC008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462F-3D7D-7448-9DC6-190B2541F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38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B902C-C1F1-4744-B6F6-FAADA89B5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4AEDE-14E3-1E4A-8667-2287B474D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5D36A-2209-054E-BFEB-5CA42A6E3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AE3C-BF7E-9743-BDDF-F01F29588A02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EC79E-F217-0C4E-B8BA-143A55640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48C35-F3FA-2244-B324-0174822A9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462F-3D7D-7448-9DC6-190B2541F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69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446DA-BF18-0849-8150-2FF723168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EB3E1-8951-6347-9A7F-7AA745884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59D75-EAA0-024C-901A-0FFB05F55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AE3C-BF7E-9743-BDDF-F01F29588A02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CBAF9-F6E7-E343-9931-E2FF5C40C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F2EF2-5227-4E4E-87B2-BF8490BF0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462F-3D7D-7448-9DC6-190B2541F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70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2EB97-D83C-A74E-B9DA-C92B6D5AD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C9794-5853-704B-A141-FBED0B297B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F3357-12F2-B944-8262-24F5BE7F9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AEA98-0E9E-5E4B-A5E1-B9FB29131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AE3C-BF7E-9743-BDDF-F01F29588A02}" type="datetimeFigureOut">
              <a:rPr lang="en-US" smtClean="0"/>
              <a:t>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63697-A41B-C64C-B24F-012BC5A2E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D4046-3582-3549-881F-11A696DDB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462F-3D7D-7448-9DC6-190B2541F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60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F0AD0-05D0-E740-A480-55531998E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4A515-0A47-EC41-B980-2283C3D7B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247CC-254A-AD40-948B-EB8060164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8D6D73-A9E0-9D43-A71C-B2BD72A852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262474-6B15-9140-8A5E-1BEEB87684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CB3D73-D24E-C546-AC0E-3AED9DC21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AE3C-BF7E-9743-BDDF-F01F29588A02}" type="datetimeFigureOut">
              <a:rPr lang="en-US" smtClean="0"/>
              <a:t>1/6/21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B717F2-1D68-DA43-A157-1C7D30D3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F6E5E6-A119-4342-9B63-FB28B0926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462F-3D7D-7448-9DC6-190B2541F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4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0BEE8-BC96-5C45-8B47-E90D70AB0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A6E1B0-D05E-7340-8D99-B61CFA214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AE3C-BF7E-9743-BDDF-F01F29588A02}" type="datetimeFigureOut">
              <a:rPr lang="en-US" smtClean="0"/>
              <a:t>1/6/21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38432E-829C-8F45-9A7F-63A73386D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E65EF-13C1-124C-A9DD-62B1A150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462F-3D7D-7448-9DC6-190B2541F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4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F864AA-B0A7-B044-9D54-767F251C0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AE3C-BF7E-9743-BDDF-F01F29588A02}" type="datetimeFigureOut">
              <a:rPr lang="en-US" smtClean="0"/>
              <a:t>1/6/21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2126F8-A1DC-764E-A583-A5833763B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1A776-19B0-4449-A851-68719C06A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462F-3D7D-7448-9DC6-190B2541F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58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663BF-8442-3B46-A8D7-71A89EA20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65692-9886-7B49-BC59-CDECBFD72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782F26-21BB-EA4F-B29F-1FEF9EE3C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9B2B1-D68D-0B47-B11C-BAA419898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AE3C-BF7E-9743-BDDF-F01F29588A02}" type="datetimeFigureOut">
              <a:rPr lang="en-US" smtClean="0"/>
              <a:t>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0EF5A-9587-2A4B-8A4B-3DED35589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4BE611-7CD0-EB4D-A97D-0F052B4C7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462F-3D7D-7448-9DC6-190B2541F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71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A2A98-0747-1E46-A02B-CB90E1E6D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D339D0-6DC0-B143-A02E-AD1FFB973D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7C063-F0E6-9546-9A80-DD2CD2F60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7B147-D743-574A-A5D1-BDFB3EF16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AE3C-BF7E-9743-BDDF-F01F29588A02}" type="datetimeFigureOut">
              <a:rPr lang="en-US" smtClean="0"/>
              <a:t>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5D9F9-3EB4-354E-AFD7-30F893B88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D3C8C-33E6-A440-A7A5-65728E2D7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462F-3D7D-7448-9DC6-190B2541F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8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A884E6-4F60-404C-BCFA-D7FC27A3F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F16FF-3584-C94D-BD70-F2F335D89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EB3B1-7253-DE45-9381-E2796DF4D5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BAE3C-BF7E-9743-BDDF-F01F29588A02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9E0F6-11E8-F64A-BCEF-C9FDC5B04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BF452-4CE4-9348-9D62-77B0D4367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9462F-3D7D-7448-9DC6-190B2541F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79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C8036E3-3FBC-8D42-960F-22BE0B60AD7B}"/>
              </a:ext>
            </a:extLst>
          </p:cNvPr>
          <p:cNvSpPr txBox="1"/>
          <p:nvPr/>
        </p:nvSpPr>
        <p:spPr>
          <a:xfrm>
            <a:off x="4959178" y="24540"/>
            <a:ext cx="1962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Genetic test report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6A302C-93E4-A94A-AD9B-762F66EC5767}"/>
              </a:ext>
            </a:extLst>
          </p:cNvPr>
          <p:cNvSpPr txBox="1"/>
          <p:nvPr/>
        </p:nvSpPr>
        <p:spPr>
          <a:xfrm>
            <a:off x="288323" y="869427"/>
            <a:ext cx="2108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Name</a:t>
            </a:r>
          </a:p>
          <a:p>
            <a:r>
              <a:rPr lang="en-US" sz="1200" dirty="0"/>
              <a:t>DOB</a:t>
            </a:r>
          </a:p>
          <a:p>
            <a:r>
              <a:rPr lang="en-US" sz="1200" dirty="0"/>
              <a:t>Sex</a:t>
            </a:r>
          </a:p>
          <a:p>
            <a:r>
              <a:rPr lang="en-US" sz="1200" dirty="0"/>
              <a:t>Sample Type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82DA1A-8E0F-EA4D-AE78-1D6637338D62}"/>
              </a:ext>
            </a:extLst>
          </p:cNvPr>
          <p:cNvSpPr txBox="1"/>
          <p:nvPr/>
        </p:nvSpPr>
        <p:spPr>
          <a:xfrm>
            <a:off x="179110" y="4166686"/>
            <a:ext cx="85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2C1EDE-511E-2949-ACEA-32D795A56483}"/>
              </a:ext>
            </a:extLst>
          </p:cNvPr>
          <p:cNvSpPr txBox="1"/>
          <p:nvPr/>
        </p:nvSpPr>
        <p:spPr>
          <a:xfrm>
            <a:off x="9720649" y="699176"/>
            <a:ext cx="210888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Test ordered by</a:t>
            </a:r>
          </a:p>
          <a:p>
            <a:r>
              <a:rPr lang="en-US" sz="1000" dirty="0"/>
              <a:t>Name</a:t>
            </a:r>
          </a:p>
          <a:p>
            <a:r>
              <a:rPr lang="en-US" sz="1000" dirty="0"/>
              <a:t>GMC number </a:t>
            </a:r>
          </a:p>
          <a:p>
            <a:r>
              <a:rPr lang="en-US" sz="1000" dirty="0"/>
              <a:t>Hospital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4AD34E-61D8-D449-A3AC-EE0BD31B02C3}"/>
              </a:ext>
            </a:extLst>
          </p:cNvPr>
          <p:cNvSpPr txBox="1"/>
          <p:nvPr/>
        </p:nvSpPr>
        <p:spPr>
          <a:xfrm>
            <a:off x="9720649" y="2013228"/>
            <a:ext cx="1708738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Lab information</a:t>
            </a:r>
          </a:p>
          <a:p>
            <a:r>
              <a:rPr lang="en-US" sz="1000" dirty="0"/>
              <a:t>Test done by </a:t>
            </a:r>
          </a:p>
          <a:p>
            <a:r>
              <a:rPr lang="en-US" sz="1000" dirty="0"/>
              <a:t>Telephone</a:t>
            </a:r>
          </a:p>
          <a:p>
            <a:r>
              <a:rPr lang="en-US" sz="1000" dirty="0"/>
              <a:t>Date received </a:t>
            </a:r>
          </a:p>
          <a:p>
            <a:r>
              <a:rPr lang="en-US" sz="1000" dirty="0"/>
              <a:t>Date reported </a:t>
            </a:r>
          </a:p>
          <a:p>
            <a:r>
              <a:rPr lang="en-US" sz="1000" dirty="0"/>
              <a:t>Lab ID number</a:t>
            </a:r>
          </a:p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AA9A16D-8686-E045-B682-23462D231688}"/>
              </a:ext>
            </a:extLst>
          </p:cNvPr>
          <p:cNvCxnSpPr/>
          <p:nvPr/>
        </p:nvCxnSpPr>
        <p:spPr>
          <a:xfrm>
            <a:off x="9580605" y="529281"/>
            <a:ext cx="0" cy="579943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1ABAF819-7825-C84E-9EAF-0D0FDFA57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3691" y="5092539"/>
            <a:ext cx="1222802" cy="122280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2BA8DD-9AFE-164E-92CA-284368E9D6CA}"/>
              </a:ext>
            </a:extLst>
          </p:cNvPr>
          <p:cNvSpPr txBox="1"/>
          <p:nvPr/>
        </p:nvSpPr>
        <p:spPr>
          <a:xfrm>
            <a:off x="9580605" y="4274408"/>
            <a:ext cx="2611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Scan this QR code for more information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777646-D288-4B43-B127-BA28D923AB11}"/>
              </a:ext>
            </a:extLst>
          </p:cNvPr>
          <p:cNvSpPr txBox="1"/>
          <p:nvPr/>
        </p:nvSpPr>
        <p:spPr>
          <a:xfrm>
            <a:off x="131693" y="3019503"/>
            <a:ext cx="1645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Reason for test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5E5A7A-8ECE-9E41-A3D7-6B144B45641D}"/>
              </a:ext>
            </a:extLst>
          </p:cNvPr>
          <p:cNvSpPr txBox="1"/>
          <p:nvPr/>
        </p:nvSpPr>
        <p:spPr>
          <a:xfrm>
            <a:off x="179110" y="2009138"/>
            <a:ext cx="1597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Clinical history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9F4AF1-BF5A-7549-82B2-F4E46048A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052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4FE1D51-AF24-8A45-8859-FF55E7B6A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110" y="2176502"/>
            <a:ext cx="1573428" cy="369333"/>
          </a:xfrm>
        </p:spPr>
        <p:txBody>
          <a:bodyPr>
            <a:noAutofit/>
          </a:bodyPr>
          <a:lstStyle/>
          <a:p>
            <a:r>
              <a:rPr lang="en-US" sz="1800" dirty="0"/>
              <a:t>About the test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CF11FED-AD4B-A744-AAED-7938883301F3}"/>
              </a:ext>
            </a:extLst>
          </p:cNvPr>
          <p:cNvSpPr txBox="1">
            <a:spLocks/>
          </p:cNvSpPr>
          <p:nvPr/>
        </p:nvSpPr>
        <p:spPr>
          <a:xfrm>
            <a:off x="166754" y="3642156"/>
            <a:ext cx="3171568" cy="2697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What this results means for you 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4669D99-E79D-E348-A0D8-6ABC97DDA107}"/>
              </a:ext>
            </a:extLst>
          </p:cNvPr>
          <p:cNvSpPr txBox="1">
            <a:spLocks/>
          </p:cNvSpPr>
          <p:nvPr/>
        </p:nvSpPr>
        <p:spPr>
          <a:xfrm>
            <a:off x="-95003" y="5008266"/>
            <a:ext cx="2347785" cy="2697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More information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8036E3-3FBC-8D42-960F-22BE0B60AD7B}"/>
              </a:ext>
            </a:extLst>
          </p:cNvPr>
          <p:cNvSpPr txBox="1"/>
          <p:nvPr/>
        </p:nvSpPr>
        <p:spPr>
          <a:xfrm>
            <a:off x="4959178" y="24540"/>
            <a:ext cx="1962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Genetic test report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6A302C-93E4-A94A-AD9B-762F66EC5767}"/>
              </a:ext>
            </a:extLst>
          </p:cNvPr>
          <p:cNvSpPr txBox="1"/>
          <p:nvPr/>
        </p:nvSpPr>
        <p:spPr>
          <a:xfrm>
            <a:off x="288323" y="869427"/>
            <a:ext cx="2108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Name</a:t>
            </a:r>
          </a:p>
          <a:p>
            <a:r>
              <a:rPr lang="en-US" sz="1200" dirty="0"/>
              <a:t>DOB</a:t>
            </a:r>
          </a:p>
          <a:p>
            <a:r>
              <a:rPr lang="en-US" sz="1200" dirty="0"/>
              <a:t>Sex</a:t>
            </a:r>
          </a:p>
          <a:p>
            <a:r>
              <a:rPr lang="en-US" sz="1200" dirty="0"/>
              <a:t>Sample Type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2C1EDE-511E-2949-ACEA-32D795A56483}"/>
              </a:ext>
            </a:extLst>
          </p:cNvPr>
          <p:cNvSpPr txBox="1"/>
          <p:nvPr/>
        </p:nvSpPr>
        <p:spPr>
          <a:xfrm>
            <a:off x="9720649" y="699176"/>
            <a:ext cx="210888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Test ordered by</a:t>
            </a:r>
          </a:p>
          <a:p>
            <a:r>
              <a:rPr lang="en-US" sz="1000" dirty="0"/>
              <a:t>Name</a:t>
            </a:r>
          </a:p>
          <a:p>
            <a:r>
              <a:rPr lang="en-US" sz="1000" dirty="0"/>
              <a:t>GMC number </a:t>
            </a:r>
          </a:p>
          <a:p>
            <a:r>
              <a:rPr lang="en-US" sz="1000" dirty="0"/>
              <a:t>Hospital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4AD34E-61D8-D449-A3AC-EE0BD31B02C3}"/>
              </a:ext>
            </a:extLst>
          </p:cNvPr>
          <p:cNvSpPr txBox="1"/>
          <p:nvPr/>
        </p:nvSpPr>
        <p:spPr>
          <a:xfrm>
            <a:off x="9720649" y="2013228"/>
            <a:ext cx="1708738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Lab information</a:t>
            </a:r>
          </a:p>
          <a:p>
            <a:r>
              <a:rPr lang="en-US" sz="1000" dirty="0"/>
              <a:t>Test done by </a:t>
            </a:r>
          </a:p>
          <a:p>
            <a:r>
              <a:rPr lang="en-US" sz="1000" dirty="0"/>
              <a:t>Telephone</a:t>
            </a:r>
          </a:p>
          <a:p>
            <a:r>
              <a:rPr lang="en-US" sz="1000" dirty="0"/>
              <a:t>Date received </a:t>
            </a:r>
          </a:p>
          <a:p>
            <a:r>
              <a:rPr lang="en-US" sz="1000" dirty="0"/>
              <a:t>Date reported </a:t>
            </a:r>
          </a:p>
          <a:p>
            <a:r>
              <a:rPr lang="en-US" sz="1000" dirty="0"/>
              <a:t>Lab ID number</a:t>
            </a:r>
          </a:p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AA9A16D-8686-E045-B682-23462D231688}"/>
              </a:ext>
            </a:extLst>
          </p:cNvPr>
          <p:cNvCxnSpPr/>
          <p:nvPr/>
        </p:nvCxnSpPr>
        <p:spPr>
          <a:xfrm>
            <a:off x="9580605" y="529281"/>
            <a:ext cx="0" cy="579943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1ABAF819-7825-C84E-9EAF-0D0FDFA57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3691" y="5092539"/>
            <a:ext cx="1222802" cy="122280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2BA8DD-9AFE-164E-92CA-284368E9D6CA}"/>
              </a:ext>
            </a:extLst>
          </p:cNvPr>
          <p:cNvSpPr txBox="1"/>
          <p:nvPr/>
        </p:nvSpPr>
        <p:spPr>
          <a:xfrm>
            <a:off x="9580605" y="4274408"/>
            <a:ext cx="2611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Scan this QR code for more information </a:t>
            </a:r>
          </a:p>
        </p:txBody>
      </p:sp>
    </p:spTree>
    <p:extLst>
      <p:ext uri="{BB962C8B-B14F-4D97-AF65-F5344CB8AC3E}">
        <p14:creationId xmlns:p14="http://schemas.microsoft.com/office/powerpoint/2010/main" val="2415279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C8036E3-3FBC-8D42-960F-22BE0B60AD7B}"/>
              </a:ext>
            </a:extLst>
          </p:cNvPr>
          <p:cNvSpPr txBox="1"/>
          <p:nvPr/>
        </p:nvSpPr>
        <p:spPr>
          <a:xfrm>
            <a:off x="4959178" y="24540"/>
            <a:ext cx="1962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Genetic test report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6A302C-93E4-A94A-AD9B-762F66EC5767}"/>
              </a:ext>
            </a:extLst>
          </p:cNvPr>
          <p:cNvSpPr txBox="1"/>
          <p:nvPr/>
        </p:nvSpPr>
        <p:spPr>
          <a:xfrm>
            <a:off x="288323" y="869427"/>
            <a:ext cx="2108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Name</a:t>
            </a:r>
          </a:p>
          <a:p>
            <a:r>
              <a:rPr lang="en-US" sz="1200" dirty="0"/>
              <a:t>DOB</a:t>
            </a:r>
          </a:p>
          <a:p>
            <a:r>
              <a:rPr lang="en-US" sz="1200" dirty="0"/>
              <a:t>Sex</a:t>
            </a:r>
          </a:p>
          <a:p>
            <a:r>
              <a:rPr lang="en-US" sz="1200" dirty="0"/>
              <a:t>Sample Type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2C1EDE-511E-2949-ACEA-32D795A56483}"/>
              </a:ext>
            </a:extLst>
          </p:cNvPr>
          <p:cNvSpPr txBox="1"/>
          <p:nvPr/>
        </p:nvSpPr>
        <p:spPr>
          <a:xfrm>
            <a:off x="9720649" y="699176"/>
            <a:ext cx="210888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Test ordered by</a:t>
            </a:r>
          </a:p>
          <a:p>
            <a:r>
              <a:rPr lang="en-US" sz="1000" dirty="0"/>
              <a:t>Name</a:t>
            </a:r>
          </a:p>
          <a:p>
            <a:r>
              <a:rPr lang="en-US" sz="1000" dirty="0"/>
              <a:t>GMC number </a:t>
            </a:r>
          </a:p>
          <a:p>
            <a:r>
              <a:rPr lang="en-US" sz="1000" dirty="0"/>
              <a:t>Hospital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4AD34E-61D8-D449-A3AC-EE0BD31B02C3}"/>
              </a:ext>
            </a:extLst>
          </p:cNvPr>
          <p:cNvSpPr txBox="1"/>
          <p:nvPr/>
        </p:nvSpPr>
        <p:spPr>
          <a:xfrm>
            <a:off x="9720649" y="2013228"/>
            <a:ext cx="1708738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Lab information</a:t>
            </a:r>
          </a:p>
          <a:p>
            <a:r>
              <a:rPr lang="en-US" sz="1000" dirty="0"/>
              <a:t>Test done by </a:t>
            </a:r>
          </a:p>
          <a:p>
            <a:r>
              <a:rPr lang="en-US" sz="1000" dirty="0"/>
              <a:t>Telephone</a:t>
            </a:r>
          </a:p>
          <a:p>
            <a:r>
              <a:rPr lang="en-US" sz="1000" dirty="0"/>
              <a:t>Date received </a:t>
            </a:r>
          </a:p>
          <a:p>
            <a:r>
              <a:rPr lang="en-US" sz="1000" dirty="0"/>
              <a:t>Date reported </a:t>
            </a:r>
          </a:p>
          <a:p>
            <a:r>
              <a:rPr lang="en-US" sz="1000" dirty="0"/>
              <a:t>Lab ID number</a:t>
            </a:r>
          </a:p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AA9A16D-8686-E045-B682-23462D231688}"/>
              </a:ext>
            </a:extLst>
          </p:cNvPr>
          <p:cNvCxnSpPr/>
          <p:nvPr/>
        </p:nvCxnSpPr>
        <p:spPr>
          <a:xfrm>
            <a:off x="9580605" y="529281"/>
            <a:ext cx="0" cy="579943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1ABAF819-7825-C84E-9EAF-0D0FDFA57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3691" y="5092539"/>
            <a:ext cx="1222802" cy="122280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2BA8DD-9AFE-164E-92CA-284368E9D6CA}"/>
              </a:ext>
            </a:extLst>
          </p:cNvPr>
          <p:cNvSpPr txBox="1"/>
          <p:nvPr/>
        </p:nvSpPr>
        <p:spPr>
          <a:xfrm>
            <a:off x="9580605" y="4274408"/>
            <a:ext cx="2611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Scan this QR code for more information </a:t>
            </a: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99A089E4-8A9D-A442-B72B-382288BA12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3841318"/>
              </p:ext>
            </p:extLst>
          </p:nvPr>
        </p:nvGraphicFramePr>
        <p:xfrm>
          <a:off x="5120791" y="2101245"/>
          <a:ext cx="4298539" cy="3602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D3231C3D-9200-2C43-85A8-B83A88627B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6653631"/>
              </p:ext>
            </p:extLst>
          </p:nvPr>
        </p:nvGraphicFramePr>
        <p:xfrm>
          <a:off x="565035" y="2101245"/>
          <a:ext cx="3972671" cy="35713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614219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C8036E3-3FBC-8D42-960F-22BE0B60AD7B}"/>
              </a:ext>
            </a:extLst>
          </p:cNvPr>
          <p:cNvSpPr txBox="1"/>
          <p:nvPr/>
        </p:nvSpPr>
        <p:spPr>
          <a:xfrm>
            <a:off x="3486994" y="0"/>
            <a:ext cx="3642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Genetic test report-For research only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82DA1A-8E0F-EA4D-AE78-1D6637338D62}"/>
              </a:ext>
            </a:extLst>
          </p:cNvPr>
          <p:cNvSpPr txBox="1"/>
          <p:nvPr/>
        </p:nvSpPr>
        <p:spPr>
          <a:xfrm>
            <a:off x="263610" y="632595"/>
            <a:ext cx="85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2C1EDE-511E-2949-ACEA-32D795A56483}"/>
              </a:ext>
            </a:extLst>
          </p:cNvPr>
          <p:cNvSpPr txBox="1"/>
          <p:nvPr/>
        </p:nvSpPr>
        <p:spPr>
          <a:xfrm>
            <a:off x="9720649" y="699176"/>
            <a:ext cx="210888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Test ordered by</a:t>
            </a:r>
          </a:p>
          <a:p>
            <a:r>
              <a:rPr lang="en-US" sz="1000" dirty="0"/>
              <a:t>Name</a:t>
            </a:r>
          </a:p>
          <a:p>
            <a:r>
              <a:rPr lang="en-US" sz="1000" dirty="0"/>
              <a:t>GMC number </a:t>
            </a:r>
          </a:p>
          <a:p>
            <a:r>
              <a:rPr lang="en-US" sz="1000" dirty="0"/>
              <a:t>Hospital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4AD34E-61D8-D449-A3AC-EE0BD31B02C3}"/>
              </a:ext>
            </a:extLst>
          </p:cNvPr>
          <p:cNvSpPr txBox="1"/>
          <p:nvPr/>
        </p:nvSpPr>
        <p:spPr>
          <a:xfrm>
            <a:off x="9720649" y="2013228"/>
            <a:ext cx="1708738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Lab information</a:t>
            </a:r>
          </a:p>
          <a:p>
            <a:r>
              <a:rPr lang="en-US" sz="1000" dirty="0"/>
              <a:t>Test done by </a:t>
            </a:r>
          </a:p>
          <a:p>
            <a:r>
              <a:rPr lang="en-US" sz="1000" dirty="0"/>
              <a:t>Telephone</a:t>
            </a:r>
          </a:p>
          <a:p>
            <a:r>
              <a:rPr lang="en-US" sz="1000" dirty="0"/>
              <a:t>Date received </a:t>
            </a:r>
          </a:p>
          <a:p>
            <a:r>
              <a:rPr lang="en-US" sz="1000" dirty="0"/>
              <a:t>Date reported </a:t>
            </a:r>
          </a:p>
          <a:p>
            <a:r>
              <a:rPr lang="en-US" sz="1000" dirty="0"/>
              <a:t>Lab ID number</a:t>
            </a:r>
          </a:p>
          <a:p>
            <a:r>
              <a:rPr lang="en-US" sz="1000" dirty="0"/>
              <a:t>Pipeline ID </a:t>
            </a:r>
          </a:p>
          <a:p>
            <a:r>
              <a:rPr lang="en-US" sz="1000" dirty="0"/>
              <a:t>Alignment</a:t>
            </a:r>
          </a:p>
          <a:p>
            <a:r>
              <a:rPr lang="en-US" sz="1000" dirty="0"/>
              <a:t>List of bioinformatics tools</a:t>
            </a:r>
          </a:p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AA9A16D-8686-E045-B682-23462D231688}"/>
              </a:ext>
            </a:extLst>
          </p:cNvPr>
          <p:cNvCxnSpPr/>
          <p:nvPr/>
        </p:nvCxnSpPr>
        <p:spPr>
          <a:xfrm>
            <a:off x="9580605" y="529281"/>
            <a:ext cx="0" cy="579943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1ABAF819-7825-C84E-9EAF-0D0FDFA57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3691" y="5092539"/>
            <a:ext cx="1222802" cy="122280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2BA8DD-9AFE-164E-92CA-284368E9D6CA}"/>
              </a:ext>
            </a:extLst>
          </p:cNvPr>
          <p:cNvSpPr txBox="1"/>
          <p:nvPr/>
        </p:nvSpPr>
        <p:spPr>
          <a:xfrm>
            <a:off x="9580605" y="4274408"/>
            <a:ext cx="2611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Scan this QR code for more information 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EAE6DAA-6D07-364C-90E8-BADA22F28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055712"/>
              </p:ext>
            </p:extLst>
          </p:nvPr>
        </p:nvGraphicFramePr>
        <p:xfrm>
          <a:off x="362464" y="1261211"/>
          <a:ext cx="8562618" cy="10109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27103">
                  <a:extLst>
                    <a:ext uri="{9D8B030D-6E8A-4147-A177-3AD203B41FA5}">
                      <a16:colId xmlns:a16="http://schemas.microsoft.com/office/drawing/2014/main" val="600662596"/>
                    </a:ext>
                  </a:extLst>
                </a:gridCol>
                <a:gridCol w="1427103">
                  <a:extLst>
                    <a:ext uri="{9D8B030D-6E8A-4147-A177-3AD203B41FA5}">
                      <a16:colId xmlns:a16="http://schemas.microsoft.com/office/drawing/2014/main" val="935870068"/>
                    </a:ext>
                  </a:extLst>
                </a:gridCol>
                <a:gridCol w="1427103">
                  <a:extLst>
                    <a:ext uri="{9D8B030D-6E8A-4147-A177-3AD203B41FA5}">
                      <a16:colId xmlns:a16="http://schemas.microsoft.com/office/drawing/2014/main" val="285921130"/>
                    </a:ext>
                  </a:extLst>
                </a:gridCol>
                <a:gridCol w="1427103">
                  <a:extLst>
                    <a:ext uri="{9D8B030D-6E8A-4147-A177-3AD203B41FA5}">
                      <a16:colId xmlns:a16="http://schemas.microsoft.com/office/drawing/2014/main" val="3882909434"/>
                    </a:ext>
                  </a:extLst>
                </a:gridCol>
                <a:gridCol w="1427103">
                  <a:extLst>
                    <a:ext uri="{9D8B030D-6E8A-4147-A177-3AD203B41FA5}">
                      <a16:colId xmlns:a16="http://schemas.microsoft.com/office/drawing/2014/main" val="1768347568"/>
                    </a:ext>
                  </a:extLst>
                </a:gridCol>
                <a:gridCol w="1427103">
                  <a:extLst>
                    <a:ext uri="{9D8B030D-6E8A-4147-A177-3AD203B41FA5}">
                      <a16:colId xmlns:a16="http://schemas.microsoft.com/office/drawing/2014/main" val="25088152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Phenotype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 in controls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Frequency in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 variants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509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057275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6C9A8C9-E445-2F4D-82A4-451BF5630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429688"/>
              </p:ext>
            </p:extLst>
          </p:nvPr>
        </p:nvGraphicFramePr>
        <p:xfrm>
          <a:off x="362464" y="3281483"/>
          <a:ext cx="6248284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62071">
                  <a:extLst>
                    <a:ext uri="{9D8B030D-6E8A-4147-A177-3AD203B41FA5}">
                      <a16:colId xmlns:a16="http://schemas.microsoft.com/office/drawing/2014/main" val="479376540"/>
                    </a:ext>
                  </a:extLst>
                </a:gridCol>
                <a:gridCol w="1643913">
                  <a:extLst>
                    <a:ext uri="{9D8B030D-6E8A-4147-A177-3AD203B41FA5}">
                      <a16:colId xmlns:a16="http://schemas.microsoft.com/office/drawing/2014/main" val="1853666500"/>
                    </a:ext>
                  </a:extLst>
                </a:gridCol>
                <a:gridCol w="1480229">
                  <a:extLst>
                    <a:ext uri="{9D8B030D-6E8A-4147-A177-3AD203B41FA5}">
                      <a16:colId xmlns:a16="http://schemas.microsoft.com/office/drawing/2014/main" val="2543869387"/>
                    </a:ext>
                  </a:extLst>
                </a:gridCol>
                <a:gridCol w="1562071">
                  <a:extLst>
                    <a:ext uri="{9D8B030D-6E8A-4147-A177-3AD203B41FA5}">
                      <a16:colId xmlns:a16="http://schemas.microsoft.com/office/drawing/2014/main" val="324770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Coverage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198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Haplotype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RS116-HG19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RS122-HG19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73851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BC6C8A7E-C2B0-7F41-8970-C60586C88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464" y="4540030"/>
            <a:ext cx="4019340" cy="180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262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C8036E3-3FBC-8D42-960F-22BE0B60AD7B}"/>
              </a:ext>
            </a:extLst>
          </p:cNvPr>
          <p:cNvSpPr txBox="1"/>
          <p:nvPr/>
        </p:nvSpPr>
        <p:spPr>
          <a:xfrm>
            <a:off x="3486994" y="0"/>
            <a:ext cx="3642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Genetic test report-For research only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82DA1A-8E0F-EA4D-AE78-1D6637338D62}"/>
              </a:ext>
            </a:extLst>
          </p:cNvPr>
          <p:cNvSpPr txBox="1"/>
          <p:nvPr/>
        </p:nvSpPr>
        <p:spPr>
          <a:xfrm>
            <a:off x="263610" y="632595"/>
            <a:ext cx="85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2C1EDE-511E-2949-ACEA-32D795A56483}"/>
              </a:ext>
            </a:extLst>
          </p:cNvPr>
          <p:cNvSpPr txBox="1"/>
          <p:nvPr/>
        </p:nvSpPr>
        <p:spPr>
          <a:xfrm>
            <a:off x="9720649" y="699176"/>
            <a:ext cx="210888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Test ordered by</a:t>
            </a:r>
          </a:p>
          <a:p>
            <a:r>
              <a:rPr lang="en-US" sz="1000" dirty="0"/>
              <a:t>Name</a:t>
            </a:r>
          </a:p>
          <a:p>
            <a:r>
              <a:rPr lang="en-US" sz="1000" dirty="0"/>
              <a:t>GMC number </a:t>
            </a:r>
          </a:p>
          <a:p>
            <a:r>
              <a:rPr lang="en-US" sz="1000" dirty="0"/>
              <a:t>Hospital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4AD34E-61D8-D449-A3AC-EE0BD31B02C3}"/>
              </a:ext>
            </a:extLst>
          </p:cNvPr>
          <p:cNvSpPr txBox="1"/>
          <p:nvPr/>
        </p:nvSpPr>
        <p:spPr>
          <a:xfrm>
            <a:off x="9720649" y="2013228"/>
            <a:ext cx="17087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Lab information</a:t>
            </a:r>
          </a:p>
          <a:p>
            <a:r>
              <a:rPr lang="en-US" sz="1000" dirty="0"/>
              <a:t>Test done by </a:t>
            </a:r>
          </a:p>
          <a:p>
            <a:r>
              <a:rPr lang="en-US" sz="1000" dirty="0"/>
              <a:t>Telephone</a:t>
            </a:r>
          </a:p>
          <a:p>
            <a:r>
              <a:rPr lang="en-US" sz="1000" dirty="0"/>
              <a:t>Date received </a:t>
            </a:r>
          </a:p>
          <a:p>
            <a:r>
              <a:rPr lang="en-US" sz="1000" dirty="0"/>
              <a:t>Date reported </a:t>
            </a:r>
          </a:p>
          <a:p>
            <a:r>
              <a:rPr lang="en-US" sz="1000" dirty="0"/>
              <a:t>Lab ID number</a:t>
            </a:r>
          </a:p>
          <a:p>
            <a:r>
              <a:rPr lang="en-US" sz="1000" dirty="0"/>
              <a:t>Pipeline ID </a:t>
            </a:r>
          </a:p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AA9A16D-8686-E045-B682-23462D231688}"/>
              </a:ext>
            </a:extLst>
          </p:cNvPr>
          <p:cNvCxnSpPr/>
          <p:nvPr/>
        </p:nvCxnSpPr>
        <p:spPr>
          <a:xfrm>
            <a:off x="9580605" y="529281"/>
            <a:ext cx="0" cy="579943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1ABAF819-7825-C84E-9EAF-0D0FDFA57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3691" y="5092539"/>
            <a:ext cx="1222802" cy="122280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2BA8DD-9AFE-164E-92CA-284368E9D6CA}"/>
              </a:ext>
            </a:extLst>
          </p:cNvPr>
          <p:cNvSpPr txBox="1"/>
          <p:nvPr/>
        </p:nvSpPr>
        <p:spPr>
          <a:xfrm>
            <a:off x="9580605" y="4274408"/>
            <a:ext cx="2611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Scan this QR code for more information 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0C5C025A-4503-6648-9737-39EC67B52B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5349920"/>
              </p:ext>
            </p:extLst>
          </p:nvPr>
        </p:nvGraphicFramePr>
        <p:xfrm>
          <a:off x="689751" y="1704000"/>
          <a:ext cx="3972671" cy="35713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F85FF29-8E96-E74F-8AA0-F75EB46FDA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092047"/>
              </p:ext>
            </p:extLst>
          </p:nvPr>
        </p:nvGraphicFramePr>
        <p:xfrm>
          <a:off x="5355497" y="1801214"/>
          <a:ext cx="3642023" cy="3383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617801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233</Words>
  <Application>Microsoft Macintosh PowerPoint</Application>
  <PresentationFormat>Widescreen</PresentationFormat>
  <Paragraphs>146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Khleifat, Ahmad</dc:creator>
  <cp:lastModifiedBy>Al Khleifat, Ahmad</cp:lastModifiedBy>
  <cp:revision>13</cp:revision>
  <dcterms:created xsi:type="dcterms:W3CDTF">2021-01-06T17:48:52Z</dcterms:created>
  <dcterms:modified xsi:type="dcterms:W3CDTF">2021-01-06T22:45:42Z</dcterms:modified>
</cp:coreProperties>
</file>