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82"/>
  </p:normalViewPr>
  <p:slideViewPr>
    <p:cSldViewPr snapToGrid="0">
      <p:cViewPr varScale="1">
        <p:scale>
          <a:sx n="96" d="100"/>
          <a:sy n="96" d="100"/>
        </p:scale>
        <p:origin x="20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12/7/23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049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4821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12/7/23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571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12/7/23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7503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12/7/23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9725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311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197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274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330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12/7/23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924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12/7/23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997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12/7/23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426779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457200" rtl="0" eaLnBrk="1" latinLnBrk="0" hangingPunct="1">
        <a:lnSpc>
          <a:spcPct val="100000"/>
        </a:lnSpc>
        <a:spcBef>
          <a:spcPct val="0"/>
        </a:spcBef>
        <a:buNone/>
        <a:defRPr sz="32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9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08D4B6A-8113-4DFB-B82E-B60CAC8E0A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5" name="Rectangle 14">
            <a:extLst>
              <a:ext uri="{FF2B5EF4-FFF2-40B4-BE49-F238E27FC236}">
                <a16:creationId xmlns:a16="http://schemas.microsoft.com/office/drawing/2014/main" id="{9822E561-F97C-4CBB-A9A6-A6BF6317B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C9F6A2C-55F6-6836-20A8-35DE82F586A9}"/>
              </a:ext>
            </a:extLst>
          </p:cNvPr>
          <p:cNvSpPr>
            <a:spLocks noGrp="1"/>
          </p:cNvSpPr>
          <p:nvPr>
            <p:ph type="ctrTitle"/>
          </p:nvPr>
        </p:nvSpPr>
        <p:spPr>
          <a:xfrm>
            <a:off x="8109233" y="730749"/>
            <a:ext cx="3511233" cy="3779995"/>
          </a:xfrm>
        </p:spPr>
        <p:txBody>
          <a:bodyPr anchor="t">
            <a:normAutofit/>
          </a:bodyPr>
          <a:lstStyle/>
          <a:p>
            <a:pPr algn="ctr">
              <a:lnSpc>
                <a:spcPct val="150000"/>
              </a:lnSpc>
            </a:pPr>
            <a:r>
              <a:rPr lang="en-US" sz="3200" dirty="0">
                <a:solidFill>
                  <a:schemeClr val="tx1"/>
                </a:solidFill>
                <a:latin typeface="Times New Roman" panose="02020603050405020304" pitchFamily="18" charset="0"/>
                <a:cs typeface="Times New Roman" panose="02020603050405020304" pitchFamily="18" charset="0"/>
              </a:rPr>
              <a:t>HEALTH CLINIC LOCATOR</a:t>
            </a:r>
            <a:br>
              <a:rPr lang="en-US" sz="32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“Your Health ally!”</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F230F62-4C75-7837-B404-3EA800B008E0}"/>
              </a:ext>
            </a:extLst>
          </p:cNvPr>
          <p:cNvSpPr>
            <a:spLocks noGrp="1"/>
          </p:cNvSpPr>
          <p:nvPr>
            <p:ph type="subTitle" idx="1"/>
          </p:nvPr>
        </p:nvSpPr>
        <p:spPr>
          <a:xfrm>
            <a:off x="8109233" y="4094439"/>
            <a:ext cx="3511233" cy="1147054"/>
          </a:xfrm>
        </p:spPr>
        <p:txBody>
          <a:bodyPr anchor="t">
            <a:normAutofit fontScale="25000" lnSpcReduction="20000"/>
          </a:bodyPr>
          <a:lstStyle/>
          <a:p>
            <a:pPr>
              <a:lnSpc>
                <a:spcPct val="100000"/>
              </a:lnSpc>
            </a:pPr>
            <a:r>
              <a:rPr lang="en-US" sz="8000" dirty="0">
                <a:latin typeface="Times New Roman" panose="02020603050405020304" pitchFamily="18" charset="0"/>
                <a:cs typeface="Times New Roman" panose="02020603050405020304" pitchFamily="18" charset="0"/>
              </a:rPr>
              <a:t>Team Members:</a:t>
            </a:r>
          </a:p>
          <a:p>
            <a:pPr marL="457200" indent="-457200">
              <a:lnSpc>
                <a:spcPct val="100000"/>
              </a:lnSpc>
              <a:buAutoNum type="arabicParenR"/>
            </a:pPr>
            <a:r>
              <a:rPr lang="en-US" sz="8000" dirty="0">
                <a:latin typeface="Times New Roman" panose="02020603050405020304" pitchFamily="18" charset="0"/>
                <a:cs typeface="Times New Roman" panose="02020603050405020304" pitchFamily="18" charset="0"/>
              </a:rPr>
              <a:t>Seth Emery</a:t>
            </a:r>
          </a:p>
          <a:p>
            <a:pPr marL="457200" indent="-457200">
              <a:lnSpc>
                <a:spcPct val="100000"/>
              </a:lnSpc>
              <a:buAutoNum type="arabicParenR"/>
            </a:pPr>
            <a:r>
              <a:rPr lang="en-US" sz="8000" dirty="0" err="1">
                <a:latin typeface="Times New Roman" panose="02020603050405020304" pitchFamily="18" charset="0"/>
                <a:cs typeface="Times New Roman" panose="02020603050405020304" pitchFamily="18" charset="0"/>
              </a:rPr>
              <a:t>Shreyan</a:t>
            </a:r>
            <a:r>
              <a:rPr lang="en-US" sz="8000" dirty="0">
                <a:latin typeface="Times New Roman" panose="02020603050405020304" pitchFamily="18" charset="0"/>
                <a:cs typeface="Times New Roman" panose="02020603050405020304" pitchFamily="18" charset="0"/>
              </a:rPr>
              <a:t> Reddy </a:t>
            </a:r>
            <a:r>
              <a:rPr lang="en-US" sz="8000" dirty="0" err="1">
                <a:latin typeface="Times New Roman" panose="02020603050405020304" pitchFamily="18" charset="0"/>
                <a:cs typeface="Times New Roman" panose="02020603050405020304" pitchFamily="18" charset="0"/>
              </a:rPr>
              <a:t>Gangwar</a:t>
            </a:r>
            <a:endParaRPr lang="en-US" sz="8000" dirty="0">
              <a:latin typeface="Times New Roman" panose="02020603050405020304" pitchFamily="18" charset="0"/>
              <a:cs typeface="Times New Roman" panose="02020603050405020304" pitchFamily="18" charset="0"/>
            </a:endParaRPr>
          </a:p>
          <a:p>
            <a:pPr marL="457200" indent="-457200">
              <a:lnSpc>
                <a:spcPct val="100000"/>
              </a:lnSpc>
              <a:buAutoNum type="arabicParenR"/>
            </a:pPr>
            <a:r>
              <a:rPr lang="en-US" sz="8000" dirty="0">
                <a:latin typeface="Times New Roman" panose="02020603050405020304" pitchFamily="18" charset="0"/>
                <a:cs typeface="Times New Roman" panose="02020603050405020304" pitchFamily="18" charset="0"/>
              </a:rPr>
              <a:t>Lavanya </a:t>
            </a:r>
            <a:r>
              <a:rPr lang="en-US" sz="8000" dirty="0" err="1">
                <a:latin typeface="Times New Roman" panose="02020603050405020304" pitchFamily="18" charset="0"/>
                <a:cs typeface="Times New Roman" panose="02020603050405020304" pitchFamily="18" charset="0"/>
              </a:rPr>
              <a:t>Ghanathey</a:t>
            </a:r>
            <a:endParaRPr lang="en-US" sz="8000" dirty="0">
              <a:latin typeface="Times New Roman" panose="02020603050405020304" pitchFamily="18" charset="0"/>
              <a:cs typeface="Times New Roman" panose="02020603050405020304" pitchFamily="18" charset="0"/>
            </a:endParaRPr>
          </a:p>
          <a:p>
            <a:pPr marL="457200" indent="-457200">
              <a:lnSpc>
                <a:spcPct val="100000"/>
              </a:lnSpc>
              <a:buAutoNum type="arabicParenR"/>
            </a:pPr>
            <a:r>
              <a:rPr lang="en-US" sz="8000" dirty="0" err="1">
                <a:latin typeface="Times New Roman" panose="02020603050405020304" pitchFamily="18" charset="0"/>
                <a:cs typeface="Times New Roman" panose="02020603050405020304" pitchFamily="18" charset="0"/>
              </a:rPr>
              <a:t>Ankitha</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srirama</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reddy</a:t>
            </a:r>
            <a:endParaRPr lang="en-US" sz="8000" dirty="0">
              <a:latin typeface="Times New Roman" panose="02020603050405020304" pitchFamily="18" charset="0"/>
              <a:cs typeface="Times New Roman" panose="02020603050405020304" pitchFamily="18" charset="0"/>
            </a:endParaRPr>
          </a:p>
          <a:p>
            <a:pPr marL="457200" indent="-457200">
              <a:lnSpc>
                <a:spcPct val="100000"/>
              </a:lnSpc>
              <a:buAutoNum type="arabicParenR"/>
            </a:pPr>
            <a:endParaRPr lang="en-US" sz="2000" dirty="0"/>
          </a:p>
        </p:txBody>
      </p:sp>
      <p:pic>
        <p:nvPicPr>
          <p:cNvPr id="16" name="Picture 15">
            <a:extLst>
              <a:ext uri="{FF2B5EF4-FFF2-40B4-BE49-F238E27FC236}">
                <a16:creationId xmlns:a16="http://schemas.microsoft.com/office/drawing/2014/main" id="{D65E3199-B863-04A6-A96E-21426DC6C67B}"/>
              </a:ext>
            </a:extLst>
          </p:cNvPr>
          <p:cNvPicPr>
            <a:picLocks noChangeAspect="1"/>
          </p:cNvPicPr>
          <p:nvPr/>
        </p:nvPicPr>
        <p:blipFill rotWithShape="1">
          <a:blip r:embed="rId2"/>
          <a:srcRect l="10972" r="6595"/>
          <a:stretch/>
        </p:blipFill>
        <p:spPr>
          <a:xfrm>
            <a:off x="20" y="10"/>
            <a:ext cx="7537685" cy="6857990"/>
          </a:xfrm>
          <a:prstGeom prst="rect">
            <a:avLst/>
          </a:prstGeom>
        </p:spPr>
      </p:pic>
      <p:sp>
        <p:nvSpPr>
          <p:cNvPr id="13" name="Rectangle 12">
            <a:extLst>
              <a:ext uri="{FF2B5EF4-FFF2-40B4-BE49-F238E27FC236}">
                <a16:creationId xmlns:a16="http://schemas.microsoft.com/office/drawing/2014/main" id="{B01B0E58-A5C8-4CDA-A2E0-35DF94E59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9235"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143121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map of a city&#10;&#10;Description automatically generated">
            <a:extLst>
              <a:ext uri="{FF2B5EF4-FFF2-40B4-BE49-F238E27FC236}">
                <a16:creationId xmlns:a16="http://schemas.microsoft.com/office/drawing/2014/main" id="{3B898A54-C492-09F3-8496-1ADD6F133214}"/>
              </a:ext>
            </a:extLst>
          </p:cNvPr>
          <p:cNvPicPr>
            <a:picLocks noGrp="1" noChangeAspect="1"/>
          </p:cNvPicPr>
          <p:nvPr>
            <p:ph idx="1"/>
          </p:nvPr>
        </p:nvPicPr>
        <p:blipFill>
          <a:blip r:embed="rId2"/>
          <a:stretch>
            <a:fillRect/>
          </a:stretch>
        </p:blipFill>
        <p:spPr>
          <a:xfrm>
            <a:off x="1550504" y="828675"/>
            <a:ext cx="8971721" cy="5333586"/>
          </a:xfrm>
        </p:spPr>
      </p:pic>
    </p:spTree>
    <p:extLst>
      <p:ext uri="{BB962C8B-B14F-4D97-AF65-F5344CB8AC3E}">
        <p14:creationId xmlns:p14="http://schemas.microsoft.com/office/powerpoint/2010/main" val="2355674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D2CA-5CAD-9DF3-B937-0E44DB47D7C6}"/>
              </a:ext>
            </a:extLst>
          </p:cNvPr>
          <p:cNvSpPr>
            <a:spLocks noGrp="1"/>
          </p:cNvSpPr>
          <p:nvPr>
            <p:ph type="title"/>
          </p:nvPr>
        </p:nvSpPr>
        <p:spPr/>
        <p:txBody>
          <a:bodyPr anchor="ctr">
            <a:normAutofit/>
          </a:bodyPr>
          <a:lstStyle/>
          <a:p>
            <a:r>
              <a:rPr lang="en-US" sz="40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E259937A-CE58-5FFF-B32E-429887939C34}"/>
              </a:ext>
            </a:extLst>
          </p:cNvPr>
          <p:cNvSpPr>
            <a:spLocks noGrp="1"/>
          </p:cNvSpPr>
          <p:nvPr>
            <p:ph idx="1"/>
          </p:nvPr>
        </p:nvSpPr>
        <p:spPr/>
        <p:txBody>
          <a:bodyPr anchor="t">
            <a:normAutofit/>
          </a:bodyPr>
          <a:lstStyle/>
          <a:p>
            <a:pPr algn="just"/>
            <a:r>
              <a:rPr lang="en-US" sz="2400" dirty="0">
                <a:latin typeface="Times New Roman" panose="02020603050405020304" pitchFamily="18" charset="0"/>
                <a:cs typeface="Times New Roman" panose="02020603050405020304" pitchFamily="18" charset="0"/>
              </a:rPr>
              <a:t>Appointment Booking</a:t>
            </a:r>
          </a:p>
          <a:p>
            <a:pPr algn="just"/>
            <a:r>
              <a:rPr lang="en-US" sz="2400" dirty="0">
                <a:latin typeface="Times New Roman" panose="02020603050405020304" pitchFamily="18" charset="0"/>
                <a:cs typeface="Times New Roman" panose="02020603050405020304" pitchFamily="18" charset="0"/>
              </a:rPr>
              <a:t>Medication Suggestions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66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57781-EE63-00AC-E162-A3D703F7ED96}"/>
              </a:ext>
            </a:extLst>
          </p:cNvPr>
          <p:cNvSpPr>
            <a:spLocks noGrp="1"/>
          </p:cNvSpPr>
          <p:nvPr>
            <p:ph idx="1"/>
          </p:nvPr>
        </p:nvSpPr>
        <p:spPr>
          <a:xfrm>
            <a:off x="581192" y="1235078"/>
            <a:ext cx="11029615" cy="3634486"/>
          </a:xfrm>
        </p:spPr>
        <p:txBody>
          <a:bodyPr anchor="ctr">
            <a:normAutofit/>
          </a:bodyPr>
          <a:lstStyle/>
          <a:p>
            <a:pPr marL="0" indent="0" algn="ctr">
              <a:buNone/>
            </a:pPr>
            <a:r>
              <a:rPr lang="en-US" sz="4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149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AE96-E0A7-5750-170D-762A1ABDED2D}"/>
              </a:ext>
            </a:extLst>
          </p:cNvPr>
          <p:cNvSpPr>
            <a:spLocks noGrp="1"/>
          </p:cNvSpPr>
          <p:nvPr>
            <p:ph type="title"/>
          </p:nvPr>
        </p:nvSpPr>
        <p:spPr/>
        <p:txBody>
          <a:bodyPr anchor="ctr">
            <a:normAutofit/>
          </a:bodyPr>
          <a:lstStyle/>
          <a:p>
            <a:r>
              <a:rPr lang="en-US" sz="4000" dirty="0" err="1">
                <a:latin typeface="Times New Roman" panose="02020603050405020304" pitchFamily="18" charset="0"/>
                <a:cs typeface="Times New Roman" panose="02020603050405020304" pitchFamily="18" charset="0"/>
              </a:rPr>
              <a:t>ABSTRact</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C0E66D-E36D-8DEF-2472-68363A1563CE}"/>
              </a:ext>
            </a:extLst>
          </p:cNvPr>
          <p:cNvSpPr>
            <a:spLocks noGrp="1"/>
          </p:cNvSpPr>
          <p:nvPr>
            <p:ph idx="1"/>
          </p:nvPr>
        </p:nvSpPr>
        <p:spPr/>
        <p:txBody>
          <a:bodyPr anchor="t">
            <a:normAutofit/>
          </a:bodyPr>
          <a:lstStyle/>
          <a:p>
            <a:pPr marL="0" indent="0" algn="just">
              <a:buNone/>
            </a:pPr>
            <a:r>
              <a:rPr lang="en-US" sz="2400" dirty="0">
                <a:latin typeface="Times New Roman" panose="02020603050405020304" pitchFamily="18" charset="0"/>
                <a:cs typeface="Times New Roman" panose="02020603050405020304" pitchFamily="18" charset="0"/>
              </a:rPr>
              <a:t>Welcome to our Health Clinic Locator, your personalized healthcare companion! Enter your postal code, and we'll guide you to top-rated hospitals tailored to your needs. Uncover essential details such as insurance acceptance, convenient opening hours, and the availability of emergency services. Our goal is to empower you with the information needed to make informed healthcare decisions. Your well-being is our priority – type in your postal code and embark on a journey to optimal healthcare.</a:t>
            </a:r>
          </a:p>
        </p:txBody>
      </p:sp>
    </p:spTree>
    <p:extLst>
      <p:ext uri="{BB962C8B-B14F-4D97-AF65-F5344CB8AC3E}">
        <p14:creationId xmlns:p14="http://schemas.microsoft.com/office/powerpoint/2010/main" val="91049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4E85-9E08-FB79-1C00-92DBAE384F28}"/>
              </a:ext>
            </a:extLst>
          </p:cNvPr>
          <p:cNvSpPr>
            <a:spLocks noGrp="1"/>
          </p:cNvSpPr>
          <p:nvPr>
            <p:ph type="title"/>
          </p:nvPr>
        </p:nvSpPr>
        <p:spPr/>
        <p:txBody>
          <a:bodyPr anchor="ctr">
            <a:normAutofit/>
          </a:bodyPr>
          <a:lstStyle/>
          <a:p>
            <a:r>
              <a:rPr lang="en-US" sz="4000"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94F3EF5E-A107-D4C7-F7CC-43C66914D1AE}"/>
              </a:ext>
            </a:extLst>
          </p:cNvPr>
          <p:cNvSpPr>
            <a:spLocks noGrp="1"/>
          </p:cNvSpPr>
          <p:nvPr>
            <p:ph idx="1"/>
          </p:nvPr>
        </p:nvSpPr>
        <p:spPr/>
        <p:txBody>
          <a:bodyPr anchor="t">
            <a:normAutofit/>
          </a:bodyPr>
          <a:lstStyle/>
          <a:p>
            <a:pPr marL="0" indent="0" algn="just">
              <a:buNone/>
            </a:pPr>
            <a:r>
              <a:rPr lang="en-US" sz="2400" dirty="0">
                <a:latin typeface="Times New Roman" panose="02020603050405020304" pitchFamily="18" charset="0"/>
                <a:cs typeface="Times New Roman" panose="02020603050405020304" pitchFamily="18" charset="0"/>
              </a:rPr>
              <a:t>Our objective is to guide individuals to top-rated hospitals that align with their specific needs. We strive to offer a comprehensive overview, including insurance acceptance, convenient opening hours, and the availability of emergency services, ensuring users make informed decisions about their healthcare choices. Through this platform, our goal is to enhance accessibility and facilitate well-informed healthcare decisions for all users.</a:t>
            </a:r>
          </a:p>
        </p:txBody>
      </p:sp>
    </p:spTree>
    <p:extLst>
      <p:ext uri="{BB962C8B-B14F-4D97-AF65-F5344CB8AC3E}">
        <p14:creationId xmlns:p14="http://schemas.microsoft.com/office/powerpoint/2010/main" val="388239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4B39-A3E6-80D9-B2A2-0DC2F10244F5}"/>
              </a:ext>
            </a:extLst>
          </p:cNvPr>
          <p:cNvSpPr>
            <a:spLocks noGrp="1"/>
          </p:cNvSpPr>
          <p:nvPr>
            <p:ph type="title"/>
          </p:nvPr>
        </p:nvSpPr>
        <p:spPr/>
        <p:txBody>
          <a:bodyPr anchor="ctr">
            <a:normAutofit/>
          </a:bodyPr>
          <a:lstStyle/>
          <a:p>
            <a:r>
              <a:rPr lang="en-US" sz="4000" dirty="0">
                <a:latin typeface="Times New Roman" panose="02020603050405020304" pitchFamily="18" charset="0"/>
                <a:cs typeface="Times New Roman" panose="02020603050405020304" pitchFamily="18" charset="0"/>
              </a:rPr>
              <a:t>Data COLLECTION</a:t>
            </a:r>
          </a:p>
        </p:txBody>
      </p:sp>
      <p:pic>
        <p:nvPicPr>
          <p:cNvPr id="13" name="Content Placeholder 12">
            <a:extLst>
              <a:ext uri="{FF2B5EF4-FFF2-40B4-BE49-F238E27FC236}">
                <a16:creationId xmlns:a16="http://schemas.microsoft.com/office/drawing/2014/main" id="{DF018698-A06A-5B84-2809-C6A8D3ADBC24}"/>
              </a:ext>
            </a:extLst>
          </p:cNvPr>
          <p:cNvPicPr>
            <a:picLocks noGrp="1" noChangeAspect="1"/>
          </p:cNvPicPr>
          <p:nvPr>
            <p:ph idx="1"/>
          </p:nvPr>
        </p:nvPicPr>
        <p:blipFill>
          <a:blip r:embed="rId2"/>
          <a:stretch>
            <a:fillRect/>
          </a:stretch>
        </p:blipFill>
        <p:spPr>
          <a:xfrm>
            <a:off x="330200" y="2438400"/>
            <a:ext cx="11582400" cy="2244157"/>
          </a:xfrm>
        </p:spPr>
      </p:pic>
    </p:spTree>
    <p:extLst>
      <p:ext uri="{BB962C8B-B14F-4D97-AF65-F5344CB8AC3E}">
        <p14:creationId xmlns:p14="http://schemas.microsoft.com/office/powerpoint/2010/main" val="200725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B81E-09BF-E23A-6EEB-D951C920A0EE}"/>
              </a:ext>
            </a:extLst>
          </p:cNvPr>
          <p:cNvSpPr>
            <a:spLocks noGrp="1"/>
          </p:cNvSpPr>
          <p:nvPr>
            <p:ph type="title"/>
          </p:nvPr>
        </p:nvSpPr>
        <p:spPr/>
        <p:txBody>
          <a:bodyPr anchor="t">
            <a:normAutofit/>
          </a:bodyPr>
          <a:lstStyle/>
          <a:p>
            <a:r>
              <a:rPr lang="en-US" sz="4000" dirty="0">
                <a:latin typeface="Times New Roman" panose="02020603050405020304" pitchFamily="18" charset="0"/>
                <a:cs typeface="Times New Roman" panose="02020603050405020304" pitchFamily="18" charset="0"/>
              </a:rPr>
              <a:t>Data Preprocessing</a:t>
            </a:r>
          </a:p>
        </p:txBody>
      </p:sp>
      <p:pic>
        <p:nvPicPr>
          <p:cNvPr id="5" name="Content Placeholder 4" descr="A screen shot of a computer program&#10;&#10;Description automatically generated">
            <a:extLst>
              <a:ext uri="{FF2B5EF4-FFF2-40B4-BE49-F238E27FC236}">
                <a16:creationId xmlns:a16="http://schemas.microsoft.com/office/drawing/2014/main" id="{CCC806B6-D9D1-2726-25E0-1D7459381CAF}"/>
              </a:ext>
            </a:extLst>
          </p:cNvPr>
          <p:cNvPicPr>
            <a:picLocks noGrp="1" noChangeAspect="1"/>
          </p:cNvPicPr>
          <p:nvPr>
            <p:ph idx="1"/>
          </p:nvPr>
        </p:nvPicPr>
        <p:blipFill>
          <a:blip r:embed="rId2"/>
          <a:stretch>
            <a:fillRect/>
          </a:stretch>
        </p:blipFill>
        <p:spPr>
          <a:xfrm>
            <a:off x="581192" y="1403498"/>
            <a:ext cx="6058042" cy="5268136"/>
          </a:xfrm>
        </p:spPr>
      </p:pic>
    </p:spTree>
    <p:extLst>
      <p:ext uri="{BB962C8B-B14F-4D97-AF65-F5344CB8AC3E}">
        <p14:creationId xmlns:p14="http://schemas.microsoft.com/office/powerpoint/2010/main" val="29787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CEF6-4E5F-A659-6E61-36F18BBDFF82}"/>
              </a:ext>
            </a:extLst>
          </p:cNvPr>
          <p:cNvSpPr>
            <a:spLocks noGrp="1"/>
          </p:cNvSpPr>
          <p:nvPr>
            <p:ph type="title"/>
          </p:nvPr>
        </p:nvSpPr>
        <p:spPr/>
        <p:txBody>
          <a:bodyPr anchor="ctr">
            <a:normAutofit/>
          </a:bodyPr>
          <a:lstStyle/>
          <a:p>
            <a:r>
              <a:rPr lang="en-US" sz="4000" dirty="0">
                <a:latin typeface="Times New Roman" panose="02020603050405020304" pitchFamily="18" charset="0"/>
                <a:cs typeface="Times New Roman" panose="02020603050405020304" pitchFamily="18" charset="0"/>
              </a:rPr>
              <a:t>BOT functionalities</a:t>
            </a:r>
          </a:p>
        </p:txBody>
      </p:sp>
      <p:pic>
        <p:nvPicPr>
          <p:cNvPr id="9" name="Content Placeholder 8" descr="A screen shot of a computer program&#10;&#10;Description automatically generated">
            <a:extLst>
              <a:ext uri="{FF2B5EF4-FFF2-40B4-BE49-F238E27FC236}">
                <a16:creationId xmlns:a16="http://schemas.microsoft.com/office/drawing/2014/main" id="{7B8007EF-E646-2CA4-AC2E-20F637D2339B}"/>
              </a:ext>
            </a:extLst>
          </p:cNvPr>
          <p:cNvPicPr>
            <a:picLocks noGrp="1" noChangeAspect="1"/>
          </p:cNvPicPr>
          <p:nvPr>
            <p:ph idx="1"/>
          </p:nvPr>
        </p:nvPicPr>
        <p:blipFill>
          <a:blip r:embed="rId2"/>
          <a:stretch>
            <a:fillRect/>
          </a:stretch>
        </p:blipFill>
        <p:spPr>
          <a:xfrm>
            <a:off x="581192" y="1637412"/>
            <a:ext cx="8725208" cy="4976038"/>
          </a:xfrm>
        </p:spPr>
      </p:pic>
    </p:spTree>
    <p:extLst>
      <p:ext uri="{BB962C8B-B14F-4D97-AF65-F5344CB8AC3E}">
        <p14:creationId xmlns:p14="http://schemas.microsoft.com/office/powerpoint/2010/main" val="3100346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screen&#10;&#10;Description automatically generated">
            <a:extLst>
              <a:ext uri="{FF2B5EF4-FFF2-40B4-BE49-F238E27FC236}">
                <a16:creationId xmlns:a16="http://schemas.microsoft.com/office/drawing/2014/main" id="{BBF21DC4-0B75-8483-BBD8-1E0896E9B18E}"/>
              </a:ext>
            </a:extLst>
          </p:cNvPr>
          <p:cNvPicPr>
            <a:picLocks noGrp="1" noChangeAspect="1"/>
          </p:cNvPicPr>
          <p:nvPr>
            <p:ph idx="1"/>
          </p:nvPr>
        </p:nvPicPr>
        <p:blipFill>
          <a:blip r:embed="rId2"/>
          <a:stretch>
            <a:fillRect/>
          </a:stretch>
        </p:blipFill>
        <p:spPr>
          <a:xfrm>
            <a:off x="584790" y="691117"/>
            <a:ext cx="5924679" cy="5975498"/>
          </a:xfrm>
        </p:spPr>
      </p:pic>
    </p:spTree>
    <p:extLst>
      <p:ext uri="{BB962C8B-B14F-4D97-AF65-F5344CB8AC3E}">
        <p14:creationId xmlns:p14="http://schemas.microsoft.com/office/powerpoint/2010/main" val="269451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7F4A-A491-55A1-3339-971FE88A90FE}"/>
              </a:ext>
            </a:extLst>
          </p:cNvPr>
          <p:cNvSpPr>
            <a:spLocks noGrp="1"/>
          </p:cNvSpPr>
          <p:nvPr>
            <p:ph type="title"/>
          </p:nvPr>
        </p:nvSpPr>
        <p:spPr/>
        <p:txBody>
          <a:bodyPr anchor="ctr">
            <a:normAutofit/>
          </a:bodyPr>
          <a:lstStyle/>
          <a:p>
            <a:r>
              <a:rPr lang="en-US" sz="4000" dirty="0">
                <a:latin typeface="Times New Roman" panose="02020603050405020304" pitchFamily="18" charset="0"/>
                <a:cs typeface="Times New Roman" panose="02020603050405020304" pitchFamily="18" charset="0"/>
              </a:rPr>
              <a:t>Results</a:t>
            </a:r>
          </a:p>
        </p:txBody>
      </p:sp>
      <p:pic>
        <p:nvPicPr>
          <p:cNvPr id="17" name="Content Placeholder 16" descr="A screenshot of a chat&#10;&#10;Description automatically generated">
            <a:extLst>
              <a:ext uri="{FF2B5EF4-FFF2-40B4-BE49-F238E27FC236}">
                <a16:creationId xmlns:a16="http://schemas.microsoft.com/office/drawing/2014/main" id="{88E5FD0B-7B7E-A3AB-2A79-F99B444A610F}"/>
              </a:ext>
            </a:extLst>
          </p:cNvPr>
          <p:cNvPicPr>
            <a:picLocks noGrp="1" noChangeAspect="1"/>
          </p:cNvPicPr>
          <p:nvPr>
            <p:ph idx="1"/>
          </p:nvPr>
        </p:nvPicPr>
        <p:blipFill>
          <a:blip r:embed="rId2"/>
          <a:stretch>
            <a:fillRect/>
          </a:stretch>
        </p:blipFill>
        <p:spPr>
          <a:xfrm>
            <a:off x="581192" y="1890877"/>
            <a:ext cx="1864296" cy="3329710"/>
          </a:xfrm>
        </p:spPr>
      </p:pic>
      <p:pic>
        <p:nvPicPr>
          <p:cNvPr id="19" name="Picture 18" descr="A screenshot of a phone&#10;&#10;Description automatically generated">
            <a:extLst>
              <a:ext uri="{FF2B5EF4-FFF2-40B4-BE49-F238E27FC236}">
                <a16:creationId xmlns:a16="http://schemas.microsoft.com/office/drawing/2014/main" id="{A675B271-83F6-68C8-90FA-7D21C3F53503}"/>
              </a:ext>
            </a:extLst>
          </p:cNvPr>
          <p:cNvPicPr>
            <a:picLocks noChangeAspect="1"/>
          </p:cNvPicPr>
          <p:nvPr/>
        </p:nvPicPr>
        <p:blipFill>
          <a:blip r:embed="rId3"/>
          <a:stretch>
            <a:fillRect/>
          </a:stretch>
        </p:blipFill>
        <p:spPr>
          <a:xfrm>
            <a:off x="2767566" y="1890877"/>
            <a:ext cx="1864296" cy="3329710"/>
          </a:xfrm>
          <a:prstGeom prst="rect">
            <a:avLst/>
          </a:prstGeom>
        </p:spPr>
      </p:pic>
      <p:pic>
        <p:nvPicPr>
          <p:cNvPr id="21" name="Picture 20" descr="A screenshot of a phone&#10;&#10;Description automatically generated">
            <a:extLst>
              <a:ext uri="{FF2B5EF4-FFF2-40B4-BE49-F238E27FC236}">
                <a16:creationId xmlns:a16="http://schemas.microsoft.com/office/drawing/2014/main" id="{F3BDC6AA-A387-CB39-FB4D-DF12C14AFE85}"/>
              </a:ext>
            </a:extLst>
          </p:cNvPr>
          <p:cNvPicPr>
            <a:picLocks noChangeAspect="1"/>
          </p:cNvPicPr>
          <p:nvPr/>
        </p:nvPicPr>
        <p:blipFill>
          <a:blip r:embed="rId4"/>
          <a:stretch>
            <a:fillRect/>
          </a:stretch>
        </p:blipFill>
        <p:spPr>
          <a:xfrm>
            <a:off x="5002813" y="1890877"/>
            <a:ext cx="1864296" cy="3329710"/>
          </a:xfrm>
          <a:prstGeom prst="rect">
            <a:avLst/>
          </a:prstGeom>
        </p:spPr>
      </p:pic>
      <p:pic>
        <p:nvPicPr>
          <p:cNvPr id="23" name="Picture 22" descr="A screenshot of a phone&#10;&#10;Description automatically generated">
            <a:extLst>
              <a:ext uri="{FF2B5EF4-FFF2-40B4-BE49-F238E27FC236}">
                <a16:creationId xmlns:a16="http://schemas.microsoft.com/office/drawing/2014/main" id="{2458E741-4CC7-DD47-19F3-139252157FF6}"/>
              </a:ext>
            </a:extLst>
          </p:cNvPr>
          <p:cNvPicPr>
            <a:picLocks noChangeAspect="1"/>
          </p:cNvPicPr>
          <p:nvPr/>
        </p:nvPicPr>
        <p:blipFill>
          <a:blip r:embed="rId5"/>
          <a:stretch>
            <a:fillRect/>
          </a:stretch>
        </p:blipFill>
        <p:spPr>
          <a:xfrm>
            <a:off x="7238060" y="1890877"/>
            <a:ext cx="1864296" cy="3329710"/>
          </a:xfrm>
          <a:prstGeom prst="rect">
            <a:avLst/>
          </a:prstGeom>
        </p:spPr>
      </p:pic>
      <p:pic>
        <p:nvPicPr>
          <p:cNvPr id="25" name="Picture 24" descr="A screenshot of a chat&#10;&#10;Description automatically generated">
            <a:extLst>
              <a:ext uri="{FF2B5EF4-FFF2-40B4-BE49-F238E27FC236}">
                <a16:creationId xmlns:a16="http://schemas.microsoft.com/office/drawing/2014/main" id="{A7AB6584-8F60-29CB-26AA-FBB7C43A4736}"/>
              </a:ext>
            </a:extLst>
          </p:cNvPr>
          <p:cNvPicPr>
            <a:picLocks noChangeAspect="1"/>
          </p:cNvPicPr>
          <p:nvPr/>
        </p:nvPicPr>
        <p:blipFill>
          <a:blip r:embed="rId6"/>
          <a:stretch>
            <a:fillRect/>
          </a:stretch>
        </p:blipFill>
        <p:spPr>
          <a:xfrm>
            <a:off x="9473306" y="1890876"/>
            <a:ext cx="1864297" cy="3329710"/>
          </a:xfrm>
          <a:prstGeom prst="rect">
            <a:avLst/>
          </a:prstGeom>
        </p:spPr>
      </p:pic>
    </p:spTree>
    <p:extLst>
      <p:ext uri="{BB962C8B-B14F-4D97-AF65-F5344CB8AC3E}">
        <p14:creationId xmlns:p14="http://schemas.microsoft.com/office/powerpoint/2010/main" val="89001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3816-2AC2-2F52-A5BD-120BFC6F686A}"/>
              </a:ext>
            </a:extLst>
          </p:cNvPr>
          <p:cNvSpPr>
            <a:spLocks noGrp="1"/>
          </p:cNvSpPr>
          <p:nvPr>
            <p:ph type="title"/>
          </p:nvPr>
        </p:nvSpPr>
        <p:spPr/>
        <p:txBody>
          <a:bodyPr/>
          <a:lstStyle/>
          <a:p>
            <a:endParaRPr lang="en-US"/>
          </a:p>
        </p:txBody>
      </p:sp>
      <p:pic>
        <p:nvPicPr>
          <p:cNvPr id="5" name="Content Placeholder 4" descr="A screenshot of a phone&#10;&#10;Description automatically generated">
            <a:extLst>
              <a:ext uri="{FF2B5EF4-FFF2-40B4-BE49-F238E27FC236}">
                <a16:creationId xmlns:a16="http://schemas.microsoft.com/office/drawing/2014/main" id="{CD5E7841-704F-54FC-1676-F866D1FB60C7}"/>
              </a:ext>
            </a:extLst>
          </p:cNvPr>
          <p:cNvPicPr>
            <a:picLocks noGrp="1" noChangeAspect="1"/>
          </p:cNvPicPr>
          <p:nvPr>
            <p:ph idx="1"/>
          </p:nvPr>
        </p:nvPicPr>
        <p:blipFill>
          <a:blip r:embed="rId2"/>
          <a:stretch>
            <a:fillRect/>
          </a:stretch>
        </p:blipFill>
        <p:spPr>
          <a:xfrm>
            <a:off x="581192" y="2192708"/>
            <a:ext cx="1959989" cy="3208631"/>
          </a:xfrm>
        </p:spPr>
      </p:pic>
      <p:pic>
        <p:nvPicPr>
          <p:cNvPr id="7" name="Picture 6" descr="A screenshot of a phone&#10;&#10;Description automatically generated">
            <a:extLst>
              <a:ext uri="{FF2B5EF4-FFF2-40B4-BE49-F238E27FC236}">
                <a16:creationId xmlns:a16="http://schemas.microsoft.com/office/drawing/2014/main" id="{F71FCA9E-08A2-32DF-ECF7-EC35D741DE72}"/>
              </a:ext>
            </a:extLst>
          </p:cNvPr>
          <p:cNvPicPr>
            <a:picLocks noChangeAspect="1"/>
          </p:cNvPicPr>
          <p:nvPr/>
        </p:nvPicPr>
        <p:blipFill>
          <a:blip r:embed="rId2"/>
          <a:stretch>
            <a:fillRect/>
          </a:stretch>
        </p:blipFill>
        <p:spPr>
          <a:xfrm>
            <a:off x="2847866" y="2192706"/>
            <a:ext cx="1959989" cy="3208631"/>
          </a:xfrm>
          <a:prstGeom prst="rect">
            <a:avLst/>
          </a:prstGeom>
        </p:spPr>
      </p:pic>
      <p:pic>
        <p:nvPicPr>
          <p:cNvPr id="9" name="Picture 8" descr="A screenshot of a phone&#10;&#10;Description automatically generated">
            <a:extLst>
              <a:ext uri="{FF2B5EF4-FFF2-40B4-BE49-F238E27FC236}">
                <a16:creationId xmlns:a16="http://schemas.microsoft.com/office/drawing/2014/main" id="{601A920F-B11B-7805-4AB6-6F9AF7CCCDBB}"/>
              </a:ext>
            </a:extLst>
          </p:cNvPr>
          <p:cNvPicPr>
            <a:picLocks noChangeAspect="1"/>
          </p:cNvPicPr>
          <p:nvPr/>
        </p:nvPicPr>
        <p:blipFill>
          <a:blip r:embed="rId3"/>
          <a:stretch>
            <a:fillRect/>
          </a:stretch>
        </p:blipFill>
        <p:spPr>
          <a:xfrm>
            <a:off x="5114540" y="2192706"/>
            <a:ext cx="1959989" cy="3208632"/>
          </a:xfrm>
          <a:prstGeom prst="rect">
            <a:avLst/>
          </a:prstGeom>
        </p:spPr>
      </p:pic>
      <p:pic>
        <p:nvPicPr>
          <p:cNvPr id="11" name="Picture 10" descr="A screenshot of a phone&#10;&#10;Description automatically generated">
            <a:extLst>
              <a:ext uri="{FF2B5EF4-FFF2-40B4-BE49-F238E27FC236}">
                <a16:creationId xmlns:a16="http://schemas.microsoft.com/office/drawing/2014/main" id="{34401C29-0409-DEF3-7CFD-0151CD7D1A08}"/>
              </a:ext>
            </a:extLst>
          </p:cNvPr>
          <p:cNvPicPr>
            <a:picLocks noChangeAspect="1"/>
          </p:cNvPicPr>
          <p:nvPr/>
        </p:nvPicPr>
        <p:blipFill>
          <a:blip r:embed="rId4"/>
          <a:stretch>
            <a:fillRect/>
          </a:stretch>
        </p:blipFill>
        <p:spPr>
          <a:xfrm>
            <a:off x="7423780" y="2192706"/>
            <a:ext cx="1959989" cy="3208631"/>
          </a:xfrm>
          <a:prstGeom prst="rect">
            <a:avLst/>
          </a:prstGeom>
        </p:spPr>
      </p:pic>
      <p:pic>
        <p:nvPicPr>
          <p:cNvPr id="13" name="Picture 12" descr="A screenshot of a chat&#10;&#10;Description automatically generated">
            <a:extLst>
              <a:ext uri="{FF2B5EF4-FFF2-40B4-BE49-F238E27FC236}">
                <a16:creationId xmlns:a16="http://schemas.microsoft.com/office/drawing/2014/main" id="{C069A2E4-C6F6-28B9-9F47-749B1CE2B0E1}"/>
              </a:ext>
            </a:extLst>
          </p:cNvPr>
          <p:cNvPicPr>
            <a:picLocks noChangeAspect="1"/>
          </p:cNvPicPr>
          <p:nvPr/>
        </p:nvPicPr>
        <p:blipFill>
          <a:blip r:embed="rId5"/>
          <a:stretch>
            <a:fillRect/>
          </a:stretch>
        </p:blipFill>
        <p:spPr>
          <a:xfrm>
            <a:off x="9650819" y="2192706"/>
            <a:ext cx="1959989" cy="3208631"/>
          </a:xfrm>
          <a:prstGeom prst="rect">
            <a:avLst/>
          </a:prstGeom>
        </p:spPr>
      </p:pic>
    </p:spTree>
    <p:extLst>
      <p:ext uri="{BB962C8B-B14F-4D97-AF65-F5344CB8AC3E}">
        <p14:creationId xmlns:p14="http://schemas.microsoft.com/office/powerpoint/2010/main" val="1465549370"/>
      </p:ext>
    </p:extLst>
  </p:cSld>
  <p:clrMapOvr>
    <a:masterClrMapping/>
  </p:clrMapOvr>
</p:sld>
</file>

<file path=ppt/theme/theme1.xml><?xml version="1.0" encoding="utf-8"?>
<a:theme xmlns:a="http://schemas.openxmlformats.org/drawingml/2006/main" name="Dividend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Dividend">
      <a:maj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otalTime>125</TotalTime>
  <Words>192</Words>
  <Application>Microsoft Macintosh PowerPoint</Application>
  <PresentationFormat>Widescreen</PresentationFormat>
  <Paragraphs>18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Gill Sans MT</vt:lpstr>
      <vt:lpstr>Times New Roman</vt:lpstr>
      <vt:lpstr>Tw Cen MT</vt:lpstr>
      <vt:lpstr>Wingdings 2</vt:lpstr>
      <vt:lpstr>DividendVTI</vt:lpstr>
      <vt:lpstr>HEALTH CLINIC LOCATOR “Your Health ally!”</vt:lpstr>
      <vt:lpstr>ABSTRact</vt:lpstr>
      <vt:lpstr>OBJECTIVE</vt:lpstr>
      <vt:lpstr>Data COLLECTION</vt:lpstr>
      <vt:lpstr>Data Preprocessing</vt:lpstr>
      <vt:lpstr>BOT functionalities</vt:lpstr>
      <vt:lpstr>PowerPoint Presentation</vt:lpstr>
      <vt:lpstr>Results</vt:lpstr>
      <vt:lpstr>PowerPoint Presentation</vt:lpstr>
      <vt:lpstr>PowerPoint Presentation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CLINIC LOCATOR “Your Health ally!”</dc:title>
  <dc:creator>Srirama Reddy, Ankitha (UMKC-Student)</dc:creator>
  <cp:lastModifiedBy>Srirama Reddy, Ankitha (UMKC-Student)</cp:lastModifiedBy>
  <cp:revision>3</cp:revision>
  <dcterms:created xsi:type="dcterms:W3CDTF">2023-12-07T23:55:09Z</dcterms:created>
  <dcterms:modified xsi:type="dcterms:W3CDTF">2023-12-08T04:05:22Z</dcterms:modified>
</cp:coreProperties>
</file>