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07847ba1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a07847ba1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07847ba1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07847ba1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 the experience gained from having to ensure that the back end and front end work with each other. </a:t>
            </a:r>
            <a:endParaRPr/>
          </a:p>
          <a:p>
            <a:pPr indent="0" lvl="0" marL="0" rtl="0" algn="l">
              <a:spcBef>
                <a:spcPts val="0"/>
              </a:spcBef>
              <a:spcAft>
                <a:spcPts val="0"/>
              </a:spcAft>
              <a:buNone/>
            </a:pPr>
            <a:r>
              <a:rPr lang="en"/>
              <a:t>If there were any troubles integrating SQLite with our website. </a:t>
            </a:r>
            <a:endParaRPr/>
          </a:p>
          <a:p>
            <a:pPr indent="0" lvl="0" marL="0" rtl="0" algn="l">
              <a:spcBef>
                <a:spcPts val="0"/>
              </a:spcBef>
              <a:spcAft>
                <a:spcPts val="0"/>
              </a:spcAft>
              <a:buNone/>
            </a:pPr>
            <a:r>
              <a:rPr lang="en"/>
              <a:t>How you feel about the flask framework as a whole/your experiences with it. </a:t>
            </a:r>
            <a:endParaRPr/>
          </a:p>
          <a:p>
            <a:pPr indent="0" lvl="0" marL="0" rtl="0" algn="l">
              <a:spcBef>
                <a:spcPts val="0"/>
              </a:spcBef>
              <a:spcAft>
                <a:spcPts val="0"/>
              </a:spcAft>
              <a:buNone/>
            </a:pPr>
            <a:r>
              <a:rPr lang="en"/>
              <a:t>And overcoming communication and organizational issues while working within a team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a07847ba1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a07847ba1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website we created for students to submit job applications for grader and lab assistant positions.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a07847ba1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a07847ba1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primary languages used where python, html, javascript, and css as we all had some experience using these languages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web development framework that we used was Python’s Flask framework and bootstrap for additional front end features</a:t>
            </a:r>
            <a:endParaRPr/>
          </a:p>
          <a:p>
            <a:pPr indent="0" lvl="0" marL="0" rtl="0" algn="l">
              <a:spcBef>
                <a:spcPts val="0"/>
              </a:spcBef>
              <a:spcAft>
                <a:spcPts val="0"/>
              </a:spcAft>
              <a:buNone/>
            </a:pPr>
            <a:r>
              <a:rPr lang="en"/>
              <a:t>-We chose these frameworks as we all were </a:t>
            </a:r>
            <a:r>
              <a:rPr lang="en"/>
              <a:t>interested</a:t>
            </a:r>
            <a:r>
              <a:rPr lang="en"/>
              <a:t> in learning about them since companies such as Netflix and Lyft use them in their tech stack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database we used was SQLite as it provided a simple way for us to work with a database as a team and maintain consistency</a:t>
            </a:r>
            <a:endParaRPr/>
          </a:p>
          <a:p>
            <a:pPr indent="0" lvl="0" marL="0" rtl="0" algn="l">
              <a:spcBef>
                <a:spcPts val="0"/>
              </a:spcBef>
              <a:spcAft>
                <a:spcPts val="0"/>
              </a:spcAft>
              <a:buNone/>
            </a:pPr>
            <a:r>
              <a:rPr lang="en"/>
              <a:t>-Is also extendable for larger amount of users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07847ba1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a07847ba1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requirements that we fulfilled were making it a web-based application that can collect applications online. The application provides a way for applicants to filter specific jobs by class, position type, and certification requirement. This includes the drop down menus and the search bar.</a:t>
            </a:r>
            <a:endParaRPr/>
          </a:p>
          <a:p>
            <a:pPr indent="0" lvl="0" marL="0" rtl="0" algn="l">
              <a:spcBef>
                <a:spcPts val="0"/>
              </a:spcBef>
              <a:spcAft>
                <a:spcPts val="0"/>
              </a:spcAft>
              <a:buNone/>
            </a:pPr>
            <a:r>
              <a:rPr lang="en"/>
              <a:t>Admins are able to open and close applications as well as enable editing of student’s previously submit applications.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07847ba13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a07847ba13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modifications we made after our prototype demo was fixing the borders of our card layout. Since these cards are stored as list items in an unordered list, we fixed the clipping borders by adding an empty div to the loop that generates the cards. This helps give a more appealing look to the website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28b7fb9eb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628b7fb9e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modification we made after the </a:t>
            </a:r>
            <a:r>
              <a:rPr lang="en"/>
              <a:t>prototype</a:t>
            </a:r>
            <a:r>
              <a:rPr lang="en"/>
              <a:t> demo was improving the look of our search bar. We made it appear closer to the ones on the UMKC website which also gave it a more modern and minimalistic feel.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12827a61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a12827a61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modification we made after the prototype demo was improving the look of our search bar. We made it appear closer to the ones on the UMKC website which also gave it a more modern and minimalistic feel.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07847ba1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a07847ba1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UI appearance follows man design element of the UMKC website. It has the same color </a:t>
            </a:r>
            <a:r>
              <a:rPr lang="en"/>
              <a:t>palette</a:t>
            </a:r>
            <a:r>
              <a:rPr lang="en"/>
              <a:t> as UMKC.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made sure to have all the elements on the page be as self-explanatory as possible to improve the ease-of-use for the user.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layout of the web page follows similar design patterns to many other websites to make it have a familiar feel of use. Things like the user account and login/logout button being in the top right, and having other navigation features be on the top left.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07847ba1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07847ba1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4020"/>
              <a:t>Team Roos- GTA Application Portal</a:t>
            </a:r>
            <a:endParaRPr sz="4020"/>
          </a:p>
        </p:txBody>
      </p:sp>
      <p:sp>
        <p:nvSpPr>
          <p:cNvPr id="68" name="Google Shape;68;p13"/>
          <p:cNvSpPr txBox="1"/>
          <p:nvPr>
            <p:ph idx="1" type="subTitle"/>
          </p:nvPr>
        </p:nvSpPr>
        <p:spPr>
          <a:xfrm>
            <a:off x="390525" y="2789112"/>
            <a:ext cx="8222100" cy="150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Seth Emery</a:t>
            </a:r>
            <a:endParaRPr/>
          </a:p>
          <a:p>
            <a:pPr indent="0" lvl="0" marL="0" rtl="0" algn="l">
              <a:spcBef>
                <a:spcPts val="0"/>
              </a:spcBef>
              <a:spcAft>
                <a:spcPts val="0"/>
              </a:spcAft>
              <a:buNone/>
            </a:pPr>
            <a:r>
              <a:rPr lang="en"/>
              <a:t>Blake Lord</a:t>
            </a:r>
            <a:endParaRPr/>
          </a:p>
          <a:p>
            <a:pPr indent="0" lvl="0" marL="0" rtl="0" algn="l">
              <a:spcBef>
                <a:spcPts val="0"/>
              </a:spcBef>
              <a:spcAft>
                <a:spcPts val="0"/>
              </a:spcAft>
              <a:buNone/>
            </a:pPr>
            <a:r>
              <a:rPr lang="en"/>
              <a:t>Brandon Piotrowski</a:t>
            </a:r>
            <a:endParaRPr/>
          </a:p>
          <a:p>
            <a:pPr indent="0" lvl="0" marL="0" rtl="0" algn="l">
              <a:spcBef>
                <a:spcPts val="0"/>
              </a:spcBef>
              <a:spcAft>
                <a:spcPts val="0"/>
              </a:spcAft>
              <a:buNone/>
            </a:pPr>
            <a:r>
              <a:rPr lang="en"/>
              <a:t>Ryan Borland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Testing</a:t>
            </a:r>
            <a:endParaRPr/>
          </a:p>
        </p:txBody>
      </p:sp>
      <p:sp>
        <p:nvSpPr>
          <p:cNvPr id="151" name="Google Shape;151;p22"/>
          <p:cNvSpPr txBox="1"/>
          <p:nvPr>
            <p:ph idx="1" type="body"/>
          </p:nvPr>
        </p:nvSpPr>
        <p:spPr>
          <a:xfrm>
            <a:off x="471900" y="1919075"/>
            <a:ext cx="4100100" cy="271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Testing uses a combination of PyTest for the unit testing framework and Playwright to handle GUI interaction for headless testing.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Will cover user access, button interaction, and form data input.</a:t>
            </a:r>
            <a:endParaRPr/>
          </a:p>
          <a:p>
            <a:pPr indent="0" lvl="0" marL="0" rtl="0" algn="l">
              <a:spcBef>
                <a:spcPts val="1200"/>
              </a:spcBef>
              <a:spcAft>
                <a:spcPts val="1200"/>
              </a:spcAft>
              <a:buNone/>
            </a:pPr>
            <a:r>
              <a:t/>
            </a:r>
            <a:endParaRPr/>
          </a:p>
        </p:txBody>
      </p:sp>
      <p:pic>
        <p:nvPicPr>
          <p:cNvPr id="152" name="Google Shape;152;p22"/>
          <p:cNvPicPr preferRelativeResize="0"/>
          <p:nvPr/>
        </p:nvPicPr>
        <p:blipFill rotWithShape="1">
          <a:blip r:embed="rId3">
            <a:alphaModFix/>
          </a:blip>
          <a:srcRect b="3942" l="0" r="0" t="3933"/>
          <a:stretch/>
        </p:blipFill>
        <p:spPr>
          <a:xfrm>
            <a:off x="4849350" y="2028350"/>
            <a:ext cx="3892975" cy="2140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Learning Outcomes</a:t>
            </a:r>
            <a:endParaRPr/>
          </a:p>
        </p:txBody>
      </p:sp>
      <p:sp>
        <p:nvSpPr>
          <p:cNvPr id="158" name="Google Shape;158;p2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More experience with full stack development</a:t>
            </a:r>
            <a:endParaRPr/>
          </a:p>
          <a:p>
            <a:pPr indent="-342900" lvl="0" marL="457200" rtl="0" algn="l">
              <a:lnSpc>
                <a:spcPct val="200000"/>
              </a:lnSpc>
              <a:spcBef>
                <a:spcPts val="0"/>
              </a:spcBef>
              <a:spcAft>
                <a:spcPts val="0"/>
              </a:spcAft>
              <a:buSzPts val="1800"/>
              <a:buChar char="●"/>
            </a:pPr>
            <a:r>
              <a:rPr lang="en"/>
              <a:t>Database integration</a:t>
            </a:r>
            <a:endParaRPr/>
          </a:p>
          <a:p>
            <a:pPr indent="-342900" lvl="0" marL="457200" rtl="0" algn="l">
              <a:lnSpc>
                <a:spcPct val="200000"/>
              </a:lnSpc>
              <a:spcBef>
                <a:spcPts val="0"/>
              </a:spcBef>
              <a:spcAft>
                <a:spcPts val="0"/>
              </a:spcAft>
              <a:buSzPts val="1800"/>
              <a:buChar char="●"/>
            </a:pPr>
            <a:r>
              <a:rPr lang="en"/>
              <a:t>Flask framework</a:t>
            </a:r>
            <a:endParaRPr/>
          </a:p>
          <a:p>
            <a:pPr indent="-342900" lvl="0" marL="457200" rtl="0" algn="l">
              <a:lnSpc>
                <a:spcPct val="200000"/>
              </a:lnSpc>
              <a:spcBef>
                <a:spcPts val="0"/>
              </a:spcBef>
              <a:spcAft>
                <a:spcPts val="0"/>
              </a:spcAft>
              <a:buSzPts val="1800"/>
              <a:buChar char="●"/>
            </a:pPr>
            <a:r>
              <a:rPr lang="en"/>
              <a:t>Working on a larger project within a team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74" name="Google Shape;74;p14"/>
          <p:cNvSpPr txBox="1"/>
          <p:nvPr>
            <p:ph idx="1" type="body"/>
          </p:nvPr>
        </p:nvSpPr>
        <p:spPr>
          <a:xfrm>
            <a:off x="460950" y="4413900"/>
            <a:ext cx="8222100" cy="729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GTA Application Submission Portal </a:t>
            </a:r>
            <a:endParaRPr/>
          </a:p>
        </p:txBody>
      </p:sp>
      <p:pic>
        <p:nvPicPr>
          <p:cNvPr id="75" name="Google Shape;75;p14"/>
          <p:cNvPicPr preferRelativeResize="0"/>
          <p:nvPr/>
        </p:nvPicPr>
        <p:blipFill>
          <a:blip r:embed="rId3">
            <a:alphaModFix/>
          </a:blip>
          <a:stretch>
            <a:fillRect/>
          </a:stretch>
        </p:blipFill>
        <p:spPr>
          <a:xfrm>
            <a:off x="163350" y="1912825"/>
            <a:ext cx="8839204" cy="241265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Technologies</a:t>
            </a:r>
            <a:endParaRPr/>
          </a:p>
        </p:txBody>
      </p:sp>
      <p:pic>
        <p:nvPicPr>
          <p:cNvPr id="81" name="Google Shape;81;p15"/>
          <p:cNvPicPr preferRelativeResize="0"/>
          <p:nvPr/>
        </p:nvPicPr>
        <p:blipFill>
          <a:blip r:embed="rId3">
            <a:alphaModFix/>
          </a:blip>
          <a:stretch>
            <a:fillRect/>
          </a:stretch>
        </p:blipFill>
        <p:spPr>
          <a:xfrm>
            <a:off x="3682988" y="2375275"/>
            <a:ext cx="1799951" cy="1199975"/>
          </a:xfrm>
          <a:prstGeom prst="rect">
            <a:avLst/>
          </a:prstGeom>
          <a:noFill/>
          <a:ln>
            <a:noFill/>
          </a:ln>
        </p:spPr>
      </p:pic>
      <p:pic>
        <p:nvPicPr>
          <p:cNvPr id="82" name="Google Shape;82;p15"/>
          <p:cNvPicPr preferRelativeResize="0"/>
          <p:nvPr/>
        </p:nvPicPr>
        <p:blipFill>
          <a:blip r:embed="rId4">
            <a:alphaModFix/>
          </a:blip>
          <a:stretch>
            <a:fillRect/>
          </a:stretch>
        </p:blipFill>
        <p:spPr>
          <a:xfrm>
            <a:off x="6267212" y="2508588"/>
            <a:ext cx="2011525" cy="933350"/>
          </a:xfrm>
          <a:prstGeom prst="rect">
            <a:avLst/>
          </a:prstGeom>
          <a:noFill/>
          <a:ln>
            <a:noFill/>
          </a:ln>
        </p:spPr>
      </p:pic>
      <p:pic>
        <p:nvPicPr>
          <p:cNvPr id="83" name="Google Shape;83;p15"/>
          <p:cNvPicPr preferRelativeResize="0"/>
          <p:nvPr/>
        </p:nvPicPr>
        <p:blipFill>
          <a:blip r:embed="rId5">
            <a:alphaModFix/>
          </a:blip>
          <a:stretch>
            <a:fillRect/>
          </a:stretch>
        </p:blipFill>
        <p:spPr>
          <a:xfrm>
            <a:off x="1122700" y="2483600"/>
            <a:ext cx="1028199" cy="1028199"/>
          </a:xfrm>
          <a:prstGeom prst="rect">
            <a:avLst/>
          </a:prstGeom>
          <a:noFill/>
          <a:ln>
            <a:noFill/>
          </a:ln>
        </p:spPr>
      </p:pic>
      <p:pic>
        <p:nvPicPr>
          <p:cNvPr id="84" name="Google Shape;84;p15"/>
          <p:cNvPicPr preferRelativeResize="0"/>
          <p:nvPr/>
        </p:nvPicPr>
        <p:blipFill>
          <a:blip r:embed="rId6">
            <a:alphaModFix/>
          </a:blip>
          <a:stretch>
            <a:fillRect/>
          </a:stretch>
        </p:blipFill>
        <p:spPr>
          <a:xfrm>
            <a:off x="3916025" y="3611250"/>
            <a:ext cx="1333875" cy="1062925"/>
          </a:xfrm>
          <a:prstGeom prst="rect">
            <a:avLst/>
          </a:prstGeom>
          <a:noFill/>
          <a:ln>
            <a:noFill/>
          </a:ln>
        </p:spPr>
      </p:pic>
      <p:sp>
        <p:nvSpPr>
          <p:cNvPr id="85" name="Google Shape;85;p15"/>
          <p:cNvSpPr txBox="1"/>
          <p:nvPr/>
        </p:nvSpPr>
        <p:spPr>
          <a:xfrm>
            <a:off x="471900" y="1908175"/>
            <a:ext cx="2329800" cy="46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2"/>
                </a:solidFill>
                <a:latin typeface="Roboto"/>
                <a:ea typeface="Roboto"/>
                <a:cs typeface="Roboto"/>
                <a:sym typeface="Roboto"/>
              </a:rPr>
              <a:t>Languages</a:t>
            </a:r>
            <a:endParaRPr sz="1800">
              <a:solidFill>
                <a:schemeClr val="lt2"/>
              </a:solidFill>
              <a:latin typeface="Roboto"/>
              <a:ea typeface="Roboto"/>
              <a:cs typeface="Roboto"/>
              <a:sym typeface="Roboto"/>
            </a:endParaRPr>
          </a:p>
        </p:txBody>
      </p:sp>
      <p:sp>
        <p:nvSpPr>
          <p:cNvPr id="86" name="Google Shape;86;p15"/>
          <p:cNvSpPr txBox="1"/>
          <p:nvPr/>
        </p:nvSpPr>
        <p:spPr>
          <a:xfrm>
            <a:off x="3407100" y="1908175"/>
            <a:ext cx="2329800" cy="46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2"/>
                </a:solidFill>
                <a:latin typeface="Roboto"/>
                <a:ea typeface="Roboto"/>
                <a:cs typeface="Roboto"/>
                <a:sym typeface="Roboto"/>
              </a:rPr>
              <a:t>Frameworks</a:t>
            </a:r>
            <a:endParaRPr sz="1800">
              <a:solidFill>
                <a:schemeClr val="lt2"/>
              </a:solidFill>
              <a:latin typeface="Roboto"/>
              <a:ea typeface="Roboto"/>
              <a:cs typeface="Roboto"/>
              <a:sym typeface="Roboto"/>
            </a:endParaRPr>
          </a:p>
        </p:txBody>
      </p:sp>
      <p:sp>
        <p:nvSpPr>
          <p:cNvPr id="87" name="Google Shape;87;p15"/>
          <p:cNvSpPr txBox="1"/>
          <p:nvPr/>
        </p:nvSpPr>
        <p:spPr>
          <a:xfrm>
            <a:off x="6108075" y="1908175"/>
            <a:ext cx="2329800" cy="46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2"/>
                </a:solidFill>
                <a:latin typeface="Roboto"/>
                <a:ea typeface="Roboto"/>
                <a:cs typeface="Roboto"/>
                <a:sym typeface="Roboto"/>
              </a:rPr>
              <a:t>Database</a:t>
            </a:r>
            <a:endParaRPr sz="1800">
              <a:solidFill>
                <a:schemeClr val="lt2"/>
              </a:solidFill>
              <a:latin typeface="Roboto"/>
              <a:ea typeface="Roboto"/>
              <a:cs typeface="Roboto"/>
              <a:sym typeface="Roboto"/>
            </a:endParaRPr>
          </a:p>
        </p:txBody>
      </p:sp>
      <p:pic>
        <p:nvPicPr>
          <p:cNvPr id="88" name="Google Shape;88;p15"/>
          <p:cNvPicPr preferRelativeResize="0"/>
          <p:nvPr/>
        </p:nvPicPr>
        <p:blipFill>
          <a:blip r:embed="rId7">
            <a:alphaModFix/>
          </a:blip>
          <a:stretch>
            <a:fillRect/>
          </a:stretch>
        </p:blipFill>
        <p:spPr>
          <a:xfrm>
            <a:off x="650775" y="3620128"/>
            <a:ext cx="1972025" cy="1090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Functional Requirements</a:t>
            </a:r>
            <a:endParaRPr/>
          </a:p>
        </p:txBody>
      </p:sp>
      <p:pic>
        <p:nvPicPr>
          <p:cNvPr id="94" name="Google Shape;94;p16"/>
          <p:cNvPicPr preferRelativeResize="0"/>
          <p:nvPr/>
        </p:nvPicPr>
        <p:blipFill>
          <a:blip r:embed="rId3">
            <a:alphaModFix/>
          </a:blip>
          <a:stretch>
            <a:fillRect/>
          </a:stretch>
        </p:blipFill>
        <p:spPr>
          <a:xfrm>
            <a:off x="3410275" y="1840100"/>
            <a:ext cx="2674425" cy="1474900"/>
          </a:xfrm>
          <a:prstGeom prst="rect">
            <a:avLst/>
          </a:prstGeom>
          <a:noFill/>
          <a:ln>
            <a:noFill/>
          </a:ln>
        </p:spPr>
      </p:pic>
      <p:sp>
        <p:nvSpPr>
          <p:cNvPr id="95" name="Google Shape;95;p16"/>
          <p:cNvSpPr txBox="1"/>
          <p:nvPr/>
        </p:nvSpPr>
        <p:spPr>
          <a:xfrm>
            <a:off x="178375" y="1840100"/>
            <a:ext cx="3231900" cy="3104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lt2"/>
              </a:buClr>
              <a:buSzPts val="1600"/>
              <a:buFont typeface="Roboto"/>
              <a:buChar char="●"/>
            </a:pPr>
            <a:r>
              <a:rPr lang="en" sz="1600">
                <a:solidFill>
                  <a:schemeClr val="lt2"/>
                </a:solidFill>
                <a:latin typeface="Roboto"/>
                <a:ea typeface="Roboto"/>
                <a:cs typeface="Roboto"/>
                <a:sym typeface="Roboto"/>
              </a:rPr>
              <a:t>Application Collecting</a:t>
            </a:r>
            <a:endParaRPr sz="1600">
              <a:solidFill>
                <a:schemeClr val="lt2"/>
              </a:solidFill>
              <a:latin typeface="Roboto"/>
              <a:ea typeface="Roboto"/>
              <a:cs typeface="Roboto"/>
              <a:sym typeface="Roboto"/>
            </a:endParaRPr>
          </a:p>
          <a:p>
            <a:pPr indent="-330200" lvl="0" marL="457200" rtl="0" algn="l">
              <a:lnSpc>
                <a:spcPct val="115000"/>
              </a:lnSpc>
              <a:spcBef>
                <a:spcPts val="0"/>
              </a:spcBef>
              <a:spcAft>
                <a:spcPts val="0"/>
              </a:spcAft>
              <a:buClr>
                <a:schemeClr val="lt2"/>
              </a:buClr>
              <a:buSzPts val="1600"/>
              <a:buFont typeface="Roboto"/>
              <a:buChar char="●"/>
            </a:pPr>
            <a:r>
              <a:rPr lang="en" sz="1600">
                <a:solidFill>
                  <a:schemeClr val="lt2"/>
                </a:solidFill>
                <a:latin typeface="Roboto"/>
                <a:ea typeface="Roboto"/>
                <a:cs typeface="Roboto"/>
                <a:sym typeface="Roboto"/>
              </a:rPr>
              <a:t>Job Filtering/Search Bar</a:t>
            </a:r>
            <a:endParaRPr sz="1600">
              <a:solidFill>
                <a:schemeClr val="lt2"/>
              </a:solidFill>
              <a:latin typeface="Roboto"/>
              <a:ea typeface="Roboto"/>
              <a:cs typeface="Roboto"/>
              <a:sym typeface="Roboto"/>
            </a:endParaRPr>
          </a:p>
          <a:p>
            <a:pPr indent="-330200" lvl="0" marL="457200" rtl="0" algn="l">
              <a:lnSpc>
                <a:spcPct val="115000"/>
              </a:lnSpc>
              <a:spcBef>
                <a:spcPts val="0"/>
              </a:spcBef>
              <a:spcAft>
                <a:spcPts val="0"/>
              </a:spcAft>
              <a:buClr>
                <a:schemeClr val="lt2"/>
              </a:buClr>
              <a:buSzPts val="1600"/>
              <a:buFont typeface="Roboto"/>
              <a:buChar char="●"/>
            </a:pPr>
            <a:r>
              <a:rPr lang="en" sz="1600">
                <a:solidFill>
                  <a:schemeClr val="lt2"/>
                </a:solidFill>
                <a:latin typeface="Roboto"/>
                <a:ea typeface="Roboto"/>
                <a:cs typeface="Roboto"/>
                <a:sym typeface="Roboto"/>
              </a:rPr>
              <a:t>Admins can open/close applications</a:t>
            </a:r>
            <a:endParaRPr sz="1600">
              <a:solidFill>
                <a:schemeClr val="lt2"/>
              </a:solidFill>
              <a:latin typeface="Roboto"/>
              <a:ea typeface="Roboto"/>
              <a:cs typeface="Roboto"/>
              <a:sym typeface="Roboto"/>
            </a:endParaRPr>
          </a:p>
          <a:p>
            <a:pPr indent="-330200" lvl="0" marL="457200" rtl="0" algn="l">
              <a:spcBef>
                <a:spcPts val="0"/>
              </a:spcBef>
              <a:spcAft>
                <a:spcPts val="0"/>
              </a:spcAft>
              <a:buClr>
                <a:schemeClr val="lt2"/>
              </a:buClr>
              <a:buSzPts val="1600"/>
              <a:buFont typeface="Roboto"/>
              <a:buChar char="●"/>
            </a:pPr>
            <a:r>
              <a:rPr lang="en" sz="1600">
                <a:solidFill>
                  <a:schemeClr val="lt2"/>
                </a:solidFill>
                <a:latin typeface="Roboto"/>
                <a:ea typeface="Roboto"/>
                <a:cs typeface="Roboto"/>
                <a:sym typeface="Roboto"/>
              </a:rPr>
              <a:t>Students can modify their applications</a:t>
            </a:r>
            <a:endParaRPr sz="1600">
              <a:solidFill>
                <a:schemeClr val="lt2"/>
              </a:solidFill>
              <a:latin typeface="Roboto"/>
              <a:ea typeface="Roboto"/>
              <a:cs typeface="Roboto"/>
              <a:sym typeface="Roboto"/>
            </a:endParaRPr>
          </a:p>
        </p:txBody>
      </p:sp>
      <p:pic>
        <p:nvPicPr>
          <p:cNvPr id="96" name="Google Shape;96;p16"/>
          <p:cNvPicPr preferRelativeResize="0"/>
          <p:nvPr/>
        </p:nvPicPr>
        <p:blipFill>
          <a:blip r:embed="rId4">
            <a:alphaModFix/>
          </a:blip>
          <a:stretch>
            <a:fillRect/>
          </a:stretch>
        </p:blipFill>
        <p:spPr>
          <a:xfrm>
            <a:off x="3410264" y="3648675"/>
            <a:ext cx="3725325" cy="488450"/>
          </a:xfrm>
          <a:prstGeom prst="rect">
            <a:avLst/>
          </a:prstGeom>
          <a:noFill/>
          <a:ln>
            <a:noFill/>
          </a:ln>
        </p:spPr>
      </p:pic>
      <p:pic>
        <p:nvPicPr>
          <p:cNvPr id="97" name="Google Shape;97;p16"/>
          <p:cNvPicPr preferRelativeResize="0"/>
          <p:nvPr/>
        </p:nvPicPr>
        <p:blipFill>
          <a:blip r:embed="rId5">
            <a:alphaModFix/>
          </a:blip>
          <a:stretch>
            <a:fillRect/>
          </a:stretch>
        </p:blipFill>
        <p:spPr>
          <a:xfrm>
            <a:off x="6148650" y="1840100"/>
            <a:ext cx="2937475" cy="1682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Prototype Feedback Modifications</a:t>
            </a:r>
            <a:endParaRPr/>
          </a:p>
        </p:txBody>
      </p:sp>
      <p:pic>
        <p:nvPicPr>
          <p:cNvPr id="103" name="Google Shape;103;p17"/>
          <p:cNvPicPr preferRelativeResize="0"/>
          <p:nvPr/>
        </p:nvPicPr>
        <p:blipFill>
          <a:blip r:embed="rId3">
            <a:alphaModFix/>
          </a:blip>
          <a:stretch>
            <a:fillRect/>
          </a:stretch>
        </p:blipFill>
        <p:spPr>
          <a:xfrm>
            <a:off x="1605825" y="2007300"/>
            <a:ext cx="2944600" cy="2037749"/>
          </a:xfrm>
          <a:prstGeom prst="rect">
            <a:avLst/>
          </a:prstGeom>
          <a:noFill/>
          <a:ln>
            <a:noFill/>
          </a:ln>
        </p:spPr>
      </p:pic>
      <p:pic>
        <p:nvPicPr>
          <p:cNvPr id="104" name="Google Shape;104;p17"/>
          <p:cNvPicPr preferRelativeResize="0"/>
          <p:nvPr/>
        </p:nvPicPr>
        <p:blipFill>
          <a:blip r:embed="rId4">
            <a:alphaModFix/>
          </a:blip>
          <a:stretch>
            <a:fillRect/>
          </a:stretch>
        </p:blipFill>
        <p:spPr>
          <a:xfrm>
            <a:off x="4550425" y="2007300"/>
            <a:ext cx="2850692" cy="2037750"/>
          </a:xfrm>
          <a:prstGeom prst="rect">
            <a:avLst/>
          </a:prstGeom>
          <a:noFill/>
          <a:ln>
            <a:noFill/>
          </a:ln>
        </p:spPr>
      </p:pic>
      <p:sp>
        <p:nvSpPr>
          <p:cNvPr id="105" name="Google Shape;105;p17"/>
          <p:cNvSpPr txBox="1"/>
          <p:nvPr/>
        </p:nvSpPr>
        <p:spPr>
          <a:xfrm>
            <a:off x="1605875" y="1685775"/>
            <a:ext cx="29445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2"/>
                </a:solidFill>
                <a:latin typeface="Roboto"/>
                <a:ea typeface="Roboto"/>
                <a:cs typeface="Roboto"/>
                <a:sym typeface="Roboto"/>
              </a:rPr>
              <a:t>Before</a:t>
            </a:r>
            <a:endParaRPr b="1" sz="1800">
              <a:solidFill>
                <a:schemeClr val="lt2"/>
              </a:solidFill>
              <a:latin typeface="Roboto"/>
              <a:ea typeface="Roboto"/>
              <a:cs typeface="Roboto"/>
              <a:sym typeface="Roboto"/>
            </a:endParaRPr>
          </a:p>
        </p:txBody>
      </p:sp>
      <p:sp>
        <p:nvSpPr>
          <p:cNvPr id="106" name="Google Shape;106;p17"/>
          <p:cNvSpPr txBox="1"/>
          <p:nvPr/>
        </p:nvSpPr>
        <p:spPr>
          <a:xfrm>
            <a:off x="4593675" y="1685775"/>
            <a:ext cx="29445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2"/>
                </a:solidFill>
                <a:latin typeface="Roboto"/>
                <a:ea typeface="Roboto"/>
                <a:cs typeface="Roboto"/>
                <a:sym typeface="Roboto"/>
              </a:rPr>
              <a:t>Afte</a:t>
            </a:r>
            <a:r>
              <a:rPr b="1" lang="en" sz="1800">
                <a:solidFill>
                  <a:schemeClr val="lt2"/>
                </a:solidFill>
                <a:latin typeface="Roboto"/>
                <a:ea typeface="Roboto"/>
                <a:cs typeface="Roboto"/>
                <a:sym typeface="Roboto"/>
              </a:rPr>
              <a:t>r</a:t>
            </a:r>
            <a:endParaRPr b="1" sz="1800">
              <a:solidFill>
                <a:schemeClr val="lt2"/>
              </a:solidFill>
              <a:latin typeface="Roboto"/>
              <a:ea typeface="Roboto"/>
              <a:cs typeface="Roboto"/>
              <a:sym typeface="Roboto"/>
            </a:endParaRPr>
          </a:p>
        </p:txBody>
      </p:sp>
      <p:sp>
        <p:nvSpPr>
          <p:cNvPr id="107" name="Google Shape;107;p17"/>
          <p:cNvSpPr txBox="1"/>
          <p:nvPr/>
        </p:nvSpPr>
        <p:spPr>
          <a:xfrm>
            <a:off x="1649175" y="4075275"/>
            <a:ext cx="5751900" cy="291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Card borders no longer clip</a:t>
            </a:r>
            <a:endParaRPr>
              <a:solidFill>
                <a:schemeClr val="lt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Prototype Feedback Modifications</a:t>
            </a:r>
            <a:endParaRPr/>
          </a:p>
        </p:txBody>
      </p:sp>
      <p:pic>
        <p:nvPicPr>
          <p:cNvPr id="113" name="Google Shape;113;p18"/>
          <p:cNvPicPr preferRelativeResize="0"/>
          <p:nvPr/>
        </p:nvPicPr>
        <p:blipFill>
          <a:blip r:embed="rId3">
            <a:alphaModFix/>
          </a:blip>
          <a:stretch>
            <a:fillRect/>
          </a:stretch>
        </p:blipFill>
        <p:spPr>
          <a:xfrm>
            <a:off x="857612" y="2627575"/>
            <a:ext cx="3280700" cy="887100"/>
          </a:xfrm>
          <a:prstGeom prst="rect">
            <a:avLst/>
          </a:prstGeom>
          <a:noFill/>
          <a:ln>
            <a:noFill/>
          </a:ln>
        </p:spPr>
      </p:pic>
      <p:pic>
        <p:nvPicPr>
          <p:cNvPr id="114" name="Google Shape;114;p18"/>
          <p:cNvPicPr preferRelativeResize="0"/>
          <p:nvPr/>
        </p:nvPicPr>
        <p:blipFill>
          <a:blip r:embed="rId4">
            <a:alphaModFix/>
          </a:blip>
          <a:stretch>
            <a:fillRect/>
          </a:stretch>
        </p:blipFill>
        <p:spPr>
          <a:xfrm>
            <a:off x="4571989" y="2682650"/>
            <a:ext cx="3725325" cy="488450"/>
          </a:xfrm>
          <a:prstGeom prst="rect">
            <a:avLst/>
          </a:prstGeom>
          <a:noFill/>
          <a:ln>
            <a:noFill/>
          </a:ln>
        </p:spPr>
      </p:pic>
      <p:sp>
        <p:nvSpPr>
          <p:cNvPr id="115" name="Google Shape;115;p18"/>
          <p:cNvSpPr txBox="1"/>
          <p:nvPr/>
        </p:nvSpPr>
        <p:spPr>
          <a:xfrm>
            <a:off x="846638" y="2267650"/>
            <a:ext cx="3725400" cy="3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2"/>
                </a:solidFill>
                <a:latin typeface="Roboto"/>
                <a:ea typeface="Roboto"/>
                <a:cs typeface="Roboto"/>
                <a:sym typeface="Roboto"/>
              </a:rPr>
              <a:t>Before</a:t>
            </a:r>
            <a:endParaRPr b="1" sz="1800">
              <a:solidFill>
                <a:schemeClr val="lt2"/>
              </a:solidFill>
              <a:latin typeface="Roboto"/>
              <a:ea typeface="Roboto"/>
              <a:cs typeface="Roboto"/>
              <a:sym typeface="Roboto"/>
            </a:endParaRPr>
          </a:p>
        </p:txBody>
      </p:sp>
      <p:sp>
        <p:nvSpPr>
          <p:cNvPr id="116" name="Google Shape;116;p18"/>
          <p:cNvSpPr txBox="1"/>
          <p:nvPr/>
        </p:nvSpPr>
        <p:spPr>
          <a:xfrm>
            <a:off x="4571963" y="2267650"/>
            <a:ext cx="3725400" cy="3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2"/>
                </a:solidFill>
                <a:latin typeface="Roboto"/>
                <a:ea typeface="Roboto"/>
                <a:cs typeface="Roboto"/>
                <a:sym typeface="Roboto"/>
              </a:rPr>
              <a:t>After</a:t>
            </a:r>
            <a:endParaRPr b="1" sz="1800">
              <a:solidFill>
                <a:schemeClr val="lt2"/>
              </a:solidFill>
              <a:latin typeface="Roboto"/>
              <a:ea typeface="Roboto"/>
              <a:cs typeface="Roboto"/>
              <a:sym typeface="Roboto"/>
            </a:endParaRPr>
          </a:p>
        </p:txBody>
      </p:sp>
      <p:sp>
        <p:nvSpPr>
          <p:cNvPr id="117" name="Google Shape;117;p18"/>
          <p:cNvSpPr txBox="1"/>
          <p:nvPr/>
        </p:nvSpPr>
        <p:spPr>
          <a:xfrm>
            <a:off x="846763" y="3513500"/>
            <a:ext cx="7450500" cy="372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Updated search bar appearance</a:t>
            </a:r>
            <a:endParaRPr>
              <a:solidFill>
                <a:schemeClr val="lt2"/>
              </a:solidFill>
              <a:latin typeface="Roboto"/>
              <a:ea typeface="Roboto"/>
              <a:cs typeface="Roboto"/>
              <a:sym typeface="Roboto"/>
            </a:endParaRPr>
          </a:p>
          <a:p>
            <a:pPr indent="0" lvl="0" marL="457200" rtl="0" algn="l">
              <a:spcBef>
                <a:spcPts val="0"/>
              </a:spcBef>
              <a:spcAft>
                <a:spcPts val="0"/>
              </a:spcAft>
              <a:buNone/>
            </a:pPr>
            <a:r>
              <a:t/>
            </a:r>
            <a:endParaRPr>
              <a:solidFill>
                <a:schemeClr val="lt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Prototype Feedback Modifications</a:t>
            </a:r>
            <a:endParaRPr/>
          </a:p>
        </p:txBody>
      </p:sp>
      <p:sp>
        <p:nvSpPr>
          <p:cNvPr id="123" name="Google Shape;123;p19"/>
          <p:cNvSpPr txBox="1"/>
          <p:nvPr/>
        </p:nvSpPr>
        <p:spPr>
          <a:xfrm>
            <a:off x="846638" y="2267650"/>
            <a:ext cx="3725400" cy="3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2"/>
                </a:solidFill>
                <a:latin typeface="Roboto"/>
                <a:ea typeface="Roboto"/>
                <a:cs typeface="Roboto"/>
                <a:sym typeface="Roboto"/>
              </a:rPr>
              <a:t>Before</a:t>
            </a:r>
            <a:endParaRPr b="1" sz="1800">
              <a:solidFill>
                <a:schemeClr val="lt2"/>
              </a:solidFill>
              <a:latin typeface="Roboto"/>
              <a:ea typeface="Roboto"/>
              <a:cs typeface="Roboto"/>
              <a:sym typeface="Roboto"/>
            </a:endParaRPr>
          </a:p>
        </p:txBody>
      </p:sp>
      <p:sp>
        <p:nvSpPr>
          <p:cNvPr id="124" name="Google Shape;124;p19"/>
          <p:cNvSpPr txBox="1"/>
          <p:nvPr/>
        </p:nvSpPr>
        <p:spPr>
          <a:xfrm>
            <a:off x="4571963" y="2267650"/>
            <a:ext cx="3725400" cy="3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2"/>
                </a:solidFill>
                <a:latin typeface="Roboto"/>
                <a:ea typeface="Roboto"/>
                <a:cs typeface="Roboto"/>
                <a:sym typeface="Roboto"/>
              </a:rPr>
              <a:t>After</a:t>
            </a:r>
            <a:endParaRPr b="1" sz="1800">
              <a:solidFill>
                <a:schemeClr val="lt2"/>
              </a:solidFill>
              <a:latin typeface="Roboto"/>
              <a:ea typeface="Roboto"/>
              <a:cs typeface="Roboto"/>
              <a:sym typeface="Roboto"/>
            </a:endParaRPr>
          </a:p>
        </p:txBody>
      </p:sp>
      <p:sp>
        <p:nvSpPr>
          <p:cNvPr id="125" name="Google Shape;125;p19"/>
          <p:cNvSpPr txBox="1"/>
          <p:nvPr/>
        </p:nvSpPr>
        <p:spPr>
          <a:xfrm>
            <a:off x="846763" y="3513500"/>
            <a:ext cx="7450500" cy="372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lt2"/>
              </a:solidFill>
              <a:latin typeface="Roboto"/>
              <a:ea typeface="Roboto"/>
              <a:cs typeface="Roboto"/>
              <a:sym typeface="Roboto"/>
            </a:endParaRPr>
          </a:p>
        </p:txBody>
      </p:sp>
      <p:pic>
        <p:nvPicPr>
          <p:cNvPr id="126" name="Google Shape;126;p19"/>
          <p:cNvPicPr preferRelativeResize="0"/>
          <p:nvPr/>
        </p:nvPicPr>
        <p:blipFill>
          <a:blip r:embed="rId3">
            <a:alphaModFix/>
          </a:blip>
          <a:stretch>
            <a:fillRect/>
          </a:stretch>
        </p:blipFill>
        <p:spPr>
          <a:xfrm>
            <a:off x="4571975" y="2745800"/>
            <a:ext cx="3659762" cy="1032125"/>
          </a:xfrm>
          <a:prstGeom prst="rect">
            <a:avLst/>
          </a:prstGeom>
          <a:noFill/>
          <a:ln>
            <a:noFill/>
          </a:ln>
        </p:spPr>
      </p:pic>
      <p:pic>
        <p:nvPicPr>
          <p:cNvPr id="127" name="Google Shape;127;p19"/>
          <p:cNvPicPr preferRelativeResize="0"/>
          <p:nvPr/>
        </p:nvPicPr>
        <p:blipFill>
          <a:blip r:embed="rId4">
            <a:alphaModFix/>
          </a:blip>
          <a:stretch>
            <a:fillRect/>
          </a:stretch>
        </p:blipFill>
        <p:spPr>
          <a:xfrm>
            <a:off x="5609075" y="3454225"/>
            <a:ext cx="3084925" cy="1226050"/>
          </a:xfrm>
          <a:prstGeom prst="rect">
            <a:avLst/>
          </a:prstGeom>
          <a:noFill/>
          <a:ln>
            <a:noFill/>
          </a:ln>
        </p:spPr>
      </p:pic>
      <p:sp>
        <p:nvSpPr>
          <p:cNvPr id="128" name="Google Shape;128;p19"/>
          <p:cNvSpPr/>
          <p:nvPr/>
        </p:nvSpPr>
        <p:spPr>
          <a:xfrm flipH="1" rot="10797598">
            <a:off x="4902331" y="4042224"/>
            <a:ext cx="429300" cy="4638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129" name="Google Shape;129;p19"/>
          <p:cNvPicPr preferRelativeResize="0"/>
          <p:nvPr/>
        </p:nvPicPr>
        <p:blipFill>
          <a:blip r:embed="rId5">
            <a:alphaModFix/>
          </a:blip>
          <a:stretch>
            <a:fillRect/>
          </a:stretch>
        </p:blipFill>
        <p:spPr>
          <a:xfrm>
            <a:off x="946335" y="2824213"/>
            <a:ext cx="3371438" cy="875300"/>
          </a:xfrm>
          <a:prstGeom prst="rect">
            <a:avLst/>
          </a:prstGeom>
          <a:noFill/>
          <a:ln>
            <a:noFill/>
          </a:ln>
        </p:spPr>
      </p:pic>
      <p:sp>
        <p:nvSpPr>
          <p:cNvPr id="130" name="Google Shape;130;p19"/>
          <p:cNvSpPr txBox="1"/>
          <p:nvPr/>
        </p:nvSpPr>
        <p:spPr>
          <a:xfrm>
            <a:off x="403425" y="4043275"/>
            <a:ext cx="4840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Changed application file submission</a:t>
            </a:r>
            <a:endParaRPr>
              <a:solidFill>
                <a:schemeClr val="lt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User Interface</a:t>
            </a:r>
            <a:endParaRPr/>
          </a:p>
        </p:txBody>
      </p:sp>
      <p:sp>
        <p:nvSpPr>
          <p:cNvPr id="136" name="Google Shape;136;p20"/>
          <p:cNvSpPr txBox="1"/>
          <p:nvPr>
            <p:ph idx="1" type="body"/>
          </p:nvPr>
        </p:nvSpPr>
        <p:spPr>
          <a:xfrm>
            <a:off x="460950" y="4325475"/>
            <a:ext cx="4111200" cy="818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UMKC color palette</a:t>
            </a:r>
            <a:endParaRPr sz="1200"/>
          </a:p>
          <a:p>
            <a:pPr indent="-304800" lvl="0" marL="457200" rtl="0" algn="l">
              <a:spcBef>
                <a:spcPts val="0"/>
              </a:spcBef>
              <a:spcAft>
                <a:spcPts val="0"/>
              </a:spcAft>
              <a:buSzPts val="1200"/>
              <a:buChar char="●"/>
            </a:pPr>
            <a:r>
              <a:rPr lang="en" sz="1200"/>
              <a:t>Simple and concise page elements</a:t>
            </a:r>
            <a:endParaRPr sz="1200"/>
          </a:p>
        </p:txBody>
      </p:sp>
      <p:sp>
        <p:nvSpPr>
          <p:cNvPr id="137" name="Google Shape;137;p20"/>
          <p:cNvSpPr txBox="1"/>
          <p:nvPr>
            <p:ph idx="1" type="body"/>
          </p:nvPr>
        </p:nvSpPr>
        <p:spPr>
          <a:xfrm>
            <a:off x="4572150" y="4325475"/>
            <a:ext cx="4111200" cy="818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Commonly used web page design practices</a:t>
            </a:r>
            <a:endParaRPr sz="1200"/>
          </a:p>
          <a:p>
            <a:pPr indent="-304800" lvl="0" marL="457200" rtl="0" algn="l">
              <a:spcBef>
                <a:spcPts val="0"/>
              </a:spcBef>
              <a:spcAft>
                <a:spcPts val="0"/>
              </a:spcAft>
              <a:buSzPts val="1200"/>
              <a:buChar char="●"/>
            </a:pPr>
            <a:r>
              <a:rPr lang="en" sz="1200"/>
              <a:t>Easy navigability</a:t>
            </a:r>
            <a:endParaRPr sz="1200"/>
          </a:p>
        </p:txBody>
      </p:sp>
      <p:pic>
        <p:nvPicPr>
          <p:cNvPr id="138" name="Google Shape;138;p20"/>
          <p:cNvPicPr preferRelativeResize="0"/>
          <p:nvPr/>
        </p:nvPicPr>
        <p:blipFill>
          <a:blip r:embed="rId3">
            <a:alphaModFix/>
          </a:blip>
          <a:stretch>
            <a:fillRect/>
          </a:stretch>
        </p:blipFill>
        <p:spPr>
          <a:xfrm>
            <a:off x="163350" y="1912825"/>
            <a:ext cx="8839204" cy="24126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Database</a:t>
            </a:r>
            <a:r>
              <a:rPr lang="en"/>
              <a:t> Layout</a:t>
            </a:r>
            <a:endParaRPr/>
          </a:p>
        </p:txBody>
      </p:sp>
      <p:sp>
        <p:nvSpPr>
          <p:cNvPr id="144" name="Google Shape;144;p21"/>
          <p:cNvSpPr txBox="1"/>
          <p:nvPr>
            <p:ph idx="1" type="body"/>
          </p:nvPr>
        </p:nvSpPr>
        <p:spPr>
          <a:xfrm>
            <a:off x="471900" y="1919075"/>
            <a:ext cx="4100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Data was stored </a:t>
            </a:r>
            <a:r>
              <a:rPr lang="en"/>
              <a:t>across</a:t>
            </a:r>
            <a:r>
              <a:rPr lang="en"/>
              <a:t> the tables: Applications, Certifications, Courses, Degrees, Jobs, Majors, Roles, UserCourses, and Users.</a:t>
            </a:r>
            <a:endParaRPr/>
          </a:p>
          <a:p>
            <a:pPr indent="0" lvl="0" marL="0" rtl="0" algn="l">
              <a:spcBef>
                <a:spcPts val="1200"/>
              </a:spcBef>
              <a:spcAft>
                <a:spcPts val="1200"/>
              </a:spcAft>
              <a:buNone/>
            </a:pPr>
            <a:r>
              <a:t/>
            </a:r>
            <a:endParaRPr/>
          </a:p>
        </p:txBody>
      </p:sp>
      <p:pic>
        <p:nvPicPr>
          <p:cNvPr id="145" name="Google Shape;145;p21"/>
          <p:cNvPicPr preferRelativeResize="0"/>
          <p:nvPr/>
        </p:nvPicPr>
        <p:blipFill>
          <a:blip r:embed="rId3">
            <a:alphaModFix/>
          </a:blip>
          <a:stretch>
            <a:fillRect/>
          </a:stretch>
        </p:blipFill>
        <p:spPr>
          <a:xfrm>
            <a:off x="4572000" y="2277215"/>
            <a:ext cx="4121999" cy="226615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