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650" r:id="rId2"/>
    <p:sldMasterId id="2147483656" r:id="rId3"/>
    <p:sldMasterId id="2147483663" r:id="rId4"/>
  </p:sldMasterIdLst>
  <p:notesMasterIdLst>
    <p:notesMasterId r:id="rId30"/>
  </p:notesMasterIdLst>
  <p:handoutMasterIdLst>
    <p:handoutMasterId r:id="rId31"/>
  </p:handoutMasterIdLst>
  <p:sldIdLst>
    <p:sldId id="270" r:id="rId5"/>
    <p:sldId id="301" r:id="rId6"/>
    <p:sldId id="269" r:id="rId7"/>
    <p:sldId id="284" r:id="rId8"/>
    <p:sldId id="294" r:id="rId9"/>
    <p:sldId id="304" r:id="rId10"/>
    <p:sldId id="305" r:id="rId11"/>
    <p:sldId id="293" r:id="rId12"/>
    <p:sldId id="285" r:id="rId13"/>
    <p:sldId id="280" r:id="rId14"/>
    <p:sldId id="286" r:id="rId15"/>
    <p:sldId id="296" r:id="rId16"/>
    <p:sldId id="287" r:id="rId17"/>
    <p:sldId id="297" r:id="rId18"/>
    <p:sldId id="298" r:id="rId19"/>
    <p:sldId id="281" r:id="rId20"/>
    <p:sldId id="288" r:id="rId21"/>
    <p:sldId id="302" r:id="rId22"/>
    <p:sldId id="303" r:id="rId23"/>
    <p:sldId id="300" r:id="rId24"/>
    <p:sldId id="282" r:id="rId25"/>
    <p:sldId id="283" r:id="rId26"/>
    <p:sldId id="306" r:id="rId27"/>
    <p:sldId id="292" r:id="rId28"/>
    <p:sldId id="278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E28"/>
    <a:srgbClr val="FFABAB"/>
    <a:srgbClr val="2DB400"/>
    <a:srgbClr val="C00000"/>
    <a:srgbClr val="00C73C"/>
    <a:srgbClr val="604A7B"/>
    <a:srgbClr val="131922"/>
    <a:srgbClr val="008629"/>
    <a:srgbClr val="E3ECF8"/>
    <a:srgbClr val="161C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3752" autoAdjust="0"/>
  </p:normalViewPr>
  <p:slideViewPr>
    <p:cSldViewPr>
      <p:cViewPr varScale="1">
        <p:scale>
          <a:sx n="47" d="100"/>
          <a:sy n="47" d="100"/>
        </p:scale>
        <p:origin x="1596" y="3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23" d="100"/>
          <a:sy n="123" d="100"/>
        </p:scale>
        <p:origin x="-4944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9BA26-29F9-4D06-8D8E-B66C9F8FC136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01AC39-D377-4F66-B2DF-88595F7167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436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137066-79AE-443B-A282-8897C0ECD2B2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9082B6-1748-4B4E-82B2-D4E84C4CE5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516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안녕하십니까</a:t>
            </a:r>
            <a:endParaRPr lang="en-US" altLang="ko-KR" dirty="0" smtClean="0"/>
          </a:p>
          <a:p>
            <a:r>
              <a:rPr lang="ko-KR" altLang="en-US" dirty="0" err="1" smtClean="0"/>
              <a:t>클라우드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디벨롭먼트</a:t>
            </a:r>
            <a:r>
              <a:rPr lang="ko-KR" altLang="en-US" dirty="0" smtClean="0"/>
              <a:t> 인턴 </a:t>
            </a:r>
            <a:r>
              <a:rPr lang="ko-KR" altLang="en-US" dirty="0" err="1" smtClean="0"/>
              <a:t>김준희입니다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지금부터 </a:t>
            </a:r>
            <a:r>
              <a:rPr lang="en-US" altLang="ko-KR" dirty="0" smtClean="0"/>
              <a:t>Simple SNS</a:t>
            </a:r>
            <a:r>
              <a:rPr lang="ko-KR" altLang="en-US" dirty="0" smtClean="0"/>
              <a:t>라는 주제로 발표를 시작하도록 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082B6-1748-4B4E-82B2-D4E84C4CE5B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4781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앞에서 </a:t>
            </a:r>
            <a:r>
              <a:rPr lang="ko-KR" altLang="en-US" dirty="0" err="1" smtClean="0"/>
              <a:t>보신것과</a:t>
            </a:r>
            <a:r>
              <a:rPr lang="ko-KR" altLang="en-US" dirty="0" smtClean="0"/>
              <a:t> 같이 개발 과정에서는 일정상의 문제를 겪긴 했지만</a:t>
            </a:r>
            <a:endParaRPr lang="en-US" altLang="ko-KR" dirty="0" smtClean="0"/>
          </a:p>
          <a:p>
            <a:r>
              <a:rPr lang="ko-KR" altLang="en-US" dirty="0" smtClean="0"/>
              <a:t>그래도 설계 단계에서 개발의 속도를 빠르게 하기 위하여 선택했던 전략에 대해 말씀드리겠습니다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082B6-1748-4B4E-82B2-D4E84C4CE5B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68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화면 디자인의 시간을 단축하기 위해 다음과 같이 기능별로 페이지를 구성하고</a:t>
            </a:r>
            <a:endParaRPr lang="en-US" altLang="ko-KR" dirty="0" smtClean="0"/>
          </a:p>
          <a:p>
            <a:r>
              <a:rPr lang="ko-KR" altLang="en-US" dirty="0" smtClean="0"/>
              <a:t>그 페이지들을 </a:t>
            </a:r>
            <a:r>
              <a:rPr lang="en-US" altLang="ko-KR" dirty="0" err="1" smtClean="0"/>
              <a:t>ovenapp</a:t>
            </a:r>
            <a:r>
              <a:rPr lang="ko-KR" altLang="en-US" dirty="0" smtClean="0"/>
              <a:t>이라는 프로토타입용 툴을 이용해 빠르게 디자인 하였습니다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또한 각 기능들의 동작 흐름도 어느정도 고려를 하여 최종 결과물에서도 최대한 디자인 수정을</a:t>
            </a:r>
            <a:endParaRPr lang="en-US" altLang="ko-KR" dirty="0" smtClean="0"/>
          </a:p>
          <a:p>
            <a:r>
              <a:rPr lang="ko-KR" altLang="en-US" dirty="0" smtClean="0"/>
              <a:t>피할 수 있도록 작업을 진행하였습니다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082B6-1748-4B4E-82B2-D4E84C4CE5B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0110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데이터베이스 설계 단계인데</a:t>
            </a:r>
            <a:endParaRPr lang="en-US" altLang="ko-KR" dirty="0" smtClean="0"/>
          </a:p>
          <a:p>
            <a:r>
              <a:rPr lang="ko-KR" altLang="en-US" dirty="0" smtClean="0"/>
              <a:t>여기서는 작업의 속도보다는 서비스의 성능에 좀더 집중을 하여 설계를 진행하였습니다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SNS </a:t>
            </a:r>
            <a:r>
              <a:rPr lang="ko-KR" altLang="en-US" dirty="0" smtClean="0"/>
              <a:t>서비스의 특징상 </a:t>
            </a:r>
            <a:r>
              <a:rPr lang="ko-KR" altLang="en-US" dirty="0" err="1" smtClean="0"/>
              <a:t>사용자별로</a:t>
            </a:r>
            <a:r>
              <a:rPr lang="ko-KR" altLang="en-US" dirty="0" smtClean="0"/>
              <a:t> 게시물이나 컨텐츠가 따로 관리되기 때문에</a:t>
            </a:r>
            <a:endParaRPr lang="en-US" altLang="ko-KR" dirty="0" smtClean="0"/>
          </a:p>
          <a:p>
            <a:r>
              <a:rPr lang="ko-KR" altLang="en-US" dirty="0" smtClean="0"/>
              <a:t>초기에는 사용자가 생성될 때 해당 사용자에게 필요한 테이블들을 동적으로 생성하여 할당하는 방식을 생각하였습니다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그렇지만 멘토님과 상담을 한 결과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사용자가 </a:t>
            </a:r>
            <a:r>
              <a:rPr lang="en-US" altLang="ko-KR" baseline="0" dirty="0" smtClean="0"/>
              <a:t>1000</a:t>
            </a:r>
            <a:r>
              <a:rPr lang="ko-KR" altLang="en-US" baseline="0" dirty="0" smtClean="0"/>
              <a:t>명 </a:t>
            </a:r>
            <a:r>
              <a:rPr lang="en-US" altLang="ko-KR" baseline="0" dirty="0" smtClean="0"/>
              <a:t>10000</a:t>
            </a:r>
            <a:r>
              <a:rPr lang="ko-KR" altLang="en-US" baseline="0" dirty="0" smtClean="0"/>
              <a:t>명 단위로 증가할 때 어마어마한 양의 테이블을</a:t>
            </a:r>
            <a:endParaRPr lang="en-US" altLang="ko-KR" baseline="0" dirty="0" smtClean="0"/>
          </a:p>
          <a:p>
            <a:r>
              <a:rPr lang="ko-KR" altLang="en-US" baseline="0" dirty="0" smtClean="0"/>
              <a:t>관리하는데 있어 더 많은 오버헤드가 발생할 것으로 생각되었습니다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따라서 최종 설계 모델에서는 다음과 같이 전체 서비스에</a:t>
            </a:r>
            <a:endParaRPr lang="en-US" altLang="ko-KR" baseline="0" dirty="0" smtClean="0"/>
          </a:p>
          <a:p>
            <a:r>
              <a:rPr lang="ko-KR" altLang="en-US" baseline="0" dirty="0" smtClean="0"/>
              <a:t>컨텐츠당 하나의 테이블을 갖는 구조로 결정을 하게 되었습니다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082B6-1748-4B4E-82B2-D4E84C4CE5B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0595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마지막으로 개발환경 선택에 있어서는 </a:t>
            </a:r>
            <a:r>
              <a:rPr lang="ko-KR" altLang="en-US" dirty="0" err="1" smtClean="0"/>
              <a:t>젠킨스</a:t>
            </a:r>
            <a:r>
              <a:rPr lang="ko-KR" altLang="en-US" dirty="0" smtClean="0"/>
              <a:t> 서버를 이용하여 </a:t>
            </a:r>
            <a:r>
              <a:rPr lang="ko-KR" altLang="en-US" dirty="0" err="1" smtClean="0"/>
              <a:t>배포시간을</a:t>
            </a:r>
            <a:r>
              <a:rPr lang="ko-KR" altLang="en-US" dirty="0" smtClean="0"/>
              <a:t> 단축시키고</a:t>
            </a:r>
            <a:endParaRPr lang="en-US" altLang="ko-KR" dirty="0" smtClean="0"/>
          </a:p>
          <a:p>
            <a:r>
              <a:rPr lang="ko-KR" altLang="en-US" dirty="0" err="1" smtClean="0"/>
              <a:t>프레임웍으로는</a:t>
            </a:r>
            <a:r>
              <a:rPr lang="ko-KR" altLang="en-US" dirty="0" smtClean="0"/>
              <a:t> 많이 사용이 되고 레퍼런스가 많이 존재하는 스프링을 사용하기로 하였습니다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또한 프론트 </a:t>
            </a:r>
            <a:r>
              <a:rPr lang="ko-KR" altLang="en-US" dirty="0" err="1" smtClean="0"/>
              <a:t>엔드</a:t>
            </a:r>
            <a:r>
              <a:rPr lang="ko-KR" altLang="en-US" dirty="0" smtClean="0"/>
              <a:t> 환경으로는 템플릿을 사용하여 디자인을 빠르게 하기 위해 부트스트랩을 사용하게 되었습니다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082B6-1748-4B4E-82B2-D4E84C4CE5B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2126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다음으로 앞에서 잠깐 언급했던 </a:t>
            </a:r>
            <a:r>
              <a:rPr lang="ko-KR" altLang="en-US" baseline="0" dirty="0" err="1" smtClean="0"/>
              <a:t>젠킨스</a:t>
            </a:r>
            <a:r>
              <a:rPr lang="ko-KR" altLang="en-US" baseline="0" dirty="0" smtClean="0"/>
              <a:t> 서버 설정 과정에서의 어려웠던 점을 말씀드리겠습니다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먼저 프로젝트 시작 전에 테스트 용도로 배포를 할 당시에는 </a:t>
            </a:r>
            <a:r>
              <a:rPr lang="en-US" altLang="ko-KR" baseline="0" dirty="0" err="1" smtClean="0"/>
              <a:t>winscp</a:t>
            </a:r>
            <a:r>
              <a:rPr lang="ko-KR" altLang="en-US" baseline="0" dirty="0" smtClean="0"/>
              <a:t>라는 툴을 사용하여 파일 전송방식으로 </a:t>
            </a:r>
            <a:r>
              <a:rPr lang="ko-KR" altLang="en-US" baseline="0" dirty="0" err="1" smtClean="0"/>
              <a:t>빌드된</a:t>
            </a:r>
            <a:r>
              <a:rPr lang="ko-KR" altLang="en-US" baseline="0" dirty="0" smtClean="0"/>
              <a:t> 프로젝트를</a:t>
            </a:r>
            <a:endParaRPr lang="en-US" altLang="ko-KR" baseline="0" dirty="0" smtClean="0"/>
          </a:p>
          <a:p>
            <a:r>
              <a:rPr lang="ko-KR" altLang="en-US" baseline="0" dirty="0" smtClean="0"/>
              <a:t>배포하는 방식을 사용했습니다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하지만 이러한 방식은 많은 번거로움이 있었고 멘토님과 팀원들의 조언을 얻어 </a:t>
            </a:r>
            <a:r>
              <a:rPr lang="ko-KR" altLang="en-US" baseline="0" dirty="0" err="1" smtClean="0"/>
              <a:t>젠킨스라는</a:t>
            </a:r>
            <a:endParaRPr lang="en-US" altLang="ko-KR" baseline="0" dirty="0" smtClean="0"/>
          </a:p>
          <a:p>
            <a:r>
              <a:rPr lang="ko-KR" altLang="en-US" baseline="0" dirty="0" smtClean="0"/>
              <a:t>자동 </a:t>
            </a:r>
            <a:r>
              <a:rPr lang="ko-KR" altLang="en-US" baseline="0" dirty="0" err="1" smtClean="0"/>
              <a:t>배포툴을</a:t>
            </a:r>
            <a:r>
              <a:rPr lang="ko-KR" altLang="en-US" baseline="0" dirty="0" smtClean="0"/>
              <a:t> 사용하기로 하였습니다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지금에 와서 설정과정들을 정리해 보니 보시는 것처럼 각 단계가 한 두 줄로 간단하게 해결 된 것처럼 보이지만</a:t>
            </a:r>
            <a:endParaRPr lang="en-US" altLang="ko-KR" baseline="0" dirty="0" smtClean="0"/>
          </a:p>
          <a:p>
            <a:r>
              <a:rPr lang="ko-KR" altLang="en-US" baseline="0" dirty="0" smtClean="0"/>
              <a:t>실제로는 자동배포라는 개념조차 생소했기 때문에 여러가지 문서를 찾아보고 하나 </a:t>
            </a:r>
            <a:r>
              <a:rPr lang="ko-KR" altLang="en-US" baseline="0" dirty="0" err="1" smtClean="0"/>
              <a:t>하나</a:t>
            </a:r>
            <a:r>
              <a:rPr lang="ko-KR" altLang="en-US" baseline="0" dirty="0" smtClean="0"/>
              <a:t> 적용해보는 과정에서 많은 시간이 소요되었습니다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여기 저기 자료를 찾다 보니 </a:t>
            </a:r>
            <a:r>
              <a:rPr lang="ko-KR" altLang="en-US" baseline="0" dirty="0" err="1" smtClean="0"/>
              <a:t>젠킨스라는</a:t>
            </a:r>
            <a:r>
              <a:rPr lang="ko-KR" altLang="en-US" baseline="0" dirty="0" smtClean="0"/>
              <a:t> 것이 빌드 하는 방법도 다양하고 배포하는 방법도 </a:t>
            </a:r>
            <a:r>
              <a:rPr lang="ko-KR" altLang="en-US" baseline="0" dirty="0" err="1" smtClean="0"/>
              <a:t>다양하였는데</a:t>
            </a:r>
            <a:r>
              <a:rPr lang="ko-KR" altLang="en-US" baseline="0" dirty="0" smtClean="0"/>
              <a:t> 서버 환경에 따라서도</a:t>
            </a:r>
            <a:endParaRPr lang="en-US" altLang="ko-KR" baseline="0" dirty="0" smtClean="0"/>
          </a:p>
          <a:p>
            <a:r>
              <a:rPr lang="ko-KR" altLang="en-US" baseline="0" dirty="0" smtClean="0"/>
              <a:t>고려할 사항이 많았기 때문에 여러 시도를 통해 시행착오를 거치게 되었습니다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그리하여 초기에는 </a:t>
            </a:r>
            <a:r>
              <a:rPr lang="en-US" altLang="ko-KR" baseline="0" dirty="0" err="1" smtClean="0"/>
              <a:t>gradle</a:t>
            </a:r>
            <a:r>
              <a:rPr lang="ko-KR" altLang="en-US" baseline="0" dirty="0" smtClean="0"/>
              <a:t>과 </a:t>
            </a:r>
            <a:r>
              <a:rPr lang="en-US" altLang="ko-KR" baseline="0" dirty="0" err="1" smtClean="0"/>
              <a:t>tomcatmanager</a:t>
            </a:r>
            <a:r>
              <a:rPr lang="ko-KR" altLang="en-US" baseline="0" dirty="0" smtClean="0"/>
              <a:t>를 활용한 반 자동화 부터 시작해서 현재는 개발환경에서 </a:t>
            </a:r>
            <a:r>
              <a:rPr lang="en-US" altLang="ko-KR" baseline="0" dirty="0" smtClean="0"/>
              <a:t>commit</a:t>
            </a:r>
            <a:r>
              <a:rPr lang="ko-KR" altLang="en-US" baseline="0" dirty="0" smtClean="0"/>
              <a:t>을 하면 </a:t>
            </a:r>
            <a:r>
              <a:rPr lang="ko-KR" altLang="en-US" baseline="0" dirty="0" err="1" smtClean="0"/>
              <a:t>웹서버로</a:t>
            </a:r>
            <a:r>
              <a:rPr lang="ko-KR" altLang="en-US" baseline="0" dirty="0" smtClean="0"/>
              <a:t> 빌드와</a:t>
            </a:r>
            <a:endParaRPr lang="en-US" altLang="ko-KR" baseline="0" dirty="0" smtClean="0"/>
          </a:p>
          <a:p>
            <a:r>
              <a:rPr lang="ko-KR" altLang="en-US" baseline="0" dirty="0" smtClean="0"/>
              <a:t>배포까지 한번에 수행되는 환경을 구축하게 되었습니다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082B6-1748-4B4E-82B2-D4E84C4CE5B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2047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 결과 </a:t>
            </a:r>
            <a:r>
              <a:rPr lang="ko-KR" altLang="en-US" dirty="0" err="1" smtClean="0"/>
              <a:t>젠킨스</a:t>
            </a:r>
            <a:r>
              <a:rPr lang="ko-KR" altLang="en-US" dirty="0" smtClean="0"/>
              <a:t> 환경의 최종 구성도는 다음과 같으며 개발환경에서 </a:t>
            </a:r>
            <a:r>
              <a:rPr lang="en-US" altLang="ko-KR" dirty="0" smtClean="0"/>
              <a:t>commit</a:t>
            </a:r>
            <a:r>
              <a:rPr lang="ko-KR" altLang="en-US" dirty="0" smtClean="0"/>
              <a:t>을 수행하면</a:t>
            </a:r>
            <a:endParaRPr lang="en-US" altLang="ko-KR" dirty="0" smtClean="0"/>
          </a:p>
          <a:p>
            <a:r>
              <a:rPr lang="en-US" altLang="ko-KR" dirty="0" err="1" smtClean="0"/>
              <a:t>Github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web-hook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으로 </a:t>
            </a:r>
            <a:r>
              <a:rPr lang="ko-KR" altLang="en-US" baseline="0" dirty="0" err="1" smtClean="0"/>
              <a:t>젠킨스에</a:t>
            </a:r>
            <a:r>
              <a:rPr lang="ko-KR" altLang="en-US" baseline="0" dirty="0" smtClean="0"/>
              <a:t> 이벤트를 전달하고 여기서 </a:t>
            </a:r>
            <a:r>
              <a:rPr lang="ko-KR" altLang="en-US" baseline="0" dirty="0" err="1" smtClean="0"/>
              <a:t>웹서버로</a:t>
            </a:r>
            <a:r>
              <a:rPr lang="ko-KR" altLang="en-US" baseline="0" dirty="0" smtClean="0"/>
              <a:t> 최종 빌드와 배포를 수행하는 과정을 거치게 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082B6-1748-4B4E-82B2-D4E84C4CE5B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986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다음으로 기능 개발 과정을 </a:t>
            </a:r>
            <a:r>
              <a:rPr lang="ko-KR" altLang="en-US" dirty="0" err="1" smtClean="0"/>
              <a:t>설명드리겠습니다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082B6-1748-4B4E-82B2-D4E84C4CE5B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4779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제 프로젝트의 주요 기능은 다음 표와 같고 과제로 제시된 주요 기능 외에 무한 스크롤이나 </a:t>
            </a:r>
            <a:r>
              <a:rPr lang="ko-KR" altLang="en-US" dirty="0" err="1" smtClean="0"/>
              <a:t>대댓글</a:t>
            </a:r>
            <a:r>
              <a:rPr lang="en-US" altLang="ko-KR" dirty="0" smtClean="0"/>
              <a:t>,</a:t>
            </a:r>
            <a:r>
              <a:rPr lang="ko-KR" altLang="en-US" dirty="0" smtClean="0"/>
              <a:t> 사진 업로드 등 추가 기능을 구현하였습니다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082B6-1748-4B4E-82B2-D4E84C4CE5B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6361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무한 스크롤 기능</a:t>
            </a:r>
            <a:r>
              <a:rPr lang="ko-KR" altLang="en-US" baseline="0" dirty="0" smtClean="0"/>
              <a:t>에서 </a:t>
            </a:r>
            <a:r>
              <a:rPr lang="ko-KR" altLang="en-US" dirty="0" smtClean="0"/>
              <a:t>처음에는 브라우저가 실행되어 </a:t>
            </a:r>
            <a:r>
              <a:rPr lang="en-US" altLang="ko-KR" dirty="0" smtClean="0"/>
              <a:t>DOM</a:t>
            </a:r>
            <a:r>
              <a:rPr lang="ko-KR" altLang="en-US" dirty="0" smtClean="0"/>
              <a:t>이 생성될 때와 스크롤이 마지막 위치에 도달했을 때</a:t>
            </a:r>
            <a:endParaRPr lang="en-US" altLang="ko-KR" dirty="0" smtClean="0"/>
          </a:p>
          <a:p>
            <a:r>
              <a:rPr lang="ko-KR" altLang="en-US" dirty="0" smtClean="0"/>
              <a:t>게시물에 대한 다음 인덱스를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형태로 추가하는 방식으로 개발하였습니다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그런데 화면 크기가 변경 될 때 문서가 화면 크기를 넘지 않게 되면 스크롤이 아예 생성되지 않아 더 이상 게시물을 볼 수 없는 문제가 있었습니다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그래서 화면</a:t>
            </a:r>
            <a:r>
              <a:rPr lang="ko-KR" altLang="en-US" baseline="0" dirty="0" smtClean="0"/>
              <a:t> 크기가 변경 될 때도 스크롤이 생성되지 않으면 게시물을 더 추가하도록 변경하여 문제를 해결하였습니다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082B6-1748-4B4E-82B2-D4E84C4CE5B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6709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다음으로 </a:t>
            </a:r>
            <a:r>
              <a:rPr lang="ko-KR" altLang="en-US" dirty="0" err="1" smtClean="0"/>
              <a:t>대댓글</a:t>
            </a:r>
            <a:r>
              <a:rPr lang="ko-KR" altLang="en-US" dirty="0" smtClean="0"/>
              <a:t> 기능을 구현할 때는 전체 댓글의 리스트를 불러오는 과정에서 정렬 방식에 대해 많은 고민을 하였습니다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 이유는 리스트를 최종 화면에 보여지는 순서대로 정렬을 하려고 했기 때문입니다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그런데 개발을 하면서 상위 </a:t>
            </a:r>
            <a:r>
              <a:rPr lang="en-US" altLang="ko-KR" dirty="0" smtClean="0"/>
              <a:t>depth</a:t>
            </a:r>
            <a:r>
              <a:rPr lang="ko-KR" altLang="en-US" dirty="0" smtClean="0"/>
              <a:t>의 댓글들을 먼저</a:t>
            </a:r>
            <a:endParaRPr lang="en-US" altLang="ko-KR" dirty="0" smtClean="0"/>
          </a:p>
          <a:p>
            <a:r>
              <a:rPr lang="en-US" altLang="ko-KR" dirty="0" smtClean="0"/>
              <a:t>html</a:t>
            </a:r>
            <a:r>
              <a:rPr lang="ko-KR" altLang="en-US" dirty="0" smtClean="0"/>
              <a:t>로 추가하고 그 하위 요소로 하위 </a:t>
            </a:r>
            <a:r>
              <a:rPr lang="en-US" altLang="ko-KR" dirty="0" smtClean="0"/>
              <a:t>depth</a:t>
            </a:r>
            <a:r>
              <a:rPr lang="ko-KR" altLang="en-US" dirty="0" smtClean="0"/>
              <a:t>의 댓글들을 추가하는 방식을 이용하니 정렬 방식을 복잡하게 구현하지 않아도 한번의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문을</a:t>
            </a:r>
            <a:endParaRPr lang="en-US" altLang="ko-KR" dirty="0" smtClean="0"/>
          </a:p>
          <a:p>
            <a:r>
              <a:rPr lang="ko-KR" altLang="en-US" dirty="0" smtClean="0"/>
              <a:t>이용해서 댓글 </a:t>
            </a:r>
            <a:r>
              <a:rPr lang="ko-KR" altLang="en-US" dirty="0" err="1" smtClean="0"/>
              <a:t>대댓글</a:t>
            </a:r>
            <a:r>
              <a:rPr lang="ko-KR" altLang="en-US" dirty="0" smtClean="0"/>
              <a:t> 구조를 모두 표현할 수 있었습니다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082B6-1748-4B4E-82B2-D4E84C4CE5B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237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발표 순서는 다음과 같이 </a:t>
            </a:r>
            <a:r>
              <a:rPr lang="en-US" altLang="ko-KR" dirty="0" smtClean="0"/>
              <a:t>1. </a:t>
            </a:r>
            <a:r>
              <a:rPr lang="ko-KR" altLang="en-US" dirty="0" smtClean="0"/>
              <a:t>서비스 기획 </a:t>
            </a:r>
            <a:r>
              <a:rPr lang="en-US" altLang="ko-KR" dirty="0" smtClean="0"/>
              <a:t>2. </a:t>
            </a:r>
            <a:r>
              <a:rPr lang="ko-KR" altLang="en-US" dirty="0" smtClean="0"/>
              <a:t>구축 전략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3. </a:t>
            </a:r>
            <a:r>
              <a:rPr lang="ko-KR" altLang="en-US" baseline="0" dirty="0" smtClean="0"/>
              <a:t>기능 개발 마지막으로 데모 시연 순으로 진행하도록 하겠습니다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082B6-1748-4B4E-82B2-D4E84C4CE5B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9500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개발 과정에서 아키텍처의 심각한 문제를 발견하고 수정한 사항입니다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기존 방식의 가장 큰 문제는 제가 모든 페이지를 정적으로 구성하려고 한데서 시작되었습니다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예를 들어 한 유저의 게시판 페이지에서 글을 작성하고 완료 후 다시 그 유저의 게시판으로 돌아가려고 할 때</a:t>
            </a:r>
            <a:endParaRPr lang="en-US" altLang="ko-KR" dirty="0" smtClean="0"/>
          </a:p>
          <a:p>
            <a:r>
              <a:rPr lang="ko-KR" altLang="en-US" dirty="0" smtClean="0"/>
              <a:t>해당 유저에 대한 정보와 게시물들에 대한 정보를 모두 다시 조회하여 전달하도록 구현을 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이렇게 구현을 하니</a:t>
            </a:r>
            <a:r>
              <a:rPr lang="ko-KR" altLang="en-US" baseline="0" dirty="0" smtClean="0"/>
              <a:t> 반복적인 코드가 늘어나고 서비스 처리용 페이지의 </a:t>
            </a:r>
            <a:r>
              <a:rPr lang="en-US" altLang="ko-KR" baseline="0" dirty="0" err="1" smtClean="0"/>
              <a:t>url</a:t>
            </a:r>
            <a:r>
              <a:rPr lang="ko-KR" altLang="en-US" baseline="0" dirty="0" smtClean="0"/>
              <a:t>이 그대로 남아있어 서비스적인 측면에서</a:t>
            </a:r>
            <a:endParaRPr lang="en-US" altLang="ko-KR" baseline="0" dirty="0" smtClean="0"/>
          </a:p>
          <a:p>
            <a:r>
              <a:rPr lang="ko-KR" altLang="en-US" baseline="0" dirty="0" smtClean="0"/>
              <a:t>큰 문제가 되고 성능상으로도 확장성이 크게 떨어지는 문제가 발생했습니다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따라서 일단은 현재 내가 위치하고 있는 게시판의 </a:t>
            </a:r>
            <a:r>
              <a:rPr lang="en-US" altLang="ko-KR" baseline="0" dirty="0" smtClean="0"/>
              <a:t>user ID</a:t>
            </a:r>
            <a:r>
              <a:rPr lang="ko-KR" altLang="en-US" baseline="0" dirty="0" smtClean="0"/>
              <a:t>값을 </a:t>
            </a:r>
            <a:r>
              <a:rPr lang="en-US" altLang="ko-KR" baseline="0" dirty="0" smtClean="0"/>
              <a:t>session</a:t>
            </a:r>
            <a:r>
              <a:rPr lang="ko-KR" altLang="en-US" baseline="0" dirty="0" smtClean="0"/>
              <a:t>변수에 저장하고 해당 게시판으로 다시 돌아갈 때는</a:t>
            </a:r>
            <a:endParaRPr lang="en-US" altLang="ko-KR" baseline="0" dirty="0" smtClean="0"/>
          </a:p>
          <a:p>
            <a:r>
              <a:rPr lang="en-US" altLang="ko-KR" baseline="0" dirty="0" smtClean="0"/>
              <a:t>GET </a:t>
            </a:r>
            <a:r>
              <a:rPr lang="ko-KR" altLang="en-US" baseline="0" dirty="0" smtClean="0"/>
              <a:t>방식을 이용해 </a:t>
            </a:r>
            <a:r>
              <a:rPr lang="en-US" altLang="ko-KR" baseline="0" dirty="0" smtClean="0"/>
              <a:t>redirect </a:t>
            </a:r>
            <a:r>
              <a:rPr lang="ko-KR" altLang="en-US" baseline="0" dirty="0" smtClean="0"/>
              <a:t>시키는 방법을 사용했습니다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 </a:t>
            </a:r>
            <a:r>
              <a:rPr lang="en-US" altLang="ko-KR" baseline="0" dirty="0" err="1" smtClean="0"/>
              <a:t>redirec</a:t>
            </a:r>
            <a:r>
              <a:rPr lang="ko-KR" altLang="en-US" baseline="0" dirty="0" smtClean="0"/>
              <a:t>시 </a:t>
            </a:r>
            <a:r>
              <a:rPr lang="en-US" altLang="ko-KR" baseline="0" dirty="0" smtClean="0"/>
              <a:t>post </a:t>
            </a:r>
            <a:r>
              <a:rPr lang="ko-KR" altLang="en-US" baseline="0" dirty="0" smtClean="0"/>
              <a:t>방식의 </a:t>
            </a:r>
            <a:r>
              <a:rPr lang="ko-KR" altLang="en-US" baseline="0" dirty="0" err="1" smtClean="0"/>
              <a:t>파라미터</a:t>
            </a:r>
            <a:r>
              <a:rPr lang="ko-KR" altLang="en-US" baseline="0" dirty="0" smtClean="0"/>
              <a:t> 전달이 어렵기 때문에</a:t>
            </a:r>
            <a:endParaRPr lang="en-US" altLang="ko-KR" baseline="0" dirty="0" smtClean="0"/>
          </a:p>
          <a:p>
            <a:r>
              <a:rPr lang="ko-KR" altLang="en-US" baseline="0" dirty="0" smtClean="0"/>
              <a:t>필요한 경우 </a:t>
            </a:r>
            <a:r>
              <a:rPr lang="en-US" altLang="ko-KR" baseline="0" dirty="0" err="1" smtClean="0"/>
              <a:t>RedircetAttributes</a:t>
            </a:r>
            <a:r>
              <a:rPr lang="ko-KR" altLang="en-US" baseline="0" dirty="0" smtClean="0"/>
              <a:t>를 통해서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회성 </a:t>
            </a:r>
            <a:r>
              <a:rPr lang="ko-KR" altLang="en-US" baseline="0" dirty="0" err="1" smtClean="0"/>
              <a:t>파라미터를</a:t>
            </a:r>
            <a:r>
              <a:rPr lang="ko-KR" altLang="en-US" baseline="0" dirty="0" smtClean="0"/>
              <a:t> 전달하도록 하였습니다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이렇게 하여 코드의 반복과 </a:t>
            </a:r>
            <a:r>
              <a:rPr lang="en-US" altLang="ko-KR" baseline="0" dirty="0" err="1" smtClean="0"/>
              <a:t>url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표시의 문제를 해결할 수 있었습니다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그리고 성능과 확장성의 문제를 해결하기 위해서는 </a:t>
            </a:r>
            <a:r>
              <a:rPr lang="en-US" altLang="ko-KR" baseline="0" dirty="0" smtClean="0"/>
              <a:t>ajax</a:t>
            </a:r>
            <a:r>
              <a:rPr lang="ko-KR" altLang="en-US" baseline="0" dirty="0" smtClean="0"/>
              <a:t>를 사용하여 동적으로 구성할 수 밖에 없었습니다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하지만 일정상 모든 부분을 동적 방식으로 수정하지는 못하였고 검색과 </a:t>
            </a:r>
            <a:r>
              <a:rPr lang="ko-KR" altLang="en-US" baseline="0" dirty="0" err="1" smtClean="0"/>
              <a:t>좋아요등</a:t>
            </a:r>
            <a:r>
              <a:rPr lang="ko-KR" altLang="en-US" baseline="0" dirty="0" smtClean="0"/>
              <a:t> 일부 기능에만 동적 방식을 적용하게 되었습니다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082B6-1748-4B4E-82B2-D4E84C4CE5B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5681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그럼 지금부터 시연을 시작하도록 하겠습니다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시연은 이정도로 마치고 다시 발표로 돌아가도록 하겠습니다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082B6-1748-4B4E-82B2-D4E84C4CE5B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5564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마지막으로 인턴기간동안 느낀 점을 말씀드리겠습니다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082B6-1748-4B4E-82B2-D4E84C4CE5B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8044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저는 이번에 웹 프로젝트를 처음으로 진행하게 되었는데 처음부터 끝까지 정말 많은 우여곡절이 있었다고 생각합니다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하지만 학교에서는 배울 수 없었던 실무적인 경험들을 통해서</a:t>
            </a:r>
            <a:r>
              <a:rPr lang="ko-KR" altLang="en-US" baseline="0" dirty="0" smtClean="0"/>
              <a:t> 많이 성장했다고 생각하고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특히 설계와 일정관리에 있어서 방법과 중요성을 많이 배운 것 같습니다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또한 이제는 웹프로젝트도 두려움 없이 제가 원하는 방향으로 구현을 할 수 있다는 자신감도 얻게 되었습니다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끝으로 개인 프로젝트였지만 팀원과 멘토님들의 도움이 없었다면 이 자리까지도 못 왔을 것이고 다시 없을 소중한 경험을 했다고 생각합니다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082B6-1748-4B4E-82B2-D4E84C4CE5B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8763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이상으로 발표를 마치고 질문 있으시면 질문을 받도록 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082B6-1748-4B4E-82B2-D4E84C4CE5BC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8639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질문이 없으시면 이상으로 </a:t>
            </a:r>
            <a:r>
              <a:rPr lang="en-US" altLang="ko-KR" dirty="0" err="1" smtClean="0"/>
              <a:t>simsns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프로젝트 발표를 마치겠습니다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082B6-1748-4B4E-82B2-D4E84C4CE5B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09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082B6-1748-4B4E-82B2-D4E84C4CE5B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241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저의 서비스는 이름에서 알 수 있듯이 간단한 </a:t>
            </a:r>
            <a:r>
              <a:rPr lang="en-US" altLang="ko-KR" dirty="0" smtClean="0"/>
              <a:t>SNS </a:t>
            </a:r>
            <a:r>
              <a:rPr lang="ko-KR" altLang="en-US" dirty="0" smtClean="0"/>
              <a:t>서비스를 제공하는 </a:t>
            </a:r>
            <a:r>
              <a:rPr lang="ko-KR" altLang="en-US" dirty="0" err="1" smtClean="0"/>
              <a:t>웹페이지</a:t>
            </a:r>
            <a:r>
              <a:rPr lang="ko-KR" altLang="en-US" dirty="0" smtClean="0"/>
              <a:t> 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저는 원래 </a:t>
            </a:r>
            <a:r>
              <a:rPr lang="en-US" altLang="ko-KR" dirty="0" smtClean="0"/>
              <a:t>SNS</a:t>
            </a:r>
            <a:r>
              <a:rPr lang="ko-KR" altLang="en-US" dirty="0" smtClean="0"/>
              <a:t>를 많이 사용하지 않는데 그 이유는 너무 많은 기능으로 사용하기가 어렵고</a:t>
            </a:r>
            <a:endParaRPr lang="en-US" altLang="ko-KR" dirty="0" smtClean="0"/>
          </a:p>
          <a:p>
            <a:r>
              <a:rPr lang="ko-KR" altLang="en-US" dirty="0" smtClean="0"/>
              <a:t>광고성 글이나 사생활 노출 등으로 불편한 점이 많기 때문입니다</a:t>
            </a:r>
            <a:r>
              <a:rPr lang="en-US" altLang="ko-KR" dirty="0" smtClean="0"/>
              <a:t>.</a:t>
            </a:r>
            <a:r>
              <a:rPr lang="ko-KR" altLang="en-US" baseline="0" dirty="0" smtClean="0"/>
              <a:t> 그래서 저는 이 중에서도 사용이 어려웠던 점을 개선하기 위해 핵심 기능만을 갖추어</a:t>
            </a:r>
            <a:endParaRPr lang="en-US" altLang="ko-KR" baseline="0" dirty="0" smtClean="0"/>
          </a:p>
          <a:p>
            <a:r>
              <a:rPr lang="ko-KR" altLang="en-US" baseline="0" dirty="0" smtClean="0"/>
              <a:t>사용하기 쉬운 </a:t>
            </a:r>
            <a:r>
              <a:rPr lang="en-US" altLang="ko-KR" baseline="0" dirty="0" smtClean="0"/>
              <a:t>SNS </a:t>
            </a:r>
            <a:r>
              <a:rPr lang="ko-KR" altLang="en-US" baseline="0" dirty="0" smtClean="0"/>
              <a:t>서비스를 만들어보고자 이 프로젝트를 기획하게 되었습니다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082B6-1748-4B4E-82B2-D4E84C4CE5B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610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제가 초기에 산정한 </a:t>
            </a:r>
            <a:r>
              <a:rPr lang="en-US" altLang="ko-KR" dirty="0" smtClean="0"/>
              <a:t>feature list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당시에 </a:t>
            </a:r>
            <a:r>
              <a:rPr lang="en-US" altLang="ko-KR" dirty="0" smtClean="0"/>
              <a:t>milestone</a:t>
            </a:r>
            <a:r>
              <a:rPr lang="ko-KR" altLang="en-US" dirty="0" smtClean="0"/>
              <a:t>이나 </a:t>
            </a:r>
            <a:r>
              <a:rPr lang="en-US" altLang="ko-KR" dirty="0" err="1" smtClean="0"/>
              <a:t>featurelist</a:t>
            </a:r>
            <a:r>
              <a:rPr lang="ko-KR" altLang="en-US" dirty="0" smtClean="0"/>
              <a:t>가 무엇인지 몰라 처음부터</a:t>
            </a:r>
            <a:r>
              <a:rPr lang="ko-KR" altLang="en-US" baseline="0" dirty="0" smtClean="0"/>
              <a:t> 다음과 같이 많은 </a:t>
            </a:r>
            <a:r>
              <a:rPr lang="ko-KR" altLang="en-US" baseline="0" dirty="0" err="1" smtClean="0"/>
              <a:t>피쳐들을</a:t>
            </a:r>
            <a:r>
              <a:rPr lang="ko-KR" altLang="en-US" baseline="0" dirty="0" smtClean="0"/>
              <a:t> 한번에 선정하고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일정을 빡빡하게 설정하였습니다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082B6-1748-4B4E-82B2-D4E84C4CE5B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323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하지만 막상 시작을 하고 보니 크고 작은 문제들을 직면하게 되었습니다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대표적으로 </a:t>
            </a:r>
            <a:r>
              <a:rPr lang="en-US" altLang="ko-KR" dirty="0" smtClean="0"/>
              <a:t>Jenkins </a:t>
            </a:r>
            <a:r>
              <a:rPr lang="ko-KR" altLang="en-US" dirty="0" smtClean="0"/>
              <a:t>서버를 구축하는데 있어 많은 시간이 걸렸고 또한 개발과정 중간에 </a:t>
            </a:r>
            <a:r>
              <a:rPr lang="ko-KR" altLang="en-US" dirty="0" err="1" smtClean="0"/>
              <a:t>아키텍쳐</a:t>
            </a:r>
            <a:r>
              <a:rPr lang="ko-KR" altLang="en-US" dirty="0" smtClean="0"/>
              <a:t> 구조의</a:t>
            </a:r>
            <a:endParaRPr lang="en-US" altLang="ko-KR" dirty="0" smtClean="0"/>
          </a:p>
          <a:p>
            <a:r>
              <a:rPr lang="ko-KR" altLang="en-US" baseline="0" dirty="0" smtClean="0"/>
              <a:t>문제점을 발견해 이것을 해결하는데도 추가적인 시간을 투자하게 되었습니다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082B6-1748-4B4E-82B2-D4E84C4CE5B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191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그리하여 고민을 많이 한 끝에 서비스적으로 우선순위를 정해서 선택과 집중을 하게 되었고</a:t>
            </a:r>
            <a:endParaRPr lang="en-US" altLang="ko-KR" dirty="0" smtClean="0"/>
          </a:p>
          <a:p>
            <a:r>
              <a:rPr lang="ko-KR" altLang="en-US" dirty="0" smtClean="0"/>
              <a:t>몇몇 </a:t>
            </a:r>
            <a:r>
              <a:rPr lang="ko-KR" altLang="en-US" dirty="0" err="1" smtClean="0"/>
              <a:t>피쳐들은</a:t>
            </a:r>
            <a:r>
              <a:rPr lang="ko-KR" altLang="en-US" dirty="0" smtClean="0"/>
              <a:t> 작업에서 제외할 수 밖에 없었습니다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하지만 꼭 개발을 해보고 싶었던 무한 스크롤이나</a:t>
            </a:r>
            <a:endParaRPr lang="en-US" altLang="ko-KR" dirty="0" smtClean="0"/>
          </a:p>
          <a:p>
            <a:r>
              <a:rPr lang="ko-KR" altLang="en-US" dirty="0" err="1" smtClean="0"/>
              <a:t>대댓글</a:t>
            </a:r>
            <a:r>
              <a:rPr lang="ko-KR" altLang="en-US" dirty="0" smtClean="0"/>
              <a:t> 기능 등 몇몇 기능은 우선순위가 낮더라도 포기할 수 없어 구현 일정에 포함 시키게 되었습니다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082B6-1748-4B4E-82B2-D4E84C4CE5B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37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저는 개발을 하면서 매일매일 그 날의 개발 목표를 설정하고 달성</a:t>
            </a:r>
            <a:r>
              <a:rPr lang="ko-KR" altLang="en-US" baseline="0" dirty="0" smtClean="0"/>
              <a:t> 여부를 기록하였습니다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그래서 그 기록들을 활용하여 다음과 같이 초기 설정한 일정과 실제 작업 일정을 비교하여 표로 나타내 보았습니다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빨간색으로 표시된 두 부분이 앞서 말씀드린 </a:t>
            </a:r>
            <a:r>
              <a:rPr lang="ko-KR" altLang="en-US" baseline="0" dirty="0" err="1" smtClean="0"/>
              <a:t>젠킨스</a:t>
            </a:r>
            <a:r>
              <a:rPr lang="ko-KR" altLang="en-US" baseline="0" dirty="0" smtClean="0"/>
              <a:t> 설정과 구조적 수정에 </a:t>
            </a:r>
            <a:r>
              <a:rPr lang="ko-KR" altLang="en-US" baseline="0" dirty="0" smtClean="0"/>
              <a:t>의해 </a:t>
            </a:r>
            <a:r>
              <a:rPr lang="ko-KR" altLang="en-US" baseline="0" dirty="0" smtClean="0"/>
              <a:t>지연이 발생한 </a:t>
            </a:r>
            <a:r>
              <a:rPr lang="ko-KR" altLang="en-US" baseline="0" dirty="0" smtClean="0"/>
              <a:t>부분이며 </a:t>
            </a:r>
            <a:r>
              <a:rPr lang="ko-KR" altLang="en-US" baseline="0" dirty="0" smtClean="0"/>
              <a:t>끝내 지연을 줄이지 못하고 일부 기능을 포기한 모습을</a:t>
            </a:r>
            <a:endParaRPr lang="en-US" altLang="ko-KR" baseline="0" dirty="0" smtClean="0"/>
          </a:p>
          <a:p>
            <a:r>
              <a:rPr lang="ko-KR" altLang="en-US" dirty="0" smtClean="0"/>
              <a:t>볼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082B6-1748-4B4E-82B2-D4E84C4CE5B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4029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그리하여 최종적으로 저의 전체 프로젝트를 자체 평가해본 결과 </a:t>
            </a:r>
            <a:r>
              <a:rPr lang="en-US" altLang="ko-KR" dirty="0" smtClean="0"/>
              <a:t>70</a:t>
            </a:r>
            <a:r>
              <a:rPr lang="ko-KR" altLang="en-US" dirty="0" err="1" smtClean="0"/>
              <a:t>프로정도의</a:t>
            </a:r>
            <a:r>
              <a:rPr lang="ko-KR" altLang="en-US" dirty="0" smtClean="0"/>
              <a:t> 목표를 달성한 것으로 나타났습니다</a:t>
            </a:r>
            <a:r>
              <a:rPr lang="en-US" altLang="ko-KR" dirty="0" smtClean="0"/>
              <a:t>.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이렇게 직접 일정을 설정하고 관리해본 것은 처음이었기때문에 어려움을 많이 느꼈지만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맞춰진 일정에 따라서 계획도 수정하고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프로젝트의 전체적인 평가도 할 수 있다는 점에서 일정관리의 중요성도 </a:t>
            </a:r>
            <a:r>
              <a:rPr lang="ko-KR" altLang="en-US" baseline="0" smtClean="0"/>
              <a:t>느낄 </a:t>
            </a:r>
            <a:r>
              <a:rPr lang="ko-KR" altLang="en-US" baseline="0" smtClean="0"/>
              <a:t>수 </a:t>
            </a:r>
            <a:r>
              <a:rPr lang="ko-KR" altLang="en-US" baseline="0" dirty="0" smtClean="0"/>
              <a:t>있었습니다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082B6-1748-4B4E-82B2-D4E84C4CE5B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459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표지_일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555701" y="2303579"/>
            <a:ext cx="5014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부제목 2"/>
          <p:cNvSpPr txBox="1">
            <a:spLocks/>
          </p:cNvSpPr>
          <p:nvPr userDrawn="1"/>
        </p:nvSpPr>
        <p:spPr>
          <a:xfrm>
            <a:off x="537600" y="2910850"/>
            <a:ext cx="5865600" cy="2779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000" b="0" i="0" kern="1200" spc="-20" baseline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200" b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</a:t>
            </a:r>
            <a:endParaRPr lang="ko-KR" altLang="en-US" sz="12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56000" y="342000"/>
            <a:ext cx="10980637" cy="144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sz="4500" spc="0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 smtClean="0"/>
              <a:t>문서의 제목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나눔바른고딕 </a:t>
            </a:r>
            <a:r>
              <a:rPr lang="en-US" altLang="ko-KR" smtClean="0"/>
              <a:t>R, </a:t>
            </a:r>
            <a:r>
              <a:rPr lang="en-US" altLang="ko-KR" dirty="0" smtClean="0"/>
              <a:t>45pt</a:t>
            </a:r>
            <a:endParaRPr lang="ko-KR" altLang="en-US" dirty="0"/>
          </a:p>
        </p:txBody>
      </p:sp>
      <p:sp>
        <p:nvSpPr>
          <p:cNvPr id="15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537600" y="2476801"/>
            <a:ext cx="8534400" cy="4658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나눔바른고딕 </a:t>
            </a:r>
            <a:r>
              <a:rPr lang="en-US" altLang="ko-KR" smtClean="0"/>
              <a:t>R, 12pt</a:t>
            </a:r>
          </a:p>
          <a:p>
            <a:r>
              <a:rPr lang="ko-KR" altLang="en-US" smtClean="0"/>
              <a:t>소속팀 </a:t>
            </a:r>
            <a:r>
              <a:rPr lang="en-US" altLang="ko-KR" smtClean="0"/>
              <a:t>/ </a:t>
            </a:r>
            <a:r>
              <a:rPr lang="ko-KR" altLang="en-US" smtClean="0"/>
              <a:t>상위부서 </a:t>
            </a:r>
            <a:r>
              <a:rPr lang="en-US" altLang="ko-KR" smtClean="0"/>
              <a:t>: </a:t>
            </a:r>
            <a:r>
              <a:rPr lang="ko-KR" altLang="en-US" smtClean="0"/>
              <a:t>나눔바른고딕 </a:t>
            </a:r>
            <a:r>
              <a:rPr lang="en-US" altLang="ko-KR" smtClean="0"/>
              <a:t>R, 12pt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820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본문_일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10394635" y="353499"/>
            <a:ext cx="1238259" cy="1508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1" i="0" u="none" strike="noStrike" kern="1200" cap="none" spc="-20" normalizeH="0" baseline="0" noProof="0" smtClean="0">
                <a:ln>
                  <a:noFill/>
                </a:ln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일반</a:t>
            </a:r>
            <a:endParaRPr kumimoji="0" lang="en-US" altLang="ko-KR" sz="700" b="1" i="0" u="none" strike="noStrike" kern="1200" cap="none" spc="-20" normalizeH="0" baseline="0" noProof="0" dirty="0" smtClean="0">
              <a:ln>
                <a:noFill/>
              </a:ln>
              <a:gradFill>
                <a:gsLst>
                  <a:gs pos="0">
                    <a:srgbClr val="00C73C"/>
                  </a:gs>
                  <a:gs pos="100000">
                    <a:srgbClr val="00C73C"/>
                  </a:gs>
                </a:gsLst>
                <a:lin ang="5400000" scaled="0"/>
              </a:gra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 hasCustomPrompt="1"/>
          </p:nvPr>
        </p:nvSpPr>
        <p:spPr>
          <a:xfrm>
            <a:off x="537601" y="319625"/>
            <a:ext cx="9548780" cy="32855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algn="l" defTabSz="914400" rtl="0" eaLnBrk="1" latinLnBrk="1" hangingPunct="1">
              <a:spcBef>
                <a:spcPct val="0"/>
              </a:spcBef>
              <a:buNone/>
              <a:defRPr lang="ko-KR" altLang="en-US" sz="2000" b="1" kern="1200" spc="-20" baseline="0" dirty="0">
                <a:gradFill>
                  <a:gsLst>
                    <a:gs pos="0">
                      <a:srgbClr val="00C73C"/>
                    </a:gs>
                    <a:gs pos="99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en-US" altLang="ko-KR" dirty="0" smtClean="0">
                <a:gradFill>
                  <a:gsLst>
                    <a:gs pos="0">
                      <a:srgbClr val="00C73C"/>
                    </a:gs>
                    <a:gs pos="99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</a:rPr>
              <a:t>1.1 </a:t>
            </a:r>
            <a:r>
              <a:rPr lang="ko-KR" altLang="en-US" dirty="0" smtClean="0">
                <a:gradFill>
                  <a:gsLst>
                    <a:gs pos="0">
                      <a:srgbClr val="00C73C"/>
                    </a:gs>
                    <a:gs pos="99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</a:rPr>
              <a:t>페이지 제목</a:t>
            </a:r>
            <a:r>
              <a:rPr lang="en-US" altLang="ko-KR" smtClean="0">
                <a:gradFill>
                  <a:gsLst>
                    <a:gs pos="0">
                      <a:srgbClr val="00C73C"/>
                    </a:gs>
                    <a:gs pos="99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</a:rPr>
              <a:t>: </a:t>
            </a:r>
            <a:r>
              <a:rPr lang="ko-KR" altLang="en-US" smtClean="0">
                <a:gradFill>
                  <a:gsLst>
                    <a:gs pos="0">
                      <a:srgbClr val="00C73C"/>
                    </a:gs>
                    <a:gs pos="99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</a:rPr>
              <a:t>나눔고딕 </a:t>
            </a:r>
            <a:r>
              <a:rPr lang="en-US" altLang="ko-KR" dirty="0" smtClean="0">
                <a:gradFill>
                  <a:gsLst>
                    <a:gs pos="0">
                      <a:srgbClr val="00C73C"/>
                    </a:gs>
                    <a:gs pos="99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</a:rPr>
              <a:t>B, </a:t>
            </a:r>
            <a:r>
              <a:rPr lang="en-US" altLang="ko-KR" dirty="0" err="1" smtClean="0">
                <a:gradFill>
                  <a:gsLst>
                    <a:gs pos="0">
                      <a:srgbClr val="00C73C"/>
                    </a:gs>
                    <a:gs pos="99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</a:rPr>
              <a:t>20pt</a:t>
            </a:r>
            <a:endParaRPr lang="ko-KR" altLang="en-US" dirty="0">
              <a:gradFill>
                <a:gsLst>
                  <a:gs pos="0">
                    <a:srgbClr val="00C73C"/>
                  </a:gs>
                  <a:gs pos="99000">
                    <a:srgbClr val="00C73C"/>
                  </a:gs>
                </a:gsLst>
                <a:lin ang="5400000" scaled="0"/>
              </a:gradFill>
              <a:latin typeface="나눔고딕" panose="020D0604000000000000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 hasCustomPrompt="1"/>
          </p:nvPr>
        </p:nvSpPr>
        <p:spPr>
          <a:xfrm>
            <a:off x="1185601" y="1130400"/>
            <a:ext cx="10414116" cy="5027332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400" b="1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179388" indent="-179388" algn="l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lang="ko-KR" altLang="en-US" sz="1200" b="1" i="0" kern="12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360000" indent="-180000" algn="l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lang="ko-KR" altLang="en-US" sz="1000" b="1" kern="12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648000" indent="-180000" algn="l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lang="ko-KR" altLang="en-US" sz="1000" b="0" i="0" kern="12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648000" indent="108000" algn="l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lang="en-US" altLang="ko-KR" sz="1000" kern="12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804863" indent="0" algn="l" defTabSz="804863">
              <a:lnSpc>
                <a:spcPct val="150000"/>
              </a:lnSpc>
              <a:spcBef>
                <a:spcPts val="10"/>
              </a:spcBef>
              <a:buFontTx/>
              <a:buNone/>
              <a:defRPr lang="en-US" altLang="ko-KR" sz="1000" kern="12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6pPr>
          </a:lstStyle>
          <a:p>
            <a:pPr lvl="0"/>
            <a:r>
              <a:rPr lang="ko-KR" altLang="en-US" dirty="0" smtClean="0"/>
              <a:t>마스터 텍스트 </a:t>
            </a:r>
            <a:r>
              <a:rPr lang="ko-KR" altLang="en-US" smtClean="0"/>
              <a:t>스타일을 편집합니다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</a:t>
            </a:r>
            <a:r>
              <a:rPr lang="ko-KR" altLang="en-US" dirty="0" smtClean="0"/>
              <a:t>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5"/>
            <a:r>
              <a:rPr lang="ko-KR" altLang="en-US" smtClean="0"/>
              <a:t>여섯째 수준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39187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본문_대외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10394635" y="353499"/>
            <a:ext cx="1238259" cy="1508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1" i="0" u="none" strike="noStrike" kern="1200" cap="none" spc="-20" normalizeH="0" baseline="0" noProof="0" smtClean="0">
                <a:ln>
                  <a:noFill/>
                </a:ln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대외비</a:t>
            </a:r>
            <a:endParaRPr kumimoji="0" lang="en-US" altLang="ko-KR" sz="700" b="1" i="0" u="none" strike="noStrike" kern="1200" cap="none" spc="-20" normalizeH="0" baseline="0" noProof="0" dirty="0" smtClean="0">
              <a:ln>
                <a:noFill/>
              </a:ln>
              <a:gradFill>
                <a:gsLst>
                  <a:gs pos="0">
                    <a:srgbClr val="00C73C"/>
                  </a:gs>
                  <a:gs pos="100000">
                    <a:srgbClr val="00C73C"/>
                  </a:gs>
                </a:gsLst>
                <a:lin ang="5400000" scaled="0"/>
              </a:gra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7" name="제목 1"/>
          <p:cNvSpPr>
            <a:spLocks noGrp="1"/>
          </p:cNvSpPr>
          <p:nvPr>
            <p:ph type="title" hasCustomPrompt="1"/>
          </p:nvPr>
        </p:nvSpPr>
        <p:spPr>
          <a:xfrm>
            <a:off x="537601" y="319625"/>
            <a:ext cx="9548780" cy="32855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algn="l" defTabSz="914400" rtl="0" eaLnBrk="1" latinLnBrk="1" hangingPunct="1">
              <a:spcBef>
                <a:spcPct val="0"/>
              </a:spcBef>
              <a:buNone/>
              <a:defRPr lang="ko-KR" altLang="en-US" sz="2000" b="1" kern="1200" spc="-20" baseline="0" dirty="0">
                <a:gradFill>
                  <a:gsLst>
                    <a:gs pos="0">
                      <a:srgbClr val="00C73C"/>
                    </a:gs>
                    <a:gs pos="99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en-US" altLang="ko-KR" dirty="0" smtClean="0">
                <a:gradFill>
                  <a:gsLst>
                    <a:gs pos="0">
                      <a:srgbClr val="00C73C"/>
                    </a:gs>
                    <a:gs pos="99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</a:rPr>
              <a:t>1.1 </a:t>
            </a:r>
            <a:r>
              <a:rPr lang="ko-KR" altLang="en-US" dirty="0" smtClean="0">
                <a:gradFill>
                  <a:gsLst>
                    <a:gs pos="0">
                      <a:srgbClr val="00C73C"/>
                    </a:gs>
                    <a:gs pos="99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</a:rPr>
              <a:t>페이지 제목</a:t>
            </a:r>
            <a:r>
              <a:rPr lang="en-US" altLang="ko-KR" smtClean="0">
                <a:gradFill>
                  <a:gsLst>
                    <a:gs pos="0">
                      <a:srgbClr val="00C73C"/>
                    </a:gs>
                    <a:gs pos="99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</a:rPr>
              <a:t>: </a:t>
            </a:r>
            <a:r>
              <a:rPr lang="ko-KR" altLang="en-US" smtClean="0">
                <a:gradFill>
                  <a:gsLst>
                    <a:gs pos="0">
                      <a:srgbClr val="00C73C"/>
                    </a:gs>
                    <a:gs pos="99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</a:rPr>
              <a:t>나눔고딕 </a:t>
            </a:r>
            <a:r>
              <a:rPr lang="en-US" altLang="ko-KR" dirty="0" smtClean="0">
                <a:gradFill>
                  <a:gsLst>
                    <a:gs pos="0">
                      <a:srgbClr val="00C73C"/>
                    </a:gs>
                    <a:gs pos="99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</a:rPr>
              <a:t>B, </a:t>
            </a:r>
            <a:r>
              <a:rPr lang="en-US" altLang="ko-KR" dirty="0" err="1" smtClean="0">
                <a:gradFill>
                  <a:gsLst>
                    <a:gs pos="0">
                      <a:srgbClr val="00C73C"/>
                    </a:gs>
                    <a:gs pos="99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</a:rPr>
              <a:t>20pt</a:t>
            </a:r>
            <a:endParaRPr lang="ko-KR" altLang="en-US" dirty="0">
              <a:gradFill>
                <a:gsLst>
                  <a:gs pos="0">
                    <a:srgbClr val="00C73C"/>
                  </a:gs>
                  <a:gs pos="99000">
                    <a:srgbClr val="00C73C"/>
                  </a:gs>
                </a:gsLst>
                <a:lin ang="5400000" scaled="0"/>
              </a:gradFill>
              <a:latin typeface="나눔고딕" panose="020D0604000000000000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 hasCustomPrompt="1"/>
          </p:nvPr>
        </p:nvSpPr>
        <p:spPr>
          <a:xfrm>
            <a:off x="1185601" y="1130400"/>
            <a:ext cx="10414116" cy="5027332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400" b="1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179388" indent="-179388" algn="l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lang="ko-KR" altLang="en-US" sz="1200" b="1" i="0" kern="12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360000" indent="-180000" algn="l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lang="ko-KR" altLang="en-US" sz="1000" b="1" kern="12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648000" indent="-180000" algn="l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lang="ko-KR" altLang="en-US" sz="1000" b="0" i="0" kern="12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648000" indent="108000" algn="l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lang="en-US" altLang="ko-KR" sz="1000" kern="12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804863" indent="0" algn="l" defTabSz="804863">
              <a:lnSpc>
                <a:spcPct val="150000"/>
              </a:lnSpc>
              <a:spcBef>
                <a:spcPts val="10"/>
              </a:spcBef>
              <a:buFontTx/>
              <a:buNone/>
              <a:defRPr lang="en-US" altLang="ko-KR" sz="1000" kern="12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6pPr>
          </a:lstStyle>
          <a:p>
            <a:pPr lvl="0"/>
            <a:r>
              <a:rPr lang="ko-KR" altLang="en-US" dirty="0" smtClean="0"/>
              <a:t>마스터 텍스트 </a:t>
            </a:r>
            <a:r>
              <a:rPr lang="ko-KR" altLang="en-US" smtClean="0"/>
              <a:t>스타일을 편집합니다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</a:t>
            </a:r>
            <a:r>
              <a:rPr lang="ko-KR" altLang="en-US" dirty="0" smtClean="0"/>
              <a:t>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5"/>
            <a:r>
              <a:rPr lang="ko-KR" altLang="en-US" smtClean="0"/>
              <a:t>여섯째 수준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88637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본문_기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10394635" y="353499"/>
            <a:ext cx="1238259" cy="1508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1" i="0" u="none" strike="noStrike" kern="1200" cap="none" spc="-20" normalizeH="0" baseline="0" noProof="0" smtClean="0">
                <a:ln>
                  <a:noFill/>
                </a:ln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기밀</a:t>
            </a:r>
            <a:endParaRPr kumimoji="0" lang="en-US" altLang="ko-KR" sz="700" b="1" i="0" u="none" strike="noStrike" kern="1200" cap="none" spc="-20" normalizeH="0" baseline="0" noProof="0" dirty="0" smtClean="0">
              <a:ln>
                <a:noFill/>
              </a:ln>
              <a:gradFill>
                <a:gsLst>
                  <a:gs pos="0">
                    <a:srgbClr val="00C73C"/>
                  </a:gs>
                  <a:gs pos="100000">
                    <a:srgbClr val="00C73C"/>
                  </a:gs>
                </a:gsLst>
                <a:lin ang="5400000" scaled="0"/>
              </a:gra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7" name="제목 1"/>
          <p:cNvSpPr>
            <a:spLocks noGrp="1"/>
          </p:cNvSpPr>
          <p:nvPr>
            <p:ph type="title" hasCustomPrompt="1"/>
          </p:nvPr>
        </p:nvSpPr>
        <p:spPr>
          <a:xfrm>
            <a:off x="537601" y="319625"/>
            <a:ext cx="9548780" cy="32855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algn="l" defTabSz="914400" rtl="0" eaLnBrk="1" latinLnBrk="1" hangingPunct="1">
              <a:spcBef>
                <a:spcPct val="0"/>
              </a:spcBef>
              <a:buNone/>
              <a:defRPr lang="ko-KR" altLang="en-US" sz="2000" b="1" kern="1200" spc="-20" baseline="0" dirty="0">
                <a:gradFill>
                  <a:gsLst>
                    <a:gs pos="0">
                      <a:srgbClr val="00C73C"/>
                    </a:gs>
                    <a:gs pos="99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en-US" altLang="ko-KR" dirty="0" smtClean="0">
                <a:gradFill>
                  <a:gsLst>
                    <a:gs pos="0">
                      <a:srgbClr val="00C73C"/>
                    </a:gs>
                    <a:gs pos="99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</a:rPr>
              <a:t>1.1 </a:t>
            </a:r>
            <a:r>
              <a:rPr lang="ko-KR" altLang="en-US" dirty="0" smtClean="0">
                <a:gradFill>
                  <a:gsLst>
                    <a:gs pos="0">
                      <a:srgbClr val="00C73C"/>
                    </a:gs>
                    <a:gs pos="99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</a:rPr>
              <a:t>페이지 제목</a:t>
            </a:r>
            <a:r>
              <a:rPr lang="en-US" altLang="ko-KR" smtClean="0">
                <a:gradFill>
                  <a:gsLst>
                    <a:gs pos="0">
                      <a:srgbClr val="00C73C"/>
                    </a:gs>
                    <a:gs pos="99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</a:rPr>
              <a:t>: </a:t>
            </a:r>
            <a:r>
              <a:rPr lang="ko-KR" altLang="en-US" smtClean="0">
                <a:gradFill>
                  <a:gsLst>
                    <a:gs pos="0">
                      <a:srgbClr val="00C73C"/>
                    </a:gs>
                    <a:gs pos="99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</a:rPr>
              <a:t>나눔고딕 </a:t>
            </a:r>
            <a:r>
              <a:rPr lang="en-US" altLang="ko-KR" dirty="0" smtClean="0">
                <a:gradFill>
                  <a:gsLst>
                    <a:gs pos="0">
                      <a:srgbClr val="00C73C"/>
                    </a:gs>
                    <a:gs pos="99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</a:rPr>
              <a:t>B, </a:t>
            </a:r>
            <a:r>
              <a:rPr lang="en-US" altLang="ko-KR" dirty="0" err="1" smtClean="0">
                <a:gradFill>
                  <a:gsLst>
                    <a:gs pos="0">
                      <a:srgbClr val="00C73C"/>
                    </a:gs>
                    <a:gs pos="99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</a:rPr>
              <a:t>20pt</a:t>
            </a:r>
            <a:endParaRPr lang="ko-KR" altLang="en-US" dirty="0">
              <a:gradFill>
                <a:gsLst>
                  <a:gs pos="0">
                    <a:srgbClr val="00C73C"/>
                  </a:gs>
                  <a:gs pos="99000">
                    <a:srgbClr val="00C73C"/>
                  </a:gs>
                </a:gsLst>
                <a:lin ang="5400000" scaled="0"/>
              </a:gradFill>
              <a:latin typeface="나눔고딕" panose="020D0604000000000000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 hasCustomPrompt="1"/>
          </p:nvPr>
        </p:nvSpPr>
        <p:spPr>
          <a:xfrm>
            <a:off x="1185601" y="1130400"/>
            <a:ext cx="10414116" cy="5027332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400" b="1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179388" indent="-179388" algn="l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lang="ko-KR" altLang="en-US" sz="1200" b="1" i="0" kern="12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360000" indent="-180000" algn="l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lang="ko-KR" altLang="en-US" sz="1000" b="1" kern="12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648000" indent="-180000" algn="l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lang="ko-KR" altLang="en-US" sz="1000" b="0" i="0" kern="12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648000" indent="108000" algn="l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lang="en-US" altLang="ko-KR" sz="1000" kern="12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804863" indent="0" algn="l" defTabSz="804863">
              <a:lnSpc>
                <a:spcPct val="150000"/>
              </a:lnSpc>
              <a:spcBef>
                <a:spcPts val="10"/>
              </a:spcBef>
              <a:buFontTx/>
              <a:buNone/>
              <a:defRPr lang="en-US" altLang="ko-KR" sz="1000" kern="12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6pPr>
          </a:lstStyle>
          <a:p>
            <a:pPr lvl="0"/>
            <a:r>
              <a:rPr lang="ko-KR" altLang="en-US" dirty="0" smtClean="0"/>
              <a:t>마스터 텍스트 </a:t>
            </a:r>
            <a:r>
              <a:rPr lang="ko-KR" altLang="en-US" smtClean="0"/>
              <a:t>스타일을 편집합니다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</a:t>
            </a:r>
            <a:r>
              <a:rPr lang="ko-KR" altLang="en-US" dirty="0" smtClean="0"/>
              <a:t>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5"/>
            <a:r>
              <a:rPr lang="ko-KR" altLang="en-US" smtClean="0"/>
              <a:t>여섯째 수준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85598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표지_대외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ctrTitle" hasCustomPrompt="1"/>
          </p:nvPr>
        </p:nvSpPr>
        <p:spPr>
          <a:xfrm>
            <a:off x="456000" y="342000"/>
            <a:ext cx="10980637" cy="144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sz="4500" spc="0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 smtClean="0"/>
              <a:t>문서의 제목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나눔바른고딕 </a:t>
            </a:r>
            <a:r>
              <a:rPr lang="en-US" altLang="ko-KR" smtClean="0"/>
              <a:t>R, </a:t>
            </a:r>
            <a:r>
              <a:rPr lang="en-US" altLang="ko-KR" dirty="0" smtClean="0"/>
              <a:t>45pt</a:t>
            </a:r>
            <a:endParaRPr lang="ko-KR" altLang="en-US" dirty="0"/>
          </a:p>
        </p:txBody>
      </p:sp>
      <p:sp>
        <p:nvSpPr>
          <p:cNvPr id="10" name="부제목 2"/>
          <p:cNvSpPr txBox="1">
            <a:spLocks/>
          </p:cNvSpPr>
          <p:nvPr userDrawn="1"/>
        </p:nvSpPr>
        <p:spPr>
          <a:xfrm>
            <a:off x="537600" y="2910850"/>
            <a:ext cx="5865600" cy="2779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000" b="0" i="0" kern="1200" spc="-20" baseline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200" b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대외비</a:t>
            </a:r>
            <a:endParaRPr lang="ko-KR" altLang="en-US" sz="12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537600" y="2476801"/>
            <a:ext cx="8534400" cy="4658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나눔바른고딕 </a:t>
            </a:r>
            <a:r>
              <a:rPr lang="en-US" altLang="ko-KR" smtClean="0"/>
              <a:t>R, 12pt</a:t>
            </a:r>
          </a:p>
          <a:p>
            <a:r>
              <a:rPr lang="ko-KR" altLang="en-US" smtClean="0"/>
              <a:t>소속팀 </a:t>
            </a:r>
            <a:r>
              <a:rPr lang="en-US" altLang="ko-KR" smtClean="0"/>
              <a:t>/ </a:t>
            </a:r>
            <a:r>
              <a:rPr lang="ko-KR" altLang="en-US" smtClean="0"/>
              <a:t>상위부서 </a:t>
            </a:r>
            <a:r>
              <a:rPr lang="en-US" altLang="ko-KR" smtClean="0"/>
              <a:t>: </a:t>
            </a:r>
            <a:r>
              <a:rPr lang="ko-KR" altLang="en-US" smtClean="0"/>
              <a:t>나눔바른고딕 </a:t>
            </a:r>
            <a:r>
              <a:rPr lang="en-US" altLang="ko-KR" smtClean="0"/>
              <a:t>R, 12pt</a:t>
            </a:r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555701" y="2303579"/>
            <a:ext cx="5014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752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표지_기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ctrTitle" hasCustomPrompt="1"/>
          </p:nvPr>
        </p:nvSpPr>
        <p:spPr>
          <a:xfrm>
            <a:off x="456000" y="342000"/>
            <a:ext cx="10980637" cy="144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sz="4500" spc="0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 smtClean="0"/>
              <a:t>문서의 제목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나눔바른고딕 </a:t>
            </a:r>
            <a:r>
              <a:rPr lang="en-US" altLang="ko-KR" smtClean="0"/>
              <a:t>R, </a:t>
            </a:r>
            <a:r>
              <a:rPr lang="en-US" altLang="ko-KR" dirty="0" smtClean="0"/>
              <a:t>45pt</a:t>
            </a:r>
            <a:endParaRPr lang="ko-KR" altLang="en-US" dirty="0"/>
          </a:p>
        </p:txBody>
      </p:sp>
      <p:sp>
        <p:nvSpPr>
          <p:cNvPr id="10" name="부제목 2"/>
          <p:cNvSpPr txBox="1">
            <a:spLocks/>
          </p:cNvSpPr>
          <p:nvPr userDrawn="1"/>
        </p:nvSpPr>
        <p:spPr>
          <a:xfrm>
            <a:off x="537600" y="2910850"/>
            <a:ext cx="5865600" cy="2779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000" b="0" i="0" kern="1200" spc="-20" baseline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200" b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기밀</a:t>
            </a:r>
            <a:endParaRPr lang="ko-KR" altLang="en-US" sz="12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537600" y="2476801"/>
            <a:ext cx="8534400" cy="4658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나눔바른고딕 </a:t>
            </a:r>
            <a:r>
              <a:rPr lang="en-US" altLang="ko-KR" smtClean="0"/>
              <a:t>R, 12pt</a:t>
            </a:r>
          </a:p>
          <a:p>
            <a:r>
              <a:rPr lang="ko-KR" altLang="en-US" smtClean="0"/>
              <a:t>소속팀 </a:t>
            </a:r>
            <a:r>
              <a:rPr lang="en-US" altLang="ko-KR" smtClean="0"/>
              <a:t>/ </a:t>
            </a:r>
            <a:r>
              <a:rPr lang="ko-KR" altLang="en-US" smtClean="0"/>
              <a:t>상위부서 </a:t>
            </a:r>
            <a:r>
              <a:rPr lang="en-US" altLang="ko-KR" smtClean="0"/>
              <a:t>: </a:t>
            </a:r>
            <a:r>
              <a:rPr lang="ko-KR" altLang="en-US" smtClean="0"/>
              <a:t>나눔바른고딕 </a:t>
            </a:r>
            <a:r>
              <a:rPr lang="en-US" altLang="ko-KR" smtClean="0"/>
              <a:t>R, 12pt</a:t>
            </a:r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555701" y="2303579"/>
            <a:ext cx="5014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752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 hasCustomPrompt="1"/>
          </p:nvPr>
        </p:nvSpPr>
        <p:spPr>
          <a:xfrm>
            <a:off x="576000" y="1206000"/>
            <a:ext cx="10128512" cy="4527256"/>
          </a:xfrm>
          <a:prstGeom prst="rect">
            <a:avLst/>
          </a:prstGeom>
        </p:spPr>
        <p:txBody>
          <a:bodyPr lIns="0" tIns="0" rIns="0" bIns="0"/>
          <a:lstStyle>
            <a:lvl1pPr marL="266700" indent="-2667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lang="ko-KR" altLang="en-US" sz="1400" b="1" kern="1200" spc="0" baseline="0" dirty="0" smtClean="0">
                <a:ln>
                  <a:noFill/>
                </a:ln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266700" indent="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None/>
              <a:defRPr lang="ko-KR" altLang="en-US" sz="1100" kern="1200" spc="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446087" indent="0">
              <a:lnSpc>
                <a:spcPct val="150000"/>
              </a:lnSpc>
              <a:spcBef>
                <a:spcPts val="30"/>
              </a:spcBef>
              <a:buFontTx/>
              <a:buNone/>
              <a:defRPr lang="en-US" altLang="ko-KR" sz="1100" kern="1200" spc="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625475" indent="0">
              <a:lnSpc>
                <a:spcPct val="150000"/>
              </a:lnSpc>
              <a:spcBef>
                <a:spcPts val="10"/>
              </a:spcBef>
              <a:buFontTx/>
              <a:buNone/>
              <a:defRPr lang="ko-KR" altLang="en-US" sz="1100" kern="1200" spc="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648000" indent="0">
              <a:lnSpc>
                <a:spcPct val="150000"/>
              </a:lnSpc>
              <a:spcBef>
                <a:spcPts val="10"/>
              </a:spcBef>
              <a:buFontTx/>
              <a:buNone/>
              <a:defRPr lang="en-US" altLang="ko-KR" sz="1100" kern="1200" spc="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828000" indent="0">
              <a:lnSpc>
                <a:spcPct val="150000"/>
              </a:lnSpc>
              <a:spcBef>
                <a:spcPts val="10"/>
              </a:spcBef>
              <a:buFontTx/>
              <a:buNone/>
              <a:defRPr lang="en-US" altLang="ko-KR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6pPr>
          </a:lstStyle>
          <a:p>
            <a:pPr lvl="0"/>
            <a:r>
              <a:rPr lang="ko-KR" altLang="en-US" smtClean="0"/>
              <a:t>마스터 텍스트  스타일 </a:t>
            </a:r>
            <a:r>
              <a:rPr lang="en-US" altLang="ko-KR" smtClean="0"/>
              <a:t>: </a:t>
            </a:r>
            <a:r>
              <a:rPr lang="ko-KR" altLang="en-US" smtClean="0"/>
              <a:t>나눔바른고딕 </a:t>
            </a:r>
            <a:r>
              <a:rPr lang="en-US" altLang="ko-KR" smtClean="0"/>
              <a:t>B, 14pt</a:t>
            </a:r>
            <a:endParaRPr lang="ko-KR" altLang="en-US" smtClean="0"/>
          </a:p>
          <a:p>
            <a:pPr lvl="1"/>
            <a:r>
              <a:rPr lang="ko-KR" altLang="en-US" smtClean="0"/>
              <a:t>둘째 수준  </a:t>
            </a:r>
            <a:r>
              <a:rPr lang="en-US" altLang="ko-KR" smtClean="0"/>
              <a:t>:  </a:t>
            </a:r>
            <a:r>
              <a:rPr lang="ko-KR" altLang="en-US" smtClean="0"/>
              <a:t>나눔바른고딕 </a:t>
            </a:r>
            <a:r>
              <a:rPr lang="en-US" altLang="ko-KR" smtClean="0"/>
              <a:t>R, 11pt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en-US" altLang="ko-KR" smtClean="0"/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endParaRPr lang="en-US" altLang="ko-KR" smtClean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566400" y="403200"/>
            <a:ext cx="11520000" cy="3384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lang="ko-KR" altLang="en-US" sz="1600" b="1" kern="1200" spc="-20" baseline="0" dirty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ko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4002871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챕터 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 hasCustomPrompt="1"/>
          </p:nvPr>
        </p:nvSpPr>
        <p:spPr>
          <a:xfrm>
            <a:off x="523200" y="338401"/>
            <a:ext cx="11040000" cy="20630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algn="l" defTabSz="914400" rtl="0" eaLnBrk="1" latinLnBrk="1" hangingPunct="1">
              <a:lnSpc>
                <a:spcPct val="110000"/>
              </a:lnSpc>
              <a:spcBef>
                <a:spcPct val="0"/>
              </a:spcBef>
              <a:buNone/>
              <a:defRPr lang="ko-KR" altLang="en-US" sz="3600" kern="1200" spc="-20" baseline="0" dirty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altLang="ko-KR" smtClean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</a:rPr>
              <a:t>1.</a:t>
            </a:r>
            <a:br>
              <a:rPr lang="en-US" altLang="ko-KR" smtClean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</a:rPr>
            </a:br>
            <a:r>
              <a:rPr lang="ko-KR" altLang="en-US" smtClean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</a:rPr>
              <a:t>챕터 제목 </a:t>
            </a:r>
            <a:r>
              <a:rPr lang="en-US" altLang="ko-KR" smtClean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</a:rPr>
              <a:t>:</a:t>
            </a:r>
            <a:br>
              <a:rPr lang="en-US" altLang="ko-KR" smtClean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</a:rPr>
            </a:br>
            <a:r>
              <a:rPr lang="ko-KR" altLang="en-US" smtClean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</a:rPr>
              <a:t>나눔바른고딕 </a:t>
            </a:r>
            <a:r>
              <a:rPr lang="en-US" altLang="ko-KR" smtClean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</a:rPr>
              <a:t>R, 36pt</a:t>
            </a:r>
            <a:endParaRPr lang="ko-KR" altLang="en-US" dirty="0">
              <a:gradFill>
                <a:gsLst>
                  <a:gs pos="0">
                    <a:srgbClr val="00C73C"/>
                  </a:gs>
                  <a:gs pos="100000">
                    <a:srgbClr val="00C73C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588503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마지막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 hasCustomPrompt="1"/>
          </p:nvPr>
        </p:nvSpPr>
        <p:spPr>
          <a:xfrm>
            <a:off x="574139" y="274875"/>
            <a:ext cx="6297685" cy="201622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lang="ko-KR" altLang="en-US" sz="2000" b="0" kern="1200" spc="-20" baseline="0" dirty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altLang="ko-KR" sz="2000" smtClean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br>
              <a:rPr lang="en-US" altLang="ko-KR" sz="2000" smtClean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000" smtClean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End Of Document.</a:t>
            </a:r>
            <a:br>
              <a:rPr lang="en-US" altLang="ko-KR" sz="2000" smtClean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000" smtClean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br>
              <a:rPr lang="en-US" altLang="ko-KR" sz="2000" smtClean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000" smtClean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Thank You.</a:t>
            </a:r>
            <a:br>
              <a:rPr lang="en-US" altLang="ko-KR" sz="2000" smtClean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000" smtClean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endParaRPr lang="ko-KR" altLang="en-US" sz="2000" dirty="0">
              <a:gradFill>
                <a:gsLst>
                  <a:gs pos="0">
                    <a:srgbClr val="00C73C"/>
                  </a:gs>
                  <a:gs pos="100000">
                    <a:srgbClr val="00C73C"/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9192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본문_일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>
            <a:spLocks noGrp="1"/>
          </p:cNvSpPr>
          <p:nvPr>
            <p:ph idx="1" hasCustomPrompt="1"/>
          </p:nvPr>
        </p:nvSpPr>
        <p:spPr>
          <a:xfrm>
            <a:off x="1185601" y="1130400"/>
            <a:ext cx="10414116" cy="5027332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400" b="1" kern="1200" spc="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179388" indent="-179388" algn="l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lang="ko-KR" altLang="en-US" sz="1200" b="1" i="0" kern="1200" spc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360000" indent="-180000" algn="l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lang="ko-KR" altLang="en-US" sz="1000" b="1" kern="1200" spc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648000" indent="-180000" algn="l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lang="ko-KR" altLang="en-US" sz="1000" b="0" i="0" kern="1200" spc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648000" indent="108000" algn="l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lang="en-US" altLang="ko-KR" sz="1000" kern="1200" spc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804863" indent="0" algn="l" defTabSz="804863">
              <a:lnSpc>
                <a:spcPct val="150000"/>
              </a:lnSpc>
              <a:spcBef>
                <a:spcPts val="10"/>
              </a:spcBef>
              <a:buFontTx/>
              <a:buNone/>
              <a:defRPr lang="en-US" altLang="ko-KR" sz="1000" kern="1200" spc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6pPr>
          </a:lstStyle>
          <a:p>
            <a:pPr lvl="0"/>
            <a:r>
              <a:rPr lang="ko-KR" altLang="en-US" dirty="0" smtClean="0"/>
              <a:t>마스터 텍스트 </a:t>
            </a:r>
            <a:r>
              <a:rPr lang="ko-KR" altLang="en-US" smtClean="0"/>
              <a:t>스타일을 편집합니다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</a:t>
            </a:r>
            <a:r>
              <a:rPr lang="ko-KR" altLang="en-US" dirty="0" smtClean="0"/>
              <a:t>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5"/>
            <a:r>
              <a:rPr lang="ko-KR" altLang="en-US" smtClean="0"/>
              <a:t>여섯째 수준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0394635" y="353499"/>
            <a:ext cx="1238259" cy="1508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40000"/>
              </a:lnSpc>
            </a:pPr>
            <a:r>
              <a:rPr lang="ko-KR" altLang="en-US" sz="700" b="1" spc="-20" baseline="0" smtClean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</a:t>
            </a:r>
            <a:endParaRPr lang="en-US" altLang="ko-KR" sz="700" b="1" spc="-20" baseline="0" dirty="0" smtClean="0">
              <a:gradFill>
                <a:gsLst>
                  <a:gs pos="0">
                    <a:srgbClr val="00C73C"/>
                  </a:gs>
                  <a:gs pos="100000">
                    <a:srgbClr val="00C73C"/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제목 1"/>
          <p:cNvSpPr>
            <a:spLocks noGrp="1"/>
          </p:cNvSpPr>
          <p:nvPr>
            <p:ph type="title" hasCustomPrompt="1"/>
          </p:nvPr>
        </p:nvSpPr>
        <p:spPr>
          <a:xfrm>
            <a:off x="537601" y="331200"/>
            <a:ext cx="9548780" cy="2448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algn="l" defTabSz="914400" rtl="0" eaLnBrk="1" latinLnBrk="1" hangingPunct="1">
              <a:spcBef>
                <a:spcPct val="0"/>
              </a:spcBef>
              <a:buNone/>
              <a:defRPr lang="ko-KR" altLang="en-US" sz="2000" b="1" kern="1200" spc="-20" baseline="0" dirty="0">
                <a:gradFill>
                  <a:gsLst>
                    <a:gs pos="0">
                      <a:srgbClr val="00C73C"/>
                    </a:gs>
                    <a:gs pos="99000">
                      <a:srgbClr val="00C73C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en-US" altLang="ko-KR" smtClean="0">
                <a:gradFill>
                  <a:gsLst>
                    <a:gs pos="0">
                      <a:srgbClr val="00C73C"/>
                    </a:gs>
                    <a:gs pos="99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</a:rPr>
              <a:t>1.1 </a:t>
            </a:r>
            <a:r>
              <a:rPr lang="ko-KR" altLang="en-US" smtClean="0">
                <a:gradFill>
                  <a:gsLst>
                    <a:gs pos="0">
                      <a:srgbClr val="00C73C"/>
                    </a:gs>
                    <a:gs pos="99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</a:rPr>
              <a:t>페이지 제목</a:t>
            </a:r>
            <a:r>
              <a:rPr lang="en-US" altLang="ko-KR" smtClean="0">
                <a:gradFill>
                  <a:gsLst>
                    <a:gs pos="0">
                      <a:srgbClr val="00C73C"/>
                    </a:gs>
                    <a:gs pos="99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</a:rPr>
              <a:t>: </a:t>
            </a:r>
            <a:r>
              <a:rPr lang="ko-KR" altLang="en-US" smtClean="0">
                <a:gradFill>
                  <a:gsLst>
                    <a:gs pos="0">
                      <a:srgbClr val="00C73C"/>
                    </a:gs>
                    <a:gs pos="99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</a:rPr>
              <a:t>나눔바른고딕 </a:t>
            </a:r>
            <a:r>
              <a:rPr lang="en-US" altLang="ko-KR" smtClean="0">
                <a:gradFill>
                  <a:gsLst>
                    <a:gs pos="0">
                      <a:srgbClr val="00C73C"/>
                    </a:gs>
                    <a:gs pos="99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</a:rPr>
              <a:t>B, 20pt</a:t>
            </a:r>
            <a:endParaRPr lang="ko-KR" altLang="en-US">
              <a:gradFill>
                <a:gsLst>
                  <a:gs pos="0">
                    <a:srgbClr val="00C73C"/>
                  </a:gs>
                  <a:gs pos="99000">
                    <a:srgbClr val="00C73C"/>
                  </a:gs>
                </a:gsLst>
                <a:lin ang="5400000" scaled="0"/>
              </a:gradFill>
              <a:latin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0638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본문_대외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10394635" y="353499"/>
            <a:ext cx="1238259" cy="1508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40000"/>
              </a:lnSpc>
            </a:pPr>
            <a:r>
              <a:rPr lang="ko-KR" altLang="en-US" sz="700" b="1" spc="-20" baseline="0" smtClean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대외비</a:t>
            </a:r>
            <a:endParaRPr lang="en-US" altLang="ko-KR" sz="700" b="1" spc="-20" baseline="0" dirty="0" smtClean="0">
              <a:gradFill>
                <a:gsLst>
                  <a:gs pos="0">
                    <a:srgbClr val="00C73C"/>
                  </a:gs>
                  <a:gs pos="100000">
                    <a:srgbClr val="00C73C"/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 hasCustomPrompt="1"/>
          </p:nvPr>
        </p:nvSpPr>
        <p:spPr>
          <a:xfrm>
            <a:off x="537601" y="331200"/>
            <a:ext cx="9548780" cy="2448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algn="l" defTabSz="914400" rtl="0" eaLnBrk="1" latinLnBrk="1" hangingPunct="1">
              <a:spcBef>
                <a:spcPct val="0"/>
              </a:spcBef>
              <a:buNone/>
              <a:defRPr lang="ko-KR" altLang="en-US" sz="2000" b="1" kern="1200" spc="-20" baseline="0" dirty="0">
                <a:gradFill>
                  <a:gsLst>
                    <a:gs pos="0">
                      <a:srgbClr val="00C73C"/>
                    </a:gs>
                    <a:gs pos="99000">
                      <a:srgbClr val="00C73C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en-US" altLang="ko-KR" smtClean="0">
                <a:gradFill>
                  <a:gsLst>
                    <a:gs pos="0">
                      <a:srgbClr val="00C73C"/>
                    </a:gs>
                    <a:gs pos="99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</a:rPr>
              <a:t>1.1 </a:t>
            </a:r>
            <a:r>
              <a:rPr lang="ko-KR" altLang="en-US" smtClean="0">
                <a:gradFill>
                  <a:gsLst>
                    <a:gs pos="0">
                      <a:srgbClr val="00C73C"/>
                    </a:gs>
                    <a:gs pos="99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</a:rPr>
              <a:t>페이지 제목</a:t>
            </a:r>
            <a:r>
              <a:rPr lang="en-US" altLang="ko-KR" smtClean="0">
                <a:gradFill>
                  <a:gsLst>
                    <a:gs pos="0">
                      <a:srgbClr val="00C73C"/>
                    </a:gs>
                    <a:gs pos="99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</a:rPr>
              <a:t>: </a:t>
            </a:r>
            <a:r>
              <a:rPr lang="ko-KR" altLang="en-US" smtClean="0">
                <a:gradFill>
                  <a:gsLst>
                    <a:gs pos="0">
                      <a:srgbClr val="00C73C"/>
                    </a:gs>
                    <a:gs pos="99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</a:rPr>
              <a:t>나눔바른고딕 </a:t>
            </a:r>
            <a:r>
              <a:rPr lang="en-US" altLang="ko-KR" smtClean="0">
                <a:gradFill>
                  <a:gsLst>
                    <a:gs pos="0">
                      <a:srgbClr val="00C73C"/>
                    </a:gs>
                    <a:gs pos="99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</a:rPr>
              <a:t>B, 20pt</a:t>
            </a:r>
            <a:endParaRPr lang="ko-KR" altLang="en-US">
              <a:gradFill>
                <a:gsLst>
                  <a:gs pos="0">
                    <a:srgbClr val="00C73C"/>
                  </a:gs>
                  <a:gs pos="99000">
                    <a:srgbClr val="00C73C"/>
                  </a:gs>
                </a:gsLst>
                <a:lin ang="5400000" scaled="0"/>
              </a:gradFill>
              <a:latin typeface="나눔고딕" panose="020D0604000000000000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 hasCustomPrompt="1"/>
          </p:nvPr>
        </p:nvSpPr>
        <p:spPr>
          <a:xfrm>
            <a:off x="1185601" y="1130400"/>
            <a:ext cx="10414116" cy="5027332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400" b="1" kern="1200" spc="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179388" indent="-179388" algn="l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lang="ko-KR" altLang="en-US" sz="1200" b="1" i="0" kern="1200" spc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360000" indent="-180000" algn="l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lang="ko-KR" altLang="en-US" sz="1000" b="1" kern="1200" spc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648000" indent="-180000" algn="l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lang="ko-KR" altLang="en-US" sz="1000" b="0" i="0" kern="1200" spc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648000" indent="108000" algn="l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lang="en-US" altLang="ko-KR" sz="1000" kern="1200" spc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804863" indent="0" algn="l" defTabSz="804863">
              <a:lnSpc>
                <a:spcPct val="150000"/>
              </a:lnSpc>
              <a:spcBef>
                <a:spcPts val="10"/>
              </a:spcBef>
              <a:buFontTx/>
              <a:buNone/>
              <a:defRPr lang="en-US" altLang="ko-KR" sz="1000" kern="1200" spc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6pPr>
          </a:lstStyle>
          <a:p>
            <a:pPr lvl="0"/>
            <a:r>
              <a:rPr lang="ko-KR" altLang="en-US" dirty="0" smtClean="0"/>
              <a:t>마스터 텍스트 </a:t>
            </a:r>
            <a:r>
              <a:rPr lang="ko-KR" altLang="en-US" smtClean="0"/>
              <a:t>스타일을 편집합니다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</a:t>
            </a:r>
            <a:r>
              <a:rPr lang="ko-KR" altLang="en-US" dirty="0" smtClean="0"/>
              <a:t>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5"/>
            <a:r>
              <a:rPr lang="ko-KR" altLang="en-US" smtClean="0"/>
              <a:t>여섯째 수준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35673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본문_기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10394635" y="353499"/>
            <a:ext cx="1238259" cy="1508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40000"/>
              </a:lnSpc>
            </a:pPr>
            <a:r>
              <a:rPr lang="ko-KR" altLang="en-US" sz="700" b="1" spc="-20" baseline="0" smtClean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기밀</a:t>
            </a:r>
            <a:endParaRPr lang="en-US" altLang="ko-KR" sz="700" b="1" spc="-20" baseline="0" dirty="0" smtClean="0">
              <a:gradFill>
                <a:gsLst>
                  <a:gs pos="0">
                    <a:srgbClr val="00C73C"/>
                  </a:gs>
                  <a:gs pos="100000">
                    <a:srgbClr val="00C73C"/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 hasCustomPrompt="1"/>
          </p:nvPr>
        </p:nvSpPr>
        <p:spPr>
          <a:xfrm>
            <a:off x="537601" y="331200"/>
            <a:ext cx="9548780" cy="2448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algn="l" defTabSz="914400" rtl="0" eaLnBrk="1" latinLnBrk="1" hangingPunct="1">
              <a:spcBef>
                <a:spcPct val="0"/>
              </a:spcBef>
              <a:buNone/>
              <a:defRPr lang="ko-KR" altLang="en-US" sz="2000" b="1" kern="1200" spc="-20" baseline="0" dirty="0">
                <a:gradFill>
                  <a:gsLst>
                    <a:gs pos="0">
                      <a:srgbClr val="00C73C"/>
                    </a:gs>
                    <a:gs pos="99000">
                      <a:srgbClr val="00C73C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en-US" altLang="ko-KR" smtClean="0">
                <a:gradFill>
                  <a:gsLst>
                    <a:gs pos="0">
                      <a:srgbClr val="00C73C"/>
                    </a:gs>
                    <a:gs pos="99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</a:rPr>
              <a:t>1.1 </a:t>
            </a:r>
            <a:r>
              <a:rPr lang="ko-KR" altLang="en-US" smtClean="0">
                <a:gradFill>
                  <a:gsLst>
                    <a:gs pos="0">
                      <a:srgbClr val="00C73C"/>
                    </a:gs>
                    <a:gs pos="99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</a:rPr>
              <a:t>페이지 제목</a:t>
            </a:r>
            <a:r>
              <a:rPr lang="en-US" altLang="ko-KR" smtClean="0">
                <a:gradFill>
                  <a:gsLst>
                    <a:gs pos="0">
                      <a:srgbClr val="00C73C"/>
                    </a:gs>
                    <a:gs pos="99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</a:rPr>
              <a:t>: </a:t>
            </a:r>
            <a:r>
              <a:rPr lang="ko-KR" altLang="en-US" smtClean="0">
                <a:gradFill>
                  <a:gsLst>
                    <a:gs pos="0">
                      <a:srgbClr val="00C73C"/>
                    </a:gs>
                    <a:gs pos="99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</a:rPr>
              <a:t>나눔바른고딕 </a:t>
            </a:r>
            <a:r>
              <a:rPr lang="en-US" altLang="ko-KR" smtClean="0">
                <a:gradFill>
                  <a:gsLst>
                    <a:gs pos="0">
                      <a:srgbClr val="00C73C"/>
                    </a:gs>
                    <a:gs pos="99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</a:rPr>
              <a:t>B, 20pt</a:t>
            </a:r>
            <a:endParaRPr lang="ko-KR" altLang="en-US">
              <a:gradFill>
                <a:gsLst>
                  <a:gs pos="0">
                    <a:srgbClr val="00C73C"/>
                  </a:gs>
                  <a:gs pos="99000">
                    <a:srgbClr val="00C73C"/>
                  </a:gs>
                </a:gsLst>
                <a:lin ang="5400000" scaled="0"/>
              </a:gradFill>
              <a:latin typeface="나눔고딕" panose="020D0604000000000000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 hasCustomPrompt="1"/>
          </p:nvPr>
        </p:nvSpPr>
        <p:spPr>
          <a:xfrm>
            <a:off x="1185601" y="1130400"/>
            <a:ext cx="10414116" cy="5027332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400" b="1" kern="1200" spc="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179388" indent="-179388" algn="l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lang="ko-KR" altLang="en-US" sz="1200" b="1" i="0" kern="1200" spc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360000" indent="-180000" algn="l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lang="ko-KR" altLang="en-US" sz="1000" b="1" kern="1200" spc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648000" indent="-180000" algn="l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lang="ko-KR" altLang="en-US" sz="1000" b="0" i="0" kern="1200" spc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648000" indent="108000" algn="l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lang="en-US" altLang="ko-KR" sz="1000" kern="1200" spc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804863" indent="0" algn="l" defTabSz="804863">
              <a:lnSpc>
                <a:spcPct val="150000"/>
              </a:lnSpc>
              <a:spcBef>
                <a:spcPts val="10"/>
              </a:spcBef>
              <a:buFontTx/>
              <a:buNone/>
              <a:defRPr lang="en-US" altLang="ko-KR" sz="1000" kern="1200" spc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6pPr>
          </a:lstStyle>
          <a:p>
            <a:pPr lvl="0"/>
            <a:r>
              <a:rPr lang="ko-KR" altLang="en-US" dirty="0" smtClean="0"/>
              <a:t>마스터 텍스트 </a:t>
            </a:r>
            <a:r>
              <a:rPr lang="ko-KR" altLang="en-US" smtClean="0"/>
              <a:t>스타일을 편집합니다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</a:t>
            </a:r>
            <a:r>
              <a:rPr lang="ko-KR" altLang="en-US" dirty="0" smtClean="0"/>
              <a:t>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5"/>
            <a:r>
              <a:rPr lang="ko-KR" altLang="en-US" smtClean="0"/>
              <a:t>여섯째 수준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35673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10471050" y="6516740"/>
            <a:ext cx="120706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600" kern="120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ⓒ  NAVER Business Platform Corp.</a:t>
            </a: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17" y="6346665"/>
            <a:ext cx="807529" cy="19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007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10448608" y="6516740"/>
            <a:ext cx="1229503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600" kern="120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ⓒ  NAVER Business Platform Corp.</a:t>
            </a: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17" y="6346665"/>
            <a:ext cx="807529" cy="19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6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8" r:id="rId2"/>
    <p:sldLayoutId id="2147483659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5000">
              <a:srgbClr val="171E28"/>
            </a:gs>
            <a:gs pos="70000">
              <a:srgbClr val="0C0E14"/>
            </a:gs>
            <a:gs pos="100000">
              <a:srgbClr val="0C0E1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 userDrawn="1"/>
        </p:nvCxnSpPr>
        <p:spPr>
          <a:xfrm>
            <a:off x="543817" y="846931"/>
            <a:ext cx="11113140" cy="0"/>
          </a:xfrm>
          <a:prstGeom prst="line">
            <a:avLst/>
          </a:prstGeom>
          <a:ln w="3175">
            <a:solidFill>
              <a:srgbClr val="262E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338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5000">
              <a:srgbClr val="171E28"/>
            </a:gs>
            <a:gs pos="70000">
              <a:srgbClr val="0C0E14"/>
            </a:gs>
            <a:gs pos="100000">
              <a:srgbClr val="0C0E1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 userDrawn="1"/>
        </p:nvCxnSpPr>
        <p:spPr>
          <a:xfrm>
            <a:off x="543817" y="846931"/>
            <a:ext cx="11113140" cy="0"/>
          </a:xfrm>
          <a:prstGeom prst="line">
            <a:avLst/>
          </a:prstGeom>
          <a:ln w="3175">
            <a:solidFill>
              <a:srgbClr val="262E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30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google.com/url?sa=i&amp;rct=j&amp;q=&amp;esrc=s&amp;source=images&amp;cd=&amp;cad=rja&amp;uact=8&amp;ved=2ahUKEwjbgs3V9_fbAhWDfd4KHbWwANMQjRx6BAgBEAU&amp;url=http://www.iconsplace.com/white-icons/github-icon&amp;psig=AOvVaw0gDjuNj5l7hJb--To2n2kA&amp;ust=1530326442560204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10.106.151.73/simsns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SIMSNS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 smtClean="0"/>
              <a:t>(Simple SNS)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37600" y="2387055"/>
            <a:ext cx="8534400" cy="465881"/>
          </a:xfrm>
        </p:spPr>
        <p:txBody>
          <a:bodyPr/>
          <a:lstStyle/>
          <a:p>
            <a:r>
              <a:rPr lang="ko-KR" altLang="en-US" sz="1600" dirty="0"/>
              <a:t>작성자 </a:t>
            </a:r>
            <a:r>
              <a:rPr lang="en-US" altLang="ko-KR" sz="1600" dirty="0"/>
              <a:t>: </a:t>
            </a:r>
            <a:r>
              <a:rPr lang="ko-KR" altLang="en-US" sz="1600" dirty="0" smtClean="0"/>
              <a:t>김준희</a:t>
            </a:r>
            <a:endParaRPr lang="en-US" altLang="ko-KR" sz="1600" dirty="0"/>
          </a:p>
          <a:p>
            <a:r>
              <a:rPr lang="ko-KR" altLang="en-US" sz="1600" dirty="0"/>
              <a:t>소속팀 </a:t>
            </a:r>
            <a:r>
              <a:rPr lang="en-US" altLang="ko-KR" sz="1600" dirty="0"/>
              <a:t>/ </a:t>
            </a:r>
            <a:r>
              <a:rPr lang="ko-KR" altLang="en-US" sz="1600" dirty="0" err="1"/>
              <a:t>상위부서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en-US" altLang="ko-KR" sz="1600" dirty="0" smtClean="0"/>
              <a:t>Cloud Development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5996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</a:t>
            </a:r>
            <a:br>
              <a:rPr lang="en-US" altLang="ko-KR" dirty="0" smtClean="0"/>
            </a:br>
            <a:r>
              <a:rPr lang="ko-KR" altLang="en-US" dirty="0" smtClean="0"/>
              <a:t>구축 전략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087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767408" y="899133"/>
            <a:ext cx="10414116" cy="5027332"/>
          </a:xfrm>
        </p:spPr>
        <p:txBody>
          <a:bodyPr/>
          <a:lstStyle/>
          <a:p>
            <a:r>
              <a:rPr lang="en-US" altLang="ko-KR" sz="2000" dirty="0" smtClean="0"/>
              <a:t>2.1.1 </a:t>
            </a:r>
            <a:r>
              <a:rPr lang="ko-KR" altLang="en-US" sz="2000" dirty="0" smtClean="0"/>
              <a:t>초기 화면 구성 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ovenapp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프로토타입</a:t>
            </a:r>
            <a:r>
              <a:rPr lang="ko-KR" altLang="en-US" sz="2000" dirty="0" smtClean="0"/>
              <a:t> 툴 사용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</a:t>
            </a:r>
            <a:r>
              <a:rPr lang="ko-KR" altLang="en-US" dirty="0" smtClean="0"/>
              <a:t>기초 설계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056910"/>
              </p:ext>
            </p:extLst>
          </p:nvPr>
        </p:nvGraphicFramePr>
        <p:xfrm>
          <a:off x="2640987" y="1443623"/>
          <a:ext cx="6383006" cy="5122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8495">
                  <a:extLst>
                    <a:ext uri="{9D8B030D-6E8A-4147-A177-3AD203B41FA5}">
                      <a16:colId xmlns:a16="http://schemas.microsoft.com/office/drawing/2014/main" val="3540663226"/>
                    </a:ext>
                  </a:extLst>
                </a:gridCol>
                <a:gridCol w="4944511">
                  <a:extLst>
                    <a:ext uri="{9D8B030D-6E8A-4147-A177-3AD203B41FA5}">
                      <a16:colId xmlns:a16="http://schemas.microsoft.com/office/drawing/2014/main" val="3327184233"/>
                    </a:ext>
                  </a:extLst>
                </a:gridCol>
              </a:tblGrid>
              <a:tr h="0">
                <a:tc rowSpan="7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페이지 구성</a:t>
                      </a:r>
                      <a:endParaRPr lang="en-US" altLang="ko-KR" dirty="0" smtClean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71E28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로그인 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71E28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71E28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처음 접속 화면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71E28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)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438106"/>
                  </a:ext>
                </a:extLst>
              </a:tr>
              <a:tr h="11893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71E28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회원 가입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577702"/>
                  </a:ext>
                </a:extLst>
              </a:tr>
              <a:tr h="13016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71E28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게시물 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71E28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71E28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사용자 메인 화면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71E28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)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329033"/>
                  </a:ext>
                </a:extLst>
              </a:tr>
              <a:tr h="28540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71E28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글쓰기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71E28"/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104528"/>
                  </a:ext>
                </a:extLst>
              </a:tr>
              <a:tr h="15261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71E28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사진 게시판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71E28"/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1314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71E28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친구 목록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71E28"/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85776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71E28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프로필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71E28"/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412918"/>
                  </a:ext>
                </a:extLst>
              </a:tr>
              <a:tr h="2562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디자인 초안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607540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2905" y="4066518"/>
            <a:ext cx="4931088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52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defTabSz="180000">
              <a:lnSpc>
                <a:spcPct val="150000"/>
              </a:lnSpc>
              <a:spcBef>
                <a:spcPts val="300"/>
              </a:spcBef>
              <a:tabLst>
                <a:tab pos="180000" algn="l"/>
              </a:tabLst>
            </a:pPr>
            <a:r>
              <a:rPr lang="en-US" altLang="ko-KR" spc="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cs typeface="+mn-cs"/>
              </a:rPr>
              <a:t>2.1.2 DB</a:t>
            </a:r>
            <a:r>
              <a:rPr lang="ko-KR" altLang="en-US" spc="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cs typeface="+mn-cs"/>
              </a:rPr>
              <a:t>설계 </a:t>
            </a:r>
            <a:r>
              <a:rPr lang="en-US" altLang="ko-KR" spc="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cs typeface="+mn-cs"/>
              </a:rPr>
              <a:t>(ERD)</a:t>
            </a:r>
            <a:br>
              <a:rPr lang="en-US" altLang="ko-KR" spc="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cs typeface="+mn-cs"/>
              </a:rPr>
            </a:b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68" y="972312"/>
            <a:ext cx="10636248" cy="519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21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185601" y="908720"/>
            <a:ext cx="10414116" cy="5027332"/>
          </a:xfrm>
        </p:spPr>
        <p:txBody>
          <a:bodyPr/>
          <a:lstStyle/>
          <a:p>
            <a:r>
              <a:rPr lang="en-US" altLang="ko-KR" sz="2000" dirty="0" smtClean="0"/>
              <a:t>2.2.1 </a:t>
            </a:r>
            <a:r>
              <a:rPr lang="ko-KR" altLang="en-US" sz="2000" dirty="0" smtClean="0"/>
              <a:t>개발 환경</a:t>
            </a:r>
            <a:endParaRPr lang="en-US" altLang="ko-KR" sz="20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 </a:t>
            </a:r>
            <a:r>
              <a:rPr lang="ko-KR" altLang="en-US" dirty="0" smtClean="0"/>
              <a:t>기술 스택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048552"/>
              </p:ext>
            </p:extLst>
          </p:nvPr>
        </p:nvGraphicFramePr>
        <p:xfrm>
          <a:off x="1483191" y="1611120"/>
          <a:ext cx="6480101" cy="48209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13518">
                  <a:extLst>
                    <a:ext uri="{9D8B030D-6E8A-4147-A177-3AD203B41FA5}">
                      <a16:colId xmlns:a16="http://schemas.microsoft.com/office/drawing/2014/main" val="4210578890"/>
                    </a:ext>
                  </a:extLst>
                </a:gridCol>
                <a:gridCol w="4366583">
                  <a:extLst>
                    <a:ext uri="{9D8B030D-6E8A-4147-A177-3AD203B41FA5}">
                      <a16:colId xmlns:a16="http://schemas.microsoft.com/office/drawing/2014/main" val="3233518956"/>
                    </a:ext>
                  </a:extLst>
                </a:gridCol>
              </a:tblGrid>
              <a:tr h="37084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서버</a:t>
                      </a:r>
                      <a:endParaRPr lang="ko-KR" altLang="en-US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Apache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76534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Tomcat 7.0.82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25824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MySQL </a:t>
                      </a:r>
                      <a:r>
                        <a:rPr lang="en-US" altLang="ko-KR" b="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5.7.17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82829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rgbClr val="FFFF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Jenkins 2.107.3</a:t>
                      </a:r>
                      <a:endParaRPr lang="ko-KR" altLang="en-US" b="0" dirty="0">
                        <a:solidFill>
                          <a:srgbClr val="FFFF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8584696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백 </a:t>
                      </a:r>
                      <a:r>
                        <a:rPr lang="ko-KR" altLang="en-US" b="1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엔드</a:t>
                      </a:r>
                      <a:endParaRPr lang="ko-KR" altLang="en-US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rgbClr val="FFFF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Spring 3.9.4</a:t>
                      </a:r>
                      <a:endParaRPr lang="ko-KR" altLang="en-US" b="0" dirty="0">
                        <a:solidFill>
                          <a:srgbClr val="FFFF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96602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JAVA 1.8.0_171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21251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MyBatis</a:t>
                      </a:r>
                      <a:r>
                        <a:rPr lang="en-US" altLang="ko-KR" b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3.4.6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42624"/>
                  </a:ext>
                </a:extLst>
              </a:tr>
              <a:tr h="370840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프론트 </a:t>
                      </a:r>
                      <a:r>
                        <a:rPr lang="ko-KR" altLang="en-US" b="1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엔드</a:t>
                      </a:r>
                      <a:endParaRPr lang="ko-KR" altLang="en-US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JSP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54104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rgbClr val="FFFF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Bootstrap4</a:t>
                      </a:r>
                      <a:endParaRPr lang="ko-KR" altLang="en-US" b="0" dirty="0">
                        <a:solidFill>
                          <a:srgbClr val="FFFF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167518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HTML5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03404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Javascript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14451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ajax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1608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Jquery</a:t>
                      </a:r>
                      <a:r>
                        <a:rPr lang="en-US" altLang="ko-KR" b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1.12.4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680388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4373" y="2420888"/>
            <a:ext cx="2624016" cy="108634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627" y="3151146"/>
            <a:ext cx="949478" cy="174086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9435" y="3871226"/>
            <a:ext cx="1931284" cy="99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34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defTabSz="180000">
              <a:lnSpc>
                <a:spcPct val="150000"/>
              </a:lnSpc>
              <a:spcBef>
                <a:spcPts val="300"/>
              </a:spcBef>
              <a:tabLst>
                <a:tab pos="180000" algn="l"/>
              </a:tabLst>
            </a:pPr>
            <a:r>
              <a:rPr lang="en-US" altLang="ko-KR" spc="0" dirty="0" smtClean="0">
                <a:solidFill>
                  <a:srgbClr val="C00000"/>
                </a:solidFill>
                <a:cs typeface="+mn-cs"/>
              </a:rPr>
              <a:t>2.3 Issue : Jenkins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5" name="내용 개체 틀 3"/>
          <p:cNvSpPr>
            <a:spLocks noGrp="1"/>
          </p:cNvSpPr>
          <p:nvPr>
            <p:ph idx="1"/>
          </p:nvPr>
        </p:nvSpPr>
        <p:spPr>
          <a:xfrm>
            <a:off x="1185601" y="764704"/>
            <a:ext cx="10414116" cy="5832648"/>
          </a:xfrm>
        </p:spPr>
        <p:txBody>
          <a:bodyPr/>
          <a:lstStyle/>
          <a:p>
            <a:r>
              <a:rPr lang="en-US" altLang="ko-KR" sz="2000" dirty="0" smtClean="0"/>
              <a:t>2.3.1 </a:t>
            </a:r>
            <a:r>
              <a:rPr lang="ko-KR" altLang="en-US" sz="2000" dirty="0" smtClean="0"/>
              <a:t>발단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자동 배포의 필요성</a:t>
            </a:r>
            <a:endParaRPr lang="en-US" altLang="ko-KR" sz="2000" dirty="0" smtClean="0"/>
          </a:p>
          <a:p>
            <a:r>
              <a:rPr lang="en-US" altLang="ko-KR" sz="1600" b="0" dirty="0" smtClean="0"/>
              <a:t> - </a:t>
            </a:r>
            <a:r>
              <a:rPr lang="ko-KR" altLang="en-US" sz="1600" b="0" dirty="0" smtClean="0"/>
              <a:t>초기에 </a:t>
            </a:r>
            <a:r>
              <a:rPr lang="en-US" altLang="ko-KR" sz="1600" b="0" dirty="0" err="1" smtClean="0"/>
              <a:t>WinSCP</a:t>
            </a:r>
            <a:r>
              <a:rPr lang="ko-KR" altLang="en-US" sz="1600" b="0" dirty="0" smtClean="0"/>
              <a:t>를 사용하여 </a:t>
            </a:r>
            <a:r>
              <a:rPr lang="en-US" altLang="ko-KR" sz="1600" b="0" dirty="0" smtClean="0"/>
              <a:t>SSH </a:t>
            </a:r>
            <a:r>
              <a:rPr lang="ko-KR" altLang="en-US" sz="1600" b="0" dirty="0" err="1" smtClean="0"/>
              <a:t>터널링</a:t>
            </a:r>
            <a:r>
              <a:rPr lang="ko-KR" altLang="en-US" sz="1600" b="0" dirty="0" smtClean="0"/>
              <a:t> 방식으로 </a:t>
            </a:r>
            <a:r>
              <a:rPr lang="en-US" altLang="ko-KR" sz="1600" b="0" dirty="0" smtClean="0"/>
              <a:t>WAR </a:t>
            </a:r>
            <a:r>
              <a:rPr lang="ko-KR" altLang="en-US" sz="1600" b="0" dirty="0" smtClean="0"/>
              <a:t>파일을 수동으로 배포함</a:t>
            </a:r>
            <a:endParaRPr lang="en-US" altLang="ko-KR" sz="1600" b="0" dirty="0"/>
          </a:p>
          <a:p>
            <a:r>
              <a:rPr lang="ko-KR" altLang="en-US" sz="1600" b="0" dirty="0" smtClean="0"/>
              <a:t> </a:t>
            </a:r>
            <a:r>
              <a:rPr lang="en-US" altLang="ko-KR" sz="1600" b="0" dirty="0" smtClean="0">
                <a:solidFill>
                  <a:srgbClr val="2DB400"/>
                </a:solidFill>
              </a:rPr>
              <a:t>- </a:t>
            </a:r>
            <a:r>
              <a:rPr lang="ko-KR" altLang="en-US" sz="1600" b="0" dirty="0" smtClean="0">
                <a:solidFill>
                  <a:srgbClr val="2DB400"/>
                </a:solidFill>
              </a:rPr>
              <a:t>해결 </a:t>
            </a:r>
            <a:r>
              <a:rPr lang="en-US" altLang="ko-KR" sz="1600" b="0" dirty="0" smtClean="0">
                <a:solidFill>
                  <a:srgbClr val="2DB400"/>
                </a:solidFill>
              </a:rPr>
              <a:t>: Jenkins</a:t>
            </a:r>
            <a:r>
              <a:rPr lang="ko-KR" altLang="en-US" sz="1600" b="0" dirty="0" smtClean="0">
                <a:solidFill>
                  <a:srgbClr val="2DB400"/>
                </a:solidFill>
              </a:rPr>
              <a:t>에서 </a:t>
            </a:r>
            <a:r>
              <a:rPr lang="en-US" altLang="ko-KR" sz="1600" b="0" dirty="0" err="1" smtClean="0">
                <a:solidFill>
                  <a:srgbClr val="2DB400"/>
                </a:solidFill>
              </a:rPr>
              <a:t>Gradle</a:t>
            </a:r>
            <a:r>
              <a:rPr lang="ko-KR" altLang="en-US" sz="1600" b="0" dirty="0" smtClean="0">
                <a:solidFill>
                  <a:srgbClr val="2DB400"/>
                </a:solidFill>
              </a:rPr>
              <a:t>을 이용하여 빌드를 수행하고 </a:t>
            </a:r>
            <a:r>
              <a:rPr lang="en-US" altLang="ko-KR" sz="1600" b="0" dirty="0" smtClean="0">
                <a:solidFill>
                  <a:srgbClr val="2DB400"/>
                </a:solidFill>
              </a:rPr>
              <a:t>Tomcat Manager</a:t>
            </a:r>
            <a:r>
              <a:rPr lang="ko-KR" altLang="en-US" sz="1600" b="0" dirty="0" smtClean="0">
                <a:solidFill>
                  <a:srgbClr val="2DB400"/>
                </a:solidFill>
              </a:rPr>
              <a:t>의 권한을 이용하여 </a:t>
            </a:r>
            <a:r>
              <a:rPr lang="ko-KR" altLang="en-US" sz="1600" b="0" dirty="0" err="1" smtClean="0">
                <a:solidFill>
                  <a:srgbClr val="2DB400"/>
                </a:solidFill>
              </a:rPr>
              <a:t>빌드된</a:t>
            </a:r>
            <a:r>
              <a:rPr lang="ko-KR" altLang="en-US" sz="1600" b="0" dirty="0" smtClean="0">
                <a:solidFill>
                  <a:srgbClr val="2DB400"/>
                </a:solidFill>
              </a:rPr>
              <a:t> 프로젝트를</a:t>
            </a:r>
            <a:r>
              <a:rPr lang="en-US" altLang="ko-KR" sz="1600" b="0" dirty="0">
                <a:solidFill>
                  <a:srgbClr val="2DB400"/>
                </a:solidFill>
              </a:rPr>
              <a:t> </a:t>
            </a:r>
            <a:r>
              <a:rPr lang="ko-KR" altLang="en-US" sz="1600" b="0" dirty="0" smtClean="0">
                <a:solidFill>
                  <a:srgbClr val="2DB400"/>
                </a:solidFill>
              </a:rPr>
              <a:t>배포하도</a:t>
            </a:r>
            <a:endParaRPr lang="en-US" altLang="ko-KR" sz="1600" b="0" dirty="0" smtClean="0">
              <a:solidFill>
                <a:srgbClr val="2DB400"/>
              </a:solidFill>
            </a:endParaRPr>
          </a:p>
          <a:p>
            <a:r>
              <a:rPr lang="en-US" altLang="ko-KR" sz="1600" b="0" dirty="0">
                <a:solidFill>
                  <a:srgbClr val="2DB400"/>
                </a:solidFill>
              </a:rPr>
              <a:t> </a:t>
            </a:r>
            <a:r>
              <a:rPr lang="en-US" altLang="ko-KR" sz="1600" b="0" dirty="0" smtClean="0">
                <a:solidFill>
                  <a:srgbClr val="2DB400"/>
                </a:solidFill>
              </a:rPr>
              <a:t>              </a:t>
            </a:r>
            <a:r>
              <a:rPr lang="ko-KR" altLang="en-US" sz="1600" b="0" dirty="0" smtClean="0">
                <a:solidFill>
                  <a:srgbClr val="2DB400"/>
                </a:solidFill>
              </a:rPr>
              <a:t>록 하여 빌드</a:t>
            </a:r>
            <a:r>
              <a:rPr lang="en-US" altLang="ko-KR" sz="1600" b="0" dirty="0" smtClean="0">
                <a:solidFill>
                  <a:srgbClr val="2DB400"/>
                </a:solidFill>
              </a:rPr>
              <a:t>&amp;</a:t>
            </a:r>
            <a:r>
              <a:rPr lang="ko-KR" altLang="en-US" sz="1600" b="0" dirty="0" smtClean="0">
                <a:solidFill>
                  <a:srgbClr val="2DB400"/>
                </a:solidFill>
              </a:rPr>
              <a:t>배포를 반 자동화함 </a:t>
            </a:r>
            <a:endParaRPr lang="en-US" altLang="ko-KR" sz="1600" b="0" dirty="0" smtClean="0">
              <a:solidFill>
                <a:srgbClr val="2DB400"/>
              </a:solidFill>
            </a:endParaRPr>
          </a:p>
          <a:p>
            <a:endParaRPr lang="en-US" altLang="ko-KR" sz="1100" dirty="0" smtClean="0"/>
          </a:p>
          <a:p>
            <a:r>
              <a:rPr lang="en-US" altLang="ko-KR" sz="2000" dirty="0" smtClean="0"/>
              <a:t>2.3.2 </a:t>
            </a:r>
            <a:r>
              <a:rPr lang="ko-KR" altLang="en-US" sz="2000" dirty="0" smtClean="0"/>
              <a:t>문제</a:t>
            </a:r>
            <a:r>
              <a:rPr lang="en-US" altLang="ko-KR" sz="2000" dirty="0" smtClean="0"/>
              <a:t>1 : Tomcat Manager </a:t>
            </a:r>
            <a:r>
              <a:rPr lang="ko-KR" altLang="en-US" sz="2000" dirty="0" smtClean="0"/>
              <a:t>의 </a:t>
            </a:r>
            <a:r>
              <a:rPr lang="en-US" altLang="ko-KR" sz="2000" dirty="0"/>
              <a:t>r</a:t>
            </a:r>
            <a:r>
              <a:rPr lang="en-US" altLang="ko-KR" sz="2000" dirty="0" smtClean="0"/>
              <a:t>oot </a:t>
            </a:r>
            <a:r>
              <a:rPr lang="ko-KR" altLang="en-US" sz="2000" dirty="0" smtClean="0"/>
              <a:t>권한</a:t>
            </a:r>
            <a:endParaRPr lang="en-US" altLang="ko-KR" sz="2000" dirty="0" smtClean="0"/>
          </a:p>
          <a:p>
            <a:r>
              <a:rPr lang="en-US" altLang="ko-KR" sz="1600" b="0" dirty="0" smtClean="0"/>
              <a:t> - </a:t>
            </a:r>
            <a:r>
              <a:rPr lang="ko-KR" altLang="en-US" sz="1600" b="0" dirty="0" err="1" smtClean="0"/>
              <a:t>배포시</a:t>
            </a:r>
            <a:r>
              <a:rPr lang="ko-KR" altLang="en-US" sz="1600" b="0" dirty="0" smtClean="0"/>
              <a:t> </a:t>
            </a:r>
            <a:r>
              <a:rPr lang="en-US" altLang="ko-KR" sz="1600" b="0" dirty="0" smtClean="0"/>
              <a:t>Tomcat Manager</a:t>
            </a:r>
            <a:r>
              <a:rPr lang="ko-KR" altLang="en-US" sz="1600" b="0" dirty="0" smtClean="0"/>
              <a:t>를 사용하려면 </a:t>
            </a:r>
            <a:r>
              <a:rPr lang="en-US" altLang="ko-KR" sz="1600" b="0" dirty="0" smtClean="0"/>
              <a:t>root </a:t>
            </a:r>
            <a:r>
              <a:rPr lang="ko-KR" altLang="en-US" sz="1600" b="0" dirty="0" smtClean="0"/>
              <a:t>권한이 필요해서 </a:t>
            </a:r>
            <a:r>
              <a:rPr lang="en-US" altLang="ko-KR" sz="1600" b="0" dirty="0" smtClean="0"/>
              <a:t>tomcat</a:t>
            </a:r>
            <a:r>
              <a:rPr lang="ko-KR" altLang="en-US" sz="1600" b="0" dirty="0" smtClean="0"/>
              <a:t>을 </a:t>
            </a:r>
            <a:r>
              <a:rPr lang="en-US" altLang="ko-KR" sz="1600" b="0" dirty="0" smtClean="0"/>
              <a:t>root</a:t>
            </a:r>
            <a:r>
              <a:rPr lang="ko-KR" altLang="en-US" sz="1600" b="0" dirty="0" smtClean="0"/>
              <a:t>의 권한으로 실행시킴</a:t>
            </a:r>
            <a:endParaRPr lang="en-US" altLang="ko-KR" sz="1600" b="0" dirty="0" smtClean="0"/>
          </a:p>
          <a:p>
            <a:r>
              <a:rPr lang="ko-KR" altLang="en-US" sz="1600" dirty="0" smtClean="0">
                <a:solidFill>
                  <a:srgbClr val="2DB400"/>
                </a:solidFill>
              </a:rPr>
              <a:t> </a:t>
            </a:r>
            <a:r>
              <a:rPr lang="en-US" altLang="ko-KR" sz="1600" b="0" dirty="0" smtClean="0">
                <a:solidFill>
                  <a:srgbClr val="2DB400"/>
                </a:solidFill>
              </a:rPr>
              <a:t>- </a:t>
            </a:r>
            <a:r>
              <a:rPr lang="ko-KR" altLang="en-US" sz="1600" b="0" dirty="0" smtClean="0">
                <a:solidFill>
                  <a:srgbClr val="2DB400"/>
                </a:solidFill>
              </a:rPr>
              <a:t>해결 </a:t>
            </a:r>
            <a:r>
              <a:rPr lang="en-US" altLang="ko-KR" sz="1600" b="0" dirty="0" smtClean="0">
                <a:solidFill>
                  <a:srgbClr val="2DB400"/>
                </a:solidFill>
              </a:rPr>
              <a:t>: </a:t>
            </a:r>
            <a:r>
              <a:rPr lang="ko-KR" altLang="en-US" sz="1600" b="0" dirty="0" smtClean="0">
                <a:solidFill>
                  <a:srgbClr val="2DB400"/>
                </a:solidFill>
              </a:rPr>
              <a:t>서버를 새로 생성하여 </a:t>
            </a:r>
            <a:r>
              <a:rPr lang="ko-KR" altLang="en-US" sz="1600" b="0" dirty="0" err="1" smtClean="0">
                <a:solidFill>
                  <a:srgbClr val="2DB400"/>
                </a:solidFill>
              </a:rPr>
              <a:t>웹서버</a:t>
            </a:r>
            <a:r>
              <a:rPr lang="ko-KR" altLang="en-US" sz="1600" b="0" dirty="0" smtClean="0">
                <a:solidFill>
                  <a:srgbClr val="2DB400"/>
                </a:solidFill>
              </a:rPr>
              <a:t> 설치 스크립트를 이용해 권장 설정으로 재구성</a:t>
            </a:r>
            <a:r>
              <a:rPr lang="en-US" altLang="ko-KR" sz="1600" b="0" dirty="0" smtClean="0">
                <a:solidFill>
                  <a:srgbClr val="2DB400"/>
                </a:solidFill>
              </a:rPr>
              <a:t>. </a:t>
            </a:r>
            <a:r>
              <a:rPr lang="en-US" altLang="ko-KR" sz="1600" b="0" dirty="0" err="1">
                <a:solidFill>
                  <a:srgbClr val="2DB400"/>
                </a:solidFill>
              </a:rPr>
              <a:t>s</a:t>
            </a:r>
            <a:r>
              <a:rPr lang="en-US" altLang="ko-KR" sz="1600" b="0" dirty="0" err="1" smtClean="0">
                <a:solidFill>
                  <a:srgbClr val="2DB400"/>
                </a:solidFill>
              </a:rPr>
              <a:t>udo</a:t>
            </a:r>
            <a:r>
              <a:rPr lang="en-US" altLang="ko-KR" sz="1600" b="0" dirty="0" smtClean="0">
                <a:solidFill>
                  <a:srgbClr val="2DB400"/>
                </a:solidFill>
              </a:rPr>
              <a:t> </a:t>
            </a:r>
            <a:r>
              <a:rPr lang="ko-KR" altLang="en-US" sz="1600" b="0" dirty="0" smtClean="0">
                <a:solidFill>
                  <a:srgbClr val="2DB400"/>
                </a:solidFill>
              </a:rPr>
              <a:t>권한이 없는 </a:t>
            </a:r>
            <a:r>
              <a:rPr lang="en-US" altLang="ko-KR" sz="1600" b="0" dirty="0" err="1" smtClean="0">
                <a:solidFill>
                  <a:srgbClr val="2DB400"/>
                </a:solidFill>
              </a:rPr>
              <a:t>irteam</a:t>
            </a:r>
            <a:r>
              <a:rPr lang="en-US" altLang="ko-KR" sz="1600" b="0" dirty="0" smtClean="0">
                <a:solidFill>
                  <a:srgbClr val="2DB400"/>
                </a:solidFill>
              </a:rPr>
              <a:t> </a:t>
            </a:r>
            <a:r>
              <a:rPr lang="ko-KR" altLang="en-US" sz="1600" b="0" dirty="0" smtClean="0">
                <a:solidFill>
                  <a:srgbClr val="2DB400"/>
                </a:solidFill>
              </a:rPr>
              <a:t>계정으로 </a:t>
            </a:r>
            <a:r>
              <a:rPr lang="ko-KR" altLang="en-US" sz="1600" b="0" dirty="0" err="1" smtClean="0">
                <a:solidFill>
                  <a:srgbClr val="2DB400"/>
                </a:solidFill>
              </a:rPr>
              <a:t>웹서버</a:t>
            </a:r>
            <a:endParaRPr lang="en-US" altLang="ko-KR" sz="1600" b="0" dirty="0" smtClean="0">
              <a:solidFill>
                <a:srgbClr val="2DB400"/>
              </a:solidFill>
            </a:endParaRPr>
          </a:p>
          <a:p>
            <a:r>
              <a:rPr lang="en-US" altLang="ko-KR" sz="1600" b="0" dirty="0">
                <a:solidFill>
                  <a:srgbClr val="2DB400"/>
                </a:solidFill>
              </a:rPr>
              <a:t> </a:t>
            </a:r>
            <a:r>
              <a:rPr lang="en-US" altLang="ko-KR" sz="1600" b="0" dirty="0" smtClean="0">
                <a:solidFill>
                  <a:srgbClr val="2DB400"/>
                </a:solidFill>
              </a:rPr>
              <a:t>               </a:t>
            </a:r>
            <a:r>
              <a:rPr lang="ko-KR" altLang="en-US" sz="1600" b="0" dirty="0" smtClean="0">
                <a:solidFill>
                  <a:srgbClr val="2DB400"/>
                </a:solidFill>
              </a:rPr>
              <a:t>를 실행</a:t>
            </a:r>
            <a:r>
              <a:rPr lang="en-US" altLang="ko-KR" sz="1600" b="0" dirty="0" smtClean="0">
                <a:solidFill>
                  <a:srgbClr val="2DB400"/>
                </a:solidFill>
              </a:rPr>
              <a:t>. Maven</a:t>
            </a:r>
            <a:r>
              <a:rPr lang="ko-KR" altLang="en-US" sz="1600" b="0" dirty="0" smtClean="0">
                <a:solidFill>
                  <a:srgbClr val="2DB400"/>
                </a:solidFill>
              </a:rPr>
              <a:t>을 이용하여 빌드를 수행하며 </a:t>
            </a:r>
            <a:r>
              <a:rPr lang="en-US" altLang="ko-KR" sz="1600" b="0" dirty="0" smtClean="0">
                <a:solidFill>
                  <a:srgbClr val="2DB400"/>
                </a:solidFill>
              </a:rPr>
              <a:t>pom.xml</a:t>
            </a:r>
            <a:r>
              <a:rPr lang="ko-KR" altLang="en-US" sz="1600" b="0" dirty="0" smtClean="0">
                <a:solidFill>
                  <a:srgbClr val="2DB400"/>
                </a:solidFill>
              </a:rPr>
              <a:t>의 설정에서 빌드 경로를 설정하여 동시에 배포가 되도록 함</a:t>
            </a:r>
            <a:endParaRPr lang="en-US" altLang="ko-KR" sz="1600" b="0" dirty="0" smtClean="0">
              <a:solidFill>
                <a:srgbClr val="2DB400"/>
              </a:solidFill>
            </a:endParaRPr>
          </a:p>
          <a:p>
            <a:endParaRPr lang="en-US" altLang="ko-KR" sz="1100" dirty="0" smtClean="0"/>
          </a:p>
          <a:p>
            <a:r>
              <a:rPr lang="en-US" altLang="ko-KR" sz="2000" dirty="0" smtClean="0"/>
              <a:t>2.3.3 </a:t>
            </a:r>
            <a:r>
              <a:rPr lang="ko-KR" altLang="en-US" sz="2000" dirty="0" smtClean="0"/>
              <a:t>문제</a:t>
            </a:r>
            <a:r>
              <a:rPr lang="en-US" altLang="ko-KR" sz="2000" dirty="0" smtClean="0"/>
              <a:t>2 : </a:t>
            </a:r>
            <a:r>
              <a:rPr lang="ko-KR" altLang="en-US" sz="2000" dirty="0" smtClean="0"/>
              <a:t>불완전한 자동화</a:t>
            </a:r>
            <a:endParaRPr lang="en-US" altLang="ko-KR" sz="2000" dirty="0" smtClean="0"/>
          </a:p>
          <a:p>
            <a:r>
              <a:rPr lang="ko-KR" altLang="en-US" sz="1600" b="0" dirty="0" smtClean="0"/>
              <a:t> </a:t>
            </a:r>
            <a:r>
              <a:rPr lang="en-US" altLang="ko-KR" sz="1600" b="0" dirty="0" smtClean="0"/>
              <a:t>- commit </a:t>
            </a:r>
            <a:r>
              <a:rPr lang="ko-KR" altLang="en-US" sz="1600" b="0" dirty="0" smtClean="0"/>
              <a:t>완료 후 </a:t>
            </a:r>
            <a:r>
              <a:rPr lang="en-US" altLang="ko-KR" sz="1600" b="0" dirty="0" smtClean="0"/>
              <a:t>Jenkins </a:t>
            </a:r>
            <a:r>
              <a:rPr lang="ko-KR" altLang="en-US" sz="1600" b="0" dirty="0" smtClean="0"/>
              <a:t>의 관리화면에서 빌드를 직접 수행해야 함</a:t>
            </a:r>
            <a:endParaRPr lang="en-US" altLang="ko-KR" sz="1600" b="0" dirty="0" smtClean="0"/>
          </a:p>
          <a:p>
            <a:r>
              <a:rPr lang="en-US" altLang="ko-KR" sz="1600" b="0" dirty="0"/>
              <a:t> </a:t>
            </a:r>
            <a:r>
              <a:rPr lang="en-US" altLang="ko-KR" sz="1600" b="0" dirty="0" smtClean="0">
                <a:solidFill>
                  <a:srgbClr val="2DB400"/>
                </a:solidFill>
              </a:rPr>
              <a:t>- </a:t>
            </a:r>
            <a:r>
              <a:rPr lang="ko-KR" altLang="en-US" sz="1600" b="0" dirty="0" smtClean="0">
                <a:solidFill>
                  <a:srgbClr val="2DB400"/>
                </a:solidFill>
              </a:rPr>
              <a:t>해결 </a:t>
            </a:r>
            <a:r>
              <a:rPr lang="en-US" altLang="ko-KR" sz="1600" b="0" dirty="0" smtClean="0">
                <a:solidFill>
                  <a:srgbClr val="2DB400"/>
                </a:solidFill>
              </a:rPr>
              <a:t>: </a:t>
            </a:r>
            <a:r>
              <a:rPr lang="en-US" altLang="ko-KR" sz="1600" b="0" dirty="0" err="1" smtClean="0">
                <a:solidFill>
                  <a:srgbClr val="2DB400"/>
                </a:solidFill>
              </a:rPr>
              <a:t>Github</a:t>
            </a:r>
            <a:r>
              <a:rPr lang="ko-KR" altLang="en-US" sz="1600" b="0" dirty="0" smtClean="0">
                <a:solidFill>
                  <a:srgbClr val="2DB400"/>
                </a:solidFill>
              </a:rPr>
              <a:t>과 </a:t>
            </a:r>
            <a:r>
              <a:rPr lang="en-US" altLang="ko-KR" sz="1600" b="0" dirty="0" smtClean="0">
                <a:solidFill>
                  <a:srgbClr val="2DB400"/>
                </a:solidFill>
              </a:rPr>
              <a:t>Jenkins</a:t>
            </a:r>
            <a:r>
              <a:rPr lang="ko-KR" altLang="en-US" sz="1600" b="0" dirty="0" smtClean="0">
                <a:solidFill>
                  <a:srgbClr val="2DB400"/>
                </a:solidFill>
              </a:rPr>
              <a:t>를 연동하여 </a:t>
            </a:r>
            <a:r>
              <a:rPr lang="en-US" altLang="ko-KR" sz="1600" b="0" dirty="0" err="1" smtClean="0">
                <a:solidFill>
                  <a:srgbClr val="2DB400"/>
                </a:solidFill>
              </a:rPr>
              <a:t>Github</a:t>
            </a:r>
            <a:r>
              <a:rPr lang="ko-KR" altLang="en-US" sz="1600" b="0" dirty="0" smtClean="0">
                <a:solidFill>
                  <a:srgbClr val="2DB400"/>
                </a:solidFill>
              </a:rPr>
              <a:t>의 </a:t>
            </a:r>
            <a:r>
              <a:rPr lang="en-US" altLang="ko-KR" sz="1600" b="0" dirty="0" smtClean="0">
                <a:solidFill>
                  <a:srgbClr val="2DB400"/>
                </a:solidFill>
              </a:rPr>
              <a:t>Repository</a:t>
            </a:r>
            <a:r>
              <a:rPr lang="ko-KR" altLang="en-US" sz="1600" b="0" dirty="0" smtClean="0">
                <a:solidFill>
                  <a:srgbClr val="2DB400"/>
                </a:solidFill>
              </a:rPr>
              <a:t>로 </a:t>
            </a:r>
            <a:r>
              <a:rPr lang="en-US" altLang="ko-KR" sz="1600" b="0" dirty="0" smtClean="0">
                <a:solidFill>
                  <a:srgbClr val="2DB400"/>
                </a:solidFill>
              </a:rPr>
              <a:t>commit </a:t>
            </a:r>
            <a:r>
              <a:rPr lang="ko-KR" altLang="en-US" sz="1600" b="0" dirty="0" smtClean="0">
                <a:solidFill>
                  <a:srgbClr val="2DB400"/>
                </a:solidFill>
              </a:rPr>
              <a:t>완료 이벤트가 발생하면 </a:t>
            </a:r>
            <a:r>
              <a:rPr lang="en-US" altLang="ko-KR" sz="1600" b="0" dirty="0" err="1" smtClean="0">
                <a:solidFill>
                  <a:srgbClr val="2DB400"/>
                </a:solidFill>
              </a:rPr>
              <a:t>jenkins</a:t>
            </a:r>
            <a:r>
              <a:rPr lang="ko-KR" altLang="en-US" sz="1600" b="0" dirty="0" smtClean="0">
                <a:solidFill>
                  <a:srgbClr val="2DB400"/>
                </a:solidFill>
              </a:rPr>
              <a:t>의 </a:t>
            </a:r>
            <a:r>
              <a:rPr lang="en-US" altLang="ko-KR" sz="1600" b="0" dirty="0" smtClean="0">
                <a:solidFill>
                  <a:srgbClr val="2DB400"/>
                </a:solidFill>
              </a:rPr>
              <a:t>web-hook </a:t>
            </a:r>
            <a:r>
              <a:rPr lang="ko-KR" altLang="en-US" sz="1600" b="0" dirty="0" smtClean="0">
                <a:solidFill>
                  <a:srgbClr val="2DB400"/>
                </a:solidFill>
              </a:rPr>
              <a:t>주소</a:t>
            </a:r>
            <a:endParaRPr lang="en-US" altLang="ko-KR" sz="1600" b="0" dirty="0" smtClean="0">
              <a:solidFill>
                <a:srgbClr val="2DB400"/>
              </a:solidFill>
            </a:endParaRPr>
          </a:p>
          <a:p>
            <a:r>
              <a:rPr lang="en-US" altLang="ko-KR" sz="1600" b="0" dirty="0">
                <a:solidFill>
                  <a:srgbClr val="2DB400"/>
                </a:solidFill>
              </a:rPr>
              <a:t> </a:t>
            </a:r>
            <a:r>
              <a:rPr lang="en-US" altLang="ko-KR" sz="1600" b="0" dirty="0" smtClean="0">
                <a:solidFill>
                  <a:srgbClr val="2DB400"/>
                </a:solidFill>
              </a:rPr>
              <a:t>              </a:t>
            </a:r>
            <a:r>
              <a:rPr lang="ko-KR" altLang="en-US" sz="1600" b="0" dirty="0" smtClean="0">
                <a:solidFill>
                  <a:srgbClr val="2DB400"/>
                </a:solidFill>
              </a:rPr>
              <a:t>로 </a:t>
            </a:r>
            <a:r>
              <a:rPr lang="ko-KR" altLang="en-US" sz="1600" b="0" dirty="0" err="1" smtClean="0">
                <a:solidFill>
                  <a:srgbClr val="2DB400"/>
                </a:solidFill>
              </a:rPr>
              <a:t>파라미터를</a:t>
            </a:r>
            <a:r>
              <a:rPr lang="ko-KR" altLang="en-US" sz="1600" b="0" dirty="0" smtClean="0">
                <a:solidFill>
                  <a:srgbClr val="2DB400"/>
                </a:solidFill>
              </a:rPr>
              <a:t> 포함한 요청을 전송하여 자동으로 빌드 및 배포가 이루어지게 함</a:t>
            </a:r>
            <a:endParaRPr lang="ko-KR" altLang="en-US" sz="1600" b="0" dirty="0">
              <a:solidFill>
                <a:srgbClr val="2DB4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37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내용 개체 틀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defTabSz="180000">
              <a:lnSpc>
                <a:spcPct val="150000"/>
              </a:lnSpc>
              <a:spcBef>
                <a:spcPts val="300"/>
              </a:spcBef>
              <a:tabLst>
                <a:tab pos="180000" algn="l"/>
              </a:tabLst>
            </a:pPr>
            <a:r>
              <a:rPr lang="en-US" altLang="ko-KR" spc="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cs typeface="+mn-cs"/>
              </a:rPr>
              <a:t>2.3.4 </a:t>
            </a:r>
            <a:r>
              <a:rPr lang="ko-KR" altLang="en-US" spc="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cs typeface="+mn-cs"/>
              </a:rPr>
              <a:t>최종 </a:t>
            </a:r>
            <a:r>
              <a:rPr lang="en-US" altLang="ko-KR" spc="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cs typeface="+mn-cs"/>
              </a:rPr>
              <a:t>Jenkins </a:t>
            </a:r>
            <a:r>
              <a:rPr lang="ko-KR" altLang="en-US" spc="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cs typeface="+mn-cs"/>
              </a:rPr>
              <a:t>서버 구성도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8748880" y="980728"/>
            <a:ext cx="1985306" cy="1493844"/>
            <a:chOff x="5734170" y="4167405"/>
            <a:chExt cx="2250506" cy="1637859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4170" y="4167405"/>
              <a:ext cx="1224136" cy="757641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1935" y="4437112"/>
              <a:ext cx="2052741" cy="1368152"/>
            </a:xfrm>
            <a:prstGeom prst="rect">
              <a:avLst/>
            </a:prstGeom>
          </p:spPr>
        </p:pic>
      </p:grp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09" r="35741"/>
          <a:stretch/>
        </p:blipFill>
        <p:spPr>
          <a:xfrm>
            <a:off x="4693890" y="741925"/>
            <a:ext cx="1834158" cy="2021808"/>
          </a:xfrm>
          <a:prstGeom prst="rect">
            <a:avLst/>
          </a:prstGeom>
        </p:spPr>
      </p:pic>
      <p:pic>
        <p:nvPicPr>
          <p:cNvPr id="8" name="Picture 2" descr="github png에 대한 이미지 검색결과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82" y="2746422"/>
            <a:ext cx="1200830" cy="1200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890" y="4528632"/>
            <a:ext cx="1440160" cy="1373108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 flipH="1" flipV="1">
            <a:off x="3070560" y="3947556"/>
            <a:ext cx="1156435" cy="648073"/>
          </a:xfrm>
          <a:prstGeom prst="straightConnector1">
            <a:avLst/>
          </a:prstGeom>
          <a:ln w="1016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3070705" y="2111352"/>
            <a:ext cx="1323656" cy="498771"/>
          </a:xfrm>
          <a:prstGeom prst="straightConnector1">
            <a:avLst/>
          </a:prstGeom>
          <a:ln w="1016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6842633" y="2060986"/>
            <a:ext cx="1262063" cy="0"/>
          </a:xfrm>
          <a:prstGeom prst="straightConnector1">
            <a:avLst/>
          </a:prstGeom>
          <a:ln w="1016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186893" y="2763733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Jenkins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74706" y="4214775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 smtClean="0">
                <a:solidFill>
                  <a:schemeClr val="bg1"/>
                </a:solidFill>
              </a:rPr>
              <a:t>Github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946644" y="2610123"/>
            <a:ext cx="1787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Apache Tomcat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72385" y="624150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개발자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97383" y="3876221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commit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83632" y="1942075"/>
            <a:ext cx="1163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Web-hook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72064" y="1603521"/>
            <a:ext cx="1598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b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uild &amp; deploy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43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br>
              <a:rPr lang="en-US" altLang="ko-KR" dirty="0" smtClean="0"/>
            </a:br>
            <a:r>
              <a:rPr lang="ko-KR" altLang="en-US" dirty="0" smtClean="0"/>
              <a:t>기능 개발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747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/>
              <a:t>3.1.1 SIMSNS </a:t>
            </a:r>
            <a:r>
              <a:rPr lang="ko-KR" altLang="en-US" sz="2000" dirty="0" smtClean="0"/>
              <a:t>기능 구성</a:t>
            </a:r>
            <a:r>
              <a:rPr lang="en-US" altLang="ko-KR" sz="2000" dirty="0" smtClean="0"/>
              <a:t>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 </a:t>
            </a:r>
            <a:r>
              <a:rPr lang="ko-KR" altLang="en-US" dirty="0" smtClean="0"/>
              <a:t>주요 기능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040350"/>
              </p:ext>
            </p:extLst>
          </p:nvPr>
        </p:nvGraphicFramePr>
        <p:xfrm>
          <a:off x="4344390" y="980728"/>
          <a:ext cx="7272808" cy="55626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72064">
                  <a:extLst>
                    <a:ext uri="{9D8B030D-6E8A-4147-A177-3AD203B41FA5}">
                      <a16:colId xmlns:a16="http://schemas.microsoft.com/office/drawing/2014/main" val="4210578890"/>
                    </a:ext>
                  </a:extLst>
                </a:gridCol>
                <a:gridCol w="4900744">
                  <a:extLst>
                    <a:ext uri="{9D8B030D-6E8A-4147-A177-3AD203B41FA5}">
                      <a16:colId xmlns:a16="http://schemas.microsoft.com/office/drawing/2014/main" val="3233518956"/>
                    </a:ext>
                  </a:extLst>
                </a:gridCol>
              </a:tblGrid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 가입</a:t>
                      </a:r>
                      <a:endParaRPr lang="ko-KR" altLang="en-US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아이디</a:t>
                      </a:r>
                      <a:r>
                        <a:rPr lang="en-US" altLang="ko-KR" b="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b="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유효성 검사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80653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비밀번호 유효성 검사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58789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필수 입력 항목 검사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71727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로그인</a:t>
                      </a:r>
                      <a:endParaRPr lang="ko-KR" altLang="en-US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아이디와 비밀번호 인증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96602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세션 생성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212512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게시물</a:t>
                      </a:r>
                      <a:endParaRPr lang="ko-KR" altLang="en-US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게시물 작성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67367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solidFill>
                            <a:srgbClr val="FFFF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무한 스크롤</a:t>
                      </a:r>
                      <a:endParaRPr lang="ko-KR" altLang="en-US" b="0" dirty="0">
                        <a:solidFill>
                          <a:srgbClr val="FFFF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09168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본인 게시물 수정과 삭제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244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사진 업로드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74416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좋아요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849836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댓글</a:t>
                      </a:r>
                      <a:endParaRPr lang="ko-KR" altLang="en-US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댓글 작성</a:t>
                      </a:r>
                      <a:r>
                        <a:rPr lang="en-US" altLang="ko-KR" b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b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수정</a:t>
                      </a:r>
                      <a:r>
                        <a:rPr lang="en-US" altLang="ko-KR" b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</a:t>
                      </a:r>
                      <a:r>
                        <a:rPr lang="en-US" altLang="ko-KR" b="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b="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삭제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82026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 smtClean="0">
                          <a:solidFill>
                            <a:srgbClr val="FFFF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대댓글</a:t>
                      </a:r>
                      <a:endParaRPr lang="ko-KR" altLang="en-US" b="0" dirty="0">
                        <a:solidFill>
                          <a:srgbClr val="FFFF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377793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검색</a:t>
                      </a:r>
                      <a:endParaRPr lang="ko-KR" altLang="en-US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게시물 검색</a:t>
                      </a:r>
                      <a:r>
                        <a:rPr lang="en-US" altLang="ko-KR" b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b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키워드 </a:t>
                      </a:r>
                      <a:r>
                        <a:rPr lang="en-US" altLang="ko-KR" b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: </a:t>
                      </a:r>
                      <a:r>
                        <a:rPr lang="ko-KR" altLang="en-US" b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r>
                        <a:rPr lang="en-US" altLang="ko-KR" b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b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r>
                        <a:rPr lang="en-US" altLang="ko-KR" b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b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r>
                        <a:rPr lang="en-US" altLang="ko-KR" b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50353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댓글 검색</a:t>
                      </a:r>
                      <a:r>
                        <a:rPr lang="en-US" altLang="ko-KR" b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b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키워드 </a:t>
                      </a:r>
                      <a:r>
                        <a:rPr lang="en-US" altLang="ko-KR" b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: </a:t>
                      </a:r>
                      <a:r>
                        <a:rPr lang="ko-KR" altLang="en-US" b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r>
                        <a:rPr lang="en-US" altLang="ko-KR" b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b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r>
                        <a:rPr lang="en-US" altLang="ko-KR" b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96718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검색 결과 위치 스크롤 이동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517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871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127448" y="908647"/>
            <a:ext cx="10414116" cy="5027332"/>
          </a:xfrm>
        </p:spPr>
        <p:txBody>
          <a:bodyPr/>
          <a:lstStyle/>
          <a:p>
            <a:r>
              <a:rPr lang="en-US" altLang="ko-KR" sz="1800" dirty="0" smtClean="0"/>
              <a:t>DOM</a:t>
            </a:r>
            <a:r>
              <a:rPr lang="ko-KR" altLang="en-US" sz="1800" dirty="0" smtClean="0"/>
              <a:t>이 생성될 때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스크롤이 마지막에 도달했을 때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브라우저 크기가 변경될 때 </a:t>
            </a:r>
            <a:r>
              <a:rPr lang="en-US" altLang="ko-KR" sz="1800" dirty="0" smtClean="0"/>
              <a:t>DOM</a:t>
            </a:r>
            <a:r>
              <a:rPr lang="ko-KR" altLang="en-US" sz="1800" dirty="0" smtClean="0"/>
              <a:t>을 추가</a:t>
            </a:r>
            <a:endParaRPr lang="en-US" altLang="ko-KR" sz="1800" dirty="0" smtClean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defTabSz="180000">
              <a:lnSpc>
                <a:spcPct val="150000"/>
              </a:lnSpc>
              <a:spcBef>
                <a:spcPts val="300"/>
              </a:spcBef>
              <a:tabLst>
                <a:tab pos="180000" algn="l"/>
              </a:tabLst>
            </a:pPr>
            <a:r>
              <a:rPr lang="en-US" altLang="ko-KR" spc="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cs typeface="+mn-cs"/>
              </a:rPr>
              <a:t>3.1.2 </a:t>
            </a:r>
            <a:r>
              <a:rPr lang="ko-KR" altLang="en-US" spc="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cs typeface="+mn-cs"/>
              </a:rPr>
              <a:t>무한 스크롤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300" y="1583007"/>
            <a:ext cx="6753225" cy="16287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8524" y="4958721"/>
            <a:ext cx="3790950" cy="15811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9145" y="3484181"/>
            <a:ext cx="5553075" cy="119062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rcRect r="69078" b="91158"/>
          <a:stretch/>
        </p:blipFill>
        <p:spPr>
          <a:xfrm>
            <a:off x="1445474" y="1583294"/>
            <a:ext cx="5220602" cy="360039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/>
          <a:srcRect t="2066" r="43291" b="85938"/>
          <a:stretch/>
        </p:blipFill>
        <p:spPr>
          <a:xfrm>
            <a:off x="1443698" y="4952031"/>
            <a:ext cx="5178588" cy="456886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5"/>
          <a:srcRect r="62166" b="87216"/>
          <a:stretch/>
        </p:blipFill>
        <p:spPr>
          <a:xfrm>
            <a:off x="1443698" y="3484181"/>
            <a:ext cx="5298598" cy="383888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299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0866647"/>
              </p:ext>
            </p:extLst>
          </p:nvPr>
        </p:nvGraphicFramePr>
        <p:xfrm>
          <a:off x="695401" y="2146072"/>
          <a:ext cx="3168352" cy="18288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41826">
                  <a:extLst>
                    <a:ext uri="{9D8B030D-6E8A-4147-A177-3AD203B41FA5}">
                      <a16:colId xmlns:a16="http://schemas.microsoft.com/office/drawing/2014/main" val="3320343637"/>
                    </a:ext>
                  </a:extLst>
                </a:gridCol>
                <a:gridCol w="1126526">
                  <a:extLst>
                    <a:ext uri="{9D8B030D-6E8A-4147-A177-3AD203B41FA5}">
                      <a16:colId xmlns:a16="http://schemas.microsoft.com/office/drawing/2014/main" val="3284511271"/>
                    </a:ext>
                  </a:extLst>
                </a:gridCol>
              </a:tblGrid>
              <a:tr h="361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column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252000" marR="252000">
                    <a:solidFill>
                      <a:schemeClr val="tx1">
                        <a:lumMod val="65000"/>
                        <a:lumOff val="35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order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252000" marR="252000">
                    <a:solidFill>
                      <a:schemeClr val="tx1">
                        <a:lumMod val="65000"/>
                        <a:lumOff val="35000"/>
                        <a:alpha val="4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058683"/>
                  </a:ext>
                </a:extLst>
              </a:tr>
              <a:tr h="3615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게시물 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252000" marR="252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DESC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252000" marR="252000"/>
                </a:tc>
                <a:extLst>
                  <a:ext uri="{0D108BD9-81ED-4DB2-BD59-A6C34878D82A}">
                    <a16:rowId xmlns:a16="http://schemas.microsoft.com/office/drawing/2014/main" val="374979685"/>
                  </a:ext>
                </a:extLst>
              </a:tr>
              <a:tr h="3615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댓글 </a:t>
                      </a:r>
                      <a:r>
                        <a:rPr lang="en-US" altLang="ko-KR" dirty="0" smtClean="0"/>
                        <a:t>Depth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252000" marR="252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ASC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252000" marR="252000"/>
                </a:tc>
                <a:extLst>
                  <a:ext uri="{0D108BD9-81ED-4DB2-BD59-A6C34878D82A}">
                    <a16:rowId xmlns:a16="http://schemas.microsoft.com/office/drawing/2014/main" val="1386031010"/>
                  </a:ext>
                </a:extLst>
              </a:tr>
              <a:tr h="3615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댓글 부모</a:t>
                      </a:r>
                      <a:r>
                        <a:rPr lang="en-US" altLang="ko-KR" baseline="0" dirty="0" smtClean="0"/>
                        <a:t> ID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252000" marR="252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ASC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252000" marR="252000"/>
                </a:tc>
                <a:extLst>
                  <a:ext uri="{0D108BD9-81ED-4DB2-BD59-A6C34878D82A}">
                    <a16:rowId xmlns:a16="http://schemas.microsoft.com/office/drawing/2014/main" val="2012819915"/>
                  </a:ext>
                </a:extLst>
              </a:tr>
              <a:tr h="3615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댓글 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252000" marR="252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ASC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252000" marR="252000"/>
                </a:tc>
                <a:extLst>
                  <a:ext uri="{0D108BD9-81ED-4DB2-BD59-A6C34878D82A}">
                    <a16:rowId xmlns:a16="http://schemas.microsoft.com/office/drawing/2014/main" val="1762544127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defTabSz="180000">
              <a:lnSpc>
                <a:spcPct val="150000"/>
              </a:lnSpc>
              <a:spcBef>
                <a:spcPts val="300"/>
              </a:spcBef>
              <a:tabLst>
                <a:tab pos="180000" algn="l"/>
              </a:tabLst>
            </a:pPr>
            <a:r>
              <a:rPr lang="en-US" altLang="ko-KR" spc="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cs typeface="+mn-cs"/>
              </a:rPr>
              <a:t>3.1.3 </a:t>
            </a:r>
            <a:r>
              <a:rPr lang="ko-KR" altLang="en-US" spc="0" dirty="0" err="1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cs typeface="+mn-cs"/>
              </a:rPr>
              <a:t>대댓글</a:t>
            </a:r>
            <a:endParaRPr lang="ko-KR" altLang="en-US" dirty="0"/>
          </a:p>
        </p:txBody>
      </p:sp>
      <p:sp>
        <p:nvSpPr>
          <p:cNvPr id="5" name="오른쪽 화살표 4"/>
          <p:cNvSpPr/>
          <p:nvPr/>
        </p:nvSpPr>
        <p:spPr>
          <a:xfrm>
            <a:off x="4151784" y="2608104"/>
            <a:ext cx="1368152" cy="864096"/>
          </a:xfrm>
          <a:prstGeom prst="rightArrow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591944" y="4821098"/>
            <a:ext cx="63814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Client </a:t>
            </a:r>
            <a:r>
              <a:rPr lang="ko-KR" altLang="en-US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단에서 전체 </a:t>
            </a:r>
            <a:r>
              <a:rPr lang="en-US" altLang="ko-KR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List</a:t>
            </a:r>
            <a:r>
              <a:rPr lang="ko-KR" altLang="en-US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한번의 </a:t>
            </a:r>
            <a:r>
              <a:rPr lang="en-US" altLang="ko-KR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for</a:t>
            </a:r>
            <a:r>
              <a:rPr lang="ko-KR" altLang="en-US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문을 돌며 </a:t>
            </a:r>
            <a:r>
              <a:rPr lang="en-US" altLang="ko-KR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DOM</a:t>
            </a:r>
            <a:r>
              <a:rPr lang="ko-KR" altLang="en-US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추가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801823"/>
              </p:ext>
            </p:extLst>
          </p:nvPr>
        </p:nvGraphicFramePr>
        <p:xfrm>
          <a:off x="5807968" y="1556792"/>
          <a:ext cx="5837464" cy="2966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19328">
                  <a:extLst>
                    <a:ext uri="{9D8B030D-6E8A-4147-A177-3AD203B41FA5}">
                      <a16:colId xmlns:a16="http://schemas.microsoft.com/office/drawing/2014/main" val="330361933"/>
                    </a:ext>
                  </a:extLst>
                </a:gridCol>
                <a:gridCol w="1527643">
                  <a:extLst>
                    <a:ext uri="{9D8B030D-6E8A-4147-A177-3AD203B41FA5}">
                      <a16:colId xmlns:a16="http://schemas.microsoft.com/office/drawing/2014/main" val="1679135115"/>
                    </a:ext>
                  </a:extLst>
                </a:gridCol>
                <a:gridCol w="1666520">
                  <a:extLst>
                    <a:ext uri="{9D8B030D-6E8A-4147-A177-3AD203B41FA5}">
                      <a16:colId xmlns:a16="http://schemas.microsoft.com/office/drawing/2014/main" val="261729484"/>
                    </a:ext>
                  </a:extLst>
                </a:gridCol>
                <a:gridCol w="1323973">
                  <a:extLst>
                    <a:ext uri="{9D8B030D-6E8A-4147-A177-3AD203B41FA5}">
                      <a16:colId xmlns:a16="http://schemas.microsoft.com/office/drawing/2014/main" val="2113992971"/>
                    </a:ext>
                  </a:extLst>
                </a:gridCol>
              </a:tblGrid>
              <a:tr h="370840"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게시물 </a:t>
                      </a:r>
                      <a:r>
                        <a:rPr lang="en-US" altLang="ko-KR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ID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댓글 </a:t>
                      </a:r>
                      <a:r>
                        <a:rPr lang="en-US" altLang="ko-KR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Depth 0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댓글 부모 </a:t>
                      </a:r>
                      <a:r>
                        <a:rPr lang="en-US" altLang="ko-KR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ID 0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댓글 </a:t>
                      </a:r>
                      <a:r>
                        <a:rPr lang="en-US" altLang="ko-KR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ID 0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879286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댓글 </a:t>
                      </a:r>
                      <a:r>
                        <a:rPr lang="en-US" altLang="ko-KR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ID 1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351705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댓글 부모 </a:t>
                      </a:r>
                      <a:r>
                        <a:rPr lang="en-US" altLang="ko-KR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ID 1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댓글 </a:t>
                      </a:r>
                      <a:r>
                        <a:rPr lang="en-US" altLang="ko-KR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ID 2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192893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댓글 </a:t>
                      </a:r>
                      <a:r>
                        <a:rPr lang="en-US" altLang="ko-KR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ID 3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93647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댓글 </a:t>
                      </a:r>
                      <a:r>
                        <a:rPr lang="en-US" altLang="ko-KR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Depth 1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댓글 부모 </a:t>
                      </a:r>
                      <a:r>
                        <a:rPr lang="en-US" altLang="ko-KR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ID 2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댓글 </a:t>
                      </a:r>
                      <a:r>
                        <a:rPr lang="en-US" altLang="ko-KR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ID 4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540754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댓글 </a:t>
                      </a:r>
                      <a:r>
                        <a:rPr lang="en-US" altLang="ko-KR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ID 5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531025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댓글 부모 </a:t>
                      </a:r>
                      <a:r>
                        <a:rPr lang="en-US" altLang="ko-KR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ID 3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댓글 </a:t>
                      </a:r>
                      <a:r>
                        <a:rPr lang="en-US" altLang="ko-KR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ID 6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83598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댓글 </a:t>
                      </a:r>
                      <a:r>
                        <a:rPr lang="en-US" altLang="ko-KR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ID 7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1718724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367808" y="226955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정렬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75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566400" y="332656"/>
            <a:ext cx="11520000" cy="338400"/>
          </a:xfrm>
        </p:spPr>
        <p:txBody>
          <a:bodyPr/>
          <a:lstStyle/>
          <a:p>
            <a:r>
              <a:rPr lang="ko-KR" altLang="en-US" sz="2400" dirty="0"/>
              <a:t>목차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04043" y="1502489"/>
            <a:ext cx="8184445" cy="4662815"/>
          </a:xfrm>
          <a:prstGeom prst="rect">
            <a:avLst/>
          </a:prstGeom>
          <a:noFill/>
          <a:ln>
            <a:noFill/>
          </a:ln>
        </p:spPr>
        <p:txBody>
          <a:bodyPr wrap="square" numCol="2" rtlCol="0">
            <a:spAutoFit/>
          </a:bodyPr>
          <a:lstStyle/>
          <a:p>
            <a:pPr marL="266700" lvl="0" indent="-266700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</a:pPr>
            <a:r>
              <a:rPr lang="ko-KR" altLang="en-US" sz="2400" b="1" dirty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 기획</a:t>
            </a:r>
            <a:endParaRPr lang="en-US" altLang="ko-KR" sz="2400" b="1" dirty="0">
              <a:gradFill>
                <a:gsLst>
                  <a:gs pos="0">
                    <a:srgbClr val="00C73C"/>
                  </a:gs>
                  <a:gs pos="100000">
                    <a:srgbClr val="00C73C"/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66700" lvl="1">
              <a:lnSpc>
                <a:spcPct val="150000"/>
              </a:lnSpc>
              <a:spcBef>
                <a:spcPts val="10"/>
              </a:spcBef>
            </a:pPr>
            <a:r>
              <a:rPr lang="en-US" altLang="ko-KR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1.1 </a:t>
            </a:r>
            <a:r>
              <a:rPr lang="ko-KR" altLang="en-US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</a:t>
            </a:r>
            <a:r>
              <a:rPr lang="ko-KR" altLang="en-US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개요</a:t>
            </a:r>
            <a:endParaRPr lang="en-US" altLang="ko-KR" dirty="0" smtClean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66700" lvl="1">
              <a:lnSpc>
                <a:spcPct val="150000"/>
              </a:lnSpc>
              <a:spcBef>
                <a:spcPts val="10"/>
              </a:spcBef>
            </a:pPr>
            <a:r>
              <a:rPr lang="en-US" altLang="ko-KR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1.2 </a:t>
            </a:r>
            <a:r>
              <a:rPr lang="en-US" altLang="ko-KR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Milestone</a:t>
            </a:r>
            <a:r>
              <a:rPr lang="ko-KR" altLang="en-US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 </a:t>
            </a:r>
            <a:r>
              <a:rPr lang="en-US" altLang="ko-KR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Feature</a:t>
            </a:r>
          </a:p>
          <a:p>
            <a:pPr marL="266700" lvl="1">
              <a:lnSpc>
                <a:spcPct val="150000"/>
              </a:lnSpc>
              <a:spcBef>
                <a:spcPts val="10"/>
              </a:spcBef>
            </a:pPr>
            <a:endParaRPr lang="en-US" altLang="ko-KR" dirty="0">
              <a:solidFill>
                <a:srgbClr val="C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>
              <a:lnSpc>
                <a:spcPct val="150000"/>
              </a:lnSpc>
              <a:spcBef>
                <a:spcPts val="10"/>
              </a:spcBef>
            </a:pPr>
            <a:r>
              <a:rPr lang="en-US" altLang="ko-KR" sz="2400" b="1" dirty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 b="1" dirty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구축 전략</a:t>
            </a:r>
            <a:endParaRPr lang="en-US" altLang="ko-KR" sz="2400" b="1" dirty="0">
              <a:gradFill>
                <a:gsLst>
                  <a:gs pos="0">
                    <a:srgbClr val="00C73C"/>
                  </a:gs>
                  <a:gs pos="100000">
                    <a:srgbClr val="00C73C"/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66700" lvl="1">
              <a:lnSpc>
                <a:spcPct val="150000"/>
              </a:lnSpc>
              <a:spcBef>
                <a:spcPts val="10"/>
              </a:spcBef>
            </a:pPr>
            <a:r>
              <a:rPr lang="en-US" altLang="ko-KR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2.1 </a:t>
            </a:r>
            <a:r>
              <a:rPr lang="ko-KR" altLang="en-US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기초 설계</a:t>
            </a:r>
            <a:endParaRPr lang="en-US" altLang="ko-KR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66700" lvl="1">
              <a:lnSpc>
                <a:spcPct val="150000"/>
              </a:lnSpc>
              <a:spcBef>
                <a:spcPts val="10"/>
              </a:spcBef>
            </a:pPr>
            <a:r>
              <a:rPr lang="en-US" altLang="ko-KR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2.2 </a:t>
            </a:r>
            <a:r>
              <a:rPr lang="ko-KR" altLang="en-US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 </a:t>
            </a:r>
            <a:r>
              <a:rPr lang="ko-KR" altLang="en-US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</a:t>
            </a:r>
            <a:endParaRPr lang="en-US" altLang="ko-KR" dirty="0" smtClean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66700" lvl="1">
              <a:lnSpc>
                <a:spcPct val="150000"/>
              </a:lnSpc>
              <a:spcBef>
                <a:spcPts val="10"/>
              </a:spcBef>
            </a:pPr>
            <a:endParaRPr lang="en-US" altLang="ko-KR" b="1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66700" lvl="1">
              <a:lnSpc>
                <a:spcPct val="150000"/>
              </a:lnSpc>
              <a:spcBef>
                <a:spcPts val="10"/>
              </a:spcBef>
            </a:pPr>
            <a:endParaRPr lang="en-US" altLang="ko-KR" b="1" dirty="0" smtClean="0">
              <a:solidFill>
                <a:srgbClr val="C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>
              <a:lnSpc>
                <a:spcPct val="150000"/>
              </a:lnSpc>
              <a:spcBef>
                <a:spcPts val="10"/>
              </a:spcBef>
            </a:pPr>
            <a:endParaRPr lang="en-US" altLang="ko-KR" sz="2400" b="1" dirty="0" smtClean="0">
              <a:gradFill>
                <a:gsLst>
                  <a:gs pos="0">
                    <a:srgbClr val="00C73C"/>
                  </a:gs>
                  <a:gs pos="100000">
                    <a:srgbClr val="00C73C"/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>
              <a:lnSpc>
                <a:spcPct val="150000"/>
              </a:lnSpc>
              <a:spcBef>
                <a:spcPts val="10"/>
              </a:spcBef>
            </a:pPr>
            <a:r>
              <a:rPr lang="en-US" altLang="ko-KR" sz="2400" b="1" dirty="0" smtClean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en-US" altLang="ko-KR" sz="2400" b="1" dirty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2400" b="1" dirty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 개발</a:t>
            </a:r>
            <a:endParaRPr lang="en-US" altLang="ko-KR" sz="2400" b="1" dirty="0">
              <a:gradFill>
                <a:gsLst>
                  <a:gs pos="0">
                    <a:srgbClr val="00C73C"/>
                  </a:gs>
                  <a:gs pos="100000">
                    <a:srgbClr val="00C73C"/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66700" lvl="1">
              <a:lnSpc>
                <a:spcPct val="150000"/>
              </a:lnSpc>
              <a:spcBef>
                <a:spcPts val="10"/>
              </a:spcBef>
            </a:pPr>
            <a:r>
              <a:rPr lang="en-US" altLang="ko-KR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3.1 </a:t>
            </a:r>
            <a:r>
              <a:rPr lang="ko-KR" altLang="en-US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주요 기능</a:t>
            </a:r>
            <a:endParaRPr lang="en-US" altLang="ko-KR" dirty="0" smtClean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66700" lvl="1">
              <a:lnSpc>
                <a:spcPct val="150000"/>
              </a:lnSpc>
              <a:spcBef>
                <a:spcPts val="10"/>
              </a:spcBef>
            </a:pPr>
            <a:endParaRPr lang="en-US" altLang="ko-KR" b="1" dirty="0" smtClean="0">
              <a:gradFill>
                <a:gsLst>
                  <a:gs pos="0">
                    <a:srgbClr val="00C73C"/>
                  </a:gs>
                  <a:gs pos="100000">
                    <a:srgbClr val="00C73C"/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>
              <a:lnSpc>
                <a:spcPct val="150000"/>
              </a:lnSpc>
              <a:spcBef>
                <a:spcPts val="10"/>
              </a:spcBef>
            </a:pPr>
            <a:r>
              <a:rPr lang="en-US" altLang="ko-KR" sz="2400" b="1" dirty="0" smtClean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en-US" altLang="ko-KR" sz="2400" b="1" dirty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2400" b="1" dirty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데모 </a:t>
            </a:r>
            <a:r>
              <a:rPr lang="ko-KR" altLang="en-US" sz="2400" b="1" dirty="0" smtClean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시연</a:t>
            </a:r>
            <a:endParaRPr lang="en-US" altLang="ko-KR" sz="1200" dirty="0">
              <a:solidFill>
                <a:srgbClr val="C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>
              <a:lnSpc>
                <a:spcPct val="150000"/>
              </a:lnSpc>
              <a:spcBef>
                <a:spcPts val="10"/>
              </a:spcBef>
            </a:pPr>
            <a:endParaRPr lang="en-US" altLang="ko-KR" sz="2400" b="1" dirty="0" smtClean="0">
              <a:gradFill>
                <a:gsLst>
                  <a:gs pos="0">
                    <a:srgbClr val="00C73C"/>
                  </a:gs>
                  <a:gs pos="100000">
                    <a:srgbClr val="00C73C"/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>
              <a:lnSpc>
                <a:spcPct val="150000"/>
              </a:lnSpc>
              <a:spcBef>
                <a:spcPts val="10"/>
              </a:spcBef>
            </a:pPr>
            <a:r>
              <a:rPr lang="en-US" altLang="ko-KR" sz="2400" b="1" dirty="0" smtClean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en-US" altLang="ko-KR" sz="2400" b="1" dirty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인턴을 마치며</a:t>
            </a:r>
            <a:r>
              <a:rPr lang="en-US" altLang="ko-KR" sz="2400" b="1" dirty="0" smtClean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...</a:t>
            </a:r>
            <a:endParaRPr lang="en-US" altLang="ko-KR" sz="2400" b="1" dirty="0">
              <a:gradFill>
                <a:gsLst>
                  <a:gs pos="0">
                    <a:srgbClr val="00C73C"/>
                  </a:gs>
                  <a:gs pos="100000">
                    <a:srgbClr val="00C73C"/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043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55440" y="980728"/>
            <a:ext cx="10414116" cy="5027332"/>
          </a:xfrm>
        </p:spPr>
        <p:txBody>
          <a:bodyPr/>
          <a:lstStyle/>
          <a:p>
            <a:r>
              <a:rPr lang="ko-KR" altLang="en-US" sz="1800" b="0" dirty="0" smtClean="0"/>
              <a:t>기존의 </a:t>
            </a:r>
            <a:r>
              <a:rPr lang="ko-KR" altLang="en-US" sz="1800" b="0" dirty="0" err="1" smtClean="0"/>
              <a:t>아키텍쳐의</a:t>
            </a:r>
            <a:r>
              <a:rPr lang="ko-KR" altLang="en-US" sz="1800" b="0" dirty="0" smtClean="0"/>
              <a:t> 문제 </a:t>
            </a:r>
            <a:r>
              <a:rPr lang="en-US" altLang="ko-KR" sz="1800" b="0" dirty="0" smtClean="0"/>
              <a:t>:</a:t>
            </a:r>
          </a:p>
          <a:p>
            <a:pPr marL="342900" indent="-342900">
              <a:buAutoNum type="arabicPeriod"/>
            </a:pPr>
            <a:r>
              <a:rPr lang="ko-KR" altLang="en-US" sz="2800" dirty="0" smtClean="0"/>
              <a:t> 모든 페이지를 정적으로 구성</a:t>
            </a:r>
            <a:endParaRPr lang="en-US" altLang="ko-KR" sz="2800" dirty="0" smtClean="0"/>
          </a:p>
          <a:p>
            <a:pPr marL="342900" indent="-342900">
              <a:buAutoNum type="arabicPeriod"/>
            </a:pPr>
            <a:r>
              <a:rPr lang="ko-KR" altLang="en-US" sz="1800" b="0" dirty="0" smtClean="0"/>
              <a:t>정적 페이지를 위해서 모든 페이지를 </a:t>
            </a:r>
            <a:r>
              <a:rPr lang="en-US" altLang="ko-KR" sz="1800" b="0" dirty="0" smtClean="0"/>
              <a:t>POST </a:t>
            </a:r>
            <a:r>
              <a:rPr lang="ko-KR" altLang="en-US" sz="1800" b="0" dirty="0" smtClean="0"/>
              <a:t>방식으로 구현</a:t>
            </a:r>
            <a:endParaRPr lang="en-US" altLang="ko-KR" sz="1800" b="0" dirty="0" smtClean="0"/>
          </a:p>
          <a:p>
            <a:pPr marL="342900" indent="-342900">
              <a:buAutoNum type="arabicPeriod"/>
            </a:pPr>
            <a:r>
              <a:rPr lang="en-US" altLang="ko-KR" sz="1800" b="0" dirty="0" smtClean="0"/>
              <a:t>POST </a:t>
            </a:r>
            <a:r>
              <a:rPr lang="ko-KR" altLang="en-US" sz="1800" b="0" dirty="0" smtClean="0"/>
              <a:t>방식 페이지에 </a:t>
            </a:r>
            <a:r>
              <a:rPr lang="ko-KR" altLang="en-US" sz="1800" b="0" dirty="0" err="1" smtClean="0"/>
              <a:t>파라미터를</a:t>
            </a:r>
            <a:r>
              <a:rPr lang="ko-KR" altLang="en-US" sz="1800" b="0" dirty="0" smtClean="0"/>
              <a:t> 전달하기 위해 반복적인 코드를 사용</a:t>
            </a:r>
            <a:endParaRPr lang="en-US" altLang="ko-KR" sz="1800" b="0" dirty="0" smtClean="0"/>
          </a:p>
          <a:p>
            <a:pPr marL="342900" indent="-342900">
              <a:buAutoNum type="arabicPeriod"/>
            </a:pPr>
            <a:r>
              <a:rPr lang="ko-KR" altLang="en-US" sz="1800" b="0" dirty="0" smtClean="0"/>
              <a:t>처리용 페이지의 </a:t>
            </a:r>
            <a:r>
              <a:rPr lang="en-US" altLang="ko-KR" sz="1800" b="0" dirty="0" smtClean="0"/>
              <a:t>URL</a:t>
            </a:r>
            <a:r>
              <a:rPr lang="ko-KR" altLang="en-US" sz="1800" b="0" dirty="0" smtClean="0"/>
              <a:t>이 사용자에게 노출됨</a:t>
            </a:r>
            <a:endParaRPr lang="en-US" altLang="ko-KR" sz="1800" b="0" dirty="0"/>
          </a:p>
          <a:p>
            <a:endParaRPr lang="en-US" altLang="ko-KR" sz="1800" b="0" dirty="0" smtClean="0"/>
          </a:p>
          <a:p>
            <a:r>
              <a:rPr lang="ko-KR" altLang="en-US" sz="1800" b="0" dirty="0" smtClean="0"/>
              <a:t>해결 과정</a:t>
            </a:r>
            <a:r>
              <a:rPr lang="en-US" altLang="ko-KR" sz="1800" b="0" dirty="0"/>
              <a:t> </a:t>
            </a:r>
            <a:r>
              <a:rPr lang="en-US" altLang="ko-KR" sz="1800" b="0" dirty="0" smtClean="0"/>
              <a:t>:</a:t>
            </a:r>
          </a:p>
          <a:p>
            <a:pPr marL="342900" indent="-342900">
              <a:buAutoNum type="arabicPeriod"/>
            </a:pPr>
            <a:r>
              <a:rPr lang="en-US" altLang="ko-KR" sz="2800" dirty="0" smtClean="0"/>
              <a:t> Session </a:t>
            </a:r>
            <a:r>
              <a:rPr lang="ko-KR" altLang="en-US" sz="2800" dirty="0" smtClean="0"/>
              <a:t>변수에 현재 위치하고 있는 게시판의 </a:t>
            </a:r>
            <a:r>
              <a:rPr lang="en-US" altLang="ko-KR" sz="2800" dirty="0" smtClean="0"/>
              <a:t>User ID </a:t>
            </a:r>
            <a:r>
              <a:rPr lang="ko-KR" altLang="en-US" sz="2800" dirty="0" smtClean="0"/>
              <a:t>값을 저장</a:t>
            </a:r>
            <a:endParaRPr lang="en-US" altLang="ko-KR" sz="2800" dirty="0" smtClean="0"/>
          </a:p>
          <a:p>
            <a:pPr marL="342900" indent="-342900">
              <a:buAutoNum type="arabicPeriod"/>
            </a:pPr>
            <a:r>
              <a:rPr lang="ko-KR" altLang="en-US" sz="1800" b="0" dirty="0" smtClean="0"/>
              <a:t>뷰 페이지를 모두 </a:t>
            </a:r>
            <a:r>
              <a:rPr lang="en-US" altLang="ko-KR" sz="1800" b="0" dirty="0" smtClean="0"/>
              <a:t>GET </a:t>
            </a:r>
            <a:r>
              <a:rPr lang="ko-KR" altLang="en-US" sz="1800" b="0" dirty="0" smtClean="0"/>
              <a:t>방식으로 변경하고 </a:t>
            </a:r>
            <a:r>
              <a:rPr lang="en-US" altLang="ko-KR" sz="1800" b="0" dirty="0" smtClean="0"/>
              <a:t>redirect </a:t>
            </a:r>
            <a:r>
              <a:rPr lang="ko-KR" altLang="en-US" sz="1800" b="0" dirty="0" smtClean="0"/>
              <a:t>방식으로 호출함</a:t>
            </a:r>
            <a:endParaRPr lang="en-US" altLang="ko-KR" sz="1800" b="0" dirty="0" smtClean="0"/>
          </a:p>
          <a:p>
            <a:pPr marL="342900" indent="-342900">
              <a:buAutoNum type="arabicPeriod"/>
            </a:pPr>
            <a:r>
              <a:rPr lang="ko-KR" altLang="en-US" sz="1800" b="0" dirty="0" smtClean="0"/>
              <a:t>필요한 경우 </a:t>
            </a:r>
            <a:r>
              <a:rPr lang="en-US" altLang="ko-KR" sz="1800" b="0" dirty="0" err="1" smtClean="0"/>
              <a:t>RedirectAttributes</a:t>
            </a:r>
            <a:r>
              <a:rPr lang="ko-KR" altLang="en-US" sz="1800" b="0" dirty="0" smtClean="0"/>
              <a:t>를 통해서 </a:t>
            </a:r>
            <a:r>
              <a:rPr lang="en-US" altLang="ko-KR" sz="1800" b="0" dirty="0" smtClean="0"/>
              <a:t>1</a:t>
            </a:r>
            <a:r>
              <a:rPr lang="ko-KR" altLang="en-US" sz="1800" b="0" dirty="0" smtClean="0"/>
              <a:t>회성 </a:t>
            </a:r>
            <a:r>
              <a:rPr lang="ko-KR" altLang="en-US" sz="1800" b="0" dirty="0" err="1" smtClean="0"/>
              <a:t>파라미터를</a:t>
            </a:r>
            <a:r>
              <a:rPr lang="ko-KR" altLang="en-US" sz="1800" b="0" dirty="0" smtClean="0"/>
              <a:t> 전달</a:t>
            </a:r>
            <a:endParaRPr lang="en-US" altLang="ko-KR" sz="1800" b="0" dirty="0" smtClean="0"/>
          </a:p>
          <a:p>
            <a:pPr marL="342900" indent="-342900">
              <a:buAutoNum type="arabicPeriod"/>
            </a:pPr>
            <a:r>
              <a:rPr lang="ko-KR" altLang="en-US" sz="1800" b="0" dirty="0" smtClean="0"/>
              <a:t>검색</a:t>
            </a:r>
            <a:r>
              <a:rPr lang="en-US" altLang="ko-KR" sz="1800" b="0" dirty="0" smtClean="0"/>
              <a:t>, </a:t>
            </a:r>
            <a:r>
              <a:rPr lang="ko-KR" altLang="en-US" sz="1800" b="0" dirty="0" smtClean="0"/>
              <a:t>좋아요 등 일부 기능을 </a:t>
            </a:r>
            <a:r>
              <a:rPr lang="en-US" altLang="ko-KR" sz="1800" b="0" dirty="0" smtClean="0"/>
              <a:t>Ajax </a:t>
            </a:r>
            <a:r>
              <a:rPr lang="ko-KR" altLang="en-US" sz="1800" b="0" dirty="0" smtClean="0"/>
              <a:t>방식으로 변경</a:t>
            </a:r>
            <a:endParaRPr lang="en-US" altLang="ko-KR" sz="1800" b="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3.3 Issue : </a:t>
            </a:r>
            <a:r>
              <a:rPr lang="ko-KR" altLang="en-US" dirty="0" err="1" smtClean="0">
                <a:solidFill>
                  <a:srgbClr val="C00000"/>
                </a:solidFill>
              </a:rPr>
              <a:t>아키텍쳐</a:t>
            </a:r>
            <a:r>
              <a:rPr lang="ko-KR" altLang="en-US" dirty="0" smtClean="0">
                <a:solidFill>
                  <a:srgbClr val="C00000"/>
                </a:solidFill>
              </a:rPr>
              <a:t> 구조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3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</a:t>
            </a:r>
            <a:br>
              <a:rPr lang="en-US" altLang="ko-KR" dirty="0" smtClean="0"/>
            </a:br>
            <a:r>
              <a:rPr lang="ko-KR" altLang="en-US" dirty="0" smtClean="0"/>
              <a:t>데모 시연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891072" y="2996952"/>
            <a:ext cx="23042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chemeClr val="bg1"/>
                </a:solidFill>
                <a:hlinkClick r:id="rId3"/>
              </a:rPr>
              <a:t>SIMSNS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89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</a:t>
            </a:r>
            <a:br>
              <a:rPr lang="en-US" altLang="ko-KR" dirty="0" smtClean="0"/>
            </a:br>
            <a:r>
              <a:rPr lang="ko-KR" altLang="en-US" dirty="0" smtClean="0"/>
              <a:t>인턴을 마치며</a:t>
            </a:r>
            <a:r>
              <a:rPr lang="en-US" altLang="ko-KR" dirty="0" smtClean="0"/>
              <a:t>...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601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000" b="0" dirty="0" smtClean="0">
                <a:solidFill>
                  <a:schemeClr val="bg1"/>
                </a:solidFill>
              </a:rPr>
              <a:t>1. </a:t>
            </a:r>
            <a:r>
              <a:rPr lang="ko-KR" altLang="en-US" sz="2000" b="0" dirty="0" smtClean="0">
                <a:solidFill>
                  <a:schemeClr val="bg1"/>
                </a:solidFill>
              </a:rPr>
              <a:t>초기 설계와 일정 관리의 중요성</a:t>
            </a:r>
            <a:endParaRPr lang="en-US" altLang="ko-KR" sz="2000" b="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sz="2000" b="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2000" b="0" dirty="0" smtClean="0">
                <a:solidFill>
                  <a:schemeClr val="bg1"/>
                </a:solidFill>
              </a:rPr>
              <a:t>2. </a:t>
            </a:r>
            <a:r>
              <a:rPr lang="ko-KR" altLang="en-US" sz="2000" b="0" dirty="0" smtClean="0">
                <a:solidFill>
                  <a:schemeClr val="bg1"/>
                </a:solidFill>
              </a:rPr>
              <a:t>웹 프로젝트에 대한 자신감</a:t>
            </a:r>
            <a:endParaRPr lang="ko-KR" altLang="en-US" sz="2000" b="0" dirty="0">
              <a:solidFill>
                <a:schemeClr val="bg1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 smtClean="0"/>
              <a:t>5.1 </a:t>
            </a:r>
            <a:r>
              <a:rPr lang="ko-KR" altLang="en-US" sz="2000" dirty="0" smtClean="0"/>
              <a:t>배움과 성장의 과정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1837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SIMSNS</a:t>
            </a:r>
            <a:br>
              <a:rPr lang="en-US" altLang="ko-KR" dirty="0" smtClean="0"/>
            </a:br>
            <a:r>
              <a:rPr lang="ko-KR" altLang="en-US" dirty="0" smtClean="0"/>
              <a:t>질의 응답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331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br>
              <a:rPr lang="en-US" altLang="ko-KR" dirty="0"/>
            </a:br>
            <a:r>
              <a:rPr lang="en-US" altLang="ko-KR" dirty="0"/>
              <a:t>End of Document</a:t>
            </a:r>
            <a:br>
              <a:rPr lang="en-US" altLang="ko-KR" dirty="0"/>
            </a:br>
            <a:r>
              <a:rPr lang="en-US" altLang="ko-KR" dirty="0"/>
              <a:t>-</a:t>
            </a:r>
            <a:br>
              <a:rPr lang="en-US" altLang="ko-KR" dirty="0"/>
            </a:br>
            <a:r>
              <a:rPr lang="en-US" altLang="ko-KR" dirty="0"/>
              <a:t>Thank You.</a:t>
            </a:r>
            <a:br>
              <a:rPr lang="en-US" altLang="ko-KR" dirty="0"/>
            </a:br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283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br>
              <a:rPr lang="en-US" altLang="ko-KR" dirty="0"/>
            </a:br>
            <a:r>
              <a:rPr lang="ko-KR" altLang="en-US" dirty="0" smtClean="0"/>
              <a:t>서비스 기획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641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/>
              <a:t>1.1.1 </a:t>
            </a:r>
            <a:r>
              <a:rPr lang="ko-KR" altLang="en-US" sz="2000" dirty="0" smtClean="0"/>
              <a:t>서비스 소개</a:t>
            </a:r>
            <a:endParaRPr lang="en-US" altLang="ko-KR" sz="2000" dirty="0" smtClean="0"/>
          </a:p>
          <a:p>
            <a:r>
              <a:rPr lang="en-US" altLang="ko-KR" sz="1600" b="0" dirty="0" smtClean="0"/>
              <a:t> - </a:t>
            </a:r>
            <a:r>
              <a:rPr lang="ko-KR" altLang="en-US" sz="1600" b="0" dirty="0" smtClean="0"/>
              <a:t>개인 </a:t>
            </a:r>
            <a:r>
              <a:rPr lang="ko-KR" altLang="en-US" sz="1600" b="0" dirty="0"/>
              <a:t>블로그 형식의 간단한 </a:t>
            </a:r>
            <a:r>
              <a:rPr lang="en-US" altLang="ko-KR" sz="1600" b="0" dirty="0"/>
              <a:t>SNS </a:t>
            </a:r>
            <a:r>
              <a:rPr lang="ko-KR" altLang="en-US" sz="1600" b="0" dirty="0"/>
              <a:t>서비스를 제공하는 </a:t>
            </a:r>
            <a:r>
              <a:rPr lang="ko-KR" altLang="en-US" sz="1600" b="0" dirty="0" err="1" smtClean="0"/>
              <a:t>웹페이지</a:t>
            </a:r>
            <a:endParaRPr lang="en-US" altLang="ko-KR" sz="1600" b="0" dirty="0"/>
          </a:p>
          <a:p>
            <a:r>
              <a:rPr lang="ko-KR" altLang="en-US" sz="1600" b="0" dirty="0" smtClean="0"/>
              <a:t> </a:t>
            </a:r>
            <a:r>
              <a:rPr lang="en-US" altLang="ko-KR" sz="1600" b="0" dirty="0" smtClean="0"/>
              <a:t>- </a:t>
            </a:r>
            <a:r>
              <a:rPr lang="ko-KR" altLang="en-US" sz="1600" b="0" dirty="0" smtClean="0"/>
              <a:t>자신의 </a:t>
            </a:r>
            <a:r>
              <a:rPr lang="ko-KR" altLang="en-US" sz="1600" b="0" dirty="0"/>
              <a:t>일상을 글과 사진으로 기록하고 친구들과 </a:t>
            </a:r>
            <a:r>
              <a:rPr lang="ko-KR" altLang="en-US" sz="1600" b="0" dirty="0" smtClean="0"/>
              <a:t>소통 가능</a:t>
            </a:r>
            <a:endParaRPr lang="en-US" altLang="ko-KR" sz="1600" b="0" dirty="0" smtClean="0"/>
          </a:p>
          <a:p>
            <a:endParaRPr lang="en-US" altLang="ko-KR" sz="1100" dirty="0" smtClean="0"/>
          </a:p>
          <a:p>
            <a:r>
              <a:rPr lang="en-US" altLang="ko-KR" sz="2000" dirty="0" smtClean="0"/>
              <a:t>1.1.2 </a:t>
            </a:r>
            <a:r>
              <a:rPr lang="ko-KR" altLang="en-US" sz="2000" dirty="0" smtClean="0"/>
              <a:t>기획 의도</a:t>
            </a:r>
            <a:endParaRPr lang="en-US" altLang="ko-KR" sz="2000" dirty="0" smtClean="0"/>
          </a:p>
          <a:p>
            <a:r>
              <a:rPr lang="en-US" altLang="ko-KR" sz="1600" b="0" dirty="0" smtClean="0"/>
              <a:t> - </a:t>
            </a:r>
            <a:r>
              <a:rPr lang="ko-KR" altLang="en-US" sz="1600" b="0" dirty="0" smtClean="0"/>
              <a:t>기존 </a:t>
            </a:r>
            <a:r>
              <a:rPr lang="en-US" altLang="ko-KR" sz="1600" b="0" dirty="0" smtClean="0"/>
              <a:t>SNS </a:t>
            </a:r>
            <a:r>
              <a:rPr lang="ko-KR" altLang="en-US" sz="1600" b="0" dirty="0" smtClean="0"/>
              <a:t>서비스는 기능이 점점 늘어나 사용하기 복잡</a:t>
            </a:r>
            <a:endParaRPr lang="en-US" altLang="ko-KR" sz="2000" b="0" dirty="0" smtClean="0"/>
          </a:p>
          <a:p>
            <a:r>
              <a:rPr lang="en-US" altLang="ko-KR" sz="1600" b="0" dirty="0" smtClean="0"/>
              <a:t> - </a:t>
            </a:r>
            <a:r>
              <a:rPr lang="ko-KR" altLang="en-US" sz="1600" b="0" dirty="0" smtClean="0"/>
              <a:t>사용하기 쉽고 핵심 기능만을 갖추어 누구나 쉽게 접근</a:t>
            </a:r>
            <a:r>
              <a:rPr lang="en-US" altLang="ko-KR" sz="1600" b="0" dirty="0"/>
              <a:t> </a:t>
            </a:r>
            <a:r>
              <a:rPr lang="ko-KR" altLang="en-US" sz="1600" b="0" dirty="0" smtClean="0"/>
              <a:t>가능</a:t>
            </a:r>
            <a:endParaRPr lang="en-US" altLang="ko-KR" sz="1600" b="0" dirty="0" smtClean="0"/>
          </a:p>
          <a:p>
            <a:r>
              <a:rPr lang="ko-KR" altLang="en-US" sz="1600" b="0" dirty="0" smtClean="0"/>
              <a:t> </a:t>
            </a:r>
            <a:r>
              <a:rPr lang="en-US" altLang="ko-KR" sz="1600" b="0" dirty="0" smtClean="0"/>
              <a:t>- </a:t>
            </a:r>
            <a:r>
              <a:rPr lang="ko-KR" altLang="en-US" sz="1600" b="0" dirty="0" smtClean="0"/>
              <a:t>친구들과 대화하고 공감할 수 있는 장을 제공</a:t>
            </a:r>
            <a:endParaRPr lang="en-US" altLang="ko-KR" sz="1600" b="0" dirty="0" smtClean="0"/>
          </a:p>
          <a:p>
            <a:endParaRPr lang="en-US" altLang="ko-KR" sz="1100" dirty="0" smtClean="0"/>
          </a:p>
          <a:p>
            <a:r>
              <a:rPr lang="en-US" altLang="ko-KR" sz="2000" dirty="0" smtClean="0"/>
              <a:t>1.1.3 </a:t>
            </a:r>
            <a:r>
              <a:rPr lang="ko-KR" altLang="en-US" sz="2000" dirty="0" smtClean="0"/>
              <a:t>기대 효과</a:t>
            </a:r>
            <a:endParaRPr lang="en-US" altLang="ko-KR" sz="2000" dirty="0" smtClean="0"/>
          </a:p>
          <a:p>
            <a:r>
              <a:rPr lang="ko-KR" altLang="en-US" sz="1600" b="0" dirty="0" smtClean="0"/>
              <a:t> </a:t>
            </a:r>
            <a:r>
              <a:rPr lang="en-US" altLang="ko-KR" sz="1600" b="0" dirty="0" smtClean="0"/>
              <a:t>- </a:t>
            </a:r>
            <a:r>
              <a:rPr lang="ko-KR" altLang="en-US" sz="1600" b="0" dirty="0" smtClean="0"/>
              <a:t>일상 생활에서 표출하지 못한 자신을 자유롭게 표현</a:t>
            </a:r>
            <a:endParaRPr lang="en-US" altLang="ko-KR" sz="1600" b="0" dirty="0" smtClean="0"/>
          </a:p>
          <a:p>
            <a:r>
              <a:rPr lang="en-US" altLang="ko-KR" sz="1600" b="0" dirty="0"/>
              <a:t> </a:t>
            </a:r>
            <a:r>
              <a:rPr lang="en-US" altLang="ko-KR" sz="1600" b="0" dirty="0" smtClean="0"/>
              <a:t>- </a:t>
            </a:r>
            <a:r>
              <a:rPr lang="ko-KR" altLang="en-US" sz="1600" b="0" dirty="0" smtClean="0"/>
              <a:t>온라인상의 친구들과</a:t>
            </a:r>
            <a:r>
              <a:rPr lang="en-US" altLang="ko-KR" sz="1600" b="0" dirty="0"/>
              <a:t> </a:t>
            </a:r>
            <a:r>
              <a:rPr lang="ko-KR" altLang="en-US" sz="1600" b="0" dirty="0" smtClean="0"/>
              <a:t>관계를 형성하여 삶의 질을 향상</a:t>
            </a:r>
            <a:endParaRPr lang="ko-KR" altLang="en-US" sz="1600" b="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smtClean="0"/>
              <a:t>1.1 </a:t>
            </a:r>
            <a:r>
              <a:rPr lang="ko-KR" altLang="en-US" sz="2400" dirty="0" smtClean="0"/>
              <a:t>프로젝트 개요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2601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defTabSz="180000">
              <a:lnSpc>
                <a:spcPct val="150000"/>
              </a:lnSpc>
              <a:spcBef>
                <a:spcPts val="300"/>
              </a:spcBef>
              <a:tabLst>
                <a:tab pos="180000" algn="l"/>
              </a:tabLst>
            </a:pPr>
            <a:r>
              <a:rPr lang="en-US" altLang="ko-KR" dirty="0"/>
              <a:t>1.2 Milestone</a:t>
            </a:r>
            <a:r>
              <a:rPr lang="ko-KR" altLang="en-US" dirty="0"/>
              <a:t>과 </a:t>
            </a:r>
            <a:r>
              <a:rPr lang="en-US" altLang="ko-KR" dirty="0" smtClean="0"/>
              <a:t>Feature</a:t>
            </a:r>
            <a:endParaRPr lang="ko-KR" altLang="en-US" dirty="0"/>
          </a:p>
        </p:txBody>
      </p:sp>
      <p:sp>
        <p:nvSpPr>
          <p:cNvPr id="12" name="내용 개체 틀 4"/>
          <p:cNvSpPr>
            <a:spLocks noGrp="1"/>
          </p:cNvSpPr>
          <p:nvPr>
            <p:ph idx="1"/>
          </p:nvPr>
        </p:nvSpPr>
        <p:spPr>
          <a:xfrm>
            <a:off x="191344" y="908720"/>
            <a:ext cx="11856640" cy="5727600"/>
          </a:xfrm>
        </p:spPr>
        <p:txBody>
          <a:bodyPr numCol="3"/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solidFill>
                  <a:schemeClr val="accent3">
                    <a:lumMod val="75000"/>
                  </a:schemeClr>
                </a:solidFill>
              </a:rPr>
              <a:t>기획 및 개발 환경 </a:t>
            </a:r>
            <a:r>
              <a:rPr lang="ko-KR" altLang="en-US" sz="2000" dirty="0" err="1" smtClean="0">
                <a:solidFill>
                  <a:schemeClr val="accent3">
                    <a:lumMod val="75000"/>
                  </a:schemeClr>
                </a:solidFill>
              </a:rPr>
              <a:t>셋업</a:t>
            </a:r>
            <a:endParaRPr lang="en-US" altLang="ko-KR" sz="20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solidFill>
                  <a:schemeClr val="bg2">
                    <a:lumMod val="75000"/>
                  </a:schemeClr>
                </a:solidFill>
              </a:rPr>
              <a:t>화면 설계</a:t>
            </a:r>
            <a:endParaRPr lang="en-US" altLang="ko-KR" sz="1600" dirty="0" smtClean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solidFill>
                  <a:schemeClr val="bg2">
                    <a:lumMod val="75000"/>
                  </a:schemeClr>
                </a:solidFill>
              </a:rPr>
              <a:t>DB </a:t>
            </a:r>
            <a:r>
              <a:rPr lang="ko-KR" altLang="en-US" sz="1600" dirty="0" smtClean="0">
                <a:solidFill>
                  <a:schemeClr val="bg2">
                    <a:lumMod val="75000"/>
                  </a:schemeClr>
                </a:solidFill>
              </a:rPr>
              <a:t>설계</a:t>
            </a:r>
            <a:endParaRPr lang="en-US" altLang="ko-KR" sz="1600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 smtClean="0">
                <a:solidFill>
                  <a:schemeClr val="bg2">
                    <a:lumMod val="75000"/>
                  </a:schemeClr>
                </a:solidFill>
              </a:rPr>
              <a:t>기획안</a:t>
            </a:r>
            <a:r>
              <a:rPr lang="ko-KR" altLang="en-US" sz="1600" dirty="0" smtClean="0">
                <a:solidFill>
                  <a:schemeClr val="bg2">
                    <a:lumMod val="75000"/>
                  </a:schemeClr>
                </a:solidFill>
              </a:rPr>
              <a:t> 작성</a:t>
            </a:r>
            <a:endParaRPr lang="en-US" altLang="ko-KR" sz="1600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solidFill>
                  <a:schemeClr val="bg2">
                    <a:lumMod val="75000"/>
                  </a:schemeClr>
                </a:solidFill>
              </a:rPr>
              <a:t>Apache tomcat </a:t>
            </a:r>
            <a:r>
              <a:rPr lang="ko-KR" altLang="en-US" sz="1600" dirty="0" smtClean="0">
                <a:solidFill>
                  <a:schemeClr val="bg2">
                    <a:lumMod val="75000"/>
                  </a:schemeClr>
                </a:solidFill>
              </a:rPr>
              <a:t>서버 구축</a:t>
            </a:r>
            <a:endParaRPr lang="en-US" altLang="ko-KR" sz="1600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altLang="ko-KR" sz="1600" dirty="0" err="1" smtClean="0">
                <a:solidFill>
                  <a:schemeClr val="bg2">
                    <a:lumMod val="75000"/>
                  </a:schemeClr>
                </a:solidFill>
              </a:rPr>
              <a:t>Mysql</a:t>
            </a:r>
            <a:r>
              <a:rPr lang="en-US" altLang="ko-KR" sz="16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ko-KR" altLang="en-US" sz="1600" dirty="0" smtClean="0">
                <a:solidFill>
                  <a:schemeClr val="bg2">
                    <a:lumMod val="75000"/>
                  </a:schemeClr>
                </a:solidFill>
              </a:rPr>
              <a:t>서버 구축</a:t>
            </a:r>
            <a:endParaRPr lang="en-US" altLang="ko-KR" sz="1600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solidFill>
                  <a:schemeClr val="accent6">
                    <a:lumMod val="75000"/>
                  </a:schemeClr>
                </a:solidFill>
              </a:rPr>
              <a:t>Jenkins </a:t>
            </a:r>
            <a:r>
              <a:rPr lang="ko-KR" altLang="en-US" sz="1600" dirty="0" smtClean="0">
                <a:solidFill>
                  <a:schemeClr val="accent6">
                    <a:lumMod val="75000"/>
                  </a:schemeClr>
                </a:solidFill>
              </a:rPr>
              <a:t>서버 구축</a:t>
            </a:r>
            <a:endParaRPr lang="en-US" altLang="ko-KR" sz="1600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solidFill>
                  <a:schemeClr val="bg2">
                    <a:lumMod val="75000"/>
                  </a:schemeClr>
                </a:solidFill>
              </a:rPr>
              <a:t>개발 환경 </a:t>
            </a:r>
            <a:r>
              <a:rPr lang="ko-KR" altLang="en-US" sz="1600" dirty="0" err="1" smtClean="0">
                <a:solidFill>
                  <a:schemeClr val="bg2">
                    <a:lumMod val="75000"/>
                  </a:schemeClr>
                </a:solidFill>
              </a:rPr>
              <a:t>셋업</a:t>
            </a:r>
            <a:r>
              <a:rPr lang="en-US" altLang="ko-KR" sz="1600" dirty="0" smtClean="0">
                <a:solidFill>
                  <a:schemeClr val="bg2">
                    <a:lumMod val="75000"/>
                  </a:schemeClr>
                </a:solidFill>
              </a:rPr>
              <a:t>(STS, </a:t>
            </a:r>
            <a:r>
              <a:rPr lang="en-US" altLang="ko-KR" sz="1600" dirty="0" err="1" smtClean="0">
                <a:solidFill>
                  <a:schemeClr val="bg2">
                    <a:lumMod val="75000"/>
                  </a:schemeClr>
                </a:solidFill>
              </a:rPr>
              <a:t>github</a:t>
            </a:r>
            <a:r>
              <a:rPr lang="en-US" altLang="ko-KR" sz="1600" dirty="0" smtClean="0">
                <a:solidFill>
                  <a:schemeClr val="bg2">
                    <a:lumMod val="75000"/>
                  </a:schemeClr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endParaRPr lang="en-US" altLang="ko-KR" sz="1100" dirty="0" smtClean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solidFill>
                  <a:schemeClr val="accent3">
                    <a:lumMod val="75000"/>
                  </a:schemeClr>
                </a:solidFill>
              </a:rPr>
              <a:t>로그인</a:t>
            </a:r>
            <a:r>
              <a:rPr lang="en-US" altLang="ko-KR" sz="2000" dirty="0" smtClean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ko-KR" altLang="en-US" sz="2000" dirty="0" smtClean="0">
                <a:solidFill>
                  <a:schemeClr val="accent3">
                    <a:lumMod val="75000"/>
                  </a:schemeClr>
                </a:solidFill>
              </a:rPr>
              <a:t>회원가입</a:t>
            </a:r>
            <a:endParaRPr lang="en-US" altLang="ko-KR" sz="20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solidFill>
                  <a:schemeClr val="bg2">
                    <a:lumMod val="75000"/>
                  </a:schemeClr>
                </a:solidFill>
              </a:rPr>
              <a:t>table </a:t>
            </a:r>
            <a:r>
              <a:rPr lang="ko-KR" altLang="en-US" sz="1600" dirty="0" smtClean="0">
                <a:solidFill>
                  <a:schemeClr val="bg2">
                    <a:lumMod val="75000"/>
                  </a:schemeClr>
                </a:solidFill>
              </a:rPr>
              <a:t>생성</a:t>
            </a:r>
            <a:endParaRPr lang="en-US" altLang="ko-KR" sz="1600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solidFill>
                  <a:schemeClr val="bg2">
                    <a:lumMod val="75000"/>
                  </a:schemeClr>
                </a:solidFill>
              </a:rPr>
              <a:t>form </a:t>
            </a:r>
            <a:r>
              <a:rPr lang="ko-KR" altLang="en-US" sz="1600" dirty="0" smtClean="0">
                <a:solidFill>
                  <a:schemeClr val="bg2">
                    <a:lumMod val="75000"/>
                  </a:schemeClr>
                </a:solidFill>
              </a:rPr>
              <a:t>작성</a:t>
            </a:r>
            <a:endParaRPr lang="en-US" altLang="ko-KR" sz="1600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solidFill>
                  <a:schemeClr val="bg2">
                    <a:lumMod val="75000"/>
                  </a:schemeClr>
                </a:solidFill>
              </a:rPr>
              <a:t>회원 가입</a:t>
            </a:r>
            <a:r>
              <a:rPr lang="en-US" altLang="ko-KR" sz="1600" dirty="0" smtClean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ko-KR" altLang="en-US" sz="1600" dirty="0" smtClean="0">
                <a:solidFill>
                  <a:schemeClr val="bg2">
                    <a:lumMod val="75000"/>
                  </a:schemeClr>
                </a:solidFill>
              </a:rPr>
              <a:t>유효성 검사</a:t>
            </a:r>
            <a:r>
              <a:rPr lang="en-US" altLang="ko-KR" sz="1600" dirty="0" smtClean="0">
                <a:solidFill>
                  <a:schemeClr val="bg2">
                    <a:lumMod val="75000"/>
                  </a:schemeClr>
                </a:solidFill>
              </a:rPr>
              <a:t>, DB </a:t>
            </a:r>
            <a:r>
              <a:rPr lang="ko-KR" altLang="en-US" sz="1600" dirty="0" smtClean="0">
                <a:solidFill>
                  <a:schemeClr val="bg2">
                    <a:lumMod val="75000"/>
                  </a:schemeClr>
                </a:solidFill>
              </a:rPr>
              <a:t>등록</a:t>
            </a:r>
            <a:r>
              <a:rPr lang="en-US" altLang="ko-KR" sz="1600" dirty="0" smtClean="0">
                <a:solidFill>
                  <a:schemeClr val="bg2">
                    <a:lumMod val="75000"/>
                  </a:schemeClr>
                </a:solidFill>
              </a:rPr>
              <a:t>)</a:t>
            </a:r>
          </a:p>
          <a:p>
            <a:pPr marL="285750" indent="-285750">
              <a:lnSpc>
                <a:spcPct val="1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solidFill>
                  <a:schemeClr val="bg2">
                    <a:lumMod val="75000"/>
                  </a:schemeClr>
                </a:solidFill>
              </a:rPr>
              <a:t>로그인</a:t>
            </a:r>
            <a:r>
              <a:rPr lang="en-US" altLang="ko-KR" sz="1600" dirty="0" smtClean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ko-KR" altLang="en-US" sz="1600" dirty="0" smtClean="0">
                <a:solidFill>
                  <a:schemeClr val="bg2">
                    <a:lumMod val="75000"/>
                  </a:schemeClr>
                </a:solidFill>
              </a:rPr>
              <a:t>유효성 검사</a:t>
            </a:r>
            <a:r>
              <a:rPr lang="en-US" altLang="ko-KR" sz="1600" dirty="0" smtClean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ko-KR" altLang="en-US" sz="1600" dirty="0" smtClean="0">
                <a:solidFill>
                  <a:schemeClr val="bg2">
                    <a:lumMod val="75000"/>
                  </a:schemeClr>
                </a:solidFill>
              </a:rPr>
              <a:t>세션 유지</a:t>
            </a:r>
            <a:r>
              <a:rPr lang="en-US" altLang="ko-KR" sz="1600" dirty="0" smtClean="0">
                <a:solidFill>
                  <a:schemeClr val="bg2">
                    <a:lumMod val="75000"/>
                  </a:schemeClr>
                </a:solidFill>
              </a:rPr>
              <a:t>)</a:t>
            </a:r>
          </a:p>
          <a:p>
            <a:pPr marL="285750" indent="-285750">
              <a:lnSpc>
                <a:spcPct val="1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solidFill>
                  <a:schemeClr val="bg2">
                    <a:lumMod val="75000"/>
                  </a:schemeClr>
                </a:solidFill>
              </a:rPr>
              <a:t>로그인</a:t>
            </a:r>
            <a:r>
              <a:rPr lang="en-US" altLang="ko-KR" sz="1600" dirty="0" smtClean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ko-KR" altLang="en-US" sz="1600" dirty="0" smtClean="0">
                <a:solidFill>
                  <a:schemeClr val="bg2">
                    <a:lumMod val="75000"/>
                  </a:schemeClr>
                </a:solidFill>
              </a:rPr>
              <a:t>회원가입</a:t>
            </a:r>
            <a:r>
              <a:rPr lang="en-US" altLang="ko-KR" sz="1600" dirty="0" smtClean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ko-KR" altLang="en-US" sz="1600" dirty="0" smtClean="0">
                <a:solidFill>
                  <a:schemeClr val="bg2">
                    <a:lumMod val="75000"/>
                  </a:schemeClr>
                </a:solidFill>
              </a:rPr>
              <a:t>메인 페이지 연동</a:t>
            </a:r>
            <a:endParaRPr lang="en-US" altLang="ko-KR" sz="1600" dirty="0" smtClean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altLang="ko-KR" sz="1600" dirty="0" smtClean="0"/>
          </a:p>
          <a:p>
            <a:pPr>
              <a:lnSpc>
                <a:spcPct val="100000"/>
              </a:lnSpc>
            </a:pPr>
            <a:endParaRPr lang="en-US" altLang="ko-KR" sz="1600" dirty="0"/>
          </a:p>
          <a:p>
            <a:pPr>
              <a:lnSpc>
                <a:spcPct val="100000"/>
              </a:lnSpc>
            </a:pPr>
            <a:endParaRPr lang="en-US" altLang="ko-KR" sz="1600" dirty="0" smtClean="0"/>
          </a:p>
          <a:p>
            <a:pPr>
              <a:lnSpc>
                <a:spcPct val="100000"/>
              </a:lnSpc>
            </a:pPr>
            <a:endParaRPr lang="en-US" altLang="ko-KR" sz="1600" dirty="0"/>
          </a:p>
          <a:p>
            <a:pPr>
              <a:lnSpc>
                <a:spcPct val="100000"/>
              </a:lnSpc>
            </a:pPr>
            <a:endParaRPr lang="en-US" altLang="ko-KR" sz="1600" dirty="0" smtClean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solidFill>
                  <a:schemeClr val="accent3">
                    <a:lumMod val="75000"/>
                  </a:schemeClr>
                </a:solidFill>
              </a:rPr>
              <a:t>게시물</a:t>
            </a:r>
            <a:r>
              <a:rPr lang="en-US" altLang="ko-KR" sz="2000" dirty="0" smtClean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ko-KR" altLang="en-US" sz="2000" dirty="0" smtClean="0">
                <a:solidFill>
                  <a:schemeClr val="accent3">
                    <a:lumMod val="75000"/>
                  </a:schemeClr>
                </a:solidFill>
              </a:rPr>
              <a:t>글쓰기</a:t>
            </a:r>
            <a:r>
              <a:rPr lang="en-US" altLang="ko-KR" sz="2000" dirty="0" smtClean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ko-KR" altLang="en-US" sz="2000" dirty="0" smtClean="0">
                <a:solidFill>
                  <a:schemeClr val="accent3">
                    <a:lumMod val="75000"/>
                  </a:schemeClr>
                </a:solidFill>
              </a:rPr>
              <a:t>수정</a:t>
            </a:r>
            <a:r>
              <a:rPr lang="en-US" altLang="ko-KR" sz="2000" dirty="0" smtClean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ko-KR" altLang="en-US" sz="2000" dirty="0" smtClean="0">
                <a:solidFill>
                  <a:schemeClr val="accent3">
                    <a:lumMod val="75000"/>
                  </a:schemeClr>
                </a:solidFill>
              </a:rPr>
              <a:t>삭제</a:t>
            </a:r>
            <a:r>
              <a:rPr lang="en-US" altLang="ko-KR" sz="2000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  <a:p>
            <a:pPr marL="285750" indent="-285750">
              <a:lnSpc>
                <a:spcPct val="1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t</a:t>
            </a:r>
            <a:r>
              <a:rPr lang="en-US" altLang="ko-KR" sz="1600" dirty="0" smtClean="0">
                <a:solidFill>
                  <a:schemeClr val="bg2">
                    <a:lumMod val="75000"/>
                  </a:schemeClr>
                </a:solidFill>
              </a:rPr>
              <a:t>able </a:t>
            </a:r>
            <a:r>
              <a:rPr lang="ko-KR" altLang="en-US" sz="1600" dirty="0" smtClean="0">
                <a:solidFill>
                  <a:schemeClr val="bg2">
                    <a:lumMod val="75000"/>
                  </a:schemeClr>
                </a:solidFill>
              </a:rPr>
              <a:t>생성</a:t>
            </a:r>
            <a:endParaRPr lang="en-US" altLang="ko-KR" sz="1600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solidFill>
                  <a:schemeClr val="bg2">
                    <a:lumMod val="75000"/>
                  </a:schemeClr>
                </a:solidFill>
              </a:rPr>
              <a:t>form </a:t>
            </a:r>
            <a:r>
              <a:rPr lang="ko-KR" altLang="en-US" sz="1600" dirty="0" smtClean="0">
                <a:solidFill>
                  <a:schemeClr val="bg2">
                    <a:lumMod val="75000"/>
                  </a:schemeClr>
                </a:solidFill>
              </a:rPr>
              <a:t>작성</a:t>
            </a:r>
            <a:endParaRPr lang="en-US" altLang="ko-KR" sz="1600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solidFill>
                  <a:schemeClr val="bg2">
                    <a:lumMod val="75000"/>
                  </a:schemeClr>
                </a:solidFill>
              </a:rPr>
              <a:t>글쓰기</a:t>
            </a:r>
            <a:r>
              <a:rPr lang="en-US" altLang="ko-KR" sz="1600" dirty="0" smtClean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ko-KR" altLang="en-US" sz="1600" dirty="0" smtClean="0">
                <a:solidFill>
                  <a:schemeClr val="bg2">
                    <a:lumMod val="75000"/>
                  </a:schemeClr>
                </a:solidFill>
              </a:rPr>
              <a:t>유저 권한 </a:t>
            </a:r>
            <a:r>
              <a:rPr lang="en-US" altLang="ko-KR" sz="1600" dirty="0" smtClean="0">
                <a:solidFill>
                  <a:schemeClr val="bg2">
                    <a:lumMod val="75000"/>
                  </a:schemeClr>
                </a:solidFill>
              </a:rPr>
              <a:t>, DB </a:t>
            </a:r>
            <a:r>
              <a:rPr lang="ko-KR" altLang="en-US" sz="1600" dirty="0" smtClean="0">
                <a:solidFill>
                  <a:schemeClr val="bg2">
                    <a:lumMod val="75000"/>
                  </a:schemeClr>
                </a:solidFill>
              </a:rPr>
              <a:t>등록</a:t>
            </a:r>
            <a:r>
              <a:rPr lang="en-US" altLang="ko-KR" sz="1600" dirty="0" smtClean="0">
                <a:solidFill>
                  <a:schemeClr val="bg2">
                    <a:lumMod val="75000"/>
                  </a:schemeClr>
                </a:solidFill>
              </a:rPr>
              <a:t>)</a:t>
            </a:r>
          </a:p>
          <a:p>
            <a:pPr marL="285750" indent="-285750">
              <a:lnSpc>
                <a:spcPct val="1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 smtClean="0">
                <a:solidFill>
                  <a:schemeClr val="bg2">
                    <a:lumMod val="75000"/>
                  </a:schemeClr>
                </a:solidFill>
              </a:rPr>
              <a:t>게시글</a:t>
            </a:r>
            <a:r>
              <a:rPr lang="ko-KR" altLang="en-US" sz="1600" dirty="0" smtClean="0">
                <a:solidFill>
                  <a:schemeClr val="bg2">
                    <a:lumMod val="75000"/>
                  </a:schemeClr>
                </a:solidFill>
              </a:rPr>
              <a:t> 조회</a:t>
            </a:r>
            <a:r>
              <a:rPr lang="en-US" altLang="ko-KR" sz="1600" dirty="0" smtClean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ko-KR" altLang="en-US" sz="1600" dirty="0" smtClean="0">
                <a:solidFill>
                  <a:schemeClr val="bg2">
                    <a:lumMod val="75000"/>
                  </a:schemeClr>
                </a:solidFill>
              </a:rPr>
              <a:t>수정</a:t>
            </a:r>
            <a:r>
              <a:rPr lang="en-US" altLang="ko-KR" sz="1600" dirty="0" smtClean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ko-KR" altLang="en-US" sz="1600" dirty="0" smtClean="0">
                <a:solidFill>
                  <a:schemeClr val="bg2">
                    <a:lumMod val="75000"/>
                  </a:schemeClr>
                </a:solidFill>
              </a:rPr>
              <a:t>삭제</a:t>
            </a:r>
            <a:r>
              <a:rPr lang="en-US" altLang="ko-KR" sz="1600" dirty="0" smtClean="0">
                <a:solidFill>
                  <a:schemeClr val="bg2">
                    <a:lumMod val="75000"/>
                  </a:schemeClr>
                </a:solidFill>
              </a:rPr>
              <a:t>)</a:t>
            </a:r>
          </a:p>
          <a:p>
            <a:pPr marL="285750" indent="-285750">
              <a:lnSpc>
                <a:spcPct val="1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solidFill>
                  <a:srgbClr val="FFC000"/>
                </a:solidFill>
              </a:rPr>
              <a:t>게시물 무한 스크롤</a:t>
            </a:r>
            <a:endParaRPr lang="en-US" altLang="ko-KR" sz="1600" dirty="0">
              <a:solidFill>
                <a:srgbClr val="FFC000"/>
              </a:solidFill>
            </a:endParaRPr>
          </a:p>
          <a:p>
            <a:pPr marL="285750" indent="-285750">
              <a:lnSpc>
                <a:spcPct val="1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solidFill>
                  <a:schemeClr val="bg2">
                    <a:lumMod val="75000"/>
                  </a:schemeClr>
                </a:solidFill>
              </a:rPr>
              <a:t>메인 페이지</a:t>
            </a:r>
            <a:r>
              <a:rPr lang="en-US" altLang="ko-KR" sz="1600" dirty="0" smtClean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ko-KR" altLang="en-US" sz="1600" dirty="0" smtClean="0">
                <a:solidFill>
                  <a:schemeClr val="bg2">
                    <a:lumMod val="75000"/>
                  </a:schemeClr>
                </a:solidFill>
              </a:rPr>
              <a:t>글쓰기</a:t>
            </a:r>
            <a:r>
              <a:rPr lang="en-US" altLang="ko-KR" sz="1600" dirty="0" smtClean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ko-KR" altLang="en-US" sz="1600" dirty="0" smtClean="0">
                <a:solidFill>
                  <a:schemeClr val="bg2">
                    <a:lumMod val="75000"/>
                  </a:schemeClr>
                </a:solidFill>
              </a:rPr>
              <a:t>수정</a:t>
            </a:r>
            <a:r>
              <a:rPr lang="en-US" altLang="ko-KR" sz="1600" dirty="0" smtClean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ko-KR" altLang="en-US" sz="1600" dirty="0" smtClean="0">
                <a:solidFill>
                  <a:schemeClr val="bg2">
                    <a:lumMod val="75000"/>
                  </a:schemeClr>
                </a:solidFill>
              </a:rPr>
              <a:t>삭제 연동</a:t>
            </a:r>
            <a:endParaRPr lang="en-US" altLang="ko-KR" sz="1600" dirty="0" smtClean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altLang="ko-KR" sz="1100"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solidFill>
                  <a:schemeClr val="accent3">
                    <a:lumMod val="75000"/>
                  </a:schemeClr>
                </a:solidFill>
              </a:rPr>
              <a:t>게시물</a:t>
            </a:r>
            <a:r>
              <a:rPr lang="en-US" altLang="ko-KR" sz="2000" dirty="0" smtClean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ko-KR" altLang="en-US" sz="2000" dirty="0" smtClean="0">
                <a:solidFill>
                  <a:schemeClr val="accent3">
                    <a:lumMod val="75000"/>
                  </a:schemeClr>
                </a:solidFill>
              </a:rPr>
              <a:t>좋아요</a:t>
            </a:r>
            <a:r>
              <a:rPr lang="en-US" altLang="ko-KR" sz="2000" dirty="0" smtClean="0">
                <a:solidFill>
                  <a:schemeClr val="accent3">
                    <a:lumMod val="75000"/>
                  </a:schemeClr>
                </a:solidFill>
              </a:rPr>
              <a:t>), </a:t>
            </a:r>
            <a:r>
              <a:rPr lang="ko-KR" altLang="en-US" sz="2000" dirty="0" smtClean="0">
                <a:solidFill>
                  <a:schemeClr val="accent3">
                    <a:lumMod val="75000"/>
                  </a:schemeClr>
                </a:solidFill>
              </a:rPr>
              <a:t>댓글</a:t>
            </a:r>
            <a:r>
              <a:rPr lang="en-US" altLang="ko-KR" sz="2000" dirty="0" smtClean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ko-KR" altLang="en-US" sz="2000" dirty="0" err="1" smtClean="0">
                <a:solidFill>
                  <a:schemeClr val="accent3">
                    <a:lumMod val="75000"/>
                  </a:schemeClr>
                </a:solidFill>
              </a:rPr>
              <a:t>대댓글</a:t>
            </a:r>
            <a:r>
              <a:rPr lang="en-US" altLang="ko-KR" sz="2000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  <a:p>
            <a:pPr marL="285750" indent="-285750">
              <a:lnSpc>
                <a:spcPct val="1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t</a:t>
            </a:r>
            <a:r>
              <a:rPr lang="en-US" altLang="ko-KR" sz="1600" dirty="0" smtClean="0">
                <a:solidFill>
                  <a:schemeClr val="bg2">
                    <a:lumMod val="75000"/>
                  </a:schemeClr>
                </a:solidFill>
              </a:rPr>
              <a:t>able </a:t>
            </a:r>
            <a:r>
              <a:rPr lang="ko-KR" altLang="en-US" sz="1600" dirty="0" smtClean="0">
                <a:solidFill>
                  <a:schemeClr val="bg2">
                    <a:lumMod val="75000"/>
                  </a:schemeClr>
                </a:solidFill>
              </a:rPr>
              <a:t>생성</a:t>
            </a:r>
            <a:endParaRPr lang="en-US" altLang="ko-KR" sz="1600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solidFill>
                  <a:schemeClr val="bg2">
                    <a:lumMod val="75000"/>
                  </a:schemeClr>
                </a:solidFill>
              </a:rPr>
              <a:t>좋아요 등록</a:t>
            </a:r>
            <a:r>
              <a:rPr lang="en-US" altLang="ko-KR" sz="1600" dirty="0" smtClean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ko-KR" altLang="en-US" sz="1600" dirty="0" smtClean="0">
                <a:solidFill>
                  <a:schemeClr val="bg2">
                    <a:lumMod val="75000"/>
                  </a:schemeClr>
                </a:solidFill>
              </a:rPr>
              <a:t>카운트</a:t>
            </a:r>
            <a:endParaRPr lang="en-US" altLang="ko-KR" sz="1600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solidFill>
                  <a:schemeClr val="bg2">
                    <a:lumMod val="75000"/>
                  </a:schemeClr>
                </a:solidFill>
              </a:rPr>
              <a:t>좋아요 등록 유저 관리</a:t>
            </a:r>
            <a:endParaRPr lang="en-US" altLang="ko-KR" sz="1600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solidFill>
                  <a:schemeClr val="bg2">
                    <a:lumMod val="75000"/>
                  </a:schemeClr>
                </a:solidFill>
              </a:rPr>
              <a:t>댓글 작성과 등록</a:t>
            </a:r>
            <a:endParaRPr lang="en-US" altLang="ko-KR" sz="1600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solidFill>
                  <a:schemeClr val="bg2">
                    <a:lumMod val="75000"/>
                  </a:schemeClr>
                </a:solidFill>
              </a:rPr>
              <a:t>댓글 수정</a:t>
            </a:r>
            <a:r>
              <a:rPr lang="en-US" altLang="ko-KR" sz="1600" dirty="0" smtClean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ko-KR" altLang="en-US" sz="1600" dirty="0" smtClean="0">
                <a:solidFill>
                  <a:schemeClr val="bg2">
                    <a:lumMod val="75000"/>
                  </a:schemeClr>
                </a:solidFill>
              </a:rPr>
              <a:t>삭제</a:t>
            </a:r>
            <a:endParaRPr lang="en-US" altLang="ko-KR" sz="1600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 smtClean="0">
                <a:solidFill>
                  <a:srgbClr val="FFC000"/>
                </a:solidFill>
              </a:rPr>
              <a:t>대댓글</a:t>
            </a:r>
            <a:r>
              <a:rPr lang="ko-KR" altLang="en-US" sz="1600" dirty="0" smtClean="0">
                <a:solidFill>
                  <a:srgbClr val="FFC000"/>
                </a:solidFill>
              </a:rPr>
              <a:t> 조회 구현</a:t>
            </a:r>
            <a:endParaRPr lang="en-US" altLang="ko-KR" sz="1600" dirty="0" smtClean="0">
              <a:solidFill>
                <a:srgbClr val="FFC000"/>
              </a:solidFill>
            </a:endParaRPr>
          </a:p>
          <a:p>
            <a:pPr>
              <a:lnSpc>
                <a:spcPct val="100000"/>
              </a:lnSpc>
            </a:pPr>
            <a:endParaRPr lang="en-US" altLang="ko-KR" sz="1100"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solidFill>
                  <a:schemeClr val="accent3">
                    <a:lumMod val="75000"/>
                  </a:schemeClr>
                </a:solidFill>
              </a:rPr>
              <a:t>사진 업로드</a:t>
            </a:r>
            <a:endParaRPr lang="en-US" altLang="ko-KR" sz="20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solidFill>
                  <a:schemeClr val="bg2">
                    <a:lumMod val="75000"/>
                  </a:schemeClr>
                </a:solidFill>
              </a:rPr>
              <a:t>table </a:t>
            </a:r>
            <a:r>
              <a:rPr lang="ko-KR" altLang="en-US" sz="1600" dirty="0" smtClean="0">
                <a:solidFill>
                  <a:schemeClr val="bg2">
                    <a:lumMod val="75000"/>
                  </a:schemeClr>
                </a:solidFill>
              </a:rPr>
              <a:t>생성</a:t>
            </a:r>
            <a:endParaRPr lang="en-US" altLang="ko-KR" sz="1600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solidFill>
                  <a:schemeClr val="bg2">
                    <a:lumMod val="75000"/>
                  </a:schemeClr>
                </a:solidFill>
              </a:rPr>
              <a:t>게시물 내부 사진 조회</a:t>
            </a:r>
            <a:endParaRPr lang="en-US" altLang="ko-KR" sz="1600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solidFill>
                  <a:schemeClr val="bg2">
                    <a:lumMod val="75000"/>
                  </a:schemeClr>
                </a:solidFill>
              </a:rPr>
              <a:t>사진첩에 직접 사진 업로드</a:t>
            </a:r>
            <a:endParaRPr lang="en-US" altLang="ko-KR" sz="1600" dirty="0" smtClean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solidFill>
                  <a:schemeClr val="accent3">
                    <a:lumMod val="75000"/>
                  </a:schemeClr>
                </a:solidFill>
              </a:rPr>
              <a:t>검색</a:t>
            </a:r>
            <a:r>
              <a:rPr lang="en-US" altLang="ko-KR" sz="2000" dirty="0" smtClean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ko-KR" altLang="en-US" sz="2000" dirty="0" smtClean="0">
                <a:solidFill>
                  <a:schemeClr val="accent3">
                    <a:lumMod val="75000"/>
                  </a:schemeClr>
                </a:solidFill>
              </a:rPr>
              <a:t>게시물</a:t>
            </a:r>
            <a:r>
              <a:rPr lang="en-US" altLang="ko-KR" sz="2000" dirty="0" smtClean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ko-KR" altLang="en-US" sz="2000" dirty="0" smtClean="0">
                <a:solidFill>
                  <a:schemeClr val="accent3">
                    <a:lumMod val="75000"/>
                  </a:schemeClr>
                </a:solidFill>
              </a:rPr>
              <a:t>댓글</a:t>
            </a:r>
            <a:r>
              <a:rPr lang="en-US" altLang="ko-KR" sz="2000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  <a:p>
            <a:pPr marL="285750" indent="-285750">
              <a:lnSpc>
                <a:spcPct val="1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solidFill>
                  <a:schemeClr val="bg2">
                    <a:lumMod val="75000"/>
                  </a:schemeClr>
                </a:solidFill>
              </a:rPr>
              <a:t>게시물 검색</a:t>
            </a:r>
            <a:r>
              <a:rPr lang="en-US" altLang="ko-KR" sz="1600" dirty="0" smtClean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ko-KR" altLang="en-US" sz="1600" dirty="0" smtClean="0">
                <a:solidFill>
                  <a:schemeClr val="bg2">
                    <a:lumMod val="75000"/>
                  </a:schemeClr>
                </a:solidFill>
              </a:rPr>
              <a:t>제목</a:t>
            </a:r>
            <a:r>
              <a:rPr lang="en-US" altLang="ko-KR" sz="1600" dirty="0" smtClean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ko-KR" altLang="en-US" sz="1600" dirty="0" smtClean="0">
                <a:solidFill>
                  <a:schemeClr val="bg2">
                    <a:lumMod val="75000"/>
                  </a:schemeClr>
                </a:solidFill>
              </a:rPr>
              <a:t>작성자</a:t>
            </a:r>
            <a:r>
              <a:rPr lang="en-US" altLang="ko-KR" sz="1600" dirty="0" smtClean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ko-KR" altLang="en-US" sz="1600" dirty="0" smtClean="0">
                <a:solidFill>
                  <a:schemeClr val="bg2">
                    <a:lumMod val="75000"/>
                  </a:schemeClr>
                </a:solidFill>
              </a:rPr>
              <a:t>내용</a:t>
            </a:r>
            <a:r>
              <a:rPr lang="en-US" altLang="ko-KR" sz="1600" dirty="0" smtClean="0">
                <a:solidFill>
                  <a:schemeClr val="bg2">
                    <a:lumMod val="75000"/>
                  </a:schemeClr>
                </a:solidFill>
              </a:rPr>
              <a:t>)</a:t>
            </a:r>
          </a:p>
          <a:p>
            <a:pPr marL="285750" indent="-285750">
              <a:lnSpc>
                <a:spcPct val="1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solidFill>
                  <a:schemeClr val="bg2">
                    <a:lumMod val="75000"/>
                  </a:schemeClr>
                </a:solidFill>
              </a:rPr>
              <a:t>댓글 검색</a:t>
            </a:r>
            <a:r>
              <a:rPr lang="en-US" altLang="ko-KR" sz="1600" dirty="0" smtClean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ko-KR" altLang="en-US" sz="1600" dirty="0" smtClean="0">
                <a:solidFill>
                  <a:schemeClr val="bg2">
                    <a:lumMod val="75000"/>
                  </a:schemeClr>
                </a:solidFill>
              </a:rPr>
              <a:t>작성자</a:t>
            </a:r>
            <a:r>
              <a:rPr lang="en-US" altLang="ko-KR" sz="1600" dirty="0" smtClean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ko-KR" altLang="en-US" sz="1600" dirty="0" smtClean="0">
                <a:solidFill>
                  <a:schemeClr val="bg2">
                    <a:lumMod val="75000"/>
                  </a:schemeClr>
                </a:solidFill>
              </a:rPr>
              <a:t>내용</a:t>
            </a:r>
            <a:r>
              <a:rPr lang="en-US" altLang="ko-KR" sz="1600" dirty="0" smtClean="0">
                <a:solidFill>
                  <a:schemeClr val="bg2">
                    <a:lumMod val="75000"/>
                  </a:schemeClr>
                </a:solidFill>
              </a:rPr>
              <a:t>)</a:t>
            </a:r>
          </a:p>
          <a:p>
            <a:pPr marL="285750" indent="-285750">
              <a:lnSpc>
                <a:spcPct val="1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solidFill>
                  <a:schemeClr val="bg2">
                    <a:lumMod val="75000"/>
                  </a:schemeClr>
                </a:solidFill>
              </a:rPr>
              <a:t>검색 결과 페이지 구현</a:t>
            </a:r>
            <a:r>
              <a:rPr lang="en-US" altLang="ko-KR" sz="1600" dirty="0" smtClean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ko-KR" altLang="en-US" sz="1600" dirty="0" smtClean="0">
                <a:solidFill>
                  <a:schemeClr val="bg2">
                    <a:lumMod val="75000"/>
                  </a:schemeClr>
                </a:solidFill>
              </a:rPr>
              <a:t>결과 페이지 이동</a:t>
            </a:r>
            <a:r>
              <a:rPr lang="en-US" altLang="ko-KR" sz="1600" dirty="0" smtClean="0">
                <a:solidFill>
                  <a:schemeClr val="bg2">
                    <a:lumMod val="75000"/>
                  </a:schemeClr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endParaRPr lang="en-US" altLang="ko-KR" sz="1100"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solidFill>
                  <a:schemeClr val="accent3">
                    <a:lumMod val="75000"/>
                  </a:schemeClr>
                </a:solidFill>
              </a:rPr>
              <a:t>검색</a:t>
            </a:r>
            <a:r>
              <a:rPr lang="en-US" altLang="ko-KR" sz="2000" dirty="0" smtClean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ko-KR" altLang="en-US" sz="2000" dirty="0" smtClean="0">
                <a:solidFill>
                  <a:schemeClr val="accent3">
                    <a:lumMod val="75000"/>
                  </a:schemeClr>
                </a:solidFill>
              </a:rPr>
              <a:t>사진</a:t>
            </a:r>
            <a:r>
              <a:rPr lang="en-US" altLang="ko-KR" sz="2000" dirty="0" smtClean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ko-KR" altLang="en-US" sz="2000" dirty="0" smtClean="0">
                <a:solidFill>
                  <a:schemeClr val="accent3">
                    <a:lumMod val="75000"/>
                  </a:schemeClr>
                </a:solidFill>
              </a:rPr>
              <a:t>친구</a:t>
            </a:r>
            <a:r>
              <a:rPr lang="en-US" altLang="ko-KR" sz="2000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  <a:p>
            <a:pPr marL="285750" indent="-285750">
              <a:lnSpc>
                <a:spcPct val="10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chemeClr val="bg2">
                    <a:lumMod val="75000"/>
                  </a:schemeClr>
                </a:solidFill>
              </a:rPr>
              <a:t>사진 검색</a:t>
            </a:r>
            <a:r>
              <a:rPr lang="en-US" altLang="ko-KR" sz="1600" dirty="0" smtClean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ko-KR" altLang="en-US" sz="1600" dirty="0" smtClean="0">
                <a:solidFill>
                  <a:schemeClr val="bg2">
                    <a:lumMod val="75000"/>
                  </a:schemeClr>
                </a:solidFill>
              </a:rPr>
              <a:t>제목</a:t>
            </a:r>
            <a:r>
              <a:rPr lang="en-US" altLang="ko-KR" sz="1600" dirty="0" smtClean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ko-KR" altLang="en-US" sz="1600" dirty="0" smtClean="0">
                <a:solidFill>
                  <a:schemeClr val="bg2">
                    <a:lumMod val="75000"/>
                  </a:schemeClr>
                </a:solidFill>
              </a:rPr>
              <a:t>게시물의 내용</a:t>
            </a:r>
            <a:r>
              <a:rPr lang="en-US" altLang="ko-KR" sz="1600" dirty="0" smtClean="0">
                <a:solidFill>
                  <a:schemeClr val="bg2">
                    <a:lumMod val="75000"/>
                  </a:schemeClr>
                </a:solidFill>
              </a:rPr>
              <a:t>)</a:t>
            </a:r>
          </a:p>
          <a:p>
            <a:pPr marL="285750" indent="-285750">
              <a:lnSpc>
                <a:spcPct val="10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chemeClr val="bg2">
                    <a:lumMod val="75000"/>
                  </a:schemeClr>
                </a:solidFill>
              </a:rPr>
              <a:t>친구 검색</a:t>
            </a:r>
            <a:r>
              <a:rPr lang="en-US" altLang="ko-KR" sz="1600" dirty="0" smtClean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ko-KR" altLang="en-US" sz="1600" dirty="0" smtClean="0">
                <a:solidFill>
                  <a:schemeClr val="bg2">
                    <a:lumMod val="75000"/>
                  </a:schemeClr>
                </a:solidFill>
              </a:rPr>
              <a:t>이름</a:t>
            </a:r>
            <a:r>
              <a:rPr lang="en-US" altLang="ko-KR" sz="1600" dirty="0" smtClean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ko-KR" altLang="en-US" sz="1600" dirty="0" smtClean="0">
                <a:solidFill>
                  <a:schemeClr val="bg2">
                    <a:lumMod val="75000"/>
                  </a:schemeClr>
                </a:solidFill>
              </a:rPr>
              <a:t>이메일</a:t>
            </a:r>
            <a:r>
              <a:rPr lang="en-US" altLang="ko-KR" sz="1600" dirty="0" smtClean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ko-KR" altLang="en-US" sz="1600" dirty="0" smtClean="0">
                <a:solidFill>
                  <a:schemeClr val="bg2">
                    <a:lumMod val="75000"/>
                  </a:schemeClr>
                </a:solidFill>
              </a:rPr>
              <a:t>전화번호</a:t>
            </a:r>
            <a:r>
              <a:rPr lang="en-US" altLang="ko-KR" sz="1600" dirty="0" smtClean="0">
                <a:solidFill>
                  <a:schemeClr val="bg2">
                    <a:lumMod val="75000"/>
                  </a:schemeClr>
                </a:solidFill>
              </a:rPr>
              <a:t>)</a:t>
            </a:r>
          </a:p>
          <a:p>
            <a:pPr marL="285750" indent="-285750">
              <a:lnSpc>
                <a:spcPct val="10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chemeClr val="bg2">
                    <a:lumMod val="75000"/>
                  </a:schemeClr>
                </a:solidFill>
              </a:rPr>
              <a:t>검색 결과 페이지 구현</a:t>
            </a:r>
            <a:endParaRPr lang="en-US" altLang="ko-KR" sz="1600" dirty="0" smtClean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altLang="ko-KR" sz="1100" dirty="0" smtClean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solidFill>
                  <a:schemeClr val="accent3">
                    <a:lumMod val="75000"/>
                  </a:schemeClr>
                </a:solidFill>
              </a:rPr>
              <a:t>친구 추가</a:t>
            </a:r>
            <a:r>
              <a:rPr lang="en-US" altLang="ko-KR" sz="2000" dirty="0" smtClean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ko-KR" altLang="en-US" sz="2000" dirty="0" smtClean="0">
                <a:solidFill>
                  <a:schemeClr val="accent3">
                    <a:lumMod val="75000"/>
                  </a:schemeClr>
                </a:solidFill>
              </a:rPr>
              <a:t>친구 추천</a:t>
            </a:r>
            <a:r>
              <a:rPr lang="en-US" altLang="ko-KR" sz="2000" dirty="0" smtClean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ko-KR" altLang="en-US" sz="2000" dirty="0" smtClean="0">
                <a:solidFill>
                  <a:schemeClr val="accent3">
                    <a:lumMod val="75000"/>
                  </a:schemeClr>
                </a:solidFill>
              </a:rPr>
              <a:t>게시물 공유</a:t>
            </a:r>
            <a:endParaRPr lang="en-US" altLang="ko-KR" sz="20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chemeClr val="bg2">
                    <a:lumMod val="75000"/>
                  </a:schemeClr>
                </a:solidFill>
              </a:rPr>
              <a:t>친구 추가</a:t>
            </a:r>
            <a:r>
              <a:rPr lang="en-US" altLang="ko-KR" sz="1600" dirty="0" smtClean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ko-KR" altLang="en-US" sz="1600" dirty="0" smtClean="0">
                <a:solidFill>
                  <a:schemeClr val="bg2">
                    <a:lumMod val="75000"/>
                  </a:schemeClr>
                </a:solidFill>
              </a:rPr>
              <a:t>검색으로 추가</a:t>
            </a:r>
            <a:r>
              <a:rPr lang="en-US" altLang="ko-KR" sz="1600" dirty="0" smtClean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ko-KR" altLang="en-US" sz="1600" dirty="0" smtClean="0">
                <a:solidFill>
                  <a:schemeClr val="bg2">
                    <a:lumMod val="75000"/>
                  </a:schemeClr>
                </a:solidFill>
              </a:rPr>
              <a:t>게시물을 통한 추가</a:t>
            </a:r>
            <a:r>
              <a:rPr lang="en-US" altLang="ko-KR" sz="1600" dirty="0" smtClean="0">
                <a:solidFill>
                  <a:schemeClr val="bg2">
                    <a:lumMod val="75000"/>
                  </a:schemeClr>
                </a:solidFill>
              </a:rPr>
              <a:t>)</a:t>
            </a:r>
          </a:p>
          <a:p>
            <a:pPr marL="285750" indent="-285750">
              <a:lnSpc>
                <a:spcPct val="10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chemeClr val="bg2">
                    <a:lumMod val="75000"/>
                  </a:schemeClr>
                </a:solidFill>
              </a:rPr>
              <a:t>친구 추천</a:t>
            </a:r>
            <a:r>
              <a:rPr lang="en-US" altLang="ko-KR" sz="1600" dirty="0" smtClean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ko-KR" altLang="en-US" sz="1600" dirty="0" smtClean="0">
                <a:solidFill>
                  <a:schemeClr val="bg2">
                    <a:lumMod val="75000"/>
                  </a:schemeClr>
                </a:solidFill>
              </a:rPr>
              <a:t>추가 기능</a:t>
            </a:r>
            <a:r>
              <a:rPr lang="en-US" altLang="ko-KR" sz="1600" dirty="0" smtClean="0">
                <a:solidFill>
                  <a:schemeClr val="bg2">
                    <a:lumMod val="75000"/>
                  </a:schemeClr>
                </a:solidFill>
              </a:rPr>
              <a:t>)</a:t>
            </a:r>
          </a:p>
          <a:p>
            <a:pPr marL="285750" indent="-285750">
              <a:lnSpc>
                <a:spcPct val="10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chemeClr val="bg2">
                    <a:lumMod val="75000"/>
                  </a:schemeClr>
                </a:solidFill>
              </a:rPr>
              <a:t>게시물 공유</a:t>
            </a:r>
            <a:r>
              <a:rPr lang="en-US" altLang="ko-KR" sz="1600" dirty="0" smtClean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ko-KR" altLang="en-US" sz="1600" dirty="0" smtClean="0">
                <a:solidFill>
                  <a:schemeClr val="bg2">
                    <a:lumMod val="75000"/>
                  </a:schemeClr>
                </a:solidFill>
              </a:rPr>
              <a:t>추가 기능</a:t>
            </a:r>
            <a:r>
              <a:rPr lang="en-US" altLang="ko-KR" sz="1600" dirty="0" smtClean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ko-KR" altLang="en-US" sz="1600" dirty="0" smtClean="0">
                <a:solidFill>
                  <a:schemeClr val="bg2">
                    <a:lumMod val="75000"/>
                  </a:schemeClr>
                </a:solidFill>
              </a:rPr>
              <a:t>내 게시물 노출</a:t>
            </a:r>
            <a:r>
              <a:rPr lang="en-US" altLang="ko-KR" sz="1600" dirty="0" smtClean="0">
                <a:solidFill>
                  <a:schemeClr val="bg2">
                    <a:lumMod val="75000"/>
                  </a:schemeClr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endParaRPr lang="en-US" altLang="ko-KR" sz="1100" dirty="0" smtClean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 smtClean="0">
                <a:solidFill>
                  <a:schemeClr val="accent3">
                    <a:lumMod val="75000"/>
                  </a:schemeClr>
                </a:solidFill>
              </a:rPr>
              <a:t>UI </a:t>
            </a:r>
            <a:r>
              <a:rPr lang="ko-KR" altLang="en-US" sz="2000" dirty="0" smtClean="0">
                <a:solidFill>
                  <a:schemeClr val="accent3">
                    <a:lumMod val="75000"/>
                  </a:schemeClr>
                </a:solidFill>
              </a:rPr>
              <a:t>작업</a:t>
            </a:r>
            <a:endParaRPr lang="en-US" altLang="ko-KR" sz="20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 smtClean="0">
                <a:solidFill>
                  <a:schemeClr val="bg2">
                    <a:lumMod val="75000"/>
                  </a:schemeClr>
                </a:solidFill>
              </a:rPr>
              <a:t>페이지별</a:t>
            </a:r>
            <a:r>
              <a:rPr lang="ko-KR" altLang="en-US" sz="16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ko-KR" sz="1600" dirty="0" smtClean="0">
                <a:solidFill>
                  <a:schemeClr val="bg2">
                    <a:lumMod val="75000"/>
                  </a:schemeClr>
                </a:solidFill>
              </a:rPr>
              <a:t>bootstrap </a:t>
            </a:r>
            <a:r>
              <a:rPr lang="ko-KR" altLang="en-US" sz="1600" dirty="0" smtClean="0">
                <a:solidFill>
                  <a:schemeClr val="bg2">
                    <a:lumMod val="75000"/>
                  </a:schemeClr>
                </a:solidFill>
              </a:rPr>
              <a:t>적용</a:t>
            </a:r>
            <a:endParaRPr lang="en-US" altLang="ko-KR" sz="1600" dirty="0" smtClean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altLang="ko-KR" sz="1100"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solidFill>
                  <a:schemeClr val="accent3">
                    <a:lumMod val="75000"/>
                  </a:schemeClr>
                </a:solidFill>
              </a:rPr>
              <a:t>발표 준비</a:t>
            </a:r>
            <a:endParaRPr lang="en-US" altLang="ko-KR" sz="20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solidFill>
                  <a:schemeClr val="bg2">
                    <a:lumMod val="75000"/>
                  </a:schemeClr>
                </a:solidFill>
              </a:rPr>
              <a:t>PPT </a:t>
            </a:r>
            <a:r>
              <a:rPr lang="ko-KR" altLang="en-US" sz="1600" dirty="0" smtClean="0">
                <a:solidFill>
                  <a:schemeClr val="bg2">
                    <a:lumMod val="75000"/>
                  </a:schemeClr>
                </a:solidFill>
              </a:rPr>
              <a:t>작성</a:t>
            </a:r>
            <a:endParaRPr lang="en-US" altLang="ko-KR" sz="160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34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defTabSz="180000">
              <a:lnSpc>
                <a:spcPct val="150000"/>
              </a:lnSpc>
              <a:spcBef>
                <a:spcPts val="300"/>
              </a:spcBef>
              <a:tabLst>
                <a:tab pos="180000" algn="l"/>
              </a:tabLst>
            </a:pPr>
            <a:r>
              <a:rPr lang="en-US" altLang="ko-KR" dirty="0"/>
              <a:t>1.2 Milestone</a:t>
            </a:r>
            <a:r>
              <a:rPr lang="ko-KR" altLang="en-US" dirty="0"/>
              <a:t>과 </a:t>
            </a:r>
            <a:r>
              <a:rPr lang="en-US" altLang="ko-KR" dirty="0" smtClean="0"/>
              <a:t>Feature</a:t>
            </a:r>
            <a:endParaRPr lang="ko-KR" altLang="en-US" dirty="0"/>
          </a:p>
        </p:txBody>
      </p:sp>
      <p:sp>
        <p:nvSpPr>
          <p:cNvPr id="12" name="내용 개체 틀 4"/>
          <p:cNvSpPr>
            <a:spLocks noGrp="1"/>
          </p:cNvSpPr>
          <p:nvPr>
            <p:ph idx="1"/>
          </p:nvPr>
        </p:nvSpPr>
        <p:spPr>
          <a:xfrm>
            <a:off x="191344" y="908720"/>
            <a:ext cx="11856640" cy="5727600"/>
          </a:xfrm>
        </p:spPr>
        <p:txBody>
          <a:bodyPr numCol="3"/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solidFill>
                  <a:schemeClr val="accent3">
                    <a:lumMod val="75000"/>
                  </a:schemeClr>
                </a:solidFill>
              </a:rPr>
              <a:t>기획 및 개발 환경 </a:t>
            </a:r>
            <a:r>
              <a:rPr lang="ko-KR" altLang="en-US" sz="2000" dirty="0" err="1" smtClean="0">
                <a:solidFill>
                  <a:schemeClr val="accent3">
                    <a:lumMod val="75000"/>
                  </a:schemeClr>
                </a:solidFill>
              </a:rPr>
              <a:t>셋업</a:t>
            </a:r>
            <a:endParaRPr lang="en-US" altLang="ko-KR" sz="20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solidFill>
                  <a:srgbClr val="171E28"/>
                </a:solidFill>
              </a:rPr>
              <a:t>화면 설계</a:t>
            </a:r>
            <a:endParaRPr lang="en-US" altLang="ko-KR" sz="1600" dirty="0" smtClean="0">
              <a:solidFill>
                <a:srgbClr val="171E28"/>
              </a:solidFill>
            </a:endParaRPr>
          </a:p>
          <a:p>
            <a:pPr marL="285750" indent="-285750">
              <a:lnSpc>
                <a:spcPct val="1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solidFill>
                  <a:srgbClr val="171E28"/>
                </a:solidFill>
              </a:rPr>
              <a:t>DB </a:t>
            </a:r>
            <a:r>
              <a:rPr lang="ko-KR" altLang="en-US" sz="1600" dirty="0" smtClean="0">
                <a:solidFill>
                  <a:srgbClr val="171E28"/>
                </a:solidFill>
              </a:rPr>
              <a:t>설계</a:t>
            </a:r>
            <a:endParaRPr lang="en-US" altLang="ko-KR" sz="1600" dirty="0">
              <a:solidFill>
                <a:srgbClr val="171E28"/>
              </a:solidFill>
            </a:endParaRPr>
          </a:p>
          <a:p>
            <a:pPr marL="285750" indent="-285750">
              <a:lnSpc>
                <a:spcPct val="1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 smtClean="0">
                <a:solidFill>
                  <a:srgbClr val="171E28"/>
                </a:solidFill>
              </a:rPr>
              <a:t>기획안</a:t>
            </a:r>
            <a:r>
              <a:rPr lang="ko-KR" altLang="en-US" sz="1600" dirty="0" smtClean="0">
                <a:solidFill>
                  <a:srgbClr val="171E28"/>
                </a:solidFill>
              </a:rPr>
              <a:t> 작성</a:t>
            </a:r>
            <a:endParaRPr lang="en-US" altLang="ko-KR" sz="1600" dirty="0">
              <a:solidFill>
                <a:srgbClr val="171E28"/>
              </a:solidFill>
            </a:endParaRPr>
          </a:p>
          <a:p>
            <a:pPr marL="285750" indent="-285750">
              <a:lnSpc>
                <a:spcPct val="1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solidFill>
                  <a:srgbClr val="171E28"/>
                </a:solidFill>
              </a:rPr>
              <a:t>Apache tomcat </a:t>
            </a:r>
            <a:r>
              <a:rPr lang="ko-KR" altLang="en-US" sz="1600" dirty="0" smtClean="0">
                <a:solidFill>
                  <a:srgbClr val="171E28"/>
                </a:solidFill>
              </a:rPr>
              <a:t>서버 구축</a:t>
            </a:r>
            <a:endParaRPr lang="en-US" altLang="ko-KR" sz="1600" dirty="0">
              <a:solidFill>
                <a:srgbClr val="171E28"/>
              </a:solidFill>
            </a:endParaRPr>
          </a:p>
          <a:p>
            <a:pPr marL="285750" indent="-285750">
              <a:lnSpc>
                <a:spcPct val="1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altLang="ko-KR" sz="1600" dirty="0" err="1" smtClean="0">
                <a:solidFill>
                  <a:srgbClr val="171E28"/>
                </a:solidFill>
              </a:rPr>
              <a:t>Mysql</a:t>
            </a:r>
            <a:r>
              <a:rPr lang="en-US" altLang="ko-KR" sz="1600" dirty="0" smtClean="0">
                <a:solidFill>
                  <a:srgbClr val="171E28"/>
                </a:solidFill>
              </a:rPr>
              <a:t> </a:t>
            </a:r>
            <a:r>
              <a:rPr lang="ko-KR" altLang="en-US" sz="1600" dirty="0" smtClean="0">
                <a:solidFill>
                  <a:srgbClr val="171E28"/>
                </a:solidFill>
              </a:rPr>
              <a:t>서버 구축</a:t>
            </a:r>
            <a:endParaRPr lang="en-US" altLang="ko-KR" sz="1600" dirty="0">
              <a:solidFill>
                <a:srgbClr val="171E28"/>
              </a:solidFill>
            </a:endParaRPr>
          </a:p>
          <a:p>
            <a:pPr marL="285750" indent="-285750">
              <a:lnSpc>
                <a:spcPct val="1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solidFill>
                  <a:schemeClr val="accent6">
                    <a:lumMod val="75000"/>
                  </a:schemeClr>
                </a:solidFill>
              </a:rPr>
              <a:t>Jenkins </a:t>
            </a:r>
            <a:r>
              <a:rPr lang="ko-KR" altLang="en-US" sz="1600" dirty="0" smtClean="0">
                <a:solidFill>
                  <a:schemeClr val="accent6">
                    <a:lumMod val="75000"/>
                  </a:schemeClr>
                </a:solidFill>
              </a:rPr>
              <a:t>서버 구축</a:t>
            </a:r>
            <a:endParaRPr lang="en-US" altLang="ko-KR" sz="1600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solidFill>
                  <a:srgbClr val="171E28"/>
                </a:solidFill>
              </a:rPr>
              <a:t>개발 환경 </a:t>
            </a:r>
            <a:r>
              <a:rPr lang="ko-KR" altLang="en-US" sz="1600" dirty="0" err="1" smtClean="0">
                <a:solidFill>
                  <a:srgbClr val="171E28"/>
                </a:solidFill>
              </a:rPr>
              <a:t>셋업</a:t>
            </a:r>
            <a:r>
              <a:rPr lang="en-US" altLang="ko-KR" sz="1600" dirty="0" smtClean="0">
                <a:solidFill>
                  <a:srgbClr val="171E28"/>
                </a:solidFill>
              </a:rPr>
              <a:t>(STS, </a:t>
            </a:r>
            <a:r>
              <a:rPr lang="en-US" altLang="ko-KR" sz="1600" dirty="0" err="1" smtClean="0">
                <a:solidFill>
                  <a:srgbClr val="171E28"/>
                </a:solidFill>
              </a:rPr>
              <a:t>github</a:t>
            </a:r>
            <a:r>
              <a:rPr lang="en-US" altLang="ko-KR" sz="1600" dirty="0" smtClean="0">
                <a:solidFill>
                  <a:srgbClr val="171E28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endParaRPr lang="en-US" altLang="ko-KR" sz="1100" dirty="0" smtClean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solidFill>
                  <a:schemeClr val="accent3">
                    <a:lumMod val="75000"/>
                  </a:schemeClr>
                </a:solidFill>
              </a:rPr>
              <a:t>로그인</a:t>
            </a:r>
            <a:r>
              <a:rPr lang="en-US" altLang="ko-KR" sz="2000" dirty="0" smtClean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ko-KR" altLang="en-US" sz="2000" dirty="0" smtClean="0">
                <a:solidFill>
                  <a:schemeClr val="accent3">
                    <a:lumMod val="75000"/>
                  </a:schemeClr>
                </a:solidFill>
              </a:rPr>
              <a:t>회원가입</a:t>
            </a:r>
            <a:endParaRPr lang="en-US" altLang="ko-KR" sz="20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solidFill>
                  <a:srgbClr val="171E28"/>
                </a:solidFill>
              </a:rPr>
              <a:t>table </a:t>
            </a:r>
            <a:r>
              <a:rPr lang="ko-KR" altLang="en-US" sz="1600" dirty="0" smtClean="0">
                <a:solidFill>
                  <a:srgbClr val="171E28"/>
                </a:solidFill>
              </a:rPr>
              <a:t>생성</a:t>
            </a:r>
            <a:endParaRPr lang="en-US" altLang="ko-KR" sz="1600" dirty="0">
              <a:solidFill>
                <a:srgbClr val="171E28"/>
              </a:solidFill>
            </a:endParaRPr>
          </a:p>
          <a:p>
            <a:pPr marL="285750" indent="-285750">
              <a:lnSpc>
                <a:spcPct val="1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solidFill>
                  <a:srgbClr val="171E28"/>
                </a:solidFill>
              </a:rPr>
              <a:t>form </a:t>
            </a:r>
            <a:r>
              <a:rPr lang="ko-KR" altLang="en-US" sz="1600" dirty="0" smtClean="0">
                <a:solidFill>
                  <a:srgbClr val="171E28"/>
                </a:solidFill>
              </a:rPr>
              <a:t>작성</a:t>
            </a:r>
            <a:endParaRPr lang="en-US" altLang="ko-KR" sz="1600" dirty="0">
              <a:solidFill>
                <a:srgbClr val="171E28"/>
              </a:solidFill>
            </a:endParaRPr>
          </a:p>
          <a:p>
            <a:pPr marL="285750" indent="-285750">
              <a:lnSpc>
                <a:spcPct val="1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solidFill>
                  <a:srgbClr val="171E28"/>
                </a:solidFill>
              </a:rPr>
              <a:t>회원 가입</a:t>
            </a:r>
            <a:r>
              <a:rPr lang="en-US" altLang="ko-KR" sz="1600" dirty="0" smtClean="0">
                <a:solidFill>
                  <a:srgbClr val="171E28"/>
                </a:solidFill>
              </a:rPr>
              <a:t>(</a:t>
            </a:r>
            <a:r>
              <a:rPr lang="ko-KR" altLang="en-US" sz="1600" dirty="0" smtClean="0">
                <a:solidFill>
                  <a:srgbClr val="171E28"/>
                </a:solidFill>
              </a:rPr>
              <a:t>유효성 검사</a:t>
            </a:r>
            <a:r>
              <a:rPr lang="en-US" altLang="ko-KR" sz="1600" dirty="0" smtClean="0">
                <a:solidFill>
                  <a:srgbClr val="171E28"/>
                </a:solidFill>
              </a:rPr>
              <a:t>, DB </a:t>
            </a:r>
            <a:r>
              <a:rPr lang="ko-KR" altLang="en-US" sz="1600" dirty="0" smtClean="0">
                <a:solidFill>
                  <a:srgbClr val="171E28"/>
                </a:solidFill>
              </a:rPr>
              <a:t>등록</a:t>
            </a:r>
            <a:r>
              <a:rPr lang="en-US" altLang="ko-KR" sz="1600" dirty="0" smtClean="0">
                <a:solidFill>
                  <a:srgbClr val="171E28"/>
                </a:solidFill>
              </a:rPr>
              <a:t>)</a:t>
            </a:r>
          </a:p>
          <a:p>
            <a:pPr marL="285750" indent="-285750">
              <a:lnSpc>
                <a:spcPct val="1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solidFill>
                  <a:srgbClr val="171E28"/>
                </a:solidFill>
              </a:rPr>
              <a:t>로그인</a:t>
            </a:r>
            <a:r>
              <a:rPr lang="en-US" altLang="ko-KR" sz="1600" dirty="0" smtClean="0">
                <a:solidFill>
                  <a:srgbClr val="171E28"/>
                </a:solidFill>
              </a:rPr>
              <a:t>(</a:t>
            </a:r>
            <a:r>
              <a:rPr lang="ko-KR" altLang="en-US" sz="1600" dirty="0" smtClean="0">
                <a:solidFill>
                  <a:srgbClr val="171E28"/>
                </a:solidFill>
              </a:rPr>
              <a:t>유효성 검사</a:t>
            </a:r>
            <a:r>
              <a:rPr lang="en-US" altLang="ko-KR" sz="1600" dirty="0" smtClean="0">
                <a:solidFill>
                  <a:srgbClr val="171E28"/>
                </a:solidFill>
              </a:rPr>
              <a:t>, </a:t>
            </a:r>
            <a:r>
              <a:rPr lang="ko-KR" altLang="en-US" sz="1600" dirty="0" smtClean="0">
                <a:solidFill>
                  <a:srgbClr val="171E28"/>
                </a:solidFill>
              </a:rPr>
              <a:t>세션 유지</a:t>
            </a:r>
            <a:r>
              <a:rPr lang="en-US" altLang="ko-KR" sz="1600" dirty="0" smtClean="0">
                <a:solidFill>
                  <a:srgbClr val="171E28"/>
                </a:solidFill>
              </a:rPr>
              <a:t>)</a:t>
            </a:r>
          </a:p>
          <a:p>
            <a:pPr marL="285750" indent="-285750">
              <a:lnSpc>
                <a:spcPct val="1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solidFill>
                  <a:srgbClr val="171E28"/>
                </a:solidFill>
              </a:rPr>
              <a:t>로그인</a:t>
            </a:r>
            <a:r>
              <a:rPr lang="en-US" altLang="ko-KR" sz="1600" dirty="0" smtClean="0">
                <a:solidFill>
                  <a:srgbClr val="171E28"/>
                </a:solidFill>
              </a:rPr>
              <a:t>, </a:t>
            </a:r>
            <a:r>
              <a:rPr lang="ko-KR" altLang="en-US" sz="1600" dirty="0" smtClean="0">
                <a:solidFill>
                  <a:srgbClr val="171E28"/>
                </a:solidFill>
              </a:rPr>
              <a:t>회원가입</a:t>
            </a:r>
            <a:r>
              <a:rPr lang="en-US" altLang="ko-KR" sz="1600" dirty="0" smtClean="0">
                <a:solidFill>
                  <a:srgbClr val="171E28"/>
                </a:solidFill>
              </a:rPr>
              <a:t>, </a:t>
            </a:r>
            <a:r>
              <a:rPr lang="ko-KR" altLang="en-US" sz="1600" dirty="0" smtClean="0">
                <a:solidFill>
                  <a:srgbClr val="171E28"/>
                </a:solidFill>
              </a:rPr>
              <a:t>메인 페이지 연동</a:t>
            </a:r>
            <a:endParaRPr lang="en-US" altLang="ko-KR" sz="1600" dirty="0" smtClean="0">
              <a:solidFill>
                <a:srgbClr val="171E28"/>
              </a:solidFill>
            </a:endParaRPr>
          </a:p>
          <a:p>
            <a:pPr>
              <a:lnSpc>
                <a:spcPct val="100000"/>
              </a:lnSpc>
            </a:pPr>
            <a:endParaRPr lang="en-US" altLang="ko-KR" sz="1600" dirty="0" smtClean="0"/>
          </a:p>
          <a:p>
            <a:pPr>
              <a:lnSpc>
                <a:spcPct val="100000"/>
              </a:lnSpc>
            </a:pPr>
            <a:endParaRPr lang="en-US" altLang="ko-KR" sz="1600" dirty="0"/>
          </a:p>
          <a:p>
            <a:pPr>
              <a:lnSpc>
                <a:spcPct val="100000"/>
              </a:lnSpc>
            </a:pPr>
            <a:endParaRPr lang="en-US" altLang="ko-KR" sz="1600" dirty="0" smtClean="0"/>
          </a:p>
          <a:p>
            <a:pPr>
              <a:lnSpc>
                <a:spcPct val="100000"/>
              </a:lnSpc>
            </a:pPr>
            <a:endParaRPr lang="en-US" altLang="ko-KR" sz="1600" dirty="0"/>
          </a:p>
          <a:p>
            <a:pPr>
              <a:lnSpc>
                <a:spcPct val="100000"/>
              </a:lnSpc>
            </a:pPr>
            <a:endParaRPr lang="en-US" altLang="ko-KR" sz="1600" dirty="0" smtClean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solidFill>
                  <a:schemeClr val="accent3">
                    <a:lumMod val="75000"/>
                  </a:schemeClr>
                </a:solidFill>
              </a:rPr>
              <a:t>게시물</a:t>
            </a:r>
            <a:r>
              <a:rPr lang="en-US" altLang="ko-KR" sz="2000" dirty="0" smtClean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ko-KR" altLang="en-US" sz="2000" dirty="0" smtClean="0">
                <a:solidFill>
                  <a:schemeClr val="accent3">
                    <a:lumMod val="75000"/>
                  </a:schemeClr>
                </a:solidFill>
              </a:rPr>
              <a:t>글쓰기</a:t>
            </a:r>
            <a:r>
              <a:rPr lang="en-US" altLang="ko-KR" sz="2000" dirty="0" smtClean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ko-KR" altLang="en-US" sz="2000" dirty="0" smtClean="0">
                <a:solidFill>
                  <a:schemeClr val="accent3">
                    <a:lumMod val="75000"/>
                  </a:schemeClr>
                </a:solidFill>
              </a:rPr>
              <a:t>수정</a:t>
            </a:r>
            <a:r>
              <a:rPr lang="en-US" altLang="ko-KR" sz="2000" dirty="0" smtClean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ko-KR" altLang="en-US" sz="2000" dirty="0" smtClean="0">
                <a:solidFill>
                  <a:schemeClr val="accent3">
                    <a:lumMod val="75000"/>
                  </a:schemeClr>
                </a:solidFill>
              </a:rPr>
              <a:t>삭제</a:t>
            </a:r>
            <a:r>
              <a:rPr lang="en-US" altLang="ko-KR" sz="2000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  <a:p>
            <a:pPr marL="285750" indent="-285750">
              <a:lnSpc>
                <a:spcPct val="1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rgbClr val="171E28"/>
                </a:solidFill>
              </a:rPr>
              <a:t>t</a:t>
            </a:r>
            <a:r>
              <a:rPr lang="en-US" altLang="ko-KR" sz="1600" dirty="0" smtClean="0">
                <a:solidFill>
                  <a:srgbClr val="171E28"/>
                </a:solidFill>
              </a:rPr>
              <a:t>able </a:t>
            </a:r>
            <a:r>
              <a:rPr lang="ko-KR" altLang="en-US" sz="1600" dirty="0" smtClean="0">
                <a:solidFill>
                  <a:srgbClr val="171E28"/>
                </a:solidFill>
              </a:rPr>
              <a:t>생성</a:t>
            </a:r>
            <a:endParaRPr lang="en-US" altLang="ko-KR" sz="1600" dirty="0">
              <a:solidFill>
                <a:srgbClr val="171E28"/>
              </a:solidFill>
            </a:endParaRPr>
          </a:p>
          <a:p>
            <a:pPr marL="285750" indent="-285750">
              <a:lnSpc>
                <a:spcPct val="1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solidFill>
                  <a:srgbClr val="171E28"/>
                </a:solidFill>
              </a:rPr>
              <a:t>form </a:t>
            </a:r>
            <a:r>
              <a:rPr lang="ko-KR" altLang="en-US" sz="1600" dirty="0" smtClean="0">
                <a:solidFill>
                  <a:srgbClr val="171E28"/>
                </a:solidFill>
              </a:rPr>
              <a:t>작성</a:t>
            </a:r>
            <a:endParaRPr lang="en-US" altLang="ko-KR" sz="1600" dirty="0">
              <a:solidFill>
                <a:srgbClr val="171E28"/>
              </a:solidFill>
            </a:endParaRPr>
          </a:p>
          <a:p>
            <a:pPr marL="285750" indent="-285750">
              <a:lnSpc>
                <a:spcPct val="1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solidFill>
                  <a:srgbClr val="171E28"/>
                </a:solidFill>
              </a:rPr>
              <a:t>글쓰기</a:t>
            </a:r>
            <a:r>
              <a:rPr lang="en-US" altLang="ko-KR" sz="1600" dirty="0" smtClean="0">
                <a:solidFill>
                  <a:srgbClr val="171E28"/>
                </a:solidFill>
              </a:rPr>
              <a:t>(</a:t>
            </a:r>
            <a:r>
              <a:rPr lang="ko-KR" altLang="en-US" sz="1600" dirty="0" smtClean="0">
                <a:solidFill>
                  <a:srgbClr val="171E28"/>
                </a:solidFill>
              </a:rPr>
              <a:t>유저 권한 </a:t>
            </a:r>
            <a:r>
              <a:rPr lang="en-US" altLang="ko-KR" sz="1600" dirty="0" smtClean="0">
                <a:solidFill>
                  <a:srgbClr val="171E28"/>
                </a:solidFill>
              </a:rPr>
              <a:t>, DB </a:t>
            </a:r>
            <a:r>
              <a:rPr lang="ko-KR" altLang="en-US" sz="1600" dirty="0" smtClean="0">
                <a:solidFill>
                  <a:srgbClr val="171E28"/>
                </a:solidFill>
              </a:rPr>
              <a:t>등록</a:t>
            </a:r>
            <a:r>
              <a:rPr lang="en-US" altLang="ko-KR" sz="1600" dirty="0" smtClean="0">
                <a:solidFill>
                  <a:srgbClr val="171E28"/>
                </a:solidFill>
              </a:rPr>
              <a:t>)</a:t>
            </a:r>
          </a:p>
          <a:p>
            <a:pPr marL="285750" indent="-285750">
              <a:lnSpc>
                <a:spcPct val="1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 smtClean="0">
                <a:solidFill>
                  <a:srgbClr val="171E28"/>
                </a:solidFill>
              </a:rPr>
              <a:t>게시글</a:t>
            </a:r>
            <a:r>
              <a:rPr lang="ko-KR" altLang="en-US" sz="1600" dirty="0" smtClean="0">
                <a:solidFill>
                  <a:srgbClr val="171E28"/>
                </a:solidFill>
              </a:rPr>
              <a:t> 조회</a:t>
            </a:r>
            <a:r>
              <a:rPr lang="en-US" altLang="ko-KR" sz="1600" dirty="0" smtClean="0">
                <a:solidFill>
                  <a:srgbClr val="171E28"/>
                </a:solidFill>
              </a:rPr>
              <a:t>(</a:t>
            </a:r>
            <a:r>
              <a:rPr lang="ko-KR" altLang="en-US" sz="1600" dirty="0" smtClean="0">
                <a:solidFill>
                  <a:srgbClr val="171E28"/>
                </a:solidFill>
              </a:rPr>
              <a:t>수정</a:t>
            </a:r>
            <a:r>
              <a:rPr lang="en-US" altLang="ko-KR" sz="1600" dirty="0" smtClean="0">
                <a:solidFill>
                  <a:srgbClr val="171E28"/>
                </a:solidFill>
              </a:rPr>
              <a:t>, </a:t>
            </a:r>
            <a:r>
              <a:rPr lang="ko-KR" altLang="en-US" sz="1600" dirty="0" smtClean="0">
                <a:solidFill>
                  <a:srgbClr val="171E28"/>
                </a:solidFill>
              </a:rPr>
              <a:t>삭제</a:t>
            </a:r>
            <a:r>
              <a:rPr lang="en-US" altLang="ko-KR" sz="1600" dirty="0" smtClean="0">
                <a:solidFill>
                  <a:srgbClr val="171E28"/>
                </a:solidFill>
              </a:rPr>
              <a:t>)</a:t>
            </a:r>
          </a:p>
          <a:p>
            <a:pPr marL="285750" indent="-285750">
              <a:lnSpc>
                <a:spcPct val="1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solidFill>
                  <a:srgbClr val="171E28"/>
                </a:solidFill>
              </a:rPr>
              <a:t>게시물 무한 스크롤</a:t>
            </a:r>
            <a:endParaRPr lang="en-US" altLang="ko-KR" sz="1600" dirty="0">
              <a:solidFill>
                <a:srgbClr val="171E28"/>
              </a:solidFill>
            </a:endParaRPr>
          </a:p>
          <a:p>
            <a:pPr marL="285750" indent="-285750">
              <a:lnSpc>
                <a:spcPct val="1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solidFill>
                  <a:srgbClr val="171E28"/>
                </a:solidFill>
              </a:rPr>
              <a:t>메인 페이지</a:t>
            </a:r>
            <a:r>
              <a:rPr lang="en-US" altLang="ko-KR" sz="1600" dirty="0" smtClean="0">
                <a:solidFill>
                  <a:srgbClr val="171E28"/>
                </a:solidFill>
              </a:rPr>
              <a:t>, </a:t>
            </a:r>
            <a:r>
              <a:rPr lang="ko-KR" altLang="en-US" sz="1600" dirty="0" smtClean="0">
                <a:solidFill>
                  <a:srgbClr val="171E28"/>
                </a:solidFill>
              </a:rPr>
              <a:t>글쓰기</a:t>
            </a:r>
            <a:r>
              <a:rPr lang="en-US" altLang="ko-KR" sz="1600" dirty="0" smtClean="0">
                <a:solidFill>
                  <a:srgbClr val="171E28"/>
                </a:solidFill>
              </a:rPr>
              <a:t>, </a:t>
            </a:r>
            <a:r>
              <a:rPr lang="ko-KR" altLang="en-US" sz="1600" dirty="0" smtClean="0">
                <a:solidFill>
                  <a:srgbClr val="171E28"/>
                </a:solidFill>
              </a:rPr>
              <a:t>수정</a:t>
            </a:r>
            <a:r>
              <a:rPr lang="en-US" altLang="ko-KR" sz="1600" dirty="0" smtClean="0">
                <a:solidFill>
                  <a:srgbClr val="171E28"/>
                </a:solidFill>
              </a:rPr>
              <a:t>, </a:t>
            </a:r>
            <a:r>
              <a:rPr lang="ko-KR" altLang="en-US" sz="1600" dirty="0" smtClean="0">
                <a:solidFill>
                  <a:srgbClr val="171E28"/>
                </a:solidFill>
              </a:rPr>
              <a:t>삭제 연동</a:t>
            </a:r>
            <a:endParaRPr lang="en-US" altLang="ko-KR" sz="1600" dirty="0" smtClean="0">
              <a:solidFill>
                <a:srgbClr val="171E28"/>
              </a:solidFill>
            </a:endParaRPr>
          </a:p>
          <a:p>
            <a:pPr>
              <a:lnSpc>
                <a:spcPct val="100000"/>
              </a:lnSpc>
            </a:pPr>
            <a:endParaRPr lang="en-US" altLang="ko-KR" sz="1100"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solidFill>
                  <a:schemeClr val="accent3">
                    <a:lumMod val="75000"/>
                  </a:schemeClr>
                </a:solidFill>
              </a:rPr>
              <a:t>게시물</a:t>
            </a:r>
            <a:r>
              <a:rPr lang="en-US" altLang="ko-KR" sz="2000" dirty="0" smtClean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ko-KR" altLang="en-US" sz="2000" dirty="0" smtClean="0">
                <a:solidFill>
                  <a:schemeClr val="accent3">
                    <a:lumMod val="75000"/>
                  </a:schemeClr>
                </a:solidFill>
              </a:rPr>
              <a:t>좋아요</a:t>
            </a:r>
            <a:r>
              <a:rPr lang="en-US" altLang="ko-KR" sz="2000" dirty="0" smtClean="0">
                <a:solidFill>
                  <a:schemeClr val="accent3">
                    <a:lumMod val="75000"/>
                  </a:schemeClr>
                </a:solidFill>
              </a:rPr>
              <a:t>), </a:t>
            </a:r>
            <a:r>
              <a:rPr lang="ko-KR" altLang="en-US" sz="2000" dirty="0" smtClean="0">
                <a:solidFill>
                  <a:schemeClr val="accent3">
                    <a:lumMod val="75000"/>
                  </a:schemeClr>
                </a:solidFill>
              </a:rPr>
              <a:t>댓글</a:t>
            </a:r>
            <a:r>
              <a:rPr lang="en-US" altLang="ko-KR" sz="2000" dirty="0" smtClean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ko-KR" altLang="en-US" sz="2000" dirty="0" err="1" smtClean="0">
                <a:solidFill>
                  <a:schemeClr val="accent3">
                    <a:lumMod val="75000"/>
                  </a:schemeClr>
                </a:solidFill>
              </a:rPr>
              <a:t>대댓글</a:t>
            </a:r>
            <a:r>
              <a:rPr lang="en-US" altLang="ko-KR" sz="2000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  <a:p>
            <a:pPr marL="285750" indent="-285750">
              <a:lnSpc>
                <a:spcPct val="1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rgbClr val="171E28"/>
                </a:solidFill>
              </a:rPr>
              <a:t>t</a:t>
            </a:r>
            <a:r>
              <a:rPr lang="en-US" altLang="ko-KR" sz="1600" dirty="0" smtClean="0">
                <a:solidFill>
                  <a:srgbClr val="171E28"/>
                </a:solidFill>
              </a:rPr>
              <a:t>able </a:t>
            </a:r>
            <a:r>
              <a:rPr lang="ko-KR" altLang="en-US" sz="1600" dirty="0" smtClean="0">
                <a:solidFill>
                  <a:srgbClr val="171E28"/>
                </a:solidFill>
              </a:rPr>
              <a:t>생성</a:t>
            </a:r>
            <a:endParaRPr lang="en-US" altLang="ko-KR" sz="1600" dirty="0">
              <a:solidFill>
                <a:srgbClr val="171E28"/>
              </a:solidFill>
            </a:endParaRPr>
          </a:p>
          <a:p>
            <a:pPr marL="285750" indent="-285750">
              <a:lnSpc>
                <a:spcPct val="1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solidFill>
                  <a:srgbClr val="171E28"/>
                </a:solidFill>
              </a:rPr>
              <a:t>좋아요 등록</a:t>
            </a:r>
            <a:r>
              <a:rPr lang="en-US" altLang="ko-KR" sz="1600" dirty="0" smtClean="0">
                <a:solidFill>
                  <a:srgbClr val="171E28"/>
                </a:solidFill>
              </a:rPr>
              <a:t>, </a:t>
            </a:r>
            <a:r>
              <a:rPr lang="ko-KR" altLang="en-US" sz="1600" dirty="0" smtClean="0">
                <a:solidFill>
                  <a:srgbClr val="171E28"/>
                </a:solidFill>
              </a:rPr>
              <a:t>카운트</a:t>
            </a:r>
            <a:endParaRPr lang="en-US" altLang="ko-KR" sz="1600" dirty="0">
              <a:solidFill>
                <a:srgbClr val="171E28"/>
              </a:solidFill>
            </a:endParaRPr>
          </a:p>
          <a:p>
            <a:pPr marL="285750" indent="-285750">
              <a:lnSpc>
                <a:spcPct val="1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solidFill>
                  <a:srgbClr val="171E28"/>
                </a:solidFill>
              </a:rPr>
              <a:t>좋아요 등록 유저 관리</a:t>
            </a:r>
            <a:endParaRPr lang="en-US" altLang="ko-KR" sz="1600" dirty="0">
              <a:solidFill>
                <a:srgbClr val="171E28"/>
              </a:solidFill>
            </a:endParaRPr>
          </a:p>
          <a:p>
            <a:pPr marL="285750" indent="-285750">
              <a:lnSpc>
                <a:spcPct val="1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solidFill>
                  <a:srgbClr val="171E28"/>
                </a:solidFill>
              </a:rPr>
              <a:t>댓글 작성과 등록</a:t>
            </a:r>
            <a:endParaRPr lang="en-US" altLang="ko-KR" sz="1600" dirty="0">
              <a:solidFill>
                <a:srgbClr val="171E28"/>
              </a:solidFill>
            </a:endParaRPr>
          </a:p>
          <a:p>
            <a:pPr marL="285750" indent="-285750">
              <a:lnSpc>
                <a:spcPct val="1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solidFill>
                  <a:srgbClr val="171E28"/>
                </a:solidFill>
              </a:rPr>
              <a:t>댓글 수정</a:t>
            </a:r>
            <a:r>
              <a:rPr lang="en-US" altLang="ko-KR" sz="1600" dirty="0" smtClean="0">
                <a:solidFill>
                  <a:srgbClr val="171E28"/>
                </a:solidFill>
              </a:rPr>
              <a:t>, </a:t>
            </a:r>
            <a:r>
              <a:rPr lang="ko-KR" altLang="en-US" sz="1600" dirty="0" smtClean="0">
                <a:solidFill>
                  <a:srgbClr val="171E28"/>
                </a:solidFill>
              </a:rPr>
              <a:t>삭제</a:t>
            </a:r>
            <a:endParaRPr lang="en-US" altLang="ko-KR" sz="1600" dirty="0">
              <a:solidFill>
                <a:srgbClr val="171E28"/>
              </a:solidFill>
            </a:endParaRPr>
          </a:p>
          <a:p>
            <a:pPr marL="285750" indent="-285750">
              <a:lnSpc>
                <a:spcPct val="1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 smtClean="0">
                <a:solidFill>
                  <a:srgbClr val="171E28"/>
                </a:solidFill>
              </a:rPr>
              <a:t>대댓글</a:t>
            </a:r>
            <a:r>
              <a:rPr lang="ko-KR" altLang="en-US" sz="1600" dirty="0" smtClean="0">
                <a:solidFill>
                  <a:srgbClr val="171E28"/>
                </a:solidFill>
              </a:rPr>
              <a:t> 조회 구현</a:t>
            </a:r>
            <a:endParaRPr lang="en-US" altLang="ko-KR" sz="1600" dirty="0" smtClean="0">
              <a:solidFill>
                <a:srgbClr val="171E28"/>
              </a:solidFill>
            </a:endParaRPr>
          </a:p>
          <a:p>
            <a:pPr>
              <a:lnSpc>
                <a:spcPct val="100000"/>
              </a:lnSpc>
            </a:pPr>
            <a:endParaRPr lang="en-US" altLang="ko-KR" sz="1100"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solidFill>
                  <a:schemeClr val="accent3">
                    <a:lumMod val="75000"/>
                  </a:schemeClr>
                </a:solidFill>
              </a:rPr>
              <a:t>사진 업로드</a:t>
            </a:r>
            <a:endParaRPr lang="en-US" altLang="ko-KR" sz="20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solidFill>
                  <a:srgbClr val="171E28"/>
                </a:solidFill>
              </a:rPr>
              <a:t>table </a:t>
            </a:r>
            <a:r>
              <a:rPr lang="ko-KR" altLang="en-US" sz="1600" dirty="0" smtClean="0">
                <a:solidFill>
                  <a:srgbClr val="171E28"/>
                </a:solidFill>
              </a:rPr>
              <a:t>생성</a:t>
            </a:r>
            <a:endParaRPr lang="en-US" altLang="ko-KR" sz="1600" dirty="0">
              <a:solidFill>
                <a:srgbClr val="171E28"/>
              </a:solidFill>
            </a:endParaRPr>
          </a:p>
          <a:p>
            <a:pPr marL="285750" indent="-285750">
              <a:lnSpc>
                <a:spcPct val="1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solidFill>
                  <a:srgbClr val="171E28"/>
                </a:solidFill>
              </a:rPr>
              <a:t>게시물 내부 사진 조회</a:t>
            </a:r>
            <a:endParaRPr lang="en-US" altLang="ko-KR" sz="1600" dirty="0">
              <a:solidFill>
                <a:srgbClr val="171E28"/>
              </a:solidFill>
            </a:endParaRPr>
          </a:p>
          <a:p>
            <a:pPr marL="285750" indent="-285750">
              <a:lnSpc>
                <a:spcPct val="1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solidFill>
                  <a:srgbClr val="171E28"/>
                </a:solidFill>
              </a:rPr>
              <a:t>사진첩에 직접 사진 업로드</a:t>
            </a:r>
            <a:endParaRPr lang="en-US" altLang="ko-KR" sz="1600" dirty="0" smtClean="0">
              <a:solidFill>
                <a:srgbClr val="171E28"/>
              </a:solidFill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solidFill>
                  <a:schemeClr val="accent3">
                    <a:lumMod val="75000"/>
                  </a:schemeClr>
                </a:solidFill>
              </a:rPr>
              <a:t>검색</a:t>
            </a:r>
            <a:r>
              <a:rPr lang="en-US" altLang="ko-KR" sz="2000" dirty="0" smtClean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ko-KR" altLang="en-US" sz="2000" dirty="0" smtClean="0">
                <a:solidFill>
                  <a:schemeClr val="accent3">
                    <a:lumMod val="75000"/>
                  </a:schemeClr>
                </a:solidFill>
              </a:rPr>
              <a:t>게시물</a:t>
            </a:r>
            <a:r>
              <a:rPr lang="en-US" altLang="ko-KR" sz="2000" dirty="0" smtClean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ko-KR" altLang="en-US" sz="2000" dirty="0" smtClean="0">
                <a:solidFill>
                  <a:schemeClr val="accent3">
                    <a:lumMod val="75000"/>
                  </a:schemeClr>
                </a:solidFill>
              </a:rPr>
              <a:t>댓글</a:t>
            </a:r>
            <a:r>
              <a:rPr lang="en-US" altLang="ko-KR" sz="2000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  <a:p>
            <a:pPr marL="285750" indent="-285750">
              <a:lnSpc>
                <a:spcPct val="1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solidFill>
                  <a:srgbClr val="171E28"/>
                </a:solidFill>
              </a:rPr>
              <a:t>게시물 검색</a:t>
            </a:r>
            <a:r>
              <a:rPr lang="en-US" altLang="ko-KR" sz="1600" dirty="0" smtClean="0">
                <a:solidFill>
                  <a:srgbClr val="171E28"/>
                </a:solidFill>
              </a:rPr>
              <a:t>(</a:t>
            </a:r>
            <a:r>
              <a:rPr lang="ko-KR" altLang="en-US" sz="1600" dirty="0" smtClean="0">
                <a:solidFill>
                  <a:srgbClr val="171E28"/>
                </a:solidFill>
              </a:rPr>
              <a:t>제목</a:t>
            </a:r>
            <a:r>
              <a:rPr lang="en-US" altLang="ko-KR" sz="1600" dirty="0" smtClean="0">
                <a:solidFill>
                  <a:srgbClr val="171E28"/>
                </a:solidFill>
              </a:rPr>
              <a:t>, </a:t>
            </a:r>
            <a:r>
              <a:rPr lang="ko-KR" altLang="en-US" sz="1600" dirty="0" smtClean="0">
                <a:solidFill>
                  <a:srgbClr val="171E28"/>
                </a:solidFill>
              </a:rPr>
              <a:t>작성자</a:t>
            </a:r>
            <a:r>
              <a:rPr lang="en-US" altLang="ko-KR" sz="1600" dirty="0" smtClean="0">
                <a:solidFill>
                  <a:srgbClr val="171E28"/>
                </a:solidFill>
              </a:rPr>
              <a:t>, </a:t>
            </a:r>
            <a:r>
              <a:rPr lang="ko-KR" altLang="en-US" sz="1600" dirty="0" smtClean="0">
                <a:solidFill>
                  <a:srgbClr val="171E28"/>
                </a:solidFill>
              </a:rPr>
              <a:t>내용</a:t>
            </a:r>
            <a:r>
              <a:rPr lang="en-US" altLang="ko-KR" sz="1600" dirty="0" smtClean="0">
                <a:solidFill>
                  <a:srgbClr val="171E28"/>
                </a:solidFill>
              </a:rPr>
              <a:t>)</a:t>
            </a:r>
          </a:p>
          <a:p>
            <a:pPr marL="285750" indent="-285750">
              <a:lnSpc>
                <a:spcPct val="1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solidFill>
                  <a:srgbClr val="171E28"/>
                </a:solidFill>
              </a:rPr>
              <a:t>댓글 검색</a:t>
            </a:r>
            <a:r>
              <a:rPr lang="en-US" altLang="ko-KR" sz="1600" dirty="0" smtClean="0">
                <a:solidFill>
                  <a:srgbClr val="171E28"/>
                </a:solidFill>
              </a:rPr>
              <a:t>(</a:t>
            </a:r>
            <a:r>
              <a:rPr lang="ko-KR" altLang="en-US" sz="1600" dirty="0" smtClean="0">
                <a:solidFill>
                  <a:srgbClr val="171E28"/>
                </a:solidFill>
              </a:rPr>
              <a:t>작성자</a:t>
            </a:r>
            <a:r>
              <a:rPr lang="en-US" altLang="ko-KR" sz="1600" dirty="0" smtClean="0">
                <a:solidFill>
                  <a:srgbClr val="171E28"/>
                </a:solidFill>
              </a:rPr>
              <a:t>, </a:t>
            </a:r>
            <a:r>
              <a:rPr lang="ko-KR" altLang="en-US" sz="1600" dirty="0" smtClean="0">
                <a:solidFill>
                  <a:srgbClr val="171E28"/>
                </a:solidFill>
              </a:rPr>
              <a:t>내용</a:t>
            </a:r>
            <a:r>
              <a:rPr lang="en-US" altLang="ko-KR" sz="1600" dirty="0" smtClean="0">
                <a:solidFill>
                  <a:srgbClr val="171E28"/>
                </a:solidFill>
              </a:rPr>
              <a:t>)</a:t>
            </a:r>
          </a:p>
          <a:p>
            <a:pPr marL="285750" indent="-285750">
              <a:lnSpc>
                <a:spcPct val="1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solidFill>
                  <a:srgbClr val="171E28"/>
                </a:solidFill>
              </a:rPr>
              <a:t>검색 결과 페이지 구현</a:t>
            </a:r>
            <a:r>
              <a:rPr lang="en-US" altLang="ko-KR" sz="1600" dirty="0" smtClean="0">
                <a:solidFill>
                  <a:srgbClr val="171E28"/>
                </a:solidFill>
              </a:rPr>
              <a:t>(</a:t>
            </a:r>
            <a:r>
              <a:rPr lang="ko-KR" altLang="en-US" sz="1600" dirty="0" smtClean="0">
                <a:solidFill>
                  <a:srgbClr val="171E28"/>
                </a:solidFill>
              </a:rPr>
              <a:t>결과 페이지 이동</a:t>
            </a:r>
            <a:r>
              <a:rPr lang="en-US" altLang="ko-KR" sz="1600" dirty="0" smtClean="0">
                <a:solidFill>
                  <a:srgbClr val="171E28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endParaRPr lang="en-US" altLang="ko-KR" sz="1100"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solidFill>
                  <a:schemeClr val="accent3">
                    <a:lumMod val="75000"/>
                  </a:schemeClr>
                </a:solidFill>
              </a:rPr>
              <a:t>검색</a:t>
            </a:r>
            <a:r>
              <a:rPr lang="en-US" altLang="ko-KR" sz="2000" dirty="0" smtClean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ko-KR" altLang="en-US" sz="2000" dirty="0" smtClean="0">
                <a:solidFill>
                  <a:schemeClr val="accent3">
                    <a:lumMod val="75000"/>
                  </a:schemeClr>
                </a:solidFill>
              </a:rPr>
              <a:t>사진</a:t>
            </a:r>
            <a:r>
              <a:rPr lang="en-US" altLang="ko-KR" sz="2000" dirty="0" smtClean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ko-KR" altLang="en-US" sz="2000" dirty="0" smtClean="0">
                <a:solidFill>
                  <a:schemeClr val="accent3">
                    <a:lumMod val="75000"/>
                  </a:schemeClr>
                </a:solidFill>
              </a:rPr>
              <a:t>친구</a:t>
            </a:r>
            <a:r>
              <a:rPr lang="en-US" altLang="ko-KR" sz="2000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  <a:p>
            <a:pPr marL="285750" indent="-285750">
              <a:lnSpc>
                <a:spcPct val="10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rgbClr val="171E28"/>
                </a:solidFill>
              </a:rPr>
              <a:t>사진 검색</a:t>
            </a:r>
            <a:r>
              <a:rPr lang="en-US" altLang="ko-KR" sz="1600" dirty="0" smtClean="0">
                <a:solidFill>
                  <a:srgbClr val="171E28"/>
                </a:solidFill>
              </a:rPr>
              <a:t>(</a:t>
            </a:r>
            <a:r>
              <a:rPr lang="ko-KR" altLang="en-US" sz="1600" dirty="0" smtClean="0">
                <a:solidFill>
                  <a:srgbClr val="171E28"/>
                </a:solidFill>
              </a:rPr>
              <a:t>제목</a:t>
            </a:r>
            <a:r>
              <a:rPr lang="en-US" altLang="ko-KR" sz="1600" dirty="0" smtClean="0">
                <a:solidFill>
                  <a:srgbClr val="171E28"/>
                </a:solidFill>
              </a:rPr>
              <a:t>, </a:t>
            </a:r>
            <a:r>
              <a:rPr lang="ko-KR" altLang="en-US" sz="1600" dirty="0" smtClean="0">
                <a:solidFill>
                  <a:srgbClr val="171E28"/>
                </a:solidFill>
              </a:rPr>
              <a:t>게시물의 내용</a:t>
            </a:r>
            <a:r>
              <a:rPr lang="en-US" altLang="ko-KR" sz="1600" dirty="0" smtClean="0">
                <a:solidFill>
                  <a:srgbClr val="171E28"/>
                </a:solidFill>
              </a:rPr>
              <a:t>)</a:t>
            </a:r>
          </a:p>
          <a:p>
            <a:pPr marL="285750" indent="-285750">
              <a:lnSpc>
                <a:spcPct val="10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rgbClr val="171E28"/>
                </a:solidFill>
              </a:rPr>
              <a:t>친구 검색</a:t>
            </a:r>
            <a:r>
              <a:rPr lang="en-US" altLang="ko-KR" sz="1600" dirty="0" smtClean="0">
                <a:solidFill>
                  <a:srgbClr val="171E28"/>
                </a:solidFill>
              </a:rPr>
              <a:t>(</a:t>
            </a:r>
            <a:r>
              <a:rPr lang="ko-KR" altLang="en-US" sz="1600" dirty="0" smtClean="0">
                <a:solidFill>
                  <a:srgbClr val="171E28"/>
                </a:solidFill>
              </a:rPr>
              <a:t>이름</a:t>
            </a:r>
            <a:r>
              <a:rPr lang="en-US" altLang="ko-KR" sz="1600" dirty="0" smtClean="0">
                <a:solidFill>
                  <a:srgbClr val="171E28"/>
                </a:solidFill>
              </a:rPr>
              <a:t>, </a:t>
            </a:r>
            <a:r>
              <a:rPr lang="ko-KR" altLang="en-US" sz="1600" dirty="0" smtClean="0">
                <a:solidFill>
                  <a:srgbClr val="171E28"/>
                </a:solidFill>
              </a:rPr>
              <a:t>이메일</a:t>
            </a:r>
            <a:r>
              <a:rPr lang="en-US" altLang="ko-KR" sz="1600" dirty="0" smtClean="0">
                <a:solidFill>
                  <a:srgbClr val="171E28"/>
                </a:solidFill>
              </a:rPr>
              <a:t>, </a:t>
            </a:r>
            <a:r>
              <a:rPr lang="ko-KR" altLang="en-US" sz="1600" dirty="0" smtClean="0">
                <a:solidFill>
                  <a:srgbClr val="171E28"/>
                </a:solidFill>
              </a:rPr>
              <a:t>전화번호</a:t>
            </a:r>
            <a:r>
              <a:rPr lang="en-US" altLang="ko-KR" sz="1600" dirty="0" smtClean="0">
                <a:solidFill>
                  <a:srgbClr val="171E28"/>
                </a:solidFill>
              </a:rPr>
              <a:t>)</a:t>
            </a:r>
          </a:p>
          <a:p>
            <a:pPr marL="285750" indent="-285750">
              <a:lnSpc>
                <a:spcPct val="10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rgbClr val="171E28"/>
                </a:solidFill>
              </a:rPr>
              <a:t>검색 결과 페이지 구현</a:t>
            </a:r>
            <a:endParaRPr lang="en-US" altLang="ko-KR" sz="1600" dirty="0" smtClean="0">
              <a:solidFill>
                <a:srgbClr val="171E28"/>
              </a:solidFill>
            </a:endParaRPr>
          </a:p>
          <a:p>
            <a:pPr>
              <a:lnSpc>
                <a:spcPct val="100000"/>
              </a:lnSpc>
            </a:pPr>
            <a:endParaRPr lang="en-US" altLang="ko-KR" sz="1100" dirty="0" smtClean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solidFill>
                  <a:schemeClr val="accent3">
                    <a:lumMod val="75000"/>
                  </a:schemeClr>
                </a:solidFill>
              </a:rPr>
              <a:t>친구 추가</a:t>
            </a:r>
            <a:r>
              <a:rPr lang="en-US" altLang="ko-KR" sz="2000" dirty="0" smtClean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ko-KR" altLang="en-US" sz="2000" dirty="0" smtClean="0">
                <a:solidFill>
                  <a:schemeClr val="accent3">
                    <a:lumMod val="75000"/>
                  </a:schemeClr>
                </a:solidFill>
              </a:rPr>
              <a:t>친구 추천</a:t>
            </a:r>
            <a:r>
              <a:rPr lang="en-US" altLang="ko-KR" sz="2000" dirty="0" smtClean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ko-KR" altLang="en-US" sz="2000" dirty="0" smtClean="0">
                <a:solidFill>
                  <a:schemeClr val="accent3">
                    <a:lumMod val="75000"/>
                  </a:schemeClr>
                </a:solidFill>
              </a:rPr>
              <a:t>게시물 공유</a:t>
            </a:r>
            <a:endParaRPr lang="en-US" altLang="ko-KR" sz="20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rgbClr val="171E28"/>
                </a:solidFill>
              </a:rPr>
              <a:t>친구 추가</a:t>
            </a:r>
            <a:r>
              <a:rPr lang="en-US" altLang="ko-KR" sz="1600" dirty="0" smtClean="0">
                <a:solidFill>
                  <a:srgbClr val="171E28"/>
                </a:solidFill>
              </a:rPr>
              <a:t>(</a:t>
            </a:r>
            <a:r>
              <a:rPr lang="ko-KR" altLang="en-US" sz="1600" dirty="0" smtClean="0">
                <a:solidFill>
                  <a:srgbClr val="171E28"/>
                </a:solidFill>
              </a:rPr>
              <a:t>검색으로 추가</a:t>
            </a:r>
            <a:r>
              <a:rPr lang="en-US" altLang="ko-KR" sz="1600" dirty="0" smtClean="0">
                <a:solidFill>
                  <a:srgbClr val="171E28"/>
                </a:solidFill>
              </a:rPr>
              <a:t>, </a:t>
            </a:r>
            <a:r>
              <a:rPr lang="ko-KR" altLang="en-US" sz="1600" dirty="0" smtClean="0">
                <a:solidFill>
                  <a:srgbClr val="171E28"/>
                </a:solidFill>
              </a:rPr>
              <a:t>게시물을 통한 추가</a:t>
            </a:r>
            <a:r>
              <a:rPr lang="en-US" altLang="ko-KR" sz="1600" dirty="0" smtClean="0">
                <a:solidFill>
                  <a:srgbClr val="171E28"/>
                </a:solidFill>
              </a:rPr>
              <a:t>)</a:t>
            </a:r>
          </a:p>
          <a:p>
            <a:pPr marL="285750" indent="-285750">
              <a:lnSpc>
                <a:spcPct val="10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rgbClr val="171E28"/>
                </a:solidFill>
              </a:rPr>
              <a:t>친구 추천</a:t>
            </a:r>
            <a:r>
              <a:rPr lang="en-US" altLang="ko-KR" sz="1600" dirty="0" smtClean="0">
                <a:solidFill>
                  <a:srgbClr val="171E28"/>
                </a:solidFill>
              </a:rPr>
              <a:t>(</a:t>
            </a:r>
            <a:r>
              <a:rPr lang="ko-KR" altLang="en-US" sz="1600" dirty="0" smtClean="0">
                <a:solidFill>
                  <a:srgbClr val="171E28"/>
                </a:solidFill>
              </a:rPr>
              <a:t>추가 기능</a:t>
            </a:r>
            <a:r>
              <a:rPr lang="en-US" altLang="ko-KR" sz="1600" dirty="0" smtClean="0">
                <a:solidFill>
                  <a:srgbClr val="171E28"/>
                </a:solidFill>
              </a:rPr>
              <a:t>)</a:t>
            </a:r>
          </a:p>
          <a:p>
            <a:pPr marL="285750" indent="-285750">
              <a:lnSpc>
                <a:spcPct val="10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rgbClr val="171E28"/>
                </a:solidFill>
              </a:rPr>
              <a:t>게시물 공유</a:t>
            </a:r>
            <a:r>
              <a:rPr lang="en-US" altLang="ko-KR" sz="1600" dirty="0" smtClean="0">
                <a:solidFill>
                  <a:srgbClr val="171E28"/>
                </a:solidFill>
              </a:rPr>
              <a:t>(</a:t>
            </a:r>
            <a:r>
              <a:rPr lang="ko-KR" altLang="en-US" sz="1600" dirty="0" smtClean="0">
                <a:solidFill>
                  <a:srgbClr val="171E28"/>
                </a:solidFill>
              </a:rPr>
              <a:t>추가 기능</a:t>
            </a:r>
            <a:r>
              <a:rPr lang="en-US" altLang="ko-KR" sz="1600" dirty="0" smtClean="0">
                <a:solidFill>
                  <a:srgbClr val="171E28"/>
                </a:solidFill>
              </a:rPr>
              <a:t>, </a:t>
            </a:r>
            <a:r>
              <a:rPr lang="ko-KR" altLang="en-US" sz="1600" dirty="0" smtClean="0">
                <a:solidFill>
                  <a:srgbClr val="171E28"/>
                </a:solidFill>
              </a:rPr>
              <a:t>내 게시물 노출</a:t>
            </a:r>
            <a:r>
              <a:rPr lang="en-US" altLang="ko-KR" sz="1600" dirty="0" smtClean="0">
                <a:solidFill>
                  <a:srgbClr val="171E28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endParaRPr lang="en-US" altLang="ko-KR" sz="1100" dirty="0" smtClean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 smtClean="0">
                <a:solidFill>
                  <a:schemeClr val="accent3">
                    <a:lumMod val="75000"/>
                  </a:schemeClr>
                </a:solidFill>
              </a:rPr>
              <a:t>UI </a:t>
            </a:r>
            <a:r>
              <a:rPr lang="ko-KR" altLang="en-US" sz="2000" dirty="0" smtClean="0">
                <a:solidFill>
                  <a:schemeClr val="accent3">
                    <a:lumMod val="75000"/>
                  </a:schemeClr>
                </a:solidFill>
              </a:rPr>
              <a:t>작업</a:t>
            </a:r>
            <a:endParaRPr lang="en-US" altLang="ko-KR" sz="20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 smtClean="0">
                <a:solidFill>
                  <a:srgbClr val="171E28"/>
                </a:solidFill>
              </a:rPr>
              <a:t>페이지별</a:t>
            </a:r>
            <a:r>
              <a:rPr lang="ko-KR" altLang="en-US" sz="1600" dirty="0" smtClean="0">
                <a:solidFill>
                  <a:srgbClr val="171E28"/>
                </a:solidFill>
              </a:rPr>
              <a:t> </a:t>
            </a:r>
            <a:r>
              <a:rPr lang="en-US" altLang="ko-KR" sz="1600" dirty="0" smtClean="0">
                <a:solidFill>
                  <a:srgbClr val="171E28"/>
                </a:solidFill>
              </a:rPr>
              <a:t>bootstrap </a:t>
            </a:r>
            <a:r>
              <a:rPr lang="ko-KR" altLang="en-US" sz="1600" dirty="0" smtClean="0">
                <a:solidFill>
                  <a:srgbClr val="171E28"/>
                </a:solidFill>
              </a:rPr>
              <a:t>적용</a:t>
            </a:r>
            <a:endParaRPr lang="en-US" altLang="ko-KR" sz="1600" dirty="0" smtClean="0">
              <a:solidFill>
                <a:srgbClr val="171E28"/>
              </a:solidFill>
            </a:endParaRPr>
          </a:p>
          <a:p>
            <a:pPr>
              <a:lnSpc>
                <a:spcPct val="100000"/>
              </a:lnSpc>
            </a:pPr>
            <a:endParaRPr lang="en-US" altLang="ko-KR" sz="1100"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solidFill>
                  <a:schemeClr val="accent3">
                    <a:lumMod val="75000"/>
                  </a:schemeClr>
                </a:solidFill>
              </a:rPr>
              <a:t>발표 준비</a:t>
            </a:r>
            <a:endParaRPr lang="en-US" altLang="ko-KR" sz="20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solidFill>
                  <a:srgbClr val="171E28"/>
                </a:solidFill>
              </a:rPr>
              <a:t>PPT </a:t>
            </a:r>
            <a:r>
              <a:rPr lang="ko-KR" altLang="en-US" sz="1600" dirty="0" smtClean="0">
                <a:solidFill>
                  <a:srgbClr val="171E28"/>
                </a:solidFill>
              </a:rPr>
              <a:t>작성</a:t>
            </a:r>
            <a:endParaRPr lang="en-US" altLang="ko-KR" sz="1600" dirty="0" smtClean="0">
              <a:solidFill>
                <a:srgbClr val="171E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15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defTabSz="180000">
              <a:lnSpc>
                <a:spcPct val="150000"/>
              </a:lnSpc>
              <a:spcBef>
                <a:spcPts val="300"/>
              </a:spcBef>
              <a:tabLst>
                <a:tab pos="180000" algn="l"/>
              </a:tabLst>
            </a:pPr>
            <a:r>
              <a:rPr lang="en-US" altLang="ko-KR" dirty="0"/>
              <a:t>1.2 Milestone</a:t>
            </a:r>
            <a:r>
              <a:rPr lang="ko-KR" altLang="en-US" dirty="0"/>
              <a:t>과 </a:t>
            </a:r>
            <a:r>
              <a:rPr lang="en-US" altLang="ko-KR" dirty="0" smtClean="0"/>
              <a:t>Feature</a:t>
            </a:r>
            <a:endParaRPr lang="ko-KR" altLang="en-US" dirty="0"/>
          </a:p>
        </p:txBody>
      </p:sp>
      <p:sp>
        <p:nvSpPr>
          <p:cNvPr id="12" name="내용 개체 틀 4"/>
          <p:cNvSpPr>
            <a:spLocks noGrp="1"/>
          </p:cNvSpPr>
          <p:nvPr>
            <p:ph idx="1"/>
          </p:nvPr>
        </p:nvSpPr>
        <p:spPr>
          <a:xfrm>
            <a:off x="191344" y="908720"/>
            <a:ext cx="11856640" cy="5727600"/>
          </a:xfrm>
        </p:spPr>
        <p:txBody>
          <a:bodyPr numCol="3"/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solidFill>
                  <a:schemeClr val="accent3">
                    <a:lumMod val="75000"/>
                  </a:schemeClr>
                </a:solidFill>
              </a:rPr>
              <a:t>기획 및 개발 환경 </a:t>
            </a:r>
            <a:r>
              <a:rPr lang="ko-KR" altLang="en-US" sz="2000" dirty="0" err="1" smtClean="0">
                <a:solidFill>
                  <a:schemeClr val="accent3">
                    <a:lumMod val="75000"/>
                  </a:schemeClr>
                </a:solidFill>
              </a:rPr>
              <a:t>셋업</a:t>
            </a:r>
            <a:endParaRPr lang="en-US" altLang="ko-KR" sz="20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solidFill>
                  <a:srgbClr val="171E28"/>
                </a:solidFill>
              </a:rPr>
              <a:t>화면 설계</a:t>
            </a:r>
            <a:endParaRPr lang="en-US" altLang="ko-KR" sz="1600" dirty="0" smtClean="0">
              <a:solidFill>
                <a:srgbClr val="171E28"/>
              </a:solidFill>
            </a:endParaRPr>
          </a:p>
          <a:p>
            <a:pPr marL="285750" indent="-285750">
              <a:lnSpc>
                <a:spcPct val="1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solidFill>
                  <a:srgbClr val="171E28"/>
                </a:solidFill>
              </a:rPr>
              <a:t>DB </a:t>
            </a:r>
            <a:r>
              <a:rPr lang="ko-KR" altLang="en-US" sz="1600" dirty="0" smtClean="0">
                <a:solidFill>
                  <a:srgbClr val="171E28"/>
                </a:solidFill>
              </a:rPr>
              <a:t>설계</a:t>
            </a:r>
            <a:endParaRPr lang="en-US" altLang="ko-KR" sz="1600" dirty="0">
              <a:solidFill>
                <a:srgbClr val="171E28"/>
              </a:solidFill>
            </a:endParaRPr>
          </a:p>
          <a:p>
            <a:pPr marL="285750" indent="-285750">
              <a:lnSpc>
                <a:spcPct val="1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 smtClean="0">
                <a:solidFill>
                  <a:srgbClr val="171E28"/>
                </a:solidFill>
              </a:rPr>
              <a:t>기획안</a:t>
            </a:r>
            <a:r>
              <a:rPr lang="ko-KR" altLang="en-US" sz="1600" dirty="0" smtClean="0">
                <a:solidFill>
                  <a:srgbClr val="171E28"/>
                </a:solidFill>
              </a:rPr>
              <a:t> 작성</a:t>
            </a:r>
            <a:endParaRPr lang="en-US" altLang="ko-KR" sz="1600" dirty="0">
              <a:solidFill>
                <a:srgbClr val="171E28"/>
              </a:solidFill>
            </a:endParaRPr>
          </a:p>
          <a:p>
            <a:pPr marL="285750" indent="-285750">
              <a:lnSpc>
                <a:spcPct val="1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solidFill>
                  <a:srgbClr val="171E28"/>
                </a:solidFill>
              </a:rPr>
              <a:t>Apache tomcat </a:t>
            </a:r>
            <a:r>
              <a:rPr lang="ko-KR" altLang="en-US" sz="1600" dirty="0" smtClean="0">
                <a:solidFill>
                  <a:srgbClr val="171E28"/>
                </a:solidFill>
              </a:rPr>
              <a:t>서버 구축</a:t>
            </a:r>
            <a:endParaRPr lang="en-US" altLang="ko-KR" sz="1600" dirty="0">
              <a:solidFill>
                <a:srgbClr val="171E28"/>
              </a:solidFill>
            </a:endParaRPr>
          </a:p>
          <a:p>
            <a:pPr marL="285750" indent="-285750">
              <a:lnSpc>
                <a:spcPct val="1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altLang="ko-KR" sz="1600" dirty="0" err="1" smtClean="0">
                <a:solidFill>
                  <a:srgbClr val="171E28"/>
                </a:solidFill>
              </a:rPr>
              <a:t>Mysql</a:t>
            </a:r>
            <a:r>
              <a:rPr lang="en-US" altLang="ko-KR" sz="1600" dirty="0" smtClean="0">
                <a:solidFill>
                  <a:srgbClr val="171E28"/>
                </a:solidFill>
              </a:rPr>
              <a:t> </a:t>
            </a:r>
            <a:r>
              <a:rPr lang="ko-KR" altLang="en-US" sz="1600" dirty="0" smtClean="0">
                <a:solidFill>
                  <a:srgbClr val="171E28"/>
                </a:solidFill>
              </a:rPr>
              <a:t>서버 구축</a:t>
            </a:r>
            <a:endParaRPr lang="en-US" altLang="ko-KR" sz="1600" dirty="0">
              <a:solidFill>
                <a:srgbClr val="171E28"/>
              </a:solidFill>
            </a:endParaRPr>
          </a:p>
          <a:p>
            <a:pPr marL="285750" indent="-285750">
              <a:lnSpc>
                <a:spcPct val="1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solidFill>
                  <a:srgbClr val="171E28"/>
                </a:solidFill>
              </a:rPr>
              <a:t>Jenkins </a:t>
            </a:r>
            <a:r>
              <a:rPr lang="ko-KR" altLang="en-US" sz="1600" dirty="0" smtClean="0">
                <a:solidFill>
                  <a:srgbClr val="171E28"/>
                </a:solidFill>
              </a:rPr>
              <a:t>서버 구축</a:t>
            </a:r>
            <a:endParaRPr lang="en-US" altLang="ko-KR" sz="1600" dirty="0">
              <a:solidFill>
                <a:srgbClr val="171E28"/>
              </a:solidFill>
            </a:endParaRPr>
          </a:p>
          <a:p>
            <a:pPr marL="285750" indent="-285750">
              <a:lnSpc>
                <a:spcPct val="1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solidFill>
                  <a:srgbClr val="171E28"/>
                </a:solidFill>
              </a:rPr>
              <a:t>개발 환경 </a:t>
            </a:r>
            <a:r>
              <a:rPr lang="ko-KR" altLang="en-US" sz="1600" dirty="0" err="1" smtClean="0">
                <a:solidFill>
                  <a:srgbClr val="171E28"/>
                </a:solidFill>
              </a:rPr>
              <a:t>셋업</a:t>
            </a:r>
            <a:r>
              <a:rPr lang="en-US" altLang="ko-KR" sz="1600" dirty="0" smtClean="0">
                <a:solidFill>
                  <a:srgbClr val="171E28"/>
                </a:solidFill>
              </a:rPr>
              <a:t>(STS, </a:t>
            </a:r>
            <a:r>
              <a:rPr lang="en-US" altLang="ko-KR" sz="1600" dirty="0" err="1" smtClean="0">
                <a:solidFill>
                  <a:srgbClr val="171E28"/>
                </a:solidFill>
              </a:rPr>
              <a:t>github</a:t>
            </a:r>
            <a:r>
              <a:rPr lang="en-US" altLang="ko-KR" sz="1600" dirty="0" smtClean="0">
                <a:solidFill>
                  <a:srgbClr val="171E28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endParaRPr lang="en-US" altLang="ko-KR" sz="1100" dirty="0" smtClean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solidFill>
                  <a:schemeClr val="accent3">
                    <a:lumMod val="75000"/>
                  </a:schemeClr>
                </a:solidFill>
              </a:rPr>
              <a:t>로그인</a:t>
            </a:r>
            <a:r>
              <a:rPr lang="en-US" altLang="ko-KR" sz="2000" dirty="0" smtClean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ko-KR" altLang="en-US" sz="2000" dirty="0" smtClean="0">
                <a:solidFill>
                  <a:schemeClr val="accent3">
                    <a:lumMod val="75000"/>
                  </a:schemeClr>
                </a:solidFill>
              </a:rPr>
              <a:t>회원가입</a:t>
            </a:r>
            <a:endParaRPr lang="en-US" altLang="ko-KR" sz="20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solidFill>
                  <a:srgbClr val="171E28"/>
                </a:solidFill>
              </a:rPr>
              <a:t>table </a:t>
            </a:r>
            <a:r>
              <a:rPr lang="ko-KR" altLang="en-US" sz="1600" dirty="0" smtClean="0">
                <a:solidFill>
                  <a:srgbClr val="171E28"/>
                </a:solidFill>
              </a:rPr>
              <a:t>생성</a:t>
            </a:r>
            <a:endParaRPr lang="en-US" altLang="ko-KR" sz="1600" dirty="0">
              <a:solidFill>
                <a:srgbClr val="171E28"/>
              </a:solidFill>
            </a:endParaRPr>
          </a:p>
          <a:p>
            <a:pPr marL="285750" indent="-285750">
              <a:lnSpc>
                <a:spcPct val="1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solidFill>
                  <a:srgbClr val="171E28"/>
                </a:solidFill>
              </a:rPr>
              <a:t>form </a:t>
            </a:r>
            <a:r>
              <a:rPr lang="ko-KR" altLang="en-US" sz="1600" dirty="0" smtClean="0">
                <a:solidFill>
                  <a:srgbClr val="171E28"/>
                </a:solidFill>
              </a:rPr>
              <a:t>작성</a:t>
            </a:r>
            <a:endParaRPr lang="en-US" altLang="ko-KR" sz="1600" dirty="0">
              <a:solidFill>
                <a:srgbClr val="171E28"/>
              </a:solidFill>
            </a:endParaRPr>
          </a:p>
          <a:p>
            <a:pPr marL="285750" indent="-285750">
              <a:lnSpc>
                <a:spcPct val="1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solidFill>
                  <a:srgbClr val="171E28"/>
                </a:solidFill>
              </a:rPr>
              <a:t>회원 가입</a:t>
            </a:r>
            <a:r>
              <a:rPr lang="en-US" altLang="ko-KR" sz="1600" dirty="0" smtClean="0">
                <a:solidFill>
                  <a:srgbClr val="171E28"/>
                </a:solidFill>
              </a:rPr>
              <a:t>(</a:t>
            </a:r>
            <a:r>
              <a:rPr lang="ko-KR" altLang="en-US" sz="1600" dirty="0" smtClean="0">
                <a:solidFill>
                  <a:srgbClr val="171E28"/>
                </a:solidFill>
              </a:rPr>
              <a:t>유효성 검사</a:t>
            </a:r>
            <a:r>
              <a:rPr lang="en-US" altLang="ko-KR" sz="1600" dirty="0" smtClean="0">
                <a:solidFill>
                  <a:srgbClr val="171E28"/>
                </a:solidFill>
              </a:rPr>
              <a:t>, DB </a:t>
            </a:r>
            <a:r>
              <a:rPr lang="ko-KR" altLang="en-US" sz="1600" dirty="0" smtClean="0">
                <a:solidFill>
                  <a:srgbClr val="171E28"/>
                </a:solidFill>
              </a:rPr>
              <a:t>등록</a:t>
            </a:r>
            <a:r>
              <a:rPr lang="en-US" altLang="ko-KR" sz="1600" dirty="0" smtClean="0">
                <a:solidFill>
                  <a:srgbClr val="171E28"/>
                </a:solidFill>
              </a:rPr>
              <a:t>)</a:t>
            </a:r>
          </a:p>
          <a:p>
            <a:pPr marL="285750" indent="-285750">
              <a:lnSpc>
                <a:spcPct val="1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solidFill>
                  <a:srgbClr val="171E28"/>
                </a:solidFill>
              </a:rPr>
              <a:t>로그인</a:t>
            </a:r>
            <a:r>
              <a:rPr lang="en-US" altLang="ko-KR" sz="1600" dirty="0" smtClean="0">
                <a:solidFill>
                  <a:srgbClr val="171E28"/>
                </a:solidFill>
              </a:rPr>
              <a:t>(</a:t>
            </a:r>
            <a:r>
              <a:rPr lang="ko-KR" altLang="en-US" sz="1600" dirty="0" smtClean="0">
                <a:solidFill>
                  <a:srgbClr val="171E28"/>
                </a:solidFill>
              </a:rPr>
              <a:t>유효성 검사</a:t>
            </a:r>
            <a:r>
              <a:rPr lang="en-US" altLang="ko-KR" sz="1600" dirty="0" smtClean="0">
                <a:solidFill>
                  <a:srgbClr val="171E28"/>
                </a:solidFill>
              </a:rPr>
              <a:t>, </a:t>
            </a:r>
            <a:r>
              <a:rPr lang="ko-KR" altLang="en-US" sz="1600" dirty="0" smtClean="0">
                <a:solidFill>
                  <a:srgbClr val="171E28"/>
                </a:solidFill>
              </a:rPr>
              <a:t>세션 유지</a:t>
            </a:r>
            <a:r>
              <a:rPr lang="en-US" altLang="ko-KR" sz="1600" dirty="0" smtClean="0">
                <a:solidFill>
                  <a:srgbClr val="171E28"/>
                </a:solidFill>
              </a:rPr>
              <a:t>)</a:t>
            </a:r>
          </a:p>
          <a:p>
            <a:pPr marL="285750" indent="-285750">
              <a:lnSpc>
                <a:spcPct val="1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solidFill>
                  <a:srgbClr val="171E28"/>
                </a:solidFill>
              </a:rPr>
              <a:t>로그인</a:t>
            </a:r>
            <a:r>
              <a:rPr lang="en-US" altLang="ko-KR" sz="1600" dirty="0" smtClean="0">
                <a:solidFill>
                  <a:srgbClr val="171E28"/>
                </a:solidFill>
              </a:rPr>
              <a:t>, </a:t>
            </a:r>
            <a:r>
              <a:rPr lang="ko-KR" altLang="en-US" sz="1600" dirty="0" smtClean="0">
                <a:solidFill>
                  <a:srgbClr val="171E28"/>
                </a:solidFill>
              </a:rPr>
              <a:t>회원가입</a:t>
            </a:r>
            <a:r>
              <a:rPr lang="en-US" altLang="ko-KR" sz="1600" dirty="0" smtClean="0">
                <a:solidFill>
                  <a:srgbClr val="171E28"/>
                </a:solidFill>
              </a:rPr>
              <a:t>, </a:t>
            </a:r>
            <a:r>
              <a:rPr lang="ko-KR" altLang="en-US" sz="1600" dirty="0" smtClean="0">
                <a:solidFill>
                  <a:srgbClr val="171E28"/>
                </a:solidFill>
              </a:rPr>
              <a:t>메인 페이지 연동</a:t>
            </a:r>
            <a:endParaRPr lang="en-US" altLang="ko-KR" sz="1600" dirty="0" smtClean="0">
              <a:solidFill>
                <a:srgbClr val="171E28"/>
              </a:solidFill>
            </a:endParaRPr>
          </a:p>
          <a:p>
            <a:pPr>
              <a:lnSpc>
                <a:spcPct val="100000"/>
              </a:lnSpc>
            </a:pPr>
            <a:endParaRPr lang="en-US" altLang="ko-KR" sz="1600" dirty="0" smtClean="0"/>
          </a:p>
          <a:p>
            <a:pPr>
              <a:lnSpc>
                <a:spcPct val="100000"/>
              </a:lnSpc>
            </a:pPr>
            <a:endParaRPr lang="en-US" altLang="ko-KR" sz="1600" dirty="0"/>
          </a:p>
          <a:p>
            <a:pPr>
              <a:lnSpc>
                <a:spcPct val="100000"/>
              </a:lnSpc>
            </a:pPr>
            <a:endParaRPr lang="en-US" altLang="ko-KR" sz="1600" dirty="0" smtClean="0"/>
          </a:p>
          <a:p>
            <a:pPr>
              <a:lnSpc>
                <a:spcPct val="100000"/>
              </a:lnSpc>
            </a:pPr>
            <a:endParaRPr lang="en-US" altLang="ko-KR" sz="1600" dirty="0"/>
          </a:p>
          <a:p>
            <a:pPr>
              <a:lnSpc>
                <a:spcPct val="100000"/>
              </a:lnSpc>
            </a:pPr>
            <a:endParaRPr lang="en-US" altLang="ko-KR" sz="1600" dirty="0" smtClean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solidFill>
                  <a:schemeClr val="accent3">
                    <a:lumMod val="75000"/>
                  </a:schemeClr>
                </a:solidFill>
              </a:rPr>
              <a:t>게시물</a:t>
            </a:r>
            <a:r>
              <a:rPr lang="en-US" altLang="ko-KR" sz="2000" dirty="0" smtClean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ko-KR" altLang="en-US" sz="2000" dirty="0" smtClean="0">
                <a:solidFill>
                  <a:schemeClr val="accent3">
                    <a:lumMod val="75000"/>
                  </a:schemeClr>
                </a:solidFill>
              </a:rPr>
              <a:t>글쓰기</a:t>
            </a:r>
            <a:r>
              <a:rPr lang="en-US" altLang="ko-KR" sz="2000" dirty="0" smtClean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ko-KR" altLang="en-US" sz="2000" dirty="0" smtClean="0">
                <a:solidFill>
                  <a:schemeClr val="accent3">
                    <a:lumMod val="75000"/>
                  </a:schemeClr>
                </a:solidFill>
              </a:rPr>
              <a:t>수정</a:t>
            </a:r>
            <a:r>
              <a:rPr lang="en-US" altLang="ko-KR" sz="2000" dirty="0" smtClean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ko-KR" altLang="en-US" sz="2000" dirty="0" smtClean="0">
                <a:solidFill>
                  <a:schemeClr val="accent3">
                    <a:lumMod val="75000"/>
                  </a:schemeClr>
                </a:solidFill>
              </a:rPr>
              <a:t>삭제</a:t>
            </a:r>
            <a:r>
              <a:rPr lang="en-US" altLang="ko-KR" sz="2000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  <a:p>
            <a:pPr marL="285750" indent="-285750">
              <a:lnSpc>
                <a:spcPct val="1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rgbClr val="171E28"/>
                </a:solidFill>
              </a:rPr>
              <a:t>t</a:t>
            </a:r>
            <a:r>
              <a:rPr lang="en-US" altLang="ko-KR" sz="1600" dirty="0" smtClean="0">
                <a:solidFill>
                  <a:srgbClr val="171E28"/>
                </a:solidFill>
              </a:rPr>
              <a:t>able </a:t>
            </a:r>
            <a:r>
              <a:rPr lang="ko-KR" altLang="en-US" sz="1600" dirty="0" smtClean="0">
                <a:solidFill>
                  <a:srgbClr val="171E28"/>
                </a:solidFill>
              </a:rPr>
              <a:t>생성</a:t>
            </a:r>
            <a:endParaRPr lang="en-US" altLang="ko-KR" sz="1600" dirty="0">
              <a:solidFill>
                <a:srgbClr val="171E28"/>
              </a:solidFill>
            </a:endParaRPr>
          </a:p>
          <a:p>
            <a:pPr marL="285750" indent="-285750">
              <a:lnSpc>
                <a:spcPct val="1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solidFill>
                  <a:srgbClr val="171E28"/>
                </a:solidFill>
              </a:rPr>
              <a:t>form </a:t>
            </a:r>
            <a:r>
              <a:rPr lang="ko-KR" altLang="en-US" sz="1600" dirty="0" smtClean="0">
                <a:solidFill>
                  <a:srgbClr val="171E28"/>
                </a:solidFill>
              </a:rPr>
              <a:t>작성</a:t>
            </a:r>
            <a:endParaRPr lang="en-US" altLang="ko-KR" sz="1600" dirty="0">
              <a:solidFill>
                <a:srgbClr val="171E28"/>
              </a:solidFill>
            </a:endParaRPr>
          </a:p>
          <a:p>
            <a:pPr marL="285750" indent="-285750">
              <a:lnSpc>
                <a:spcPct val="1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solidFill>
                  <a:srgbClr val="171E28"/>
                </a:solidFill>
              </a:rPr>
              <a:t>글쓰기</a:t>
            </a:r>
            <a:r>
              <a:rPr lang="en-US" altLang="ko-KR" sz="1600" dirty="0" smtClean="0">
                <a:solidFill>
                  <a:srgbClr val="171E28"/>
                </a:solidFill>
              </a:rPr>
              <a:t>(</a:t>
            </a:r>
            <a:r>
              <a:rPr lang="ko-KR" altLang="en-US" sz="1600" dirty="0" smtClean="0">
                <a:solidFill>
                  <a:srgbClr val="171E28"/>
                </a:solidFill>
              </a:rPr>
              <a:t>유저 권한 </a:t>
            </a:r>
            <a:r>
              <a:rPr lang="en-US" altLang="ko-KR" sz="1600" dirty="0" smtClean="0">
                <a:solidFill>
                  <a:srgbClr val="171E28"/>
                </a:solidFill>
              </a:rPr>
              <a:t>, DB </a:t>
            </a:r>
            <a:r>
              <a:rPr lang="ko-KR" altLang="en-US" sz="1600" dirty="0" smtClean="0">
                <a:solidFill>
                  <a:srgbClr val="171E28"/>
                </a:solidFill>
              </a:rPr>
              <a:t>등록</a:t>
            </a:r>
            <a:r>
              <a:rPr lang="en-US" altLang="ko-KR" sz="1600" dirty="0" smtClean="0">
                <a:solidFill>
                  <a:srgbClr val="171E28"/>
                </a:solidFill>
              </a:rPr>
              <a:t>)</a:t>
            </a:r>
          </a:p>
          <a:p>
            <a:pPr marL="285750" indent="-285750">
              <a:lnSpc>
                <a:spcPct val="1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 smtClean="0">
                <a:solidFill>
                  <a:srgbClr val="171E28"/>
                </a:solidFill>
              </a:rPr>
              <a:t>게시글</a:t>
            </a:r>
            <a:r>
              <a:rPr lang="ko-KR" altLang="en-US" sz="1600" dirty="0" smtClean="0">
                <a:solidFill>
                  <a:srgbClr val="171E28"/>
                </a:solidFill>
              </a:rPr>
              <a:t> 조회</a:t>
            </a:r>
            <a:r>
              <a:rPr lang="en-US" altLang="ko-KR" sz="1600" dirty="0" smtClean="0">
                <a:solidFill>
                  <a:srgbClr val="171E28"/>
                </a:solidFill>
              </a:rPr>
              <a:t>(</a:t>
            </a:r>
            <a:r>
              <a:rPr lang="ko-KR" altLang="en-US" sz="1600" dirty="0" smtClean="0">
                <a:solidFill>
                  <a:srgbClr val="171E28"/>
                </a:solidFill>
              </a:rPr>
              <a:t>수정</a:t>
            </a:r>
            <a:r>
              <a:rPr lang="en-US" altLang="ko-KR" sz="1600" dirty="0" smtClean="0">
                <a:solidFill>
                  <a:srgbClr val="171E28"/>
                </a:solidFill>
              </a:rPr>
              <a:t>, </a:t>
            </a:r>
            <a:r>
              <a:rPr lang="ko-KR" altLang="en-US" sz="1600" dirty="0" smtClean="0">
                <a:solidFill>
                  <a:srgbClr val="171E28"/>
                </a:solidFill>
              </a:rPr>
              <a:t>삭제</a:t>
            </a:r>
            <a:r>
              <a:rPr lang="en-US" altLang="ko-KR" sz="1600" dirty="0" smtClean="0">
                <a:solidFill>
                  <a:srgbClr val="171E28"/>
                </a:solidFill>
              </a:rPr>
              <a:t>)</a:t>
            </a:r>
          </a:p>
          <a:p>
            <a:pPr marL="285750" indent="-285750">
              <a:lnSpc>
                <a:spcPct val="1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solidFill>
                  <a:srgbClr val="FFC000"/>
                </a:solidFill>
              </a:rPr>
              <a:t>게시물 무한 스크롤</a:t>
            </a:r>
            <a:endParaRPr lang="en-US" altLang="ko-KR" sz="1600" dirty="0">
              <a:solidFill>
                <a:srgbClr val="FFC000"/>
              </a:solidFill>
            </a:endParaRPr>
          </a:p>
          <a:p>
            <a:pPr marL="285750" indent="-285750">
              <a:lnSpc>
                <a:spcPct val="1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solidFill>
                  <a:srgbClr val="171E28"/>
                </a:solidFill>
              </a:rPr>
              <a:t>메인 페이지</a:t>
            </a:r>
            <a:r>
              <a:rPr lang="en-US" altLang="ko-KR" sz="1600" dirty="0" smtClean="0">
                <a:solidFill>
                  <a:srgbClr val="171E28"/>
                </a:solidFill>
              </a:rPr>
              <a:t>, </a:t>
            </a:r>
            <a:r>
              <a:rPr lang="ko-KR" altLang="en-US" sz="1600" dirty="0" smtClean="0">
                <a:solidFill>
                  <a:srgbClr val="171E28"/>
                </a:solidFill>
              </a:rPr>
              <a:t>글쓰기</a:t>
            </a:r>
            <a:r>
              <a:rPr lang="en-US" altLang="ko-KR" sz="1600" dirty="0" smtClean="0">
                <a:solidFill>
                  <a:srgbClr val="171E28"/>
                </a:solidFill>
              </a:rPr>
              <a:t>, </a:t>
            </a:r>
            <a:r>
              <a:rPr lang="ko-KR" altLang="en-US" sz="1600" dirty="0" smtClean="0">
                <a:solidFill>
                  <a:srgbClr val="171E28"/>
                </a:solidFill>
              </a:rPr>
              <a:t>수정</a:t>
            </a:r>
            <a:r>
              <a:rPr lang="en-US" altLang="ko-KR" sz="1600" dirty="0" smtClean="0">
                <a:solidFill>
                  <a:srgbClr val="171E28"/>
                </a:solidFill>
              </a:rPr>
              <a:t>, </a:t>
            </a:r>
            <a:r>
              <a:rPr lang="ko-KR" altLang="en-US" sz="1600" dirty="0" smtClean="0">
                <a:solidFill>
                  <a:srgbClr val="171E28"/>
                </a:solidFill>
              </a:rPr>
              <a:t>삭제 연동</a:t>
            </a:r>
            <a:endParaRPr lang="en-US" altLang="ko-KR" sz="1600" dirty="0" smtClean="0">
              <a:solidFill>
                <a:srgbClr val="171E28"/>
              </a:solidFill>
            </a:endParaRPr>
          </a:p>
          <a:p>
            <a:pPr>
              <a:lnSpc>
                <a:spcPct val="100000"/>
              </a:lnSpc>
            </a:pPr>
            <a:endParaRPr lang="en-US" altLang="ko-KR" sz="1100"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solidFill>
                  <a:schemeClr val="accent3">
                    <a:lumMod val="75000"/>
                  </a:schemeClr>
                </a:solidFill>
              </a:rPr>
              <a:t>게시물</a:t>
            </a:r>
            <a:r>
              <a:rPr lang="en-US" altLang="ko-KR" sz="2000" dirty="0" smtClean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ko-KR" altLang="en-US" sz="2000" dirty="0" smtClean="0">
                <a:solidFill>
                  <a:schemeClr val="accent3">
                    <a:lumMod val="75000"/>
                  </a:schemeClr>
                </a:solidFill>
              </a:rPr>
              <a:t>좋아요</a:t>
            </a:r>
            <a:r>
              <a:rPr lang="en-US" altLang="ko-KR" sz="2000" dirty="0" smtClean="0">
                <a:solidFill>
                  <a:schemeClr val="accent3">
                    <a:lumMod val="75000"/>
                  </a:schemeClr>
                </a:solidFill>
              </a:rPr>
              <a:t>), </a:t>
            </a:r>
            <a:r>
              <a:rPr lang="ko-KR" altLang="en-US" sz="2000" dirty="0" smtClean="0">
                <a:solidFill>
                  <a:schemeClr val="accent3">
                    <a:lumMod val="75000"/>
                  </a:schemeClr>
                </a:solidFill>
              </a:rPr>
              <a:t>댓글</a:t>
            </a:r>
            <a:r>
              <a:rPr lang="en-US" altLang="ko-KR" sz="2000" dirty="0" smtClean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ko-KR" altLang="en-US" sz="2000" dirty="0" err="1" smtClean="0">
                <a:solidFill>
                  <a:schemeClr val="accent3">
                    <a:lumMod val="75000"/>
                  </a:schemeClr>
                </a:solidFill>
              </a:rPr>
              <a:t>대댓글</a:t>
            </a:r>
            <a:r>
              <a:rPr lang="en-US" altLang="ko-KR" sz="2000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  <a:p>
            <a:pPr marL="285750" indent="-285750">
              <a:lnSpc>
                <a:spcPct val="1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rgbClr val="171E28"/>
                </a:solidFill>
              </a:rPr>
              <a:t>t</a:t>
            </a:r>
            <a:r>
              <a:rPr lang="en-US" altLang="ko-KR" sz="1600" dirty="0" smtClean="0">
                <a:solidFill>
                  <a:srgbClr val="171E28"/>
                </a:solidFill>
              </a:rPr>
              <a:t>able </a:t>
            </a:r>
            <a:r>
              <a:rPr lang="ko-KR" altLang="en-US" sz="1600" dirty="0" smtClean="0">
                <a:solidFill>
                  <a:srgbClr val="171E28"/>
                </a:solidFill>
              </a:rPr>
              <a:t>생성</a:t>
            </a:r>
            <a:endParaRPr lang="en-US" altLang="ko-KR" sz="1600" dirty="0">
              <a:solidFill>
                <a:srgbClr val="171E28"/>
              </a:solidFill>
            </a:endParaRPr>
          </a:p>
          <a:p>
            <a:pPr marL="285750" indent="-285750">
              <a:lnSpc>
                <a:spcPct val="1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solidFill>
                  <a:srgbClr val="171E28"/>
                </a:solidFill>
              </a:rPr>
              <a:t>좋아요 등록</a:t>
            </a:r>
            <a:r>
              <a:rPr lang="en-US" altLang="ko-KR" sz="1600" dirty="0" smtClean="0">
                <a:solidFill>
                  <a:srgbClr val="171E28"/>
                </a:solidFill>
              </a:rPr>
              <a:t>, </a:t>
            </a:r>
            <a:r>
              <a:rPr lang="ko-KR" altLang="en-US" sz="1600" dirty="0" smtClean="0">
                <a:solidFill>
                  <a:srgbClr val="171E28"/>
                </a:solidFill>
              </a:rPr>
              <a:t>카운트</a:t>
            </a:r>
            <a:endParaRPr lang="en-US" altLang="ko-KR" sz="1600" dirty="0">
              <a:solidFill>
                <a:srgbClr val="171E28"/>
              </a:solidFill>
            </a:endParaRPr>
          </a:p>
          <a:p>
            <a:pPr marL="285750" indent="-285750">
              <a:lnSpc>
                <a:spcPct val="1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solidFill>
                  <a:srgbClr val="171E28"/>
                </a:solidFill>
              </a:rPr>
              <a:t>좋아요 등록 유저 관리</a:t>
            </a:r>
            <a:endParaRPr lang="en-US" altLang="ko-KR" sz="1600" dirty="0">
              <a:solidFill>
                <a:srgbClr val="171E28"/>
              </a:solidFill>
            </a:endParaRPr>
          </a:p>
          <a:p>
            <a:pPr marL="285750" indent="-285750">
              <a:lnSpc>
                <a:spcPct val="1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solidFill>
                  <a:srgbClr val="171E28"/>
                </a:solidFill>
              </a:rPr>
              <a:t>댓글 작성과 등록</a:t>
            </a:r>
            <a:endParaRPr lang="en-US" altLang="ko-KR" sz="1600" dirty="0">
              <a:solidFill>
                <a:srgbClr val="171E28"/>
              </a:solidFill>
            </a:endParaRPr>
          </a:p>
          <a:p>
            <a:pPr marL="285750" indent="-285750">
              <a:lnSpc>
                <a:spcPct val="1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solidFill>
                  <a:srgbClr val="171E28"/>
                </a:solidFill>
              </a:rPr>
              <a:t>댓글 수정</a:t>
            </a:r>
            <a:r>
              <a:rPr lang="en-US" altLang="ko-KR" sz="1600" dirty="0" smtClean="0">
                <a:solidFill>
                  <a:srgbClr val="171E28"/>
                </a:solidFill>
              </a:rPr>
              <a:t>, </a:t>
            </a:r>
            <a:r>
              <a:rPr lang="ko-KR" altLang="en-US" sz="1600" dirty="0" smtClean="0">
                <a:solidFill>
                  <a:srgbClr val="171E28"/>
                </a:solidFill>
              </a:rPr>
              <a:t>삭제</a:t>
            </a:r>
            <a:endParaRPr lang="en-US" altLang="ko-KR" sz="1600" dirty="0">
              <a:solidFill>
                <a:srgbClr val="171E28"/>
              </a:solidFill>
            </a:endParaRPr>
          </a:p>
          <a:p>
            <a:pPr marL="285750" indent="-285750">
              <a:lnSpc>
                <a:spcPct val="1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 smtClean="0">
                <a:solidFill>
                  <a:srgbClr val="FFC000"/>
                </a:solidFill>
              </a:rPr>
              <a:t>대댓글</a:t>
            </a:r>
            <a:r>
              <a:rPr lang="ko-KR" altLang="en-US" sz="1600" dirty="0" smtClean="0">
                <a:solidFill>
                  <a:srgbClr val="FFC000"/>
                </a:solidFill>
              </a:rPr>
              <a:t> 조회 구현</a:t>
            </a:r>
            <a:endParaRPr lang="en-US" altLang="ko-KR" sz="1600" dirty="0" smtClean="0">
              <a:solidFill>
                <a:srgbClr val="FFC000"/>
              </a:solidFill>
            </a:endParaRPr>
          </a:p>
          <a:p>
            <a:pPr>
              <a:lnSpc>
                <a:spcPct val="100000"/>
              </a:lnSpc>
            </a:pPr>
            <a:endParaRPr lang="en-US" altLang="ko-KR" sz="1100"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solidFill>
                  <a:schemeClr val="accent3">
                    <a:lumMod val="75000"/>
                  </a:schemeClr>
                </a:solidFill>
              </a:rPr>
              <a:t>사진 업로드</a:t>
            </a:r>
            <a:endParaRPr lang="en-US" altLang="ko-KR" sz="20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solidFill>
                  <a:srgbClr val="171E28"/>
                </a:solidFill>
              </a:rPr>
              <a:t>table </a:t>
            </a:r>
            <a:r>
              <a:rPr lang="ko-KR" altLang="en-US" sz="1600" dirty="0" smtClean="0">
                <a:solidFill>
                  <a:srgbClr val="171E28"/>
                </a:solidFill>
              </a:rPr>
              <a:t>생성</a:t>
            </a:r>
            <a:endParaRPr lang="en-US" altLang="ko-KR" sz="1600" dirty="0">
              <a:solidFill>
                <a:srgbClr val="171E28"/>
              </a:solidFill>
            </a:endParaRPr>
          </a:p>
          <a:p>
            <a:pPr marL="285750" indent="-285750">
              <a:lnSpc>
                <a:spcPct val="1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solidFill>
                  <a:srgbClr val="171E28"/>
                </a:solidFill>
              </a:rPr>
              <a:t>게시물 내부 사진 조회</a:t>
            </a:r>
            <a:endParaRPr lang="en-US" altLang="ko-KR" sz="1600" dirty="0">
              <a:solidFill>
                <a:srgbClr val="171E28"/>
              </a:solidFill>
            </a:endParaRPr>
          </a:p>
          <a:p>
            <a:pPr marL="285750" indent="-285750">
              <a:lnSpc>
                <a:spcPct val="1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solidFill>
                  <a:srgbClr val="171E28"/>
                </a:solidFill>
              </a:rPr>
              <a:t>사진첩에 직접 사진 업로드</a:t>
            </a:r>
            <a:endParaRPr lang="en-US" altLang="ko-KR" sz="1600" dirty="0" smtClean="0">
              <a:solidFill>
                <a:srgbClr val="171E28"/>
              </a:solidFill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solidFill>
                  <a:schemeClr val="accent3">
                    <a:lumMod val="75000"/>
                  </a:schemeClr>
                </a:solidFill>
              </a:rPr>
              <a:t>검색</a:t>
            </a:r>
            <a:r>
              <a:rPr lang="en-US" altLang="ko-KR" sz="2000" dirty="0" smtClean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ko-KR" altLang="en-US" sz="2000" dirty="0" smtClean="0">
                <a:solidFill>
                  <a:schemeClr val="accent3">
                    <a:lumMod val="75000"/>
                  </a:schemeClr>
                </a:solidFill>
              </a:rPr>
              <a:t>게시물</a:t>
            </a:r>
            <a:r>
              <a:rPr lang="en-US" altLang="ko-KR" sz="2000" dirty="0" smtClean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ko-KR" altLang="en-US" sz="2000" dirty="0" smtClean="0">
                <a:solidFill>
                  <a:schemeClr val="accent3">
                    <a:lumMod val="75000"/>
                  </a:schemeClr>
                </a:solidFill>
              </a:rPr>
              <a:t>댓글</a:t>
            </a:r>
            <a:r>
              <a:rPr lang="en-US" altLang="ko-KR" sz="2000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  <a:p>
            <a:pPr marL="285750" indent="-285750">
              <a:lnSpc>
                <a:spcPct val="1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solidFill>
                  <a:srgbClr val="171E28"/>
                </a:solidFill>
              </a:rPr>
              <a:t>게시물 검색</a:t>
            </a:r>
            <a:r>
              <a:rPr lang="en-US" altLang="ko-KR" sz="1600" dirty="0" smtClean="0">
                <a:solidFill>
                  <a:srgbClr val="171E28"/>
                </a:solidFill>
              </a:rPr>
              <a:t>(</a:t>
            </a:r>
            <a:r>
              <a:rPr lang="ko-KR" altLang="en-US" sz="1600" dirty="0" smtClean="0">
                <a:solidFill>
                  <a:srgbClr val="171E28"/>
                </a:solidFill>
              </a:rPr>
              <a:t>제목</a:t>
            </a:r>
            <a:r>
              <a:rPr lang="en-US" altLang="ko-KR" sz="1600" dirty="0" smtClean="0">
                <a:solidFill>
                  <a:srgbClr val="171E28"/>
                </a:solidFill>
              </a:rPr>
              <a:t>, </a:t>
            </a:r>
            <a:r>
              <a:rPr lang="ko-KR" altLang="en-US" sz="1600" dirty="0" smtClean="0">
                <a:solidFill>
                  <a:srgbClr val="171E28"/>
                </a:solidFill>
              </a:rPr>
              <a:t>작성자</a:t>
            </a:r>
            <a:r>
              <a:rPr lang="en-US" altLang="ko-KR" sz="1600" dirty="0" smtClean="0">
                <a:solidFill>
                  <a:srgbClr val="171E28"/>
                </a:solidFill>
              </a:rPr>
              <a:t>, </a:t>
            </a:r>
            <a:r>
              <a:rPr lang="ko-KR" altLang="en-US" sz="1600" dirty="0" smtClean="0">
                <a:solidFill>
                  <a:srgbClr val="171E28"/>
                </a:solidFill>
              </a:rPr>
              <a:t>내용</a:t>
            </a:r>
            <a:r>
              <a:rPr lang="en-US" altLang="ko-KR" sz="1600" dirty="0" smtClean="0">
                <a:solidFill>
                  <a:srgbClr val="171E28"/>
                </a:solidFill>
              </a:rPr>
              <a:t>)</a:t>
            </a:r>
          </a:p>
          <a:p>
            <a:pPr marL="285750" indent="-285750">
              <a:lnSpc>
                <a:spcPct val="1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solidFill>
                  <a:srgbClr val="171E28"/>
                </a:solidFill>
              </a:rPr>
              <a:t>댓글 검색</a:t>
            </a:r>
            <a:r>
              <a:rPr lang="en-US" altLang="ko-KR" sz="1600" dirty="0" smtClean="0">
                <a:solidFill>
                  <a:srgbClr val="171E28"/>
                </a:solidFill>
              </a:rPr>
              <a:t>(</a:t>
            </a:r>
            <a:r>
              <a:rPr lang="ko-KR" altLang="en-US" sz="1600" dirty="0" smtClean="0">
                <a:solidFill>
                  <a:srgbClr val="171E28"/>
                </a:solidFill>
              </a:rPr>
              <a:t>작성자</a:t>
            </a:r>
            <a:r>
              <a:rPr lang="en-US" altLang="ko-KR" sz="1600" dirty="0" smtClean="0">
                <a:solidFill>
                  <a:srgbClr val="171E28"/>
                </a:solidFill>
              </a:rPr>
              <a:t>, </a:t>
            </a:r>
            <a:r>
              <a:rPr lang="ko-KR" altLang="en-US" sz="1600" dirty="0" smtClean="0">
                <a:solidFill>
                  <a:srgbClr val="171E28"/>
                </a:solidFill>
              </a:rPr>
              <a:t>내용</a:t>
            </a:r>
            <a:r>
              <a:rPr lang="en-US" altLang="ko-KR" sz="1600" dirty="0" smtClean="0">
                <a:solidFill>
                  <a:srgbClr val="171E28"/>
                </a:solidFill>
              </a:rPr>
              <a:t>)</a:t>
            </a:r>
          </a:p>
          <a:p>
            <a:pPr marL="285750" indent="-285750">
              <a:lnSpc>
                <a:spcPct val="1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solidFill>
                  <a:srgbClr val="171E28"/>
                </a:solidFill>
              </a:rPr>
              <a:t>검색 결과 페이지 구현</a:t>
            </a:r>
            <a:r>
              <a:rPr lang="en-US" altLang="ko-KR" sz="1600" dirty="0" smtClean="0">
                <a:solidFill>
                  <a:srgbClr val="171E28"/>
                </a:solidFill>
              </a:rPr>
              <a:t>(</a:t>
            </a:r>
            <a:r>
              <a:rPr lang="ko-KR" altLang="en-US" sz="1600" dirty="0" smtClean="0">
                <a:solidFill>
                  <a:srgbClr val="171E28"/>
                </a:solidFill>
              </a:rPr>
              <a:t>결과 페이지 이동</a:t>
            </a:r>
            <a:r>
              <a:rPr lang="en-US" altLang="ko-KR" sz="1600" dirty="0" smtClean="0">
                <a:solidFill>
                  <a:srgbClr val="171E28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endParaRPr lang="en-US" altLang="ko-KR" sz="1100"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solidFill>
                  <a:schemeClr val="accent3">
                    <a:lumMod val="75000"/>
                  </a:schemeClr>
                </a:solidFill>
              </a:rPr>
              <a:t>검색</a:t>
            </a:r>
            <a:r>
              <a:rPr lang="en-US" altLang="ko-KR" sz="2000" dirty="0" smtClean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ko-KR" altLang="en-US" sz="2000" dirty="0" smtClean="0">
                <a:solidFill>
                  <a:schemeClr val="accent3">
                    <a:lumMod val="75000"/>
                  </a:schemeClr>
                </a:solidFill>
              </a:rPr>
              <a:t>사진</a:t>
            </a:r>
            <a:r>
              <a:rPr lang="en-US" altLang="ko-KR" sz="2000" dirty="0" smtClean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ko-KR" altLang="en-US" sz="2000" dirty="0" smtClean="0">
                <a:solidFill>
                  <a:schemeClr val="accent3">
                    <a:lumMod val="75000"/>
                  </a:schemeClr>
                </a:solidFill>
              </a:rPr>
              <a:t>친구</a:t>
            </a:r>
            <a:r>
              <a:rPr lang="en-US" altLang="ko-KR" sz="2000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  <a:p>
            <a:pPr marL="285750" indent="-285750">
              <a:lnSpc>
                <a:spcPct val="10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rgbClr val="171E28"/>
                </a:solidFill>
              </a:rPr>
              <a:t>사진 검색</a:t>
            </a:r>
            <a:r>
              <a:rPr lang="en-US" altLang="ko-KR" sz="1600" dirty="0" smtClean="0">
                <a:solidFill>
                  <a:srgbClr val="171E28"/>
                </a:solidFill>
              </a:rPr>
              <a:t>(</a:t>
            </a:r>
            <a:r>
              <a:rPr lang="ko-KR" altLang="en-US" sz="1600" dirty="0" smtClean="0">
                <a:solidFill>
                  <a:srgbClr val="171E28"/>
                </a:solidFill>
              </a:rPr>
              <a:t>제목</a:t>
            </a:r>
            <a:r>
              <a:rPr lang="en-US" altLang="ko-KR" sz="1600" dirty="0" smtClean="0">
                <a:solidFill>
                  <a:srgbClr val="171E28"/>
                </a:solidFill>
              </a:rPr>
              <a:t>, </a:t>
            </a:r>
            <a:r>
              <a:rPr lang="ko-KR" altLang="en-US" sz="1600" dirty="0" smtClean="0">
                <a:solidFill>
                  <a:srgbClr val="171E28"/>
                </a:solidFill>
              </a:rPr>
              <a:t>게시물의 내용</a:t>
            </a:r>
            <a:r>
              <a:rPr lang="en-US" altLang="ko-KR" sz="1600" dirty="0" smtClean="0">
                <a:solidFill>
                  <a:srgbClr val="171E28"/>
                </a:solidFill>
              </a:rPr>
              <a:t>)</a:t>
            </a:r>
          </a:p>
          <a:p>
            <a:pPr marL="285750" indent="-285750">
              <a:lnSpc>
                <a:spcPct val="10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rgbClr val="171E28"/>
                </a:solidFill>
              </a:rPr>
              <a:t>친구 검색</a:t>
            </a:r>
            <a:r>
              <a:rPr lang="en-US" altLang="ko-KR" sz="1600" dirty="0" smtClean="0">
                <a:solidFill>
                  <a:srgbClr val="171E28"/>
                </a:solidFill>
              </a:rPr>
              <a:t>(</a:t>
            </a:r>
            <a:r>
              <a:rPr lang="ko-KR" altLang="en-US" sz="1600" dirty="0" smtClean="0">
                <a:solidFill>
                  <a:srgbClr val="171E28"/>
                </a:solidFill>
              </a:rPr>
              <a:t>이름</a:t>
            </a:r>
            <a:r>
              <a:rPr lang="en-US" altLang="ko-KR" sz="1600" dirty="0" smtClean="0">
                <a:solidFill>
                  <a:srgbClr val="171E28"/>
                </a:solidFill>
              </a:rPr>
              <a:t>, </a:t>
            </a:r>
            <a:r>
              <a:rPr lang="ko-KR" altLang="en-US" sz="1600" dirty="0" smtClean="0">
                <a:solidFill>
                  <a:srgbClr val="171E28"/>
                </a:solidFill>
              </a:rPr>
              <a:t>이메일</a:t>
            </a:r>
            <a:r>
              <a:rPr lang="en-US" altLang="ko-KR" sz="1600" dirty="0" smtClean="0">
                <a:solidFill>
                  <a:srgbClr val="171E28"/>
                </a:solidFill>
              </a:rPr>
              <a:t>, </a:t>
            </a:r>
            <a:r>
              <a:rPr lang="ko-KR" altLang="en-US" sz="1600" dirty="0" smtClean="0">
                <a:solidFill>
                  <a:srgbClr val="171E28"/>
                </a:solidFill>
              </a:rPr>
              <a:t>전화번호</a:t>
            </a:r>
            <a:r>
              <a:rPr lang="en-US" altLang="ko-KR" sz="1600" dirty="0" smtClean="0">
                <a:solidFill>
                  <a:srgbClr val="171E28"/>
                </a:solidFill>
              </a:rPr>
              <a:t>)</a:t>
            </a:r>
          </a:p>
          <a:p>
            <a:pPr marL="285750" indent="-285750">
              <a:lnSpc>
                <a:spcPct val="10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rgbClr val="171E28"/>
                </a:solidFill>
              </a:rPr>
              <a:t>검색 결과 페이지 구현</a:t>
            </a:r>
            <a:endParaRPr lang="en-US" altLang="ko-KR" sz="1600" dirty="0" smtClean="0">
              <a:solidFill>
                <a:srgbClr val="171E28"/>
              </a:solidFill>
            </a:endParaRPr>
          </a:p>
          <a:p>
            <a:pPr>
              <a:lnSpc>
                <a:spcPct val="100000"/>
              </a:lnSpc>
            </a:pPr>
            <a:endParaRPr lang="en-US" altLang="ko-KR" sz="1100" dirty="0" smtClean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solidFill>
                  <a:schemeClr val="accent3">
                    <a:lumMod val="75000"/>
                  </a:schemeClr>
                </a:solidFill>
              </a:rPr>
              <a:t>친구 추가</a:t>
            </a:r>
            <a:r>
              <a:rPr lang="en-US" altLang="ko-KR" sz="2000" dirty="0" smtClean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ko-KR" altLang="en-US" sz="2000" dirty="0" smtClean="0">
                <a:solidFill>
                  <a:schemeClr val="accent3">
                    <a:lumMod val="75000"/>
                  </a:schemeClr>
                </a:solidFill>
              </a:rPr>
              <a:t>친구 추천</a:t>
            </a:r>
            <a:r>
              <a:rPr lang="en-US" altLang="ko-KR" sz="2000" dirty="0" smtClean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ko-KR" altLang="en-US" sz="2000" dirty="0" smtClean="0">
                <a:solidFill>
                  <a:schemeClr val="accent3">
                    <a:lumMod val="75000"/>
                  </a:schemeClr>
                </a:solidFill>
              </a:rPr>
              <a:t>게시물 공유</a:t>
            </a:r>
            <a:endParaRPr lang="en-US" altLang="ko-KR" sz="20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rgbClr val="171E28"/>
                </a:solidFill>
              </a:rPr>
              <a:t>친구 추가</a:t>
            </a:r>
            <a:r>
              <a:rPr lang="en-US" altLang="ko-KR" sz="1600" dirty="0" smtClean="0">
                <a:solidFill>
                  <a:srgbClr val="171E28"/>
                </a:solidFill>
              </a:rPr>
              <a:t>(</a:t>
            </a:r>
            <a:r>
              <a:rPr lang="ko-KR" altLang="en-US" sz="1600" dirty="0" smtClean="0">
                <a:solidFill>
                  <a:srgbClr val="171E28"/>
                </a:solidFill>
              </a:rPr>
              <a:t>검색으로 추가</a:t>
            </a:r>
            <a:r>
              <a:rPr lang="en-US" altLang="ko-KR" sz="1600" dirty="0" smtClean="0">
                <a:solidFill>
                  <a:srgbClr val="171E28"/>
                </a:solidFill>
              </a:rPr>
              <a:t>, </a:t>
            </a:r>
            <a:r>
              <a:rPr lang="ko-KR" altLang="en-US" sz="1600" dirty="0" smtClean="0">
                <a:solidFill>
                  <a:srgbClr val="171E28"/>
                </a:solidFill>
              </a:rPr>
              <a:t>게시물을 통한 추가</a:t>
            </a:r>
            <a:r>
              <a:rPr lang="en-US" altLang="ko-KR" sz="1600" dirty="0" smtClean="0">
                <a:solidFill>
                  <a:srgbClr val="171E28"/>
                </a:solidFill>
              </a:rPr>
              <a:t>)</a:t>
            </a:r>
          </a:p>
          <a:p>
            <a:pPr marL="285750" indent="-285750">
              <a:lnSpc>
                <a:spcPct val="10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rgbClr val="171E28"/>
                </a:solidFill>
              </a:rPr>
              <a:t>친구 추천</a:t>
            </a:r>
            <a:r>
              <a:rPr lang="en-US" altLang="ko-KR" sz="1600" dirty="0" smtClean="0">
                <a:solidFill>
                  <a:srgbClr val="171E28"/>
                </a:solidFill>
              </a:rPr>
              <a:t>(</a:t>
            </a:r>
            <a:r>
              <a:rPr lang="ko-KR" altLang="en-US" sz="1600" dirty="0" smtClean="0">
                <a:solidFill>
                  <a:srgbClr val="171E28"/>
                </a:solidFill>
              </a:rPr>
              <a:t>추가 기능</a:t>
            </a:r>
            <a:r>
              <a:rPr lang="en-US" altLang="ko-KR" sz="1600" dirty="0" smtClean="0">
                <a:solidFill>
                  <a:srgbClr val="171E28"/>
                </a:solidFill>
              </a:rPr>
              <a:t>)</a:t>
            </a:r>
          </a:p>
          <a:p>
            <a:pPr marL="285750" indent="-285750">
              <a:lnSpc>
                <a:spcPct val="10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rgbClr val="171E28"/>
                </a:solidFill>
              </a:rPr>
              <a:t>게시물 공유</a:t>
            </a:r>
            <a:r>
              <a:rPr lang="en-US" altLang="ko-KR" sz="1600" dirty="0" smtClean="0">
                <a:solidFill>
                  <a:srgbClr val="171E28"/>
                </a:solidFill>
              </a:rPr>
              <a:t>(</a:t>
            </a:r>
            <a:r>
              <a:rPr lang="ko-KR" altLang="en-US" sz="1600" dirty="0" smtClean="0">
                <a:solidFill>
                  <a:srgbClr val="171E28"/>
                </a:solidFill>
              </a:rPr>
              <a:t>추가 기능</a:t>
            </a:r>
            <a:r>
              <a:rPr lang="en-US" altLang="ko-KR" sz="1600" dirty="0" smtClean="0">
                <a:solidFill>
                  <a:srgbClr val="171E28"/>
                </a:solidFill>
              </a:rPr>
              <a:t>, </a:t>
            </a:r>
            <a:r>
              <a:rPr lang="ko-KR" altLang="en-US" sz="1600" dirty="0" smtClean="0">
                <a:solidFill>
                  <a:srgbClr val="171E28"/>
                </a:solidFill>
              </a:rPr>
              <a:t>내 게시물 노출</a:t>
            </a:r>
            <a:r>
              <a:rPr lang="en-US" altLang="ko-KR" sz="1600" dirty="0" smtClean="0">
                <a:solidFill>
                  <a:srgbClr val="171E28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endParaRPr lang="en-US" altLang="ko-KR" sz="1100" dirty="0" smtClean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 smtClean="0">
                <a:solidFill>
                  <a:schemeClr val="accent3">
                    <a:lumMod val="75000"/>
                  </a:schemeClr>
                </a:solidFill>
              </a:rPr>
              <a:t>UI </a:t>
            </a:r>
            <a:r>
              <a:rPr lang="ko-KR" altLang="en-US" sz="2000" dirty="0" smtClean="0">
                <a:solidFill>
                  <a:schemeClr val="accent3">
                    <a:lumMod val="75000"/>
                  </a:schemeClr>
                </a:solidFill>
              </a:rPr>
              <a:t>작업</a:t>
            </a:r>
            <a:endParaRPr lang="en-US" altLang="ko-KR" sz="20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 smtClean="0">
                <a:solidFill>
                  <a:srgbClr val="171E28"/>
                </a:solidFill>
              </a:rPr>
              <a:t>페이지별</a:t>
            </a:r>
            <a:r>
              <a:rPr lang="ko-KR" altLang="en-US" sz="1600" dirty="0" smtClean="0">
                <a:solidFill>
                  <a:srgbClr val="171E28"/>
                </a:solidFill>
              </a:rPr>
              <a:t> </a:t>
            </a:r>
            <a:r>
              <a:rPr lang="en-US" altLang="ko-KR" sz="1600" dirty="0" smtClean="0">
                <a:solidFill>
                  <a:srgbClr val="171E28"/>
                </a:solidFill>
              </a:rPr>
              <a:t>bootstrap </a:t>
            </a:r>
            <a:r>
              <a:rPr lang="ko-KR" altLang="en-US" sz="1600" dirty="0" smtClean="0">
                <a:solidFill>
                  <a:srgbClr val="171E28"/>
                </a:solidFill>
              </a:rPr>
              <a:t>적용</a:t>
            </a:r>
            <a:endParaRPr lang="en-US" altLang="ko-KR" sz="1600" dirty="0" smtClean="0">
              <a:solidFill>
                <a:srgbClr val="171E28"/>
              </a:solidFill>
            </a:endParaRPr>
          </a:p>
          <a:p>
            <a:pPr>
              <a:lnSpc>
                <a:spcPct val="100000"/>
              </a:lnSpc>
            </a:pPr>
            <a:endParaRPr lang="en-US" altLang="ko-KR" sz="1100"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solidFill>
                  <a:schemeClr val="accent3">
                    <a:lumMod val="75000"/>
                  </a:schemeClr>
                </a:solidFill>
              </a:rPr>
              <a:t>발표 준비</a:t>
            </a:r>
            <a:endParaRPr lang="en-US" altLang="ko-KR" sz="20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solidFill>
                  <a:srgbClr val="171E28"/>
                </a:solidFill>
              </a:rPr>
              <a:t>PPT </a:t>
            </a:r>
            <a:r>
              <a:rPr lang="ko-KR" altLang="en-US" sz="1600" dirty="0" smtClean="0">
                <a:solidFill>
                  <a:srgbClr val="171E28"/>
                </a:solidFill>
              </a:rPr>
              <a:t>작성</a:t>
            </a:r>
            <a:endParaRPr lang="en-US" altLang="ko-KR" sz="1600" dirty="0" smtClean="0">
              <a:solidFill>
                <a:srgbClr val="171E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38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defTabSz="180000">
              <a:lnSpc>
                <a:spcPct val="150000"/>
              </a:lnSpc>
              <a:spcBef>
                <a:spcPts val="300"/>
              </a:spcBef>
              <a:tabLst>
                <a:tab pos="180000" algn="l"/>
              </a:tabLst>
            </a:pPr>
            <a:r>
              <a:rPr lang="en-US" altLang="ko-KR" spc="0" dirty="0" smtClean="0">
                <a:solidFill>
                  <a:srgbClr val="C00000"/>
                </a:solidFill>
                <a:cs typeface="+mn-cs"/>
              </a:rPr>
              <a:t>1.3 Issue : </a:t>
            </a:r>
            <a:r>
              <a:rPr lang="ko-KR" altLang="en-US" spc="0" dirty="0" smtClean="0">
                <a:solidFill>
                  <a:srgbClr val="C00000"/>
                </a:solidFill>
                <a:cs typeface="+mn-cs"/>
              </a:rPr>
              <a:t>일정 관리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1" name="Rectangle 28"/>
          <p:cNvSpPr/>
          <p:nvPr/>
        </p:nvSpPr>
        <p:spPr>
          <a:xfrm>
            <a:off x="5519934" y="5807480"/>
            <a:ext cx="475999" cy="216024"/>
          </a:xfrm>
          <a:prstGeom prst="rect">
            <a:avLst/>
          </a:prstGeom>
          <a:solidFill>
            <a:srgbClr val="604A7B"/>
          </a:solidFill>
          <a:ln>
            <a:solidFill>
              <a:srgbClr val="604A7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9"/>
          <p:cNvSpPr/>
          <p:nvPr/>
        </p:nvSpPr>
        <p:spPr>
          <a:xfrm>
            <a:off x="8182683" y="5807480"/>
            <a:ext cx="475999" cy="21602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46"/>
          <p:cNvSpPr/>
          <p:nvPr/>
        </p:nvSpPr>
        <p:spPr>
          <a:xfrm>
            <a:off x="5971045" y="5784687"/>
            <a:ext cx="9621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Tahoma" pitchFamily="34" charset="0"/>
              </a:rPr>
              <a:t>초기 일정</a:t>
            </a:r>
            <a:endParaRPr lang="en-US" sz="28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Rectangle 47"/>
          <p:cNvSpPr/>
          <p:nvPr/>
        </p:nvSpPr>
        <p:spPr>
          <a:xfrm>
            <a:off x="8679160" y="5784687"/>
            <a:ext cx="13740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Tahoma" pitchFamily="34" charset="0"/>
              </a:rPr>
              <a:t>실제 작업 일정</a:t>
            </a:r>
            <a:endParaRPr lang="en-US" sz="28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6" name="Tableau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219175"/>
              </p:ext>
            </p:extLst>
          </p:nvPr>
        </p:nvGraphicFramePr>
        <p:xfrm>
          <a:off x="119336" y="908720"/>
          <a:ext cx="11809310" cy="441854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3267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92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92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92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92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492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492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 </a:t>
                      </a:r>
                      <a:endParaRPr lang="en-US" sz="1000" b="1" i="0" u="none" strike="noStrike" noProof="0" dirty="0">
                        <a:solidFill>
                          <a:schemeClr val="bg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noProof="0" dirty="0" smtClean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ahoma" pitchFamily="34" charset="0"/>
                        </a:rPr>
                        <a:t>1</a:t>
                      </a:r>
                      <a:r>
                        <a:rPr lang="ko-KR" altLang="en-US" sz="1800" b="0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ahoma" pitchFamily="34" charset="0"/>
                        </a:rPr>
                        <a:t>주차</a:t>
                      </a:r>
                      <a:endParaRPr lang="en-US" sz="1800" b="0" i="0" u="none" strike="noStrike" noProof="0" dirty="0" smtClean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62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ahoma" pitchFamily="34" charset="0"/>
                        </a:rPr>
                        <a:t>2</a:t>
                      </a:r>
                      <a:r>
                        <a:rPr lang="ko-KR" altLang="en-US" sz="1800" b="0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ahoma" pitchFamily="34" charset="0"/>
                        </a:rPr>
                        <a:t>주차</a:t>
                      </a:r>
                      <a:endParaRPr lang="en-US" sz="1800" b="0" i="0" u="none" strike="noStrike" noProof="0" dirty="0" smtClean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7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ahoma" pitchFamily="34" charset="0"/>
                        </a:rPr>
                        <a:t>3</a:t>
                      </a:r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ahoma" pitchFamily="34" charset="0"/>
                        </a:rPr>
                        <a:t>주차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62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ahoma" pitchFamily="34" charset="0"/>
                        </a:rPr>
                        <a:t>4</a:t>
                      </a:r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ahoma" pitchFamily="34" charset="0"/>
                        </a:rPr>
                        <a:t>주차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7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ahoma" pitchFamily="34" charset="0"/>
                        </a:rPr>
                        <a:t>5</a:t>
                      </a:r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ahoma" pitchFamily="34" charset="0"/>
                        </a:rPr>
                        <a:t>주차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62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ahoma" pitchFamily="34" charset="0"/>
                        </a:rPr>
                        <a:t>6</a:t>
                      </a:r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ahoma" pitchFamily="34" charset="0"/>
                        </a:rPr>
                        <a:t>주차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7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658">
                <a:tc rowSpan="2">
                  <a:txBody>
                    <a:bodyPr/>
                    <a:lstStyle/>
                    <a:p>
                      <a:pPr marL="180975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기획 및 개발 환경 </a:t>
                      </a:r>
                      <a:r>
                        <a:rPr lang="ko-KR" altLang="en-US" sz="1600" b="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셋업</a:t>
                      </a:r>
                      <a:endParaRPr lang="ko-KR" altLang="en-US" sz="1600" b="0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  <a:alpha val="48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ahoma" pitchFamily="34" charset="0"/>
                        </a:rPr>
                        <a:t>5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ahoma" pitchFamily="34" charset="0"/>
                        </a:rPr>
                        <a:t>일</a:t>
                      </a:r>
                      <a:endPara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900" b="0" i="0" u="none" strike="noStrike" spc="-150" noProof="0" dirty="0" smtClean="0">
                          <a:solidFill>
                            <a:srgbClr val="604A7B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Webdings"/>
                        </a:rPr>
                        <a:t></a:t>
                      </a:r>
                      <a:r>
                        <a:rPr lang="en-US" altLang="ko-KR" sz="900" b="0" i="0" u="none" strike="noStrike" spc="-150" noProof="0" dirty="0" smtClean="0">
                          <a:solidFill>
                            <a:srgbClr val="131922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Webdings"/>
                        </a:rPr>
                        <a:t></a:t>
                      </a:r>
                      <a:endParaRPr lang="en-US" sz="900" b="0" i="0" u="none" strike="noStrike" spc="-150" noProof="0" dirty="0">
                        <a:solidFill>
                          <a:srgbClr val="131922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spc="-150" noProof="0" dirty="0" smtClean="0">
                          <a:solidFill>
                            <a:srgbClr val="604A7B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Webdings"/>
                        </a:rPr>
                        <a:t></a:t>
                      </a:r>
                      <a:r>
                        <a:rPr lang="en-US" altLang="ko-KR" sz="900" b="0" i="0" u="none" strike="noStrike" spc="-150" noProof="0" dirty="0" smtClean="0">
                          <a:solidFill>
                            <a:srgbClr val="604A7B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Webdings"/>
                        </a:rPr>
                        <a:t></a:t>
                      </a:r>
                      <a:endParaRPr lang="en-US" sz="900" b="0" i="0" u="none" strike="noStrike" spc="-150" noProof="0" dirty="0">
                        <a:solidFill>
                          <a:srgbClr val="604A7B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 spc="-150" noProof="0" dirty="0">
                        <a:solidFill>
                          <a:srgbClr val="604A7B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 spc="-150" noProof="0" dirty="0">
                        <a:solidFill>
                          <a:srgbClr val="604A7B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 spc="-150" noProof="0" dirty="0">
                        <a:solidFill>
                          <a:srgbClr val="604A7B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 spc="-150" noProof="0" dirty="0">
                        <a:solidFill>
                          <a:srgbClr val="604A7B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46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900" b="0" i="0" u="none" strike="noStrike" spc="-150" noProof="0" dirty="0" smtClean="0">
                          <a:solidFill>
                            <a:srgbClr val="00B05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Webdings"/>
                        </a:rPr>
                        <a:t></a:t>
                      </a:r>
                      <a:r>
                        <a:rPr lang="en-US" altLang="ko-KR" sz="900" b="0" i="0" u="none" strike="noStrike" spc="-150" noProof="0" dirty="0" smtClean="0">
                          <a:solidFill>
                            <a:srgbClr val="131922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Webdings"/>
                        </a:rPr>
                        <a:t></a:t>
                      </a:r>
                      <a:endParaRPr lang="en-US" altLang="ko-KR" sz="900" b="0" i="0" u="none" strike="noStrike" spc="-150" noProof="0" dirty="0">
                        <a:solidFill>
                          <a:srgbClr val="131922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pc="-150" noProof="0" dirty="0" smtClean="0">
                          <a:solidFill>
                            <a:srgbClr val="00B05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Webdings"/>
                        </a:rPr>
                        <a:t></a:t>
                      </a:r>
                      <a:endParaRPr lang="en-US" altLang="ko-KR" sz="900" b="0" i="0" u="none" strike="noStrike" spc="-150" noProof="0" dirty="0" smtClean="0">
                        <a:solidFill>
                          <a:srgbClr val="00B05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 spc="-150" noProof="0" dirty="0">
                        <a:solidFill>
                          <a:srgbClr val="604A7B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 spc="-150" noProof="0" dirty="0">
                        <a:solidFill>
                          <a:srgbClr val="604A7B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 spc="-150" noProof="0" dirty="0">
                        <a:solidFill>
                          <a:srgbClr val="604A7B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 spc="-150" noProof="0" dirty="0">
                        <a:solidFill>
                          <a:srgbClr val="604A7B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310424"/>
                  </a:ext>
                </a:extLst>
              </a:tr>
              <a:tr h="174658">
                <a:tc rowSpan="2">
                  <a:txBody>
                    <a:bodyPr/>
                    <a:lstStyle/>
                    <a:p>
                      <a:pPr marL="180975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로그인</a:t>
                      </a:r>
                      <a:r>
                        <a:rPr lang="en-US" altLang="ko-KR" sz="16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6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회원가입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  <a:alpha val="48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ahoma" pitchFamily="34" charset="0"/>
                        </a:rPr>
                        <a:t>2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ahoma" pitchFamily="34" charset="0"/>
                        </a:rPr>
                        <a:t>일</a:t>
                      </a:r>
                      <a:endPara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spc="-150" dirty="0">
                        <a:solidFill>
                          <a:srgbClr val="604A7B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pc="-150" noProof="0" dirty="0" smtClean="0">
                          <a:solidFill>
                            <a:srgbClr val="604A7B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Webdings"/>
                        </a:rPr>
                        <a:t></a:t>
                      </a:r>
                      <a:endParaRPr lang="en-US" altLang="ko-KR" sz="900" b="0" i="0" u="none" strike="noStrike" spc="-150" noProof="0" dirty="0" smtClean="0">
                        <a:solidFill>
                          <a:srgbClr val="131922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39600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900" b="0" i="0" u="none" strike="noStrike" spc="-150" noProof="0" dirty="0">
                        <a:solidFill>
                          <a:srgbClr val="604A7B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 spc="-150" noProof="0" dirty="0">
                        <a:solidFill>
                          <a:srgbClr val="604A7B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spc="-150" dirty="0">
                        <a:solidFill>
                          <a:srgbClr val="604A7B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spc="-150" dirty="0">
                        <a:solidFill>
                          <a:srgbClr val="604A7B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46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900" spc="-150" dirty="0">
                        <a:solidFill>
                          <a:srgbClr val="604A7B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900" b="0" i="0" u="none" strike="noStrike" spc="-150" noProof="0" dirty="0" smtClean="0">
                          <a:solidFill>
                            <a:srgbClr val="00B05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Webdings"/>
                        </a:rPr>
                        <a:t></a:t>
                      </a:r>
                      <a:endParaRPr lang="ko-KR" altLang="en-US" sz="900" spc="-150" dirty="0">
                        <a:solidFill>
                          <a:srgbClr val="604A7B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39600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900" b="0" i="0" u="none" strike="noStrike" spc="-150" noProof="0" dirty="0" smtClean="0">
                          <a:solidFill>
                            <a:srgbClr val="00B05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Webdings"/>
                        </a:rPr>
                        <a:t></a:t>
                      </a:r>
                      <a:endParaRPr lang="en-US" sz="900" b="0" i="0" u="none" strike="noStrike" spc="-150" noProof="0" dirty="0">
                        <a:solidFill>
                          <a:srgbClr val="00B05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 spc="-150" noProof="0" dirty="0">
                        <a:solidFill>
                          <a:srgbClr val="604A7B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spc="-150" dirty="0">
                        <a:solidFill>
                          <a:srgbClr val="604A7B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spc="-150" dirty="0">
                        <a:solidFill>
                          <a:srgbClr val="604A7B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7282237"/>
                  </a:ext>
                </a:extLst>
              </a:tr>
              <a:tr h="174658">
                <a:tc rowSpan="2">
                  <a:txBody>
                    <a:bodyPr/>
                    <a:lstStyle/>
                    <a:p>
                      <a:pPr marL="180975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게시물</a:t>
                      </a:r>
                      <a:r>
                        <a:rPr lang="en-US" altLang="ko-KR" sz="16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6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글쓰기</a:t>
                      </a:r>
                      <a:r>
                        <a:rPr lang="en-US" altLang="ko-KR" sz="16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6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수정</a:t>
                      </a:r>
                      <a:r>
                        <a:rPr lang="en-US" altLang="ko-KR" sz="16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6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삭제</a:t>
                      </a:r>
                      <a:r>
                        <a:rPr lang="en-US" altLang="ko-KR" sz="16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600" b="0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  <a:alpha val="48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ahoma" pitchFamily="34" charset="0"/>
                        </a:rPr>
                        <a:t>2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ahoma" pitchFamily="34" charset="0"/>
                        </a:rPr>
                        <a:t>일</a:t>
                      </a:r>
                      <a:endPara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spc="-150" dirty="0">
                        <a:solidFill>
                          <a:srgbClr val="604A7B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spc="-150" dirty="0">
                        <a:solidFill>
                          <a:srgbClr val="604A7B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i="0" u="none" strike="noStrike" spc="-150" noProof="0" dirty="0" smtClean="0">
                          <a:solidFill>
                            <a:srgbClr val="604A7B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Webdings"/>
                        </a:rPr>
                        <a:t></a:t>
                      </a:r>
                      <a:endParaRPr lang="ko-KR" altLang="en-US" sz="900" spc="-150" dirty="0">
                        <a:solidFill>
                          <a:srgbClr val="604A7B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900" b="0" i="0" u="none" strike="noStrike" spc="-150" noProof="0" dirty="0">
                        <a:solidFill>
                          <a:srgbClr val="604A7B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 spc="-150" noProof="0" dirty="0">
                        <a:solidFill>
                          <a:srgbClr val="604A7B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 spc="-150" noProof="0" dirty="0">
                        <a:solidFill>
                          <a:srgbClr val="604A7B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46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900" spc="-150" dirty="0">
                        <a:solidFill>
                          <a:srgbClr val="604A7B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spc="-150" dirty="0">
                        <a:solidFill>
                          <a:srgbClr val="604A7B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spc="-150" noProof="0" dirty="0" smtClean="0">
                          <a:solidFill>
                            <a:srgbClr val="00B05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Webdings"/>
                        </a:rPr>
                        <a:t></a:t>
                      </a:r>
                      <a:endParaRPr lang="ko-KR" altLang="en-US" sz="900" spc="-150" dirty="0">
                        <a:solidFill>
                          <a:srgbClr val="00B050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21600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900" b="0" i="0" u="none" strike="noStrike" spc="-150" noProof="0" dirty="0">
                        <a:solidFill>
                          <a:srgbClr val="604A7B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 spc="-150" noProof="0" dirty="0">
                        <a:solidFill>
                          <a:srgbClr val="604A7B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 spc="-150" noProof="0" dirty="0">
                        <a:solidFill>
                          <a:srgbClr val="604A7B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8690411"/>
                  </a:ext>
                </a:extLst>
              </a:tr>
              <a:tr h="174658">
                <a:tc rowSpan="2">
                  <a:txBody>
                    <a:bodyPr/>
                    <a:lstStyle/>
                    <a:p>
                      <a:pPr marL="180975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게시물</a:t>
                      </a:r>
                      <a:r>
                        <a:rPr lang="en-US" altLang="ko-KR" sz="16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6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좋아요</a:t>
                      </a:r>
                      <a:r>
                        <a:rPr lang="en-US" altLang="ko-KR" sz="16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6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댓글</a:t>
                      </a:r>
                      <a:r>
                        <a:rPr lang="en-US" altLang="ko-KR" sz="16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600" b="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대댓글</a:t>
                      </a:r>
                      <a:r>
                        <a:rPr lang="en-US" altLang="ko-KR" sz="16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600" b="0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  <a:alpha val="48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ahoma" pitchFamily="34" charset="0"/>
                        </a:rPr>
                        <a:t>2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ahoma" pitchFamily="34" charset="0"/>
                        </a:rPr>
                        <a:t>일</a:t>
                      </a:r>
                      <a:endPara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spc="-150" dirty="0">
                        <a:solidFill>
                          <a:srgbClr val="604A7B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spc="-150" dirty="0">
                        <a:solidFill>
                          <a:srgbClr val="604A7B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pc="-150" noProof="0" dirty="0" smtClean="0">
                          <a:solidFill>
                            <a:srgbClr val="604A7B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Webdings"/>
                        </a:rPr>
                        <a:t></a:t>
                      </a:r>
                      <a:endParaRPr lang="en-US" altLang="ko-KR" sz="900" b="0" i="0" u="none" strike="noStrike" spc="-150" noProof="0" dirty="0" smtClean="0">
                        <a:solidFill>
                          <a:srgbClr val="131922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39600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spc="-150" dirty="0">
                        <a:solidFill>
                          <a:srgbClr val="604A7B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900" b="0" i="0" u="none" strike="noStrike" spc="-150" noProof="0" dirty="0">
                        <a:solidFill>
                          <a:srgbClr val="604A7B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 spc="-150" noProof="0" dirty="0">
                        <a:solidFill>
                          <a:srgbClr val="604A7B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46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900" spc="-150" dirty="0">
                        <a:solidFill>
                          <a:srgbClr val="604A7B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spc="-150" dirty="0">
                        <a:solidFill>
                          <a:srgbClr val="604A7B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900" b="0" i="0" u="none" strike="noStrike" spc="-150" noProof="0" dirty="0" smtClean="0">
                          <a:solidFill>
                            <a:srgbClr val="00B05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Webdings"/>
                        </a:rPr>
                        <a:t></a:t>
                      </a:r>
                      <a:endParaRPr lang="ko-KR" altLang="en-US" sz="900" spc="-150" dirty="0">
                        <a:solidFill>
                          <a:srgbClr val="604A7B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39600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i="0" u="none" strike="noStrike" spc="-150" noProof="0" dirty="0" smtClean="0">
                          <a:solidFill>
                            <a:srgbClr val="00B05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Webdings"/>
                        </a:rPr>
                        <a:t></a:t>
                      </a:r>
                      <a:endParaRPr lang="ko-KR" altLang="en-US" sz="900" spc="-150" dirty="0">
                        <a:solidFill>
                          <a:srgbClr val="00B050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 spc="-150" noProof="0" dirty="0">
                        <a:solidFill>
                          <a:srgbClr val="604A7B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 spc="-150" noProof="0" dirty="0">
                        <a:solidFill>
                          <a:srgbClr val="604A7B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763740"/>
                  </a:ext>
                </a:extLst>
              </a:tr>
              <a:tr h="174658">
                <a:tc rowSpan="2">
                  <a:txBody>
                    <a:bodyPr/>
                    <a:lstStyle/>
                    <a:p>
                      <a:pPr marL="180975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사진 업로드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  <a:alpha val="48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ahoma" pitchFamily="34" charset="0"/>
                        </a:rPr>
                        <a:t>2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ahoma" pitchFamily="34" charset="0"/>
                        </a:rPr>
                        <a:t>일</a:t>
                      </a:r>
                      <a:endPara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spc="-150" dirty="0">
                        <a:solidFill>
                          <a:srgbClr val="604A7B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spc="-150" dirty="0">
                        <a:solidFill>
                          <a:srgbClr val="604A7B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spc="-150" dirty="0">
                        <a:solidFill>
                          <a:srgbClr val="604A7B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i="0" u="none" strike="noStrike" spc="-150" noProof="0" dirty="0" smtClean="0">
                          <a:solidFill>
                            <a:srgbClr val="604A7B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Webdings"/>
                        </a:rPr>
                        <a:t></a:t>
                      </a:r>
                      <a:endParaRPr lang="ko-KR" altLang="en-US" sz="900" spc="-150" dirty="0">
                        <a:solidFill>
                          <a:srgbClr val="604A7B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spc="-150" dirty="0">
                        <a:solidFill>
                          <a:srgbClr val="604A7B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 spc="-150" noProof="0" dirty="0">
                        <a:solidFill>
                          <a:srgbClr val="604A7B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46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900" spc="-150" dirty="0">
                        <a:solidFill>
                          <a:srgbClr val="604A7B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spc="-150">
                        <a:solidFill>
                          <a:srgbClr val="604A7B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spc="-150" dirty="0">
                        <a:solidFill>
                          <a:srgbClr val="604A7B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pc="-150" noProof="0" dirty="0" smtClean="0">
                          <a:solidFill>
                            <a:srgbClr val="00B05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Webdings"/>
                        </a:rPr>
                        <a:t></a:t>
                      </a:r>
                      <a:endParaRPr lang="ko-KR" altLang="en-US" sz="900" spc="-150" dirty="0" smtClean="0">
                        <a:solidFill>
                          <a:srgbClr val="604A7B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39600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i="0" u="none" strike="noStrike" spc="-150" noProof="0" dirty="0" smtClean="0">
                          <a:solidFill>
                            <a:srgbClr val="00B05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Webdings"/>
                        </a:rPr>
                        <a:t></a:t>
                      </a:r>
                      <a:endParaRPr lang="ko-KR" altLang="en-US" sz="900" spc="-150" dirty="0">
                        <a:solidFill>
                          <a:srgbClr val="00B050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 spc="-150" noProof="0" dirty="0">
                        <a:solidFill>
                          <a:srgbClr val="604A7B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1654168"/>
                  </a:ext>
                </a:extLst>
              </a:tr>
              <a:tr h="174658">
                <a:tc rowSpan="2">
                  <a:txBody>
                    <a:bodyPr/>
                    <a:lstStyle/>
                    <a:p>
                      <a:pPr marL="180975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검색</a:t>
                      </a:r>
                      <a:r>
                        <a:rPr lang="en-US" altLang="ko-KR" sz="16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6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게시물</a:t>
                      </a:r>
                      <a:r>
                        <a:rPr lang="en-US" altLang="ko-KR" sz="16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6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댓글</a:t>
                      </a:r>
                      <a:r>
                        <a:rPr lang="en-US" altLang="ko-KR" sz="16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600" b="0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  <a:alpha val="48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ahoma" pitchFamily="34" charset="0"/>
                        </a:rPr>
                        <a:t>2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ahoma" pitchFamily="34" charset="0"/>
                        </a:rPr>
                        <a:t>일</a:t>
                      </a:r>
                      <a:endPara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spc="-150" dirty="0">
                        <a:solidFill>
                          <a:srgbClr val="604A7B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spc="-150" dirty="0">
                        <a:solidFill>
                          <a:srgbClr val="604A7B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spc="-150" dirty="0">
                        <a:solidFill>
                          <a:srgbClr val="604A7B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pc="-150" noProof="0" dirty="0" smtClean="0">
                          <a:solidFill>
                            <a:srgbClr val="604A7B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Webdings"/>
                        </a:rPr>
                        <a:t></a:t>
                      </a:r>
                      <a:endParaRPr lang="en-US" altLang="ko-KR" sz="900" b="0" i="0" u="none" strike="noStrike" spc="-150" noProof="0" dirty="0" smtClean="0">
                        <a:solidFill>
                          <a:srgbClr val="131922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39600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spc="-150" dirty="0">
                        <a:solidFill>
                          <a:srgbClr val="604A7B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spc="-150" dirty="0">
                        <a:solidFill>
                          <a:srgbClr val="604A7B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46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900" spc="-150" dirty="0">
                        <a:solidFill>
                          <a:srgbClr val="604A7B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spc="-150" dirty="0">
                        <a:solidFill>
                          <a:srgbClr val="604A7B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spc="-150" dirty="0">
                        <a:solidFill>
                          <a:srgbClr val="604A7B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spc="-150" dirty="0">
                        <a:solidFill>
                          <a:srgbClr val="604A7B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i="0" u="none" strike="noStrike" spc="-150" noProof="0" dirty="0" smtClean="0">
                          <a:solidFill>
                            <a:srgbClr val="00B05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Webdings"/>
                        </a:rPr>
                        <a:t></a:t>
                      </a:r>
                      <a:endParaRPr lang="ko-KR" altLang="en-US" sz="900" spc="-150" dirty="0">
                        <a:solidFill>
                          <a:srgbClr val="00B050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21600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spc="-150" dirty="0">
                        <a:solidFill>
                          <a:srgbClr val="604A7B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3322628"/>
                  </a:ext>
                </a:extLst>
              </a:tr>
              <a:tr h="174658">
                <a:tc rowSpan="2">
                  <a:txBody>
                    <a:bodyPr/>
                    <a:lstStyle/>
                    <a:p>
                      <a:pPr marL="180975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검색</a:t>
                      </a:r>
                      <a:r>
                        <a:rPr lang="en-US" altLang="ko-KR" sz="16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6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사진</a:t>
                      </a:r>
                      <a:r>
                        <a:rPr lang="en-US" altLang="ko-KR" sz="16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6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친구</a:t>
                      </a:r>
                      <a:r>
                        <a:rPr lang="en-US" altLang="ko-KR" sz="16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600" b="0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  <a:alpha val="48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ahoma" pitchFamily="34" charset="0"/>
                        </a:rPr>
                        <a:t>2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ahoma" pitchFamily="34" charset="0"/>
                        </a:rPr>
                        <a:t>일</a:t>
                      </a:r>
                      <a:endPara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spc="-150" dirty="0">
                        <a:solidFill>
                          <a:srgbClr val="604A7B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spc="-150" dirty="0">
                        <a:solidFill>
                          <a:srgbClr val="604A7B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spc="-150" dirty="0">
                        <a:solidFill>
                          <a:srgbClr val="604A7B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spc="-150" dirty="0">
                        <a:solidFill>
                          <a:srgbClr val="604A7B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i="0" u="none" strike="noStrike" spc="-150" noProof="0" dirty="0" smtClean="0">
                          <a:solidFill>
                            <a:srgbClr val="604A7B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Webdings"/>
                        </a:rPr>
                        <a:t></a:t>
                      </a:r>
                      <a:endParaRPr lang="ko-KR" altLang="en-US" sz="900" spc="-150" dirty="0">
                        <a:solidFill>
                          <a:srgbClr val="604A7B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spc="-150" dirty="0">
                        <a:solidFill>
                          <a:srgbClr val="604A7B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46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900" spc="-150" dirty="0">
                        <a:solidFill>
                          <a:srgbClr val="604A7B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spc="-150" dirty="0">
                        <a:solidFill>
                          <a:srgbClr val="604A7B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spc="-150" dirty="0">
                        <a:solidFill>
                          <a:srgbClr val="604A7B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spc="-150" dirty="0">
                        <a:solidFill>
                          <a:srgbClr val="604A7B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spc="-150" dirty="0">
                        <a:solidFill>
                          <a:srgbClr val="604A7B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spc="-150" dirty="0">
                        <a:solidFill>
                          <a:srgbClr val="604A7B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6770630"/>
                  </a:ext>
                </a:extLst>
              </a:tr>
              <a:tr h="174658">
                <a:tc rowSpan="2">
                  <a:txBody>
                    <a:bodyPr/>
                    <a:lstStyle/>
                    <a:p>
                      <a:pPr marL="180975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친구 추가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  <a:alpha val="48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ahoma" pitchFamily="34" charset="0"/>
                        </a:rPr>
                        <a:t>3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ahoma" pitchFamily="34" charset="0"/>
                        </a:rPr>
                        <a:t>일</a:t>
                      </a:r>
                      <a:endPara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spc="-150" dirty="0">
                        <a:solidFill>
                          <a:srgbClr val="604A7B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spc="-150" dirty="0">
                        <a:solidFill>
                          <a:srgbClr val="604A7B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spc="-150" dirty="0">
                        <a:solidFill>
                          <a:srgbClr val="604A7B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spc="-150" dirty="0">
                        <a:solidFill>
                          <a:srgbClr val="604A7B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i="0" u="none" strike="noStrike" spc="-150" noProof="0" dirty="0" smtClean="0">
                          <a:solidFill>
                            <a:srgbClr val="604A7B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Webdings"/>
                        </a:rPr>
                        <a:t></a:t>
                      </a:r>
                      <a:endParaRPr lang="ko-KR" altLang="en-US" sz="900" spc="-150" dirty="0">
                        <a:solidFill>
                          <a:srgbClr val="604A7B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spc="-150" dirty="0">
                        <a:solidFill>
                          <a:srgbClr val="604A7B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46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900" spc="-150" dirty="0">
                        <a:solidFill>
                          <a:srgbClr val="604A7B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spc="-150" dirty="0">
                        <a:solidFill>
                          <a:srgbClr val="604A7B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spc="-150" dirty="0">
                        <a:solidFill>
                          <a:srgbClr val="604A7B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spc="-150" dirty="0">
                        <a:solidFill>
                          <a:srgbClr val="604A7B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spc="-150" dirty="0">
                        <a:solidFill>
                          <a:srgbClr val="604A7B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spc="-150" dirty="0">
                        <a:solidFill>
                          <a:srgbClr val="604A7B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011458"/>
                  </a:ext>
                </a:extLst>
              </a:tr>
              <a:tr h="174658">
                <a:tc rowSpan="2">
                  <a:txBody>
                    <a:bodyPr/>
                    <a:lstStyle/>
                    <a:p>
                      <a:pPr marL="180975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추가기능</a:t>
                      </a:r>
                      <a:r>
                        <a:rPr lang="en-US" altLang="ko-KR" sz="16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6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친구 추천</a:t>
                      </a:r>
                      <a:r>
                        <a:rPr lang="en-US" altLang="ko-KR" sz="16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6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게시물 공유</a:t>
                      </a:r>
                      <a:r>
                        <a:rPr lang="en-US" altLang="ko-KR" sz="16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600" b="0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  <a:alpha val="48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ahoma" pitchFamily="34" charset="0"/>
                        </a:rPr>
                        <a:t>3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ahoma" pitchFamily="34" charset="0"/>
                        </a:rPr>
                        <a:t>일</a:t>
                      </a:r>
                      <a:endPara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spc="-150" dirty="0">
                        <a:solidFill>
                          <a:srgbClr val="604A7B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spc="-150" dirty="0">
                        <a:solidFill>
                          <a:srgbClr val="604A7B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spc="-150" dirty="0">
                        <a:solidFill>
                          <a:srgbClr val="604A7B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spc="-150" dirty="0">
                        <a:solidFill>
                          <a:srgbClr val="604A7B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pc="-150" noProof="0" dirty="0" smtClean="0">
                          <a:solidFill>
                            <a:srgbClr val="604A7B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Webdings"/>
                        </a:rPr>
                        <a:t></a:t>
                      </a:r>
                      <a:endParaRPr lang="ko-KR" altLang="en-US" sz="900" spc="-150" dirty="0" smtClean="0">
                        <a:solidFill>
                          <a:srgbClr val="604A7B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spc="-150" dirty="0">
                        <a:solidFill>
                          <a:srgbClr val="604A7B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6061087"/>
                  </a:ext>
                </a:extLst>
              </a:tr>
              <a:tr h="1746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900" spc="-150" dirty="0">
                        <a:solidFill>
                          <a:srgbClr val="604A7B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spc="-150" dirty="0">
                        <a:solidFill>
                          <a:srgbClr val="604A7B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spc="-150" dirty="0">
                        <a:solidFill>
                          <a:srgbClr val="604A7B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spc="-150" dirty="0">
                        <a:solidFill>
                          <a:srgbClr val="604A7B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spc="-150" dirty="0">
                        <a:solidFill>
                          <a:srgbClr val="604A7B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spc="-150" dirty="0">
                        <a:solidFill>
                          <a:srgbClr val="604A7B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377689"/>
                  </a:ext>
                </a:extLst>
              </a:tr>
              <a:tr h="174658">
                <a:tc rowSpan="2">
                  <a:txBody>
                    <a:bodyPr/>
                    <a:lstStyle/>
                    <a:p>
                      <a:pPr marL="180975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 </a:t>
                      </a:r>
                      <a:r>
                        <a:rPr lang="ko-KR" altLang="en-US" sz="16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작업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  <a:alpha val="48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ahoma" pitchFamily="34" charset="0"/>
                        </a:rPr>
                        <a:t>3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ahoma" pitchFamily="34" charset="0"/>
                        </a:rPr>
                        <a:t>일</a:t>
                      </a:r>
                      <a:endPara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spc="-150" dirty="0">
                        <a:solidFill>
                          <a:srgbClr val="604A7B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spc="-150" dirty="0">
                        <a:solidFill>
                          <a:srgbClr val="604A7B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spc="-150" dirty="0">
                        <a:solidFill>
                          <a:srgbClr val="604A7B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spc="-150" dirty="0">
                        <a:solidFill>
                          <a:srgbClr val="604A7B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spc="-150" dirty="0">
                        <a:solidFill>
                          <a:srgbClr val="604A7B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pc="-150" noProof="0" dirty="0" smtClean="0">
                          <a:solidFill>
                            <a:srgbClr val="604A7B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Webdings"/>
                        </a:rPr>
                        <a:t></a:t>
                      </a:r>
                      <a:endParaRPr lang="ko-KR" altLang="en-US" sz="900" spc="-150" dirty="0" smtClean="0">
                        <a:solidFill>
                          <a:srgbClr val="604A7B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0580412"/>
                  </a:ext>
                </a:extLst>
              </a:tr>
              <a:tr h="1746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900" spc="-150" dirty="0">
                        <a:solidFill>
                          <a:srgbClr val="604A7B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spc="-150" dirty="0">
                        <a:solidFill>
                          <a:srgbClr val="604A7B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spc="-150" dirty="0">
                        <a:solidFill>
                          <a:srgbClr val="604A7B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spc="-150" dirty="0">
                        <a:solidFill>
                          <a:srgbClr val="604A7B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900" b="0" i="0" u="none" strike="noStrike" spc="-150" noProof="0" dirty="0" smtClean="0">
                          <a:solidFill>
                            <a:srgbClr val="00B05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Webdings"/>
                        </a:rPr>
                        <a:t></a:t>
                      </a:r>
                      <a:endParaRPr lang="ko-KR" altLang="en-US" sz="900" spc="-150" dirty="0">
                        <a:solidFill>
                          <a:srgbClr val="604A7B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39600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pc="-150" noProof="0" dirty="0" smtClean="0">
                          <a:solidFill>
                            <a:srgbClr val="00B05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Webdings"/>
                        </a:rPr>
                        <a:t></a:t>
                      </a:r>
                      <a:endParaRPr lang="ko-KR" altLang="en-US" sz="900" spc="-150" dirty="0" smtClean="0">
                        <a:solidFill>
                          <a:srgbClr val="00B050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7258769"/>
                  </a:ext>
                </a:extLst>
              </a:tr>
              <a:tr h="174658">
                <a:tc rowSpan="2">
                  <a:txBody>
                    <a:bodyPr/>
                    <a:lstStyle/>
                    <a:p>
                      <a:pPr marL="180975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발표 준비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  <a:alpha val="48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ahoma" pitchFamily="34" charset="0"/>
                        </a:rPr>
                        <a:t>2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ahoma" pitchFamily="34" charset="0"/>
                        </a:rPr>
                        <a:t>일</a:t>
                      </a:r>
                      <a:endPara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spc="-150" dirty="0">
                        <a:solidFill>
                          <a:srgbClr val="604A7B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spc="-150" dirty="0">
                        <a:solidFill>
                          <a:srgbClr val="604A7B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spc="-150" dirty="0">
                        <a:solidFill>
                          <a:srgbClr val="604A7B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spc="-150" dirty="0">
                        <a:solidFill>
                          <a:srgbClr val="604A7B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spc="-150" dirty="0">
                        <a:solidFill>
                          <a:srgbClr val="604A7B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900" b="0" i="0" u="none" strike="noStrike" spc="-150" noProof="0" dirty="0" smtClean="0">
                          <a:solidFill>
                            <a:srgbClr val="604A7B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Webdings"/>
                        </a:rPr>
                        <a:t></a:t>
                      </a:r>
                      <a:endParaRPr lang="ko-KR" altLang="en-US" sz="900" spc="-150" dirty="0">
                        <a:solidFill>
                          <a:srgbClr val="131922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39600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5281224"/>
                  </a:ext>
                </a:extLst>
              </a:tr>
              <a:tr h="1746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900" spc="-150" dirty="0">
                        <a:solidFill>
                          <a:srgbClr val="604A7B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spc="-150" dirty="0">
                        <a:solidFill>
                          <a:srgbClr val="604A7B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spc="-150" dirty="0">
                        <a:solidFill>
                          <a:srgbClr val="604A7B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spc="-150" dirty="0">
                        <a:solidFill>
                          <a:srgbClr val="604A7B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spc="-150" dirty="0">
                        <a:solidFill>
                          <a:srgbClr val="604A7B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pc="-150" noProof="0" dirty="0" smtClean="0">
                          <a:solidFill>
                            <a:srgbClr val="00B05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Webdings"/>
                        </a:rPr>
                        <a:t></a:t>
                      </a:r>
                      <a:endParaRPr lang="ko-KR" altLang="en-US" sz="900" spc="-150" dirty="0" smtClean="0">
                        <a:solidFill>
                          <a:srgbClr val="131922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39600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5799369"/>
                  </a:ext>
                </a:extLst>
              </a:tr>
            </a:tbl>
          </a:graphicData>
        </a:graphic>
      </p:graphicFrame>
      <p:cxnSp>
        <p:nvCxnSpPr>
          <p:cNvPr id="37" name="Connecteur droit avec flèche 41"/>
          <p:cNvCxnSpPr/>
          <p:nvPr/>
        </p:nvCxnSpPr>
        <p:spPr>
          <a:xfrm>
            <a:off x="4415431" y="1508220"/>
            <a:ext cx="0" cy="3924419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48"/>
          <p:cNvCxnSpPr/>
          <p:nvPr/>
        </p:nvCxnSpPr>
        <p:spPr>
          <a:xfrm>
            <a:off x="11540030" y="5005798"/>
            <a:ext cx="10542" cy="42631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à coins arrondis 49"/>
          <p:cNvSpPr/>
          <p:nvPr/>
        </p:nvSpPr>
        <p:spPr>
          <a:xfrm>
            <a:off x="3873688" y="5432639"/>
            <a:ext cx="1132685" cy="21602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bg1"/>
                </a:solidFill>
              </a:rPr>
              <a:t>5/24 </a:t>
            </a:r>
            <a:r>
              <a:rPr lang="ko-KR" altLang="en-US" sz="1600" dirty="0" smtClean="0">
                <a:solidFill>
                  <a:schemeClr val="bg1"/>
                </a:solidFill>
              </a:rPr>
              <a:t>시작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0" name="Rectangle à coins arrondis 50"/>
          <p:cNvSpPr/>
          <p:nvPr/>
        </p:nvSpPr>
        <p:spPr>
          <a:xfrm>
            <a:off x="10984230" y="5432108"/>
            <a:ext cx="1132685" cy="216024"/>
          </a:xfrm>
          <a:prstGeom prst="roundRect">
            <a:avLst/>
          </a:prstGeom>
          <a:solidFill>
            <a:srgbClr val="C00000"/>
          </a:solidFill>
          <a:ln w="28575"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6/29 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종료</a:t>
            </a:r>
            <a:endParaRPr 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6933168" y="2492896"/>
            <a:ext cx="3483312" cy="115212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5519934" y="1412776"/>
            <a:ext cx="864098" cy="50405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60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824029"/>
              </p:ext>
            </p:extLst>
          </p:nvPr>
        </p:nvGraphicFramePr>
        <p:xfrm>
          <a:off x="1415480" y="1196752"/>
          <a:ext cx="9433048" cy="44500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95235">
                  <a:extLst>
                    <a:ext uri="{9D8B030D-6E8A-4147-A177-3AD203B41FA5}">
                      <a16:colId xmlns:a16="http://schemas.microsoft.com/office/drawing/2014/main" val="1195713518"/>
                    </a:ext>
                  </a:extLst>
                </a:gridCol>
                <a:gridCol w="5937813">
                  <a:extLst>
                    <a:ext uri="{9D8B030D-6E8A-4147-A177-3AD203B41FA5}">
                      <a16:colId xmlns:a16="http://schemas.microsoft.com/office/drawing/2014/main" val="2882233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기획 및 개발 환경 </a:t>
                      </a:r>
                      <a:r>
                        <a:rPr lang="ko-KR" altLang="en-US" sz="1800" b="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셋업</a:t>
                      </a:r>
                      <a:endParaRPr lang="ko-KR" altLang="en-US" sz="18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100 %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3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로그인</a:t>
                      </a:r>
                      <a:r>
                        <a:rPr lang="en-US" altLang="ko-KR" sz="18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8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회원가입</a:t>
                      </a:r>
                      <a:endParaRPr lang="en-US" altLang="ko-KR" sz="1800" b="0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100 %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5667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게시물</a:t>
                      </a:r>
                      <a:r>
                        <a:rPr lang="en-US" altLang="ko-KR" sz="18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8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글쓰기</a:t>
                      </a:r>
                      <a:r>
                        <a:rPr lang="en-US" altLang="ko-KR" sz="18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8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수정</a:t>
                      </a:r>
                      <a:r>
                        <a:rPr lang="en-US" altLang="ko-KR" sz="18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8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삭제</a:t>
                      </a:r>
                      <a:r>
                        <a:rPr lang="en-US" altLang="ko-KR" sz="18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65000"/>
                        <a:lumOff val="35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100 %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421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게시물</a:t>
                      </a:r>
                      <a:r>
                        <a:rPr lang="en-US" altLang="ko-KR" sz="18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8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좋아요</a:t>
                      </a:r>
                      <a:r>
                        <a:rPr lang="en-US" altLang="ko-KR" sz="18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8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댓글</a:t>
                      </a:r>
                      <a:r>
                        <a:rPr lang="en-US" altLang="ko-KR" sz="18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800" b="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대댓글</a:t>
                      </a:r>
                      <a:r>
                        <a:rPr lang="en-US" altLang="ko-KR" sz="18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100 %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378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사진 업로드</a:t>
                      </a:r>
                      <a:endParaRPr lang="en-US" altLang="ko-KR" sz="1800" b="0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100 %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015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검색</a:t>
                      </a:r>
                      <a:r>
                        <a:rPr lang="en-US" altLang="ko-KR" sz="18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8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게시물</a:t>
                      </a:r>
                      <a:r>
                        <a:rPr lang="en-US" altLang="ko-KR" sz="18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8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댓글</a:t>
                      </a:r>
                      <a:r>
                        <a:rPr lang="en-US" altLang="ko-KR" sz="18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100 %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2932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검색</a:t>
                      </a:r>
                      <a:r>
                        <a:rPr lang="en-US" altLang="ko-KR" sz="18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8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사진</a:t>
                      </a:r>
                      <a:r>
                        <a:rPr lang="en-US" altLang="ko-KR" sz="18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8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친구</a:t>
                      </a:r>
                      <a:r>
                        <a:rPr lang="en-US" altLang="ko-KR" sz="18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0 %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0518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친구 추가</a:t>
                      </a:r>
                      <a:endParaRPr lang="en-US" altLang="ko-KR" sz="1800" b="0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0 %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061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추가기능</a:t>
                      </a:r>
                      <a:r>
                        <a:rPr lang="en-US" altLang="ko-KR" sz="18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8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친구 추천</a:t>
                      </a:r>
                      <a:r>
                        <a:rPr lang="en-US" altLang="ko-KR" sz="18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8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게시물 공유</a:t>
                      </a:r>
                      <a:r>
                        <a:rPr lang="en-US" altLang="ko-KR" sz="18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0 %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760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 </a:t>
                      </a:r>
                      <a:r>
                        <a:rPr lang="ko-KR" altLang="en-US" sz="18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작업</a:t>
                      </a:r>
                      <a:endParaRPr lang="en-US" altLang="ko-KR" sz="1800" b="0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80 %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62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발표 준비</a:t>
                      </a:r>
                      <a:endParaRPr lang="en-US" altLang="ko-KR" sz="1800" b="0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100 %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466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Total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70.9 %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441733"/>
                  </a:ext>
                </a:extLst>
              </a:tr>
            </a:tbl>
          </a:graphicData>
        </a:graphic>
      </p:graphicFrame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185601" y="1130400"/>
            <a:ext cx="10455015" cy="5027332"/>
          </a:xfrm>
        </p:spPr>
        <p:txBody>
          <a:bodyPr/>
          <a:lstStyle/>
          <a:p>
            <a:endParaRPr lang="en-US" altLang="ko-KR" sz="16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79668" y="331200"/>
            <a:ext cx="9548780" cy="244800"/>
          </a:xfrm>
        </p:spPr>
        <p:txBody>
          <a:bodyPr/>
          <a:lstStyle/>
          <a:p>
            <a:pPr lvl="0" defTabSz="180000">
              <a:lnSpc>
                <a:spcPct val="150000"/>
              </a:lnSpc>
              <a:spcBef>
                <a:spcPts val="300"/>
              </a:spcBef>
              <a:tabLst>
                <a:tab pos="180000" algn="l"/>
              </a:tabLst>
            </a:pPr>
            <a:r>
              <a:rPr lang="en-US" altLang="ko-KR" spc="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cs typeface="+mn-cs"/>
              </a:rPr>
              <a:t>1.3.1 Milestone </a:t>
            </a:r>
            <a:r>
              <a:rPr lang="ko-KR" altLang="en-US" spc="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cs typeface="+mn-cs"/>
              </a:rPr>
              <a:t>최종 진행 상황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5015880" y="4301205"/>
            <a:ext cx="4926485" cy="10834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5017963" y="4301205"/>
            <a:ext cx="55857" cy="108348"/>
          </a:xfrm>
          <a:prstGeom prst="roundRect">
            <a:avLst/>
          </a:prstGeom>
          <a:solidFill>
            <a:srgbClr val="00C73C"/>
          </a:solidFill>
          <a:ln>
            <a:solidFill>
              <a:srgbClr val="00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5015879" y="4668716"/>
            <a:ext cx="4926485" cy="10834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015880" y="4668716"/>
            <a:ext cx="4071475" cy="108348"/>
          </a:xfrm>
          <a:prstGeom prst="roundRect">
            <a:avLst/>
          </a:prstGeom>
          <a:solidFill>
            <a:srgbClr val="00C73C"/>
          </a:solidFill>
          <a:ln>
            <a:solidFill>
              <a:srgbClr val="00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015880" y="3920202"/>
            <a:ext cx="4926485" cy="10834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5012377" y="3920202"/>
            <a:ext cx="61443" cy="108348"/>
          </a:xfrm>
          <a:prstGeom prst="roundRect">
            <a:avLst/>
          </a:prstGeom>
          <a:solidFill>
            <a:srgbClr val="00C73C"/>
          </a:solidFill>
          <a:ln>
            <a:solidFill>
              <a:srgbClr val="00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5015880" y="3552691"/>
            <a:ext cx="4926485" cy="10834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017963" y="3552691"/>
            <a:ext cx="55857" cy="108348"/>
          </a:xfrm>
          <a:prstGeom prst="roundRect">
            <a:avLst/>
          </a:prstGeom>
          <a:solidFill>
            <a:srgbClr val="00C73C"/>
          </a:solidFill>
          <a:ln>
            <a:solidFill>
              <a:srgbClr val="00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5015880" y="1311746"/>
            <a:ext cx="4926485" cy="10834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5015880" y="1311746"/>
            <a:ext cx="4926485" cy="108348"/>
          </a:xfrm>
          <a:prstGeom prst="roundRect">
            <a:avLst/>
          </a:prstGeom>
          <a:solidFill>
            <a:srgbClr val="00C73C"/>
          </a:solidFill>
          <a:ln>
            <a:solidFill>
              <a:srgbClr val="00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5015880" y="1687805"/>
            <a:ext cx="4926485" cy="10834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5015880" y="1687805"/>
            <a:ext cx="4926485" cy="108348"/>
          </a:xfrm>
          <a:prstGeom prst="roundRect">
            <a:avLst/>
          </a:prstGeom>
          <a:solidFill>
            <a:srgbClr val="00C73C"/>
          </a:solidFill>
          <a:ln>
            <a:solidFill>
              <a:srgbClr val="00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5015880" y="2060260"/>
            <a:ext cx="4926485" cy="10834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5015880" y="2060260"/>
            <a:ext cx="4926485" cy="108348"/>
          </a:xfrm>
          <a:prstGeom prst="roundRect">
            <a:avLst/>
          </a:prstGeom>
          <a:solidFill>
            <a:srgbClr val="00C73C"/>
          </a:solidFill>
          <a:ln>
            <a:solidFill>
              <a:srgbClr val="00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5015880" y="2430639"/>
            <a:ext cx="4926485" cy="10834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5015880" y="2430639"/>
            <a:ext cx="4926485" cy="108348"/>
          </a:xfrm>
          <a:prstGeom prst="roundRect">
            <a:avLst/>
          </a:prstGeom>
          <a:solidFill>
            <a:srgbClr val="00C73C"/>
          </a:solidFill>
          <a:ln>
            <a:solidFill>
              <a:srgbClr val="00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5015880" y="2808774"/>
            <a:ext cx="4926485" cy="10834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5015880" y="2808774"/>
            <a:ext cx="4926485" cy="108348"/>
          </a:xfrm>
          <a:prstGeom prst="roundRect">
            <a:avLst/>
          </a:prstGeom>
          <a:solidFill>
            <a:srgbClr val="00C73C"/>
          </a:solidFill>
          <a:ln>
            <a:solidFill>
              <a:srgbClr val="00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5015880" y="3182198"/>
            <a:ext cx="4926485" cy="10834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5015880" y="3182198"/>
            <a:ext cx="4926485" cy="108348"/>
          </a:xfrm>
          <a:prstGeom prst="roundRect">
            <a:avLst/>
          </a:prstGeom>
          <a:solidFill>
            <a:srgbClr val="00C73C"/>
          </a:solidFill>
          <a:ln>
            <a:solidFill>
              <a:srgbClr val="00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5015879" y="5036227"/>
            <a:ext cx="4926485" cy="10834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5015879" y="5036227"/>
            <a:ext cx="4926485" cy="108348"/>
          </a:xfrm>
          <a:prstGeom prst="roundRect">
            <a:avLst/>
          </a:prstGeom>
          <a:solidFill>
            <a:srgbClr val="00C73C"/>
          </a:solidFill>
          <a:ln>
            <a:solidFill>
              <a:srgbClr val="00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모서리가 둥근 직사각형 157"/>
          <p:cNvSpPr/>
          <p:nvPr/>
        </p:nvSpPr>
        <p:spPr>
          <a:xfrm>
            <a:off x="5012377" y="5381004"/>
            <a:ext cx="4926485" cy="10834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모서리가 둥근 직사각형 158"/>
          <p:cNvSpPr/>
          <p:nvPr/>
        </p:nvSpPr>
        <p:spPr>
          <a:xfrm>
            <a:off x="5016282" y="5381004"/>
            <a:ext cx="3571862" cy="108348"/>
          </a:xfrm>
          <a:prstGeom prst="roundRect">
            <a:avLst/>
          </a:prstGeom>
          <a:solidFill>
            <a:srgbClr val="00C73C"/>
          </a:solidFill>
          <a:ln>
            <a:solidFill>
              <a:srgbClr val="00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09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표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90000"/>
            <a:alpha val="5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챕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본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90000"/>
            <a:alpha val="5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1_본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90000"/>
            <a:alpha val="5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3847</TotalTime>
  <Words>2704</Words>
  <Application>Microsoft Office PowerPoint</Application>
  <PresentationFormat>와이드스크린</PresentationFormat>
  <Paragraphs>540</Paragraphs>
  <Slides>25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25</vt:i4>
      </vt:variant>
    </vt:vector>
  </HeadingPairs>
  <TitlesOfParts>
    <vt:vector size="36" baseType="lpstr">
      <vt:lpstr>나눔고딕</vt:lpstr>
      <vt:lpstr>나눔바른고딕</vt:lpstr>
      <vt:lpstr>맑은 고딕</vt:lpstr>
      <vt:lpstr>Arial</vt:lpstr>
      <vt:lpstr>Tahoma</vt:lpstr>
      <vt:lpstr>Webdings</vt:lpstr>
      <vt:lpstr>Wingdings</vt:lpstr>
      <vt:lpstr>표지</vt:lpstr>
      <vt:lpstr>챕터</vt:lpstr>
      <vt:lpstr>본문</vt:lpstr>
      <vt:lpstr>1_본문</vt:lpstr>
      <vt:lpstr>SIMSNS (Simple SNS)</vt:lpstr>
      <vt:lpstr>목차</vt:lpstr>
      <vt:lpstr>1. 서비스 기획</vt:lpstr>
      <vt:lpstr>1.1 프로젝트 개요</vt:lpstr>
      <vt:lpstr>1.2 Milestone과 Feature</vt:lpstr>
      <vt:lpstr>1.2 Milestone과 Feature</vt:lpstr>
      <vt:lpstr>1.2 Milestone과 Feature</vt:lpstr>
      <vt:lpstr>1.3 Issue : 일정 관리</vt:lpstr>
      <vt:lpstr>1.3.1 Milestone 최종 진행 상황</vt:lpstr>
      <vt:lpstr>2. 구축 전략</vt:lpstr>
      <vt:lpstr>2.1 기초 설계</vt:lpstr>
      <vt:lpstr>2.1.2 DB설계 (ERD) </vt:lpstr>
      <vt:lpstr>2.2 기술 스택</vt:lpstr>
      <vt:lpstr>2.3 Issue : Jenkins</vt:lpstr>
      <vt:lpstr>2.3.4 최종 Jenkins 서버 구성도</vt:lpstr>
      <vt:lpstr>3. 기능 개발</vt:lpstr>
      <vt:lpstr>3.1 주요 기능</vt:lpstr>
      <vt:lpstr>3.1.2 무한 스크롤</vt:lpstr>
      <vt:lpstr>3.1.3 대댓글</vt:lpstr>
      <vt:lpstr>3.3 Issue : 아키텍쳐 구조</vt:lpstr>
      <vt:lpstr>4. 데모 시연</vt:lpstr>
      <vt:lpstr>5. 인턴을 마치며...</vt:lpstr>
      <vt:lpstr>5.1 배움과 성장의 과정</vt:lpstr>
      <vt:lpstr>SIMSNS 질의 응답</vt:lpstr>
      <vt:lpstr>- End of Document - Thank You. -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naver</dc:creator>
  <cp:lastModifiedBy>Windows 사용자</cp:lastModifiedBy>
  <cp:revision>458</cp:revision>
  <dcterms:created xsi:type="dcterms:W3CDTF">2015-06-03T10:01:02Z</dcterms:created>
  <dcterms:modified xsi:type="dcterms:W3CDTF">2018-07-02T20:53:29Z</dcterms:modified>
</cp:coreProperties>
</file>