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Lst>
  <p:notesMasterIdLst>
    <p:notesMasterId r:id="rId15"/>
  </p:notesMasterIdLst>
  <p:handoutMasterIdLst>
    <p:handoutMasterId r:id="rId16"/>
  </p:handoutMasterIdLst>
  <p:sldIdLst>
    <p:sldId id="276" r:id="rId2"/>
    <p:sldId id="275" r:id="rId3"/>
    <p:sldId id="277" r:id="rId4"/>
    <p:sldId id="278" r:id="rId5"/>
    <p:sldId id="279" r:id="rId6"/>
    <p:sldId id="280" r:id="rId7"/>
    <p:sldId id="281" r:id="rId8"/>
    <p:sldId id="282" r:id="rId9"/>
    <p:sldId id="283" r:id="rId10"/>
    <p:sldId id="285" r:id="rId11"/>
    <p:sldId id="1818" r:id="rId12"/>
    <p:sldId id="284" r:id="rId13"/>
    <p:sldId id="1817" r:id="rId14"/>
  </p:sldIdLst>
  <p:sldSz cx="12192000" cy="6858000"/>
  <p:notesSz cx="6858000" cy="9144000"/>
  <p:defaultTex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B2B3"/>
    <a:srgbClr val="5FB990"/>
    <a:srgbClr val="87CAAC"/>
    <a:srgbClr val="12B3C4"/>
    <a:srgbClr val="FF6600"/>
    <a:srgbClr val="FF0000"/>
    <a:srgbClr val="28AECF"/>
    <a:srgbClr val="13C3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480" autoAdjust="0"/>
    <p:restoredTop sz="94660"/>
  </p:normalViewPr>
  <p:slideViewPr>
    <p:cSldViewPr snapToGrid="0">
      <p:cViewPr varScale="1">
        <p:scale>
          <a:sx n="91" d="100"/>
          <a:sy n="91" d="100"/>
        </p:scale>
        <p:origin x="437" y="53"/>
      </p:cViewPr>
      <p:guideLst>
        <p:guide orient="horz" pos="2160"/>
        <p:guide pos="3840"/>
      </p:guideLst>
    </p:cSldViewPr>
  </p:slideViewPr>
  <p:notesTextViewPr>
    <p:cViewPr>
      <p:scale>
        <a:sx n="100" d="100"/>
        <a:sy n="100" d="100"/>
      </p:scale>
      <p:origin x="0" y="0"/>
    </p:cViewPr>
  </p:notesTextViewPr>
  <p:notesViewPr>
    <p:cSldViewPr snapToGrid="0">
      <p:cViewPr varScale="1">
        <p:scale>
          <a:sx n="98" d="100"/>
          <a:sy n="98" d="100"/>
        </p:scale>
        <p:origin x="-3648" y="-102"/>
      </p:cViewPr>
      <p:guideLst>
        <p:guide orient="horz" pos="2880"/>
        <p:guide pos="2160"/>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1" hangingPunct="1">
              <a:defRPr sz="1200">
                <a:latin typeface="Arial" charset="0"/>
                <a:ea typeface="新細明體" pitchFamily="18" charset="-120"/>
              </a:defRPr>
            </a:lvl1pPr>
          </a:lstStyle>
          <a:p>
            <a:pPr>
              <a:defRPr/>
            </a:pPr>
            <a:endParaRPr lang="en-US" altLang="zh-TW"/>
          </a:p>
        </p:txBody>
      </p:sp>
      <p:sp>
        <p:nvSpPr>
          <p:cNvPr id="11878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新細明體" pitchFamily="18" charset="-120"/>
              </a:defRPr>
            </a:lvl1pPr>
          </a:lstStyle>
          <a:p>
            <a:pPr>
              <a:defRPr/>
            </a:pPr>
            <a:endParaRPr lang="en-US" altLang="zh-TW"/>
          </a:p>
        </p:txBody>
      </p:sp>
      <p:sp>
        <p:nvSpPr>
          <p:cNvPr id="11878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1" hangingPunct="1">
              <a:defRPr sz="1200">
                <a:latin typeface="Arial" charset="0"/>
                <a:ea typeface="新細明體" pitchFamily="18" charset="-120"/>
              </a:defRPr>
            </a:lvl1pPr>
          </a:lstStyle>
          <a:p>
            <a:pPr>
              <a:defRPr/>
            </a:pPr>
            <a:endParaRPr lang="en-US" altLang="zh-TW"/>
          </a:p>
        </p:txBody>
      </p:sp>
      <p:sp>
        <p:nvSpPr>
          <p:cNvPr id="11878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D6650701-39C2-4C39-B774-AC0ACA9B57FD}" type="slidenum">
              <a:rPr lang="en-US" altLang="zh-TW"/>
              <a:pPr>
                <a:defRPr/>
              </a:pPr>
              <a:t>‹#›</a:t>
            </a:fld>
            <a:endParaRPr lang="en-US" altLang="zh-TW"/>
          </a:p>
        </p:txBody>
      </p:sp>
    </p:spTree>
    <p:extLst>
      <p:ext uri="{BB962C8B-B14F-4D97-AF65-F5344CB8AC3E}">
        <p14:creationId xmlns:p14="http://schemas.microsoft.com/office/powerpoint/2010/main" val="341159722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smtClean="0"/>
            </a:lvl1pPr>
          </a:lstStyle>
          <a:p>
            <a:pPr>
              <a:defRPr/>
            </a:pPr>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smtClean="0"/>
            </a:lvl1pPr>
          </a:lstStyle>
          <a:p>
            <a:pPr>
              <a:defRPr/>
            </a:pPr>
            <a:fld id="{35D6E0B5-C9D1-4321-9F3E-3F5A2FCA6E31}" type="datetimeFigureOut">
              <a:rPr lang="zh-TW" altLang="en-US"/>
              <a:pPr>
                <a:defRPr/>
              </a:pPr>
              <a:t>2025/8/28</a:t>
            </a:fld>
            <a:endParaRPr lang="zh-TW" altLang="en-US"/>
          </a:p>
        </p:txBody>
      </p:sp>
      <p:sp>
        <p:nvSpPr>
          <p:cNvPr id="4" name="投影片圖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zh-TW" altLang="en-US" noProof="0"/>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smtClean="0"/>
            </a:lvl1pPr>
          </a:lstStyle>
          <a:p>
            <a:pPr>
              <a:defRPr/>
            </a:pPr>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smtClean="0"/>
            </a:lvl1pPr>
          </a:lstStyle>
          <a:p>
            <a:pPr>
              <a:defRPr/>
            </a:pPr>
            <a:fld id="{96D86CCB-8F76-4AE6-907E-95309338C679}" type="slidenum">
              <a:rPr lang="zh-TW" altLang="en-US"/>
              <a:pPr>
                <a:defRPr/>
              </a:pPr>
              <a:t>‹#›</a:t>
            </a:fld>
            <a:endParaRPr lang="zh-TW" altLang="en-US"/>
          </a:p>
        </p:txBody>
      </p:sp>
    </p:spTree>
    <p:extLst>
      <p:ext uri="{BB962C8B-B14F-4D97-AF65-F5344CB8AC3E}">
        <p14:creationId xmlns:p14="http://schemas.microsoft.com/office/powerpoint/2010/main" val="2860368998"/>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mn-lt"/>
        <a:ea typeface="+mn-ea"/>
        <a:cs typeface="+mn-cs"/>
      </a:defRPr>
    </a:lvl1pPr>
    <a:lvl2pPr marL="457200" algn="l" rtl="0" fontAlgn="base">
      <a:spcBef>
        <a:spcPct val="30000"/>
      </a:spcBef>
      <a:spcAft>
        <a:spcPct val="0"/>
      </a:spcAft>
      <a:defRPr sz="1200" kern="1200">
        <a:solidFill>
          <a:schemeClr val="tx1"/>
        </a:solidFill>
        <a:latin typeface="+mn-lt"/>
        <a:ea typeface="+mn-ea"/>
        <a:cs typeface="+mn-cs"/>
      </a:defRPr>
    </a:lvl2pPr>
    <a:lvl3pPr marL="914400" algn="l" rtl="0" fontAlgn="base">
      <a:spcBef>
        <a:spcPct val="30000"/>
      </a:spcBef>
      <a:spcAft>
        <a:spcPct val="0"/>
      </a:spcAft>
      <a:defRPr sz="1200" kern="1200">
        <a:solidFill>
          <a:schemeClr val="tx1"/>
        </a:solidFill>
        <a:latin typeface="+mn-lt"/>
        <a:ea typeface="+mn-ea"/>
        <a:cs typeface="+mn-cs"/>
      </a:defRPr>
    </a:lvl3pPr>
    <a:lvl4pPr marL="1371600" algn="l" rtl="0" fontAlgn="base">
      <a:spcBef>
        <a:spcPct val="30000"/>
      </a:spcBef>
      <a:spcAft>
        <a:spcPct val="0"/>
      </a:spcAft>
      <a:defRPr sz="1200" kern="1200">
        <a:solidFill>
          <a:schemeClr val="tx1"/>
        </a:solidFill>
        <a:latin typeface="+mn-lt"/>
        <a:ea typeface="+mn-ea"/>
        <a:cs typeface="+mn-cs"/>
      </a:defRPr>
    </a:lvl4pPr>
    <a:lvl5pPr marL="1828800" algn="l" rtl="0" fontAlgn="base">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投影片圖像版面配置區 1"/>
          <p:cNvSpPr>
            <a:spLocks noGrp="1" noRot="1" noChangeAspect="1" noTextEdit="1"/>
          </p:cNvSpPr>
          <p:nvPr>
            <p:ph type="sldImg"/>
          </p:nvPr>
        </p:nvSpPr>
        <p:spPr bwMode="auto">
          <a:xfrm>
            <a:off x="685800" y="1143000"/>
            <a:ext cx="5486400" cy="3086100"/>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7" name="備忘稿版面配置區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zh-TW" altLang="en-US"/>
          </a:p>
        </p:txBody>
      </p:sp>
      <p:sp>
        <p:nvSpPr>
          <p:cNvPr id="6148" name="投影片編號版面配置區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8B72CC4A-8A72-4F63-9AC3-CC57A94DDDA4}" type="slidenum">
              <a:rPr lang="zh-TW" altLang="en-US"/>
              <a:pPr/>
              <a:t>1</a:t>
            </a:fld>
            <a:endParaRPr lang="zh-TW" altLang="en-US"/>
          </a:p>
        </p:txBody>
      </p:sp>
    </p:spTree>
    <p:extLst>
      <p:ext uri="{BB962C8B-B14F-4D97-AF65-F5344CB8AC3E}">
        <p14:creationId xmlns:p14="http://schemas.microsoft.com/office/powerpoint/2010/main" val="22371499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wmf"/><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標題投影片">
    <p:spTree>
      <p:nvGrpSpPr>
        <p:cNvPr id="1" name=""/>
        <p:cNvGrpSpPr/>
        <p:nvPr/>
      </p:nvGrpSpPr>
      <p:grpSpPr>
        <a:xfrm>
          <a:off x="0" y="0"/>
          <a:ext cx="0" cy="0"/>
          <a:chOff x="0" y="0"/>
          <a:chExt cx="0" cy="0"/>
        </a:xfrm>
      </p:grpSpPr>
      <p:sp>
        <p:nvSpPr>
          <p:cNvPr id="10" name="Rectangle 42"/>
          <p:cNvSpPr>
            <a:spLocks noChangeArrowheads="1"/>
          </p:cNvSpPr>
          <p:nvPr userDrawn="1"/>
        </p:nvSpPr>
        <p:spPr bwMode="auto">
          <a:xfrm>
            <a:off x="-1" y="6618288"/>
            <a:ext cx="12192000" cy="239712"/>
          </a:xfrm>
          <a:prstGeom prst="rect">
            <a:avLst/>
          </a:prstGeom>
          <a:solidFill>
            <a:srgbClr val="00B2B3"/>
          </a:solidFill>
          <a:ln>
            <a:noFill/>
          </a:ln>
        </p:spPr>
        <p:txBody>
          <a:bodyPr wrap="none" anchor="ctr"/>
          <a:ls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a:lstStyle>
          <a:p>
            <a:pPr eaLnBrk="1" hangingPunct="1">
              <a:defRPr/>
            </a:pPr>
            <a:endParaRPr lang="zh-TW" altLang="en-US"/>
          </a:p>
        </p:txBody>
      </p:sp>
      <p:pic>
        <p:nvPicPr>
          <p:cNvPr id="11" name="Picture 26" descr="itri_CEL_A_W"/>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958851" y="579438"/>
            <a:ext cx="3328988" cy="1042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群組 2"/>
          <p:cNvGrpSpPr/>
          <p:nvPr userDrawn="1"/>
        </p:nvGrpSpPr>
        <p:grpSpPr>
          <a:xfrm>
            <a:off x="10074276" y="0"/>
            <a:ext cx="2117723" cy="6858000"/>
            <a:chOff x="10074276" y="0"/>
            <a:chExt cx="2117723" cy="6858000"/>
          </a:xfrm>
        </p:grpSpPr>
        <p:pic>
          <p:nvPicPr>
            <p:cNvPr id="15" name="圖片 14"/>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74276" y="0"/>
              <a:ext cx="2117723" cy="6858000"/>
            </a:xfrm>
            <a:prstGeom prst="rect">
              <a:avLst/>
            </a:prstGeom>
          </p:spPr>
        </p:pic>
        <p:pic>
          <p:nvPicPr>
            <p:cNvPr id="16" name="圖片 16" descr="氣球.gif"/>
            <p:cNvPicPr>
              <a:picLocks noChangeAspect="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0493173" y="660401"/>
              <a:ext cx="1436687" cy="1590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2" name="Rectangle 21"/>
          <p:cNvSpPr>
            <a:spLocks noGrp="1" noChangeArrowheads="1"/>
          </p:cNvSpPr>
          <p:nvPr>
            <p:ph type="ctrTitle" hasCustomPrompt="1"/>
          </p:nvPr>
        </p:nvSpPr>
        <p:spPr>
          <a:xfrm>
            <a:off x="836698" y="2584703"/>
            <a:ext cx="6596065" cy="1219201"/>
          </a:xfrm>
        </p:spPr>
        <p:txBody>
          <a:bodyPr anchor="t" anchorCtr="0"/>
          <a:lstStyle>
            <a:lvl1pPr>
              <a:defRPr sz="4400" b="1">
                <a:solidFill>
                  <a:srgbClr val="00B2B3"/>
                </a:solidFill>
              </a:defRPr>
            </a:lvl1pPr>
          </a:lstStyle>
          <a:p>
            <a:r>
              <a:rPr lang="zh-TW" altLang="en-US" dirty="0"/>
              <a:t>簡報標題</a:t>
            </a:r>
          </a:p>
        </p:txBody>
      </p:sp>
      <p:sp>
        <p:nvSpPr>
          <p:cNvPr id="14" name="Rectangle 22"/>
          <p:cNvSpPr>
            <a:spLocks noGrp="1" noChangeArrowheads="1"/>
          </p:cNvSpPr>
          <p:nvPr>
            <p:ph type="subTitle" idx="1" hasCustomPrompt="1"/>
          </p:nvPr>
        </p:nvSpPr>
        <p:spPr>
          <a:xfrm>
            <a:off x="853791" y="5059680"/>
            <a:ext cx="6770872" cy="755904"/>
          </a:xfrm>
        </p:spPr>
        <p:txBody>
          <a:bodyPr anchor="b" anchorCtr="0"/>
          <a:lstStyle>
            <a:lvl1pPr marL="0" indent="0" eaLnBrk="1" hangingPunct="1">
              <a:lnSpc>
                <a:spcPct val="80000"/>
              </a:lnSpc>
              <a:spcBef>
                <a:spcPct val="0"/>
              </a:spcBef>
              <a:buFontTx/>
              <a:buNone/>
              <a:defRPr sz="2000">
                <a:solidFill>
                  <a:schemeClr val="tx1"/>
                </a:solidFill>
                <a:latin typeface="+mn-ea"/>
                <a:ea typeface="+mn-ea"/>
              </a:defRPr>
            </a:lvl1pPr>
          </a:lstStyle>
          <a:p>
            <a:pPr eaLnBrk="1" hangingPunct="1">
              <a:lnSpc>
                <a:spcPct val="80000"/>
              </a:lnSpc>
              <a:spcBef>
                <a:spcPct val="0"/>
              </a:spcBef>
              <a:buFontTx/>
              <a:buNone/>
            </a:pPr>
            <a:r>
              <a:rPr lang="zh-TW" altLang="en-US" sz="2000" dirty="0"/>
              <a:t>簡報單位 簡報人名稱</a:t>
            </a:r>
            <a:r>
              <a:rPr lang="en-US" altLang="zh-TW" sz="2000" dirty="0"/>
              <a:t> </a:t>
            </a:r>
            <a:r>
              <a:rPr lang="zh-TW" altLang="en-US" sz="2000" dirty="0"/>
              <a:t>職稱</a:t>
            </a:r>
            <a:endParaRPr lang="en-US" altLang="zh-TW" sz="2000" dirty="0"/>
          </a:p>
        </p:txBody>
      </p:sp>
      <p:sp>
        <p:nvSpPr>
          <p:cNvPr id="17" name="投影片編號版面配置區 3"/>
          <p:cNvSpPr>
            <a:spLocks noGrp="1"/>
          </p:cNvSpPr>
          <p:nvPr>
            <p:ph type="sldNum" sz="quarter" idx="11"/>
          </p:nvPr>
        </p:nvSpPr>
        <p:spPr>
          <a:xfrm>
            <a:off x="11614808" y="6619875"/>
            <a:ext cx="571500" cy="238125"/>
          </a:xfrm>
        </p:spPr>
        <p:txBody>
          <a:bodyPr/>
          <a:lstStyle/>
          <a:p>
            <a:pPr>
              <a:defRPr/>
            </a:pPr>
            <a:fld id="{1A71FFAD-F905-4792-971B-681FA4F61CA8}" type="slidenum">
              <a:rPr lang="en-US" altLang="zh-TW" smtClean="0"/>
              <a:pPr>
                <a:defRPr/>
              </a:pPr>
              <a:t>‹#›</a:t>
            </a:fld>
            <a:endParaRPr lang="en-US" altLang="zh-TW"/>
          </a:p>
        </p:txBody>
      </p:sp>
      <p:sp>
        <p:nvSpPr>
          <p:cNvPr id="18" name="文字版面配置區 8"/>
          <p:cNvSpPr>
            <a:spLocks noGrp="1"/>
          </p:cNvSpPr>
          <p:nvPr>
            <p:ph type="body" sz="quarter" idx="12" hasCustomPrompt="1"/>
          </p:nvPr>
        </p:nvSpPr>
        <p:spPr>
          <a:xfrm>
            <a:off x="853790" y="5902262"/>
            <a:ext cx="2788603" cy="432303"/>
          </a:xfrm>
        </p:spPr>
        <p:txBody>
          <a:bodyPr/>
          <a:lstStyle>
            <a:lvl1pPr marL="0" indent="0">
              <a:buNone/>
              <a:defRPr sz="1600"/>
            </a:lvl1pPr>
          </a:lstStyle>
          <a:p>
            <a:pPr lvl="0"/>
            <a:r>
              <a:rPr lang="zh-TW" altLang="en-US" dirty="0"/>
              <a:t>簡報日期</a:t>
            </a:r>
          </a:p>
        </p:txBody>
      </p:sp>
      <p:sp>
        <p:nvSpPr>
          <p:cNvPr id="13" name="Text Box 48"/>
          <p:cNvSpPr txBox="1">
            <a:spLocks noChangeArrowheads="1"/>
          </p:cNvSpPr>
          <p:nvPr userDrawn="1"/>
        </p:nvSpPr>
        <p:spPr bwMode="auto">
          <a:xfrm>
            <a:off x="-1" y="6616092"/>
            <a:ext cx="356716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a:lstStyle>
          <a:p>
            <a:pPr algn="l" eaLnBrk="1" hangingPunct="1">
              <a:defRPr/>
            </a:pPr>
            <a:r>
              <a:rPr lang="en-US" altLang="zh-TW" sz="1000" dirty="0">
                <a:solidFill>
                  <a:schemeClr val="bg1"/>
                </a:solidFill>
                <a:ea typeface="微軟正黑體" panose="020B0604030504040204" pitchFamily="34" charset="-120"/>
              </a:rPr>
              <a:t>©ITRI. </a:t>
            </a:r>
            <a:r>
              <a:rPr lang="zh-TW" altLang="en-US" sz="1000" dirty="0">
                <a:solidFill>
                  <a:schemeClr val="bg1"/>
                </a:solidFill>
                <a:ea typeface="微軟正黑體" panose="020B0604030504040204" pitchFamily="34" charset="-120"/>
              </a:rPr>
              <a:t>工業技術研究院著作</a:t>
            </a:r>
          </a:p>
        </p:txBody>
      </p:sp>
    </p:spTree>
    <p:extLst>
      <p:ext uri="{BB962C8B-B14F-4D97-AF65-F5344CB8AC3E}">
        <p14:creationId xmlns:p14="http://schemas.microsoft.com/office/powerpoint/2010/main" val="27332544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投影片編號版面配置區 4"/>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1333720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609602" y="273050"/>
            <a:ext cx="4011084" cy="1162050"/>
          </a:xfrm>
        </p:spPr>
        <p:txBody>
          <a:bodyPr anchor="b"/>
          <a:lstStyle>
            <a:lvl1pPr algn="l">
              <a:defRPr sz="2000" b="1"/>
            </a:lvl1pPr>
          </a:lstStyle>
          <a:p>
            <a:r>
              <a:rPr lang="zh-TW" altLang="en-US"/>
              <a:t>按一下以編輯母片標題樣式</a:t>
            </a:r>
          </a:p>
        </p:txBody>
      </p:sp>
      <p:sp>
        <p:nvSpPr>
          <p:cNvPr id="3" name="內容版面配置區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8" name="投影片編號版面配置區 7"/>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643117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2389717" y="4800600"/>
            <a:ext cx="7315200" cy="566738"/>
          </a:xfrm>
        </p:spPr>
        <p:txBody>
          <a:bodyPr anchor="b"/>
          <a:lstStyle>
            <a:lvl1pPr algn="l">
              <a:defRPr sz="2000" b="1"/>
            </a:lvl1pPr>
          </a:lstStyle>
          <a:p>
            <a:r>
              <a:rPr lang="zh-TW" altLang="en-US"/>
              <a:t>按一下以編輯母片標題樣式</a:t>
            </a:r>
          </a:p>
        </p:txBody>
      </p:sp>
      <p:sp>
        <p:nvSpPr>
          <p:cNvPr id="3" name="圖片版面配置區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TW" altLang="en-US" noProof="0"/>
          </a:p>
        </p:txBody>
      </p:sp>
      <p:sp>
        <p:nvSpPr>
          <p:cNvPr id="4" name="文字版面配置區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TW" altLang="en-US"/>
              <a:t>按一下以編輯母片文字樣式</a:t>
            </a:r>
          </a:p>
        </p:txBody>
      </p:sp>
      <p:sp>
        <p:nvSpPr>
          <p:cNvPr id="8" name="投影片編號版面配置區 7"/>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160285556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投影片編號版面配置區 6"/>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30451948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972553" y="425301"/>
            <a:ext cx="2789767" cy="5665973"/>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601136" y="425301"/>
            <a:ext cx="8168217" cy="5665973"/>
          </a:xfrm>
        </p:spPr>
        <p:txBody>
          <a:bodyPr vert="eaVert"/>
          <a:lstStyle/>
          <a:p>
            <a:pPr lvl="0"/>
            <a:r>
              <a:rPr lang="zh-TW" altLang="en-US" dirty="0"/>
              <a:t>按一下以編輯母片文字樣式</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7" name="投影片編號版面配置區 6"/>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6465464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標題及物件">
    <p:spTree>
      <p:nvGrpSpPr>
        <p:cNvPr id="1" name=""/>
        <p:cNvGrpSpPr/>
        <p:nvPr/>
      </p:nvGrpSpPr>
      <p:grpSpPr>
        <a:xfrm>
          <a:off x="0" y="0"/>
          <a:ext cx="0" cy="0"/>
          <a:chOff x="0" y="0"/>
          <a:chExt cx="0" cy="0"/>
        </a:xfrm>
      </p:grpSpPr>
      <p:sp>
        <p:nvSpPr>
          <p:cNvPr id="6" name="Rectangle 47"/>
          <p:cNvSpPr>
            <a:spLocks noGrp="1" noChangeArrowheads="1"/>
          </p:cNvSpPr>
          <p:nvPr>
            <p:ph type="sldNum" sz="quarter" idx="12"/>
          </p:nvPr>
        </p:nvSpPr>
        <p:spPr>
          <a:ln/>
        </p:spPr>
        <p:txBody>
          <a:bodyPr/>
          <a:lstStyle>
            <a:lvl1pPr>
              <a:defRPr/>
            </a:lvl1pPr>
          </a:lstStyle>
          <a:p>
            <a:pPr>
              <a:defRPr/>
            </a:pPr>
            <a:fld id="{B67D6CAE-1C06-425B-9462-B1B1C8F706A6}" type="slidenum">
              <a:rPr lang="en-US" altLang="zh-TW"/>
              <a:pPr>
                <a:defRPr/>
              </a:pPr>
              <a:t>‹#›</a:t>
            </a:fld>
            <a:endParaRPr lang="en-US" altLang="zh-TW"/>
          </a:p>
        </p:txBody>
      </p:sp>
      <p:pic>
        <p:nvPicPr>
          <p:cNvPr id="8" name="Picture 2" descr="http://humewoodcouncil.com/wp-content/uploads/2015/09/thanks.png"/>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995526" y="1694947"/>
            <a:ext cx="8332553" cy="311152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58008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Tree>
    <p:extLst>
      <p:ext uri="{BB962C8B-B14F-4D97-AF65-F5344CB8AC3E}">
        <p14:creationId xmlns:p14="http://schemas.microsoft.com/office/powerpoint/2010/main" val="36666179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a:xfrm>
            <a:off x="609601" y="1439864"/>
            <a:ext cx="7981506" cy="4757737"/>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圖片版面配置區 2"/>
          <p:cNvSpPr>
            <a:spLocks noGrp="1"/>
          </p:cNvSpPr>
          <p:nvPr>
            <p:ph type="pic" idx="11"/>
          </p:nvPr>
        </p:nvSpPr>
        <p:spPr>
          <a:xfrm>
            <a:off x="8825023" y="1439864"/>
            <a:ext cx="2822033" cy="4757737"/>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dirty="0"/>
          </a:p>
        </p:txBody>
      </p:sp>
    </p:spTree>
    <p:extLst>
      <p:ext uri="{BB962C8B-B14F-4D97-AF65-F5344CB8AC3E}">
        <p14:creationId xmlns:p14="http://schemas.microsoft.com/office/powerpoint/2010/main" val="2927637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a:xfrm>
            <a:off x="609600" y="1439865"/>
            <a:ext cx="11037455" cy="28556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圖片版面配置區 2"/>
          <p:cNvSpPr>
            <a:spLocks noGrp="1"/>
          </p:cNvSpPr>
          <p:nvPr>
            <p:ph type="pic" idx="11"/>
          </p:nvPr>
        </p:nvSpPr>
        <p:spPr>
          <a:xfrm>
            <a:off x="609601" y="4444409"/>
            <a:ext cx="11037456" cy="1753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dirty="0"/>
          </a:p>
        </p:txBody>
      </p:sp>
    </p:spTree>
    <p:extLst>
      <p:ext uri="{BB962C8B-B14F-4D97-AF65-F5344CB8AC3E}">
        <p14:creationId xmlns:p14="http://schemas.microsoft.com/office/powerpoint/2010/main" val="1853882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區段標題">
    <p:spTree>
      <p:nvGrpSpPr>
        <p:cNvPr id="1" name=""/>
        <p:cNvGrpSpPr/>
        <p:nvPr/>
      </p:nvGrpSpPr>
      <p:grpSpPr>
        <a:xfrm>
          <a:off x="0" y="0"/>
          <a:ext cx="0" cy="0"/>
          <a:chOff x="0" y="0"/>
          <a:chExt cx="0" cy="0"/>
        </a:xfrm>
      </p:grpSpPr>
      <p:sp>
        <p:nvSpPr>
          <p:cNvPr id="10" name="投影片編號版面配置區 9"/>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
        <p:nvSpPr>
          <p:cNvPr id="11" name="標題 1"/>
          <p:cNvSpPr>
            <a:spLocks noGrp="1"/>
          </p:cNvSpPr>
          <p:nvPr>
            <p:ph type="ctrTitle"/>
          </p:nvPr>
        </p:nvSpPr>
        <p:spPr>
          <a:xfrm>
            <a:off x="2174355" y="2564904"/>
            <a:ext cx="7772400" cy="1035546"/>
          </a:xfrm>
        </p:spPr>
        <p:txBody>
          <a:bodyPr anchor="t" anchorCtr="0">
            <a:noAutofit/>
          </a:bodyPr>
          <a:lstStyle>
            <a:lvl1pPr algn="ctr">
              <a:defRPr/>
            </a:lvl1pPr>
          </a:lstStyle>
          <a:p>
            <a:r>
              <a:rPr lang="zh-TW" altLang="en-US" dirty="0"/>
              <a:t>按一下以編輯母片標題樣式</a:t>
            </a:r>
          </a:p>
        </p:txBody>
      </p:sp>
      <p:sp>
        <p:nvSpPr>
          <p:cNvPr id="12" name="副標題 2"/>
          <p:cNvSpPr>
            <a:spLocks noGrp="1"/>
          </p:cNvSpPr>
          <p:nvPr>
            <p:ph type="subTitle" idx="1"/>
          </p:nvPr>
        </p:nvSpPr>
        <p:spPr>
          <a:xfrm>
            <a:off x="2860155"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TW" altLang="en-US"/>
              <a:t>按一下以編輯母片副標題樣式</a:t>
            </a:r>
          </a:p>
        </p:txBody>
      </p:sp>
    </p:spTree>
    <p:extLst>
      <p:ext uri="{BB962C8B-B14F-4D97-AF65-F5344CB8AC3E}">
        <p14:creationId xmlns:p14="http://schemas.microsoft.com/office/powerpoint/2010/main" val="317612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1_區段標題">
    <p:spTree>
      <p:nvGrpSpPr>
        <p:cNvPr id="1" name=""/>
        <p:cNvGrpSpPr/>
        <p:nvPr/>
      </p:nvGrpSpPr>
      <p:grpSpPr>
        <a:xfrm>
          <a:off x="0" y="0"/>
          <a:ext cx="0" cy="0"/>
          <a:chOff x="0" y="0"/>
          <a:chExt cx="0" cy="0"/>
        </a:xfrm>
      </p:grpSpPr>
      <p:sp>
        <p:nvSpPr>
          <p:cNvPr id="2" name="標題 1"/>
          <p:cNvSpPr>
            <a:spLocks noGrp="1"/>
          </p:cNvSpPr>
          <p:nvPr>
            <p:ph type="title"/>
          </p:nvPr>
        </p:nvSpPr>
        <p:spPr>
          <a:xfrm>
            <a:off x="963084" y="4406903"/>
            <a:ext cx="10363200" cy="1362075"/>
          </a:xfrm>
        </p:spPr>
        <p:txBody>
          <a:bodyPr anchor="t"/>
          <a:lstStyle>
            <a:lvl1pPr algn="l">
              <a:defRPr sz="4000" b="1" cap="all"/>
            </a:lvl1pPr>
          </a:lstStyle>
          <a:p>
            <a:r>
              <a:rPr lang="zh-TW" altLang="en-US"/>
              <a:t>按一下以編輯母片標題樣式</a:t>
            </a:r>
          </a:p>
        </p:txBody>
      </p:sp>
      <p:sp>
        <p:nvSpPr>
          <p:cNvPr id="3" name="文字版面配置區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TW" altLang="en-US"/>
              <a:t>按一下以編輯母片文字樣式</a:t>
            </a:r>
          </a:p>
        </p:txBody>
      </p:sp>
      <p:sp>
        <p:nvSpPr>
          <p:cNvPr id="10" name="投影片編號版面配置區 9"/>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33115044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609602" y="1439864"/>
            <a:ext cx="5473700" cy="4757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286502" y="1439864"/>
            <a:ext cx="5475817" cy="47577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8" name="投影片編號版面配置區 7"/>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21854547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609600" y="274638"/>
            <a:ext cx="10972800" cy="1143000"/>
          </a:xfrm>
        </p:spPr>
        <p:txBody>
          <a:bodyPr/>
          <a:lstStyle>
            <a:lvl1pPr>
              <a:defRPr/>
            </a:lvl1pPr>
          </a:lstStyle>
          <a:p>
            <a:r>
              <a:rPr lang="zh-TW" altLang="en-US"/>
              <a:t>按一下以編輯母片標題樣式</a:t>
            </a:r>
          </a:p>
        </p:txBody>
      </p:sp>
      <p:sp>
        <p:nvSpPr>
          <p:cNvPr id="3" name="文字版面配置區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10" name="投影片編號版面配置區 9"/>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42001094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6" name="投影片編號版面配置區 5"/>
          <p:cNvSpPr>
            <a:spLocks noGrp="1"/>
          </p:cNvSpPr>
          <p:nvPr>
            <p:ph type="sldNum" sz="quarter" idx="10"/>
          </p:nvPr>
        </p:nvSpPr>
        <p:spPr/>
        <p:txBody>
          <a:bodyPr/>
          <a:lstStyle/>
          <a:p>
            <a:pPr>
              <a:defRPr/>
            </a:pPr>
            <a:fld id="{1A71FFAD-F905-4792-971B-681FA4F61CA8}" type="slidenum">
              <a:rPr lang="en-US" altLang="zh-TW" smtClean="0"/>
              <a:pPr>
                <a:defRPr/>
              </a:pPr>
              <a:t>‹#›</a:t>
            </a:fld>
            <a:endParaRPr lang="en-US" altLang="zh-TW"/>
          </a:p>
        </p:txBody>
      </p:sp>
    </p:spTree>
    <p:extLst>
      <p:ext uri="{BB962C8B-B14F-4D97-AF65-F5344CB8AC3E}">
        <p14:creationId xmlns:p14="http://schemas.microsoft.com/office/powerpoint/2010/main" val="506437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5" name="Rectangle 42"/>
          <p:cNvSpPr>
            <a:spLocks noChangeArrowheads="1"/>
          </p:cNvSpPr>
          <p:nvPr userDrawn="1"/>
        </p:nvSpPr>
        <p:spPr bwMode="auto">
          <a:xfrm>
            <a:off x="0" y="6618288"/>
            <a:ext cx="12192000" cy="239712"/>
          </a:xfrm>
          <a:prstGeom prst="rect">
            <a:avLst/>
          </a:prstGeom>
          <a:solidFill>
            <a:srgbClr val="00B2B3"/>
          </a:solidFill>
          <a:ln>
            <a:noFill/>
          </a:ln>
        </p:spPr>
        <p:txBody>
          <a:bodyPr wrap="none" anchor="ctr"/>
          <a:lstStyle>
            <a:lvl1pPr algn="ctr">
              <a:defRPr kumimoji="1">
                <a:solidFill>
                  <a:schemeClr val="tx1"/>
                </a:solidFill>
                <a:latin typeface="Arial" panose="020B0604020202020204" pitchFamily="34" charset="0"/>
                <a:ea typeface="新細明體" panose="02020500000000000000" pitchFamily="18" charset="-120"/>
              </a:defRPr>
            </a:lvl1pPr>
            <a:lvl2pPr marL="742950" indent="-285750" algn="ctr">
              <a:defRPr kumimoji="1">
                <a:solidFill>
                  <a:schemeClr val="tx1"/>
                </a:solidFill>
                <a:latin typeface="Arial" panose="020B0604020202020204" pitchFamily="34" charset="0"/>
                <a:ea typeface="新細明體" panose="02020500000000000000" pitchFamily="18" charset="-120"/>
              </a:defRPr>
            </a:lvl2pPr>
            <a:lvl3pPr marL="1143000" indent="-228600" algn="ctr">
              <a:defRPr kumimoji="1">
                <a:solidFill>
                  <a:schemeClr val="tx1"/>
                </a:solidFill>
                <a:latin typeface="Arial" panose="020B0604020202020204" pitchFamily="34" charset="0"/>
                <a:ea typeface="新細明體" panose="02020500000000000000" pitchFamily="18" charset="-120"/>
              </a:defRPr>
            </a:lvl3pPr>
            <a:lvl4pPr marL="1600200" indent="-228600" algn="ctr">
              <a:defRPr kumimoji="1">
                <a:solidFill>
                  <a:schemeClr val="tx1"/>
                </a:solidFill>
                <a:latin typeface="Arial" panose="020B0604020202020204" pitchFamily="34" charset="0"/>
                <a:ea typeface="新細明體" panose="02020500000000000000" pitchFamily="18" charset="-120"/>
              </a:defRPr>
            </a:lvl4pPr>
            <a:lvl5pPr marL="2057400" indent="-228600" algn="ctr">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eaLnBrk="1" hangingPunct="1">
              <a:defRPr/>
            </a:pPr>
            <a:endParaRPr lang="zh-TW" altLang="en-US"/>
          </a:p>
        </p:txBody>
      </p:sp>
      <p:sp>
        <p:nvSpPr>
          <p:cNvPr id="1027" name="Rectangle 43"/>
          <p:cNvSpPr>
            <a:spLocks noGrp="1" noChangeArrowheads="1"/>
          </p:cNvSpPr>
          <p:nvPr>
            <p:ph type="title"/>
          </p:nvPr>
        </p:nvSpPr>
        <p:spPr bwMode="auto">
          <a:xfrm>
            <a:off x="601133" y="264920"/>
            <a:ext cx="11045923" cy="941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按一下以編輯母片標題樣式</a:t>
            </a:r>
          </a:p>
        </p:txBody>
      </p:sp>
      <p:sp>
        <p:nvSpPr>
          <p:cNvPr id="1028" name="Rectangle 44"/>
          <p:cNvSpPr>
            <a:spLocks noGrp="1" noChangeArrowheads="1"/>
          </p:cNvSpPr>
          <p:nvPr>
            <p:ph type="body" idx="1"/>
          </p:nvPr>
        </p:nvSpPr>
        <p:spPr bwMode="auto">
          <a:xfrm>
            <a:off x="609601" y="1439864"/>
            <a:ext cx="11037455" cy="4757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TW" altLang="en-US" dirty="0"/>
              <a:t>按一下以編輯母片</a:t>
            </a:r>
          </a:p>
          <a:p>
            <a:pPr lvl="1"/>
            <a:r>
              <a:rPr lang="zh-TW" altLang="en-US" dirty="0"/>
              <a:t>第二層</a:t>
            </a:r>
          </a:p>
          <a:p>
            <a:pPr lvl="2"/>
            <a:r>
              <a:rPr lang="zh-TW" altLang="en-US" dirty="0"/>
              <a:t>第三層</a:t>
            </a:r>
          </a:p>
          <a:p>
            <a:pPr lvl="3"/>
            <a:r>
              <a:rPr lang="zh-TW" altLang="en-US" dirty="0"/>
              <a:t>第四層</a:t>
            </a:r>
          </a:p>
          <a:p>
            <a:pPr lvl="4"/>
            <a:r>
              <a:rPr lang="zh-TW" altLang="en-US" dirty="0"/>
              <a:t>第五層</a:t>
            </a:r>
          </a:p>
        </p:txBody>
      </p:sp>
      <p:sp>
        <p:nvSpPr>
          <p:cNvPr id="29743" name="Rectangle 47"/>
          <p:cNvSpPr>
            <a:spLocks noGrp="1" noChangeArrowheads="1"/>
          </p:cNvSpPr>
          <p:nvPr>
            <p:ph type="sldNum" sz="quarter" idx="4"/>
          </p:nvPr>
        </p:nvSpPr>
        <p:spPr bwMode="auto">
          <a:xfrm>
            <a:off x="11430000" y="6619878"/>
            <a:ext cx="762000" cy="23812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r" eaLnBrk="1" fontAlgn="ctr" hangingPunct="1">
              <a:defRPr sz="1200">
                <a:solidFill>
                  <a:schemeClr val="bg1"/>
                </a:solidFill>
                <a:ea typeface="微軟正黑體" panose="020B0604030504040204" pitchFamily="34" charset="-120"/>
              </a:defRPr>
            </a:lvl1pPr>
          </a:lstStyle>
          <a:p>
            <a:pPr>
              <a:defRPr/>
            </a:pPr>
            <a:fld id="{1A71FFAD-F905-4792-971B-681FA4F61CA8}" type="slidenum">
              <a:rPr lang="en-US" altLang="zh-TW"/>
              <a:pPr>
                <a:defRPr/>
              </a:pPr>
              <a:t>‹#›</a:t>
            </a:fld>
            <a:endParaRPr lang="en-US" altLang="zh-TW"/>
          </a:p>
        </p:txBody>
      </p:sp>
      <p:sp>
        <p:nvSpPr>
          <p:cNvPr id="1036" name="Text Box 52"/>
          <p:cNvSpPr txBox="1">
            <a:spLocks noChangeArrowheads="1"/>
          </p:cNvSpPr>
          <p:nvPr/>
        </p:nvSpPr>
        <p:spPr bwMode="auto">
          <a:xfrm>
            <a:off x="0" y="7200900"/>
            <a:ext cx="72136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ctr">
              <a:defRPr kumimoji="1">
                <a:solidFill>
                  <a:schemeClr val="tx1"/>
                </a:solidFill>
                <a:latin typeface="Arial" panose="020B0604020202020204" pitchFamily="34" charset="0"/>
                <a:ea typeface="新細明體" panose="02020500000000000000" pitchFamily="18" charset="-120"/>
              </a:defRPr>
            </a:lvl1pPr>
            <a:lvl2pPr marL="742950" indent="-285750" algn="ctr">
              <a:defRPr kumimoji="1">
                <a:solidFill>
                  <a:schemeClr val="tx1"/>
                </a:solidFill>
                <a:latin typeface="Arial" panose="020B0604020202020204" pitchFamily="34" charset="0"/>
                <a:ea typeface="新細明體" panose="02020500000000000000" pitchFamily="18" charset="-120"/>
              </a:defRPr>
            </a:lvl2pPr>
            <a:lvl3pPr marL="1143000" indent="-228600" algn="ctr">
              <a:defRPr kumimoji="1">
                <a:solidFill>
                  <a:schemeClr val="tx1"/>
                </a:solidFill>
                <a:latin typeface="Arial" panose="020B0604020202020204" pitchFamily="34" charset="0"/>
                <a:ea typeface="新細明體" panose="02020500000000000000" pitchFamily="18" charset="-120"/>
              </a:defRPr>
            </a:lvl3pPr>
            <a:lvl4pPr marL="1600200" indent="-228600" algn="ctr">
              <a:defRPr kumimoji="1">
                <a:solidFill>
                  <a:schemeClr val="tx1"/>
                </a:solidFill>
                <a:latin typeface="Arial" panose="020B0604020202020204" pitchFamily="34" charset="0"/>
                <a:ea typeface="新細明體" panose="02020500000000000000" pitchFamily="18" charset="-120"/>
              </a:defRPr>
            </a:lvl4pPr>
            <a:lvl5pPr marL="2057400" indent="-228600" algn="ctr">
              <a:defRPr kumimoji="1">
                <a:solidFill>
                  <a:schemeClr val="tx1"/>
                </a:solidFill>
                <a:latin typeface="Arial" panose="020B0604020202020204" pitchFamily="34" charset="0"/>
                <a:ea typeface="新細明體" panose="02020500000000000000" pitchFamily="18" charset="-120"/>
              </a:defRPr>
            </a:lvl5pPr>
            <a:lvl6pPr marL="25146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algn="ctr"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pPr algn="l" eaLnBrk="1" hangingPunct="1">
              <a:spcBef>
                <a:spcPct val="50000"/>
              </a:spcBef>
              <a:defRPr/>
            </a:pPr>
            <a:r>
              <a:rPr lang="zh-TW" altLang="en-US" sz="2400">
                <a:ea typeface="微軟正黑體" panose="020B0604030504040204" pitchFamily="34" charset="-120"/>
              </a:rPr>
              <a:t>建議字型：中文微軟正黑體，英文</a:t>
            </a:r>
            <a:r>
              <a:rPr lang="en-US" altLang="zh-TW" sz="2400">
                <a:ea typeface="微軟正黑體" panose="020B0604030504040204" pitchFamily="34" charset="-120"/>
              </a:rPr>
              <a:t>Arial</a:t>
            </a:r>
          </a:p>
        </p:txBody>
      </p:sp>
      <p:pic>
        <p:nvPicPr>
          <p:cNvPr id="14" name="Picture 28" descr="itri_CEL_A"/>
          <p:cNvPicPr>
            <a:picLocks noChangeAspect="1" noChangeArrowheads="1"/>
          </p:cNvPicPr>
          <p:nvPr userDrawn="1"/>
        </p:nvPicPr>
        <p:blipFill>
          <a:blip r:embed="rId17" cstate="print">
            <a:extLst>
              <a:ext uri="{28A0092B-C50C-407E-A947-70E740481C1C}">
                <a14:useLocalDpi xmlns:a14="http://schemas.microsoft.com/office/drawing/2010/main" val="0"/>
              </a:ext>
            </a:extLst>
          </a:blip>
          <a:srcRect/>
          <a:stretch>
            <a:fillRect/>
          </a:stretch>
        </p:blipFill>
        <p:spPr bwMode="auto">
          <a:xfrm>
            <a:off x="10544178" y="6159948"/>
            <a:ext cx="1476375" cy="341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 name="Text Box 48"/>
          <p:cNvSpPr txBox="1">
            <a:spLocks noChangeArrowheads="1"/>
          </p:cNvSpPr>
          <p:nvPr userDrawn="1"/>
        </p:nvSpPr>
        <p:spPr bwMode="auto">
          <a:xfrm>
            <a:off x="-1" y="6616092"/>
            <a:ext cx="3567165"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defPPr>
              <a:defRPr lang="zh-TW"/>
            </a:defPPr>
            <a:lvl1pPr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1pPr>
            <a:lvl2pPr marL="4572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2pPr>
            <a:lvl3pPr marL="9144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3pPr>
            <a:lvl4pPr marL="13716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4pPr>
            <a:lvl5pPr marL="1828800" algn="l" rtl="0" eaLnBrk="0" fontAlgn="base" hangingPunct="0">
              <a:spcBef>
                <a:spcPct val="0"/>
              </a:spcBef>
              <a:spcAft>
                <a:spcPct val="0"/>
              </a:spcAft>
              <a:defRPr kumimoji="1" kern="1200">
                <a:solidFill>
                  <a:schemeClr val="tx1"/>
                </a:solidFill>
                <a:latin typeface="Arial" panose="020B0604020202020204" pitchFamily="34" charset="0"/>
                <a:ea typeface="新細明體" panose="02020500000000000000" pitchFamily="18" charset="-120"/>
                <a:cs typeface="+mn-cs"/>
              </a:defRPr>
            </a:lvl5pPr>
            <a:lvl6pPr marL="22860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6pPr>
            <a:lvl7pPr marL="27432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7pPr>
            <a:lvl8pPr marL="32004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8pPr>
            <a:lvl9pPr marL="3657600" algn="l" defTabSz="914400" rtl="0" eaLnBrk="1" latinLnBrk="0" hangingPunct="1">
              <a:defRPr kumimoji="1" kern="1200">
                <a:solidFill>
                  <a:schemeClr val="tx1"/>
                </a:solidFill>
                <a:latin typeface="Arial" panose="020B0604020202020204" pitchFamily="34" charset="0"/>
                <a:ea typeface="新細明體" panose="02020500000000000000" pitchFamily="18" charset="-120"/>
                <a:cs typeface="+mn-cs"/>
              </a:defRPr>
            </a:lvl9pPr>
          </a:lstStyle>
          <a:p>
            <a:pPr algn="l" eaLnBrk="1" hangingPunct="1">
              <a:defRPr/>
            </a:pPr>
            <a:r>
              <a:rPr lang="en-US" altLang="zh-TW" sz="1000" dirty="0">
                <a:solidFill>
                  <a:schemeClr val="bg1"/>
                </a:solidFill>
                <a:ea typeface="微軟正黑體" panose="020B0604030504040204" pitchFamily="34" charset="-120"/>
              </a:rPr>
              <a:t>©ITRI. </a:t>
            </a:r>
            <a:r>
              <a:rPr lang="zh-TW" altLang="en-US" sz="1000" dirty="0">
                <a:solidFill>
                  <a:schemeClr val="bg1"/>
                </a:solidFill>
                <a:ea typeface="微軟正黑體" panose="020B0604030504040204" pitchFamily="34" charset="-120"/>
              </a:rPr>
              <a:t>工業技術研究院著作</a:t>
            </a:r>
          </a:p>
        </p:txBody>
      </p:sp>
    </p:spTree>
  </p:cSld>
  <p:clrMap bg1="lt1" tx1="dk1" bg2="lt2" tx2="dk2" accent1="accent1" accent2="accent2" accent3="accent3" accent4="accent4" accent5="accent5" accent6="accent6" hlink="hlink" folHlink="folHlink"/>
  <p:sldLayoutIdLst>
    <p:sldLayoutId id="2147483913" r:id="rId1"/>
    <p:sldLayoutId id="2147483903" r:id="rId2"/>
    <p:sldLayoutId id="2147483914" r:id="rId3"/>
    <p:sldLayoutId id="2147483915" r:id="rId4"/>
    <p:sldLayoutId id="2147483904" r:id="rId5"/>
    <p:sldLayoutId id="2147483916" r:id="rId6"/>
    <p:sldLayoutId id="2147483905" r:id="rId7"/>
    <p:sldLayoutId id="2147483906" r:id="rId8"/>
    <p:sldLayoutId id="2147483907" r:id="rId9"/>
    <p:sldLayoutId id="2147483908" r:id="rId10"/>
    <p:sldLayoutId id="2147483909" r:id="rId11"/>
    <p:sldLayoutId id="2147483910" r:id="rId12"/>
    <p:sldLayoutId id="2147483911" r:id="rId13"/>
    <p:sldLayoutId id="2147483912" r:id="rId14"/>
    <p:sldLayoutId id="2147483917" r:id="rId15"/>
  </p:sldLayoutIdLst>
  <p:hf hdr="0" ftr="0" dt="0"/>
  <p:txStyles>
    <p:titleStyle>
      <a:lvl1pPr algn="l" rtl="0" eaLnBrk="0" fontAlgn="base" hangingPunct="0">
        <a:spcBef>
          <a:spcPct val="0"/>
        </a:spcBef>
        <a:spcAft>
          <a:spcPct val="0"/>
        </a:spcAft>
        <a:defRPr kumimoji="1" sz="3600">
          <a:solidFill>
            <a:srgbClr val="00B2B3"/>
          </a:solidFill>
          <a:latin typeface="+mj-lt"/>
          <a:ea typeface="+mj-ea"/>
          <a:cs typeface="+mj-cs"/>
        </a:defRPr>
      </a:lvl1pPr>
      <a:lvl2pPr algn="l" rtl="0" eaLnBrk="0" fontAlgn="base" hangingPunct="0">
        <a:spcBef>
          <a:spcPct val="0"/>
        </a:spcBef>
        <a:spcAft>
          <a:spcPct val="0"/>
        </a:spcAft>
        <a:defRPr kumimoji="1" sz="4600">
          <a:solidFill>
            <a:schemeClr val="tx2"/>
          </a:solidFill>
          <a:latin typeface="Arial" charset="0"/>
          <a:ea typeface="微軟正黑體" pitchFamily="34" charset="-120"/>
        </a:defRPr>
      </a:lvl2pPr>
      <a:lvl3pPr algn="l" rtl="0" eaLnBrk="0" fontAlgn="base" hangingPunct="0">
        <a:spcBef>
          <a:spcPct val="0"/>
        </a:spcBef>
        <a:spcAft>
          <a:spcPct val="0"/>
        </a:spcAft>
        <a:defRPr kumimoji="1" sz="4600">
          <a:solidFill>
            <a:schemeClr val="tx2"/>
          </a:solidFill>
          <a:latin typeface="Arial" charset="0"/>
          <a:ea typeface="微軟正黑體" pitchFamily="34" charset="-120"/>
        </a:defRPr>
      </a:lvl3pPr>
      <a:lvl4pPr algn="l" rtl="0" eaLnBrk="0" fontAlgn="base" hangingPunct="0">
        <a:spcBef>
          <a:spcPct val="0"/>
        </a:spcBef>
        <a:spcAft>
          <a:spcPct val="0"/>
        </a:spcAft>
        <a:defRPr kumimoji="1" sz="4600">
          <a:solidFill>
            <a:schemeClr val="tx2"/>
          </a:solidFill>
          <a:latin typeface="Arial" charset="0"/>
          <a:ea typeface="微軟正黑體" pitchFamily="34" charset="-120"/>
        </a:defRPr>
      </a:lvl4pPr>
      <a:lvl5pPr algn="l" rtl="0" eaLnBrk="0" fontAlgn="base" hangingPunct="0">
        <a:spcBef>
          <a:spcPct val="0"/>
        </a:spcBef>
        <a:spcAft>
          <a:spcPct val="0"/>
        </a:spcAft>
        <a:defRPr kumimoji="1" sz="4600">
          <a:solidFill>
            <a:schemeClr val="tx2"/>
          </a:solidFill>
          <a:latin typeface="Arial" charset="0"/>
          <a:ea typeface="微軟正黑體" pitchFamily="34" charset="-120"/>
        </a:defRPr>
      </a:lvl5pPr>
      <a:lvl6pPr marL="457200" algn="l" rtl="0" fontAlgn="base">
        <a:spcBef>
          <a:spcPct val="0"/>
        </a:spcBef>
        <a:spcAft>
          <a:spcPct val="0"/>
        </a:spcAft>
        <a:defRPr kumimoji="1" sz="4600">
          <a:solidFill>
            <a:schemeClr val="tx2"/>
          </a:solidFill>
          <a:latin typeface="Arial" charset="0"/>
          <a:ea typeface="微軟正黑體" pitchFamily="34" charset="-120"/>
        </a:defRPr>
      </a:lvl6pPr>
      <a:lvl7pPr marL="914400" algn="l" rtl="0" fontAlgn="base">
        <a:spcBef>
          <a:spcPct val="0"/>
        </a:spcBef>
        <a:spcAft>
          <a:spcPct val="0"/>
        </a:spcAft>
        <a:defRPr kumimoji="1" sz="4600">
          <a:solidFill>
            <a:schemeClr val="tx2"/>
          </a:solidFill>
          <a:latin typeface="Arial" charset="0"/>
          <a:ea typeface="微軟正黑體" pitchFamily="34" charset="-120"/>
        </a:defRPr>
      </a:lvl7pPr>
      <a:lvl8pPr marL="1371600" algn="l" rtl="0" fontAlgn="base">
        <a:spcBef>
          <a:spcPct val="0"/>
        </a:spcBef>
        <a:spcAft>
          <a:spcPct val="0"/>
        </a:spcAft>
        <a:defRPr kumimoji="1" sz="4600">
          <a:solidFill>
            <a:schemeClr val="tx2"/>
          </a:solidFill>
          <a:latin typeface="Arial" charset="0"/>
          <a:ea typeface="微軟正黑體" pitchFamily="34" charset="-120"/>
        </a:defRPr>
      </a:lvl8pPr>
      <a:lvl9pPr marL="1828800" algn="l" rtl="0" fontAlgn="base">
        <a:spcBef>
          <a:spcPct val="0"/>
        </a:spcBef>
        <a:spcAft>
          <a:spcPct val="0"/>
        </a:spcAft>
        <a:defRPr kumimoji="1" sz="4600">
          <a:solidFill>
            <a:schemeClr val="tx2"/>
          </a:solidFill>
          <a:latin typeface="Arial" charset="0"/>
          <a:ea typeface="微軟正黑體" pitchFamily="34" charset="-12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wjn1996/scrapy_for_zh_wiki" TargetMode="External"/><Relationship Id="rId2" Type="http://schemas.openxmlformats.org/officeDocument/2006/relationships/hyperlink" Target="https://zh.wikipedia.org/zh-tw/"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853790" y="2209799"/>
            <a:ext cx="6596065" cy="1219201"/>
          </a:xfrm>
        </p:spPr>
        <p:txBody>
          <a:bodyPr/>
          <a:lstStyle/>
          <a:p>
            <a:r>
              <a:rPr lang="en-US" altLang="zh-TW" dirty="0"/>
              <a:t>Construction of a Traditional Chinese Table Image and QA Dataset</a:t>
            </a:r>
            <a:endParaRPr lang="zh-TW" altLang="en-US" dirty="0"/>
          </a:p>
        </p:txBody>
      </p:sp>
      <p:sp>
        <p:nvSpPr>
          <p:cNvPr id="3" name="副標題 2"/>
          <p:cNvSpPr>
            <a:spLocks noGrp="1"/>
          </p:cNvSpPr>
          <p:nvPr>
            <p:ph type="subTitle" idx="1"/>
          </p:nvPr>
        </p:nvSpPr>
        <p:spPr>
          <a:xfrm>
            <a:off x="853790" y="5059680"/>
            <a:ext cx="9070385" cy="755904"/>
          </a:xfrm>
        </p:spPr>
        <p:txBody>
          <a:bodyPr/>
          <a:lstStyle/>
          <a:p>
            <a:r>
              <a:rPr lang="en-US" altLang="zh-TW" dirty="0"/>
              <a:t>Institute of Information and Communications W400 – Intern: SHU-CHI LIU</a:t>
            </a:r>
            <a:endParaRPr lang="zh-TW" altLang="en-US" dirty="0"/>
          </a:p>
        </p:txBody>
      </p:sp>
      <p:sp>
        <p:nvSpPr>
          <p:cNvPr id="4" name="文字版面配置區 3"/>
          <p:cNvSpPr>
            <a:spLocks noGrp="1"/>
          </p:cNvSpPr>
          <p:nvPr>
            <p:ph type="body" sz="quarter" idx="12"/>
          </p:nvPr>
        </p:nvSpPr>
        <p:spPr/>
        <p:txBody>
          <a:bodyPr/>
          <a:lstStyle/>
          <a:p>
            <a:r>
              <a:rPr lang="en-US" altLang="zh-TW" dirty="0"/>
              <a:t>2024/12/20</a:t>
            </a:r>
            <a:endParaRPr lang="zh-TW"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6AA14F-2ECB-7375-6A83-0D5BA2DB6758}"/>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D4EADD3A-68B3-393C-82E0-EDF815460FE2}"/>
              </a:ext>
            </a:extLst>
          </p:cNvPr>
          <p:cNvSpPr>
            <a:spLocks noGrp="1"/>
          </p:cNvSpPr>
          <p:nvPr>
            <p:ph type="title"/>
          </p:nvPr>
        </p:nvSpPr>
        <p:spPr/>
        <p:txBody>
          <a:bodyPr/>
          <a:lstStyle/>
          <a:p>
            <a:r>
              <a:rPr lang="en-US" altLang="zh-TW" dirty="0"/>
              <a:t>Question–Answer Generation</a:t>
            </a:r>
            <a:br>
              <a:rPr lang="zh-TW" altLang="en-US" dirty="0"/>
            </a:br>
            <a:br>
              <a:rPr lang="zh-TW" altLang="en-US" dirty="0"/>
            </a:br>
            <a:br>
              <a:rPr lang="zh-TW" altLang="en-US" dirty="0"/>
            </a:br>
            <a:endParaRPr lang="zh-TW" altLang="en-US" dirty="0"/>
          </a:p>
        </p:txBody>
      </p:sp>
      <p:sp>
        <p:nvSpPr>
          <p:cNvPr id="5" name="內容版面配置區 4">
            <a:extLst>
              <a:ext uri="{FF2B5EF4-FFF2-40B4-BE49-F238E27FC236}">
                <a16:creationId xmlns:a16="http://schemas.microsoft.com/office/drawing/2014/main" id="{EF7031E0-466E-5F8C-CD2E-1C7294FFADA8}"/>
              </a:ext>
            </a:extLst>
          </p:cNvPr>
          <p:cNvSpPr>
            <a:spLocks noGrp="1"/>
          </p:cNvSpPr>
          <p:nvPr>
            <p:ph idx="1"/>
          </p:nvPr>
        </p:nvSpPr>
        <p:spPr>
          <a:xfrm>
            <a:off x="601133" y="1067188"/>
            <a:ext cx="10981266" cy="5219033"/>
          </a:xfrm>
        </p:spPr>
        <p:txBody>
          <a:bodyPr/>
          <a:lstStyle/>
          <a:p>
            <a:pPr>
              <a:spcBef>
                <a:spcPts val="1200"/>
              </a:spcBef>
            </a:pPr>
            <a:r>
              <a:rPr lang="en-US" altLang="zh-TW" sz="2400" dirty="0"/>
              <a:t>Referring to the paper </a:t>
            </a:r>
            <a:r>
              <a:rPr lang="en-US" altLang="zh-TW" sz="2400" dirty="0" err="1"/>
              <a:t>ChartLlama</a:t>
            </a:r>
            <a:r>
              <a:rPr lang="en-US" altLang="zh-TW" sz="2400" dirty="0"/>
              <a:t>: A Multimodal LLM for Chart Understanding and Generation, we adopt a large language model (LLM) to generate text-based questions and answers related to the table images.</a:t>
            </a:r>
          </a:p>
          <a:p>
            <a:pPr>
              <a:spcBef>
                <a:spcPts val="1200"/>
              </a:spcBef>
            </a:pPr>
            <a:r>
              <a:rPr lang="en-US" altLang="zh-TW" sz="2400" dirty="0"/>
              <a:t>Model Used:</a:t>
            </a:r>
            <a:r>
              <a:rPr lang="zh-TW" altLang="en-US" sz="2400" dirty="0"/>
              <a:t> </a:t>
            </a:r>
            <a:r>
              <a:rPr lang="en-US" altLang="zh-TW" sz="2400" dirty="0"/>
              <a:t>gpt-4o-mini</a:t>
            </a:r>
          </a:p>
          <a:p>
            <a:pPr>
              <a:spcBef>
                <a:spcPts val="1200"/>
              </a:spcBef>
            </a:pPr>
            <a:r>
              <a:rPr lang="en-US" altLang="zh-TW" sz="2400" dirty="0"/>
              <a:t>Input to the model:</a:t>
            </a:r>
            <a:r>
              <a:rPr lang="zh-TW" altLang="en-US" sz="2400" dirty="0"/>
              <a:t> </a:t>
            </a:r>
            <a:r>
              <a:rPr lang="en-US" altLang="zh-TW" sz="2400" dirty="0"/>
              <a:t>Three attributes from the JSON file — Entity, Description, and Data. The model is prompted to generate 3 sets of questions and answers based on this input.</a:t>
            </a:r>
          </a:p>
          <a:p>
            <a:pPr>
              <a:spcBef>
                <a:spcPts val="1200"/>
              </a:spcBef>
            </a:pPr>
            <a:r>
              <a:rPr lang="en-US" altLang="zh-TW" sz="2400" dirty="0"/>
              <a:t>The generated questions and answers are then saved as a JSON file.</a:t>
            </a:r>
          </a:p>
          <a:p>
            <a:endParaRPr lang="en-US" altLang="zh-TW" sz="2400" dirty="0"/>
          </a:p>
          <a:p>
            <a:endParaRPr lang="en-US" altLang="zh-TW" sz="2400" dirty="0"/>
          </a:p>
        </p:txBody>
      </p:sp>
      <p:sp>
        <p:nvSpPr>
          <p:cNvPr id="7173" name="投影片編號版面配置區 1">
            <a:extLst>
              <a:ext uri="{FF2B5EF4-FFF2-40B4-BE49-F238E27FC236}">
                <a16:creationId xmlns:a16="http://schemas.microsoft.com/office/drawing/2014/main" id="{67D1C5A5-3B56-6722-BC67-55D1A2B9E739}"/>
              </a:ext>
            </a:extLst>
          </p:cNvPr>
          <p:cNvSpPr>
            <a:spLocks noGrp="1"/>
          </p:cNvSpPr>
          <p:nvPr>
            <p:ph type="sldNum" sz="quarter" idx="4294967295"/>
          </p:nvPr>
        </p:nvSpPr>
        <p:spPr>
          <a:xfrm>
            <a:off x="11430000" y="6619875"/>
            <a:ext cx="762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A9212D-6406-4E12-8CC4-78DDFE99027F}" type="slidenum">
              <a:rPr lang="en-US" altLang="zh-TW" smtClean="0">
                <a:solidFill>
                  <a:schemeClr val="bg1"/>
                </a:solidFill>
                <a:ea typeface="微軟正黑體" panose="020B0604030504040204" pitchFamily="34" charset="-120"/>
              </a:rPr>
              <a:pPr/>
              <a:t>10</a:t>
            </a:fld>
            <a:endParaRPr lang="en-US" altLang="zh-TW" dirty="0">
              <a:solidFill>
                <a:schemeClr val="bg1"/>
              </a:solidFill>
              <a:ea typeface="微軟正黑體" panose="020B0604030504040204" pitchFamily="34" charset="-120"/>
            </a:endParaRPr>
          </a:p>
        </p:txBody>
      </p:sp>
      <p:pic>
        <p:nvPicPr>
          <p:cNvPr id="6" name="圖片 5" descr="一張含有 文字, 字型, 螢幕擷取畫面, 白色 的圖片&#10;&#10;自動產生的描述">
            <a:extLst>
              <a:ext uri="{FF2B5EF4-FFF2-40B4-BE49-F238E27FC236}">
                <a16:creationId xmlns:a16="http://schemas.microsoft.com/office/drawing/2014/main" id="{DAD59B20-18F9-C5D8-A37F-29F58B0676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8146" y="4598799"/>
            <a:ext cx="8047239" cy="1994281"/>
          </a:xfrm>
          <a:prstGeom prst="rect">
            <a:avLst/>
          </a:prstGeom>
        </p:spPr>
      </p:pic>
    </p:spTree>
    <p:extLst>
      <p:ext uri="{BB962C8B-B14F-4D97-AF65-F5344CB8AC3E}">
        <p14:creationId xmlns:p14="http://schemas.microsoft.com/office/powerpoint/2010/main" val="13898324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E56901-3CEE-DF49-D961-C38653135088}"/>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D7A477A9-2091-1B2F-EB3E-A4D417C59F3A}"/>
              </a:ext>
            </a:extLst>
          </p:cNvPr>
          <p:cNvSpPr>
            <a:spLocks noGrp="1"/>
          </p:cNvSpPr>
          <p:nvPr>
            <p:ph type="title"/>
          </p:nvPr>
        </p:nvSpPr>
        <p:spPr/>
        <p:txBody>
          <a:bodyPr/>
          <a:lstStyle/>
          <a:p>
            <a:r>
              <a:rPr lang="en-US" altLang="zh-TW" dirty="0"/>
              <a:t>Question–Answer Generation Process</a:t>
            </a:r>
            <a:br>
              <a:rPr lang="zh-TW" altLang="en-US" dirty="0"/>
            </a:br>
            <a:br>
              <a:rPr lang="zh-TW" altLang="en-US" dirty="0"/>
            </a:br>
            <a:br>
              <a:rPr lang="zh-TW" altLang="en-US" dirty="0"/>
            </a:br>
            <a:endParaRPr lang="zh-TW" altLang="en-US" dirty="0"/>
          </a:p>
        </p:txBody>
      </p:sp>
      <p:sp>
        <p:nvSpPr>
          <p:cNvPr id="5" name="內容版面配置區 4">
            <a:extLst>
              <a:ext uri="{FF2B5EF4-FFF2-40B4-BE49-F238E27FC236}">
                <a16:creationId xmlns:a16="http://schemas.microsoft.com/office/drawing/2014/main" id="{E8891F87-62EE-8DEA-0949-2CD0D5B78E20}"/>
              </a:ext>
            </a:extLst>
          </p:cNvPr>
          <p:cNvSpPr>
            <a:spLocks noGrp="1"/>
          </p:cNvSpPr>
          <p:nvPr>
            <p:ph idx="1"/>
          </p:nvPr>
        </p:nvSpPr>
        <p:spPr>
          <a:xfrm>
            <a:off x="601133" y="1067188"/>
            <a:ext cx="10981266" cy="5219033"/>
          </a:xfrm>
        </p:spPr>
        <p:txBody>
          <a:bodyPr/>
          <a:lstStyle/>
          <a:p>
            <a:pPr>
              <a:spcAft>
                <a:spcPts val="1200"/>
              </a:spcAft>
            </a:pPr>
            <a:r>
              <a:rPr lang="en-US" altLang="zh-TW" sz="2400" dirty="0"/>
              <a:t>1.Input the pre-processed JSON dataset into a large language model (via ChatGPT API) with a designed prompt and few-shot examples. The model generates questions for each table (referencing </a:t>
            </a:r>
            <a:r>
              <a:rPr lang="en-US" altLang="zh-TW" sz="2400" dirty="0" err="1"/>
              <a:t>TableBench</a:t>
            </a:r>
            <a:r>
              <a:rPr lang="en-US" altLang="zh-TW" sz="2400" dirty="0"/>
              <a:t> categories such as Comparison, Arithmetic Calculation, Ranking, etc.), and the question type is determined by whether the table contains time- or number-related terms.</a:t>
            </a:r>
          </a:p>
          <a:p>
            <a:pPr>
              <a:spcAft>
                <a:spcPts val="1200"/>
              </a:spcAft>
            </a:pPr>
            <a:r>
              <a:rPr lang="en-US" altLang="zh-TW" sz="2400" dirty="0"/>
              <a:t>2. Feed the generated questions back into the model for evaluation (criteria: clarity, answerability, independence, non-leading, etc.). Low-scoring questions are automatically refined into better versions.</a:t>
            </a:r>
          </a:p>
          <a:p>
            <a:pPr>
              <a:spcAft>
                <a:spcPts val="1200"/>
              </a:spcAft>
            </a:pPr>
            <a:r>
              <a:rPr lang="en-US" altLang="zh-TW" sz="2400" dirty="0"/>
              <a:t>3.</a:t>
            </a:r>
            <a:r>
              <a:rPr lang="zh-TW" altLang="zh-TW" sz="2400" dirty="0"/>
              <a:t> </a:t>
            </a:r>
            <a:r>
              <a:rPr lang="en-US" altLang="zh-TW" sz="2400" dirty="0"/>
              <a:t>Use the refined questions to generate answers with the model.</a:t>
            </a:r>
            <a:endParaRPr lang="zh-TW" altLang="zh-TW" sz="2400" dirty="0"/>
          </a:p>
          <a:p>
            <a:pPr>
              <a:spcAft>
                <a:spcPts val="1200"/>
              </a:spcAft>
            </a:pPr>
            <a:r>
              <a:rPr lang="en-US" altLang="zh-TW" sz="2400" dirty="0"/>
              <a:t>4.</a:t>
            </a:r>
            <a:r>
              <a:rPr lang="zh-TW" altLang="en-US" sz="2400" dirty="0"/>
              <a:t> </a:t>
            </a:r>
            <a:r>
              <a:rPr lang="en-US" altLang="zh-TW" sz="2400" dirty="0"/>
              <a:t>Evaluate the correctness of the answers with the model, refine them if needed, and extract the final outputs.</a:t>
            </a:r>
            <a:endParaRPr lang="en-US" altLang="zh-TW" sz="1200" dirty="0"/>
          </a:p>
          <a:p>
            <a:endParaRPr lang="en-US" altLang="zh-TW" sz="1200" dirty="0"/>
          </a:p>
        </p:txBody>
      </p:sp>
      <p:sp>
        <p:nvSpPr>
          <p:cNvPr id="7173" name="投影片編號版面配置區 1">
            <a:extLst>
              <a:ext uri="{FF2B5EF4-FFF2-40B4-BE49-F238E27FC236}">
                <a16:creationId xmlns:a16="http://schemas.microsoft.com/office/drawing/2014/main" id="{6695278D-807E-5AC2-537B-011A3E3FE9DE}"/>
              </a:ext>
            </a:extLst>
          </p:cNvPr>
          <p:cNvSpPr>
            <a:spLocks noGrp="1"/>
          </p:cNvSpPr>
          <p:nvPr>
            <p:ph type="sldNum" sz="quarter" idx="4294967295"/>
          </p:nvPr>
        </p:nvSpPr>
        <p:spPr>
          <a:xfrm>
            <a:off x="11430000" y="6619875"/>
            <a:ext cx="762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A9212D-6406-4E12-8CC4-78DDFE99027F}" type="slidenum">
              <a:rPr lang="en-US" altLang="zh-TW" smtClean="0">
                <a:solidFill>
                  <a:schemeClr val="bg1"/>
                </a:solidFill>
                <a:ea typeface="微軟正黑體" panose="020B0604030504040204" pitchFamily="34" charset="-120"/>
              </a:rPr>
              <a:pPr/>
              <a:t>11</a:t>
            </a:fld>
            <a:endParaRPr lang="en-US" altLang="zh-TW" dirty="0">
              <a:solidFill>
                <a:schemeClr val="bg1"/>
              </a:solidFill>
              <a:ea typeface="微軟正黑體" panose="020B0604030504040204" pitchFamily="34" charset="-120"/>
            </a:endParaRPr>
          </a:p>
        </p:txBody>
      </p:sp>
    </p:spTree>
    <p:extLst>
      <p:ext uri="{BB962C8B-B14F-4D97-AF65-F5344CB8AC3E}">
        <p14:creationId xmlns:p14="http://schemas.microsoft.com/office/powerpoint/2010/main" val="2842608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C22D94-6B87-5FD5-44C5-587F0DCD37B6}"/>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2AE37033-C7D0-075A-4D66-E0C25D242550}"/>
              </a:ext>
            </a:extLst>
          </p:cNvPr>
          <p:cNvSpPr>
            <a:spLocks noGrp="1"/>
          </p:cNvSpPr>
          <p:nvPr>
            <p:ph type="title"/>
          </p:nvPr>
        </p:nvSpPr>
        <p:spPr/>
        <p:txBody>
          <a:bodyPr/>
          <a:lstStyle/>
          <a:p>
            <a:r>
              <a:rPr lang="en-US" altLang="zh-TW" dirty="0"/>
              <a:t>Traditional Chinese Table and Q&amp;A Dataset</a:t>
            </a:r>
            <a:br>
              <a:rPr lang="zh-TW" altLang="en-US" dirty="0"/>
            </a:br>
            <a:br>
              <a:rPr lang="zh-TW" altLang="en-US" dirty="0"/>
            </a:br>
            <a:br>
              <a:rPr lang="zh-TW" altLang="en-US" dirty="0"/>
            </a:br>
            <a:endParaRPr lang="zh-TW" altLang="en-US" dirty="0"/>
          </a:p>
        </p:txBody>
      </p:sp>
      <p:sp>
        <p:nvSpPr>
          <p:cNvPr id="5" name="內容版面配置區 4">
            <a:extLst>
              <a:ext uri="{FF2B5EF4-FFF2-40B4-BE49-F238E27FC236}">
                <a16:creationId xmlns:a16="http://schemas.microsoft.com/office/drawing/2014/main" id="{77DD9FB4-20F1-25A8-E23D-EA294B9D8306}"/>
              </a:ext>
            </a:extLst>
          </p:cNvPr>
          <p:cNvSpPr>
            <a:spLocks noGrp="1"/>
          </p:cNvSpPr>
          <p:nvPr>
            <p:ph idx="1"/>
          </p:nvPr>
        </p:nvSpPr>
        <p:spPr>
          <a:xfrm>
            <a:off x="601133" y="866275"/>
            <a:ext cx="10981266" cy="5656430"/>
          </a:xfrm>
        </p:spPr>
        <p:txBody>
          <a:bodyPr/>
          <a:lstStyle/>
          <a:p>
            <a:pPr>
              <a:spcBef>
                <a:spcPts val="1200"/>
              </a:spcBef>
            </a:pPr>
            <a:r>
              <a:rPr lang="en-US" altLang="zh-TW" sz="2400" dirty="0"/>
              <a:t>Sample Data</a:t>
            </a:r>
          </a:p>
        </p:txBody>
      </p:sp>
      <p:sp>
        <p:nvSpPr>
          <p:cNvPr id="7173" name="投影片編號版面配置區 1">
            <a:extLst>
              <a:ext uri="{FF2B5EF4-FFF2-40B4-BE49-F238E27FC236}">
                <a16:creationId xmlns:a16="http://schemas.microsoft.com/office/drawing/2014/main" id="{2E6C852A-3289-E129-3813-9ECDD814CADB}"/>
              </a:ext>
            </a:extLst>
          </p:cNvPr>
          <p:cNvSpPr>
            <a:spLocks noGrp="1"/>
          </p:cNvSpPr>
          <p:nvPr>
            <p:ph type="sldNum" sz="quarter" idx="4294967295"/>
          </p:nvPr>
        </p:nvSpPr>
        <p:spPr>
          <a:xfrm>
            <a:off x="11430000" y="6619875"/>
            <a:ext cx="762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A9212D-6406-4E12-8CC4-78DDFE99027F}" type="slidenum">
              <a:rPr lang="en-US" altLang="zh-TW" smtClean="0">
                <a:solidFill>
                  <a:schemeClr val="bg1"/>
                </a:solidFill>
                <a:ea typeface="微軟正黑體" panose="020B0604030504040204" pitchFamily="34" charset="-120"/>
              </a:rPr>
              <a:pPr/>
              <a:t>12</a:t>
            </a:fld>
            <a:endParaRPr lang="en-US" altLang="zh-TW" dirty="0">
              <a:solidFill>
                <a:schemeClr val="bg1"/>
              </a:solidFill>
              <a:ea typeface="微軟正黑體" panose="020B0604030504040204" pitchFamily="34" charset="-120"/>
            </a:endParaRPr>
          </a:p>
        </p:txBody>
      </p:sp>
      <p:graphicFrame>
        <p:nvGraphicFramePr>
          <p:cNvPr id="16" name="表格 15">
            <a:extLst>
              <a:ext uri="{FF2B5EF4-FFF2-40B4-BE49-F238E27FC236}">
                <a16:creationId xmlns:a16="http://schemas.microsoft.com/office/drawing/2014/main" id="{D41852DB-9FF2-B7B1-5845-EE1C9F137AA9}"/>
              </a:ext>
            </a:extLst>
          </p:cNvPr>
          <p:cNvGraphicFramePr>
            <a:graphicFrameLocks noGrp="1"/>
          </p:cNvGraphicFramePr>
          <p:nvPr>
            <p:extLst>
              <p:ext uri="{D42A27DB-BD31-4B8C-83A1-F6EECF244321}">
                <p14:modId xmlns:p14="http://schemas.microsoft.com/office/powerpoint/2010/main" val="2840907657"/>
              </p:ext>
            </p:extLst>
          </p:nvPr>
        </p:nvGraphicFramePr>
        <p:xfrm>
          <a:off x="746891" y="1340280"/>
          <a:ext cx="10689750" cy="3022600"/>
        </p:xfrm>
        <a:graphic>
          <a:graphicData uri="http://schemas.openxmlformats.org/drawingml/2006/table">
            <a:tbl>
              <a:tblPr firstRow="1" bandRow="1">
                <a:tableStyleId>{5C22544A-7EE6-4342-B048-85BDC9FD1C3A}</a:tableStyleId>
              </a:tblPr>
              <a:tblGrid>
                <a:gridCol w="5344875">
                  <a:extLst>
                    <a:ext uri="{9D8B030D-6E8A-4147-A177-3AD203B41FA5}">
                      <a16:colId xmlns:a16="http://schemas.microsoft.com/office/drawing/2014/main" val="351856829"/>
                    </a:ext>
                  </a:extLst>
                </a:gridCol>
                <a:gridCol w="5344875">
                  <a:extLst>
                    <a:ext uri="{9D8B030D-6E8A-4147-A177-3AD203B41FA5}">
                      <a16:colId xmlns:a16="http://schemas.microsoft.com/office/drawing/2014/main" val="1878604747"/>
                    </a:ext>
                  </a:extLst>
                </a:gridCol>
              </a:tblGrid>
              <a:tr h="370840">
                <a:tc>
                  <a:txBody>
                    <a:bodyPr/>
                    <a:lstStyle/>
                    <a:p>
                      <a:r>
                        <a:rPr lang="en-US" altLang="zh-TW" sz="1200" dirty="0">
                          <a:solidFill>
                            <a:schemeClr val="tx1"/>
                          </a:solidFill>
                        </a:rPr>
                        <a:t>question</a:t>
                      </a:r>
                      <a:endParaRPr lang="zh-TW" altLang="en-US" sz="1200" dirty="0">
                        <a:solidFill>
                          <a:schemeClr val="tx1"/>
                        </a:solidFill>
                      </a:endParaRPr>
                    </a:p>
                  </a:txBody>
                  <a:tcPr/>
                </a:tc>
                <a:tc>
                  <a:txBody>
                    <a:bodyPr/>
                    <a:lstStyle/>
                    <a:p>
                      <a:r>
                        <a:rPr lang="en-US" altLang="zh-TW" sz="1200" dirty="0">
                          <a:solidFill>
                            <a:schemeClr val="tx1"/>
                          </a:solidFill>
                        </a:rPr>
                        <a:t>answer</a:t>
                      </a:r>
                      <a:endParaRPr lang="zh-TW" altLang="en-US" sz="1200" dirty="0">
                        <a:solidFill>
                          <a:schemeClr val="tx1"/>
                        </a:solidFill>
                      </a:endParaRPr>
                    </a:p>
                  </a:txBody>
                  <a:tcPr/>
                </a:tc>
                <a:extLst>
                  <a:ext uri="{0D108BD9-81ED-4DB2-BD59-A6C34878D82A}">
                    <a16:rowId xmlns:a16="http://schemas.microsoft.com/office/drawing/2014/main" val="341365397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t>拉娜</a:t>
                      </a:r>
                      <a:r>
                        <a:rPr lang="en-US" altLang="zh-TW" sz="1200" dirty="0"/>
                        <a:t>·</a:t>
                      </a:r>
                      <a:r>
                        <a:rPr lang="zh-TW" altLang="en-US" sz="1200" dirty="0"/>
                        <a:t>比約</a:t>
                      </a:r>
                      <a:r>
                        <a:rPr lang="en-US" altLang="zh-TW" sz="1200" dirty="0"/>
                        <a:t>·</a:t>
                      </a:r>
                      <a:r>
                        <a:rPr lang="zh-TW" altLang="en-US" sz="1200" dirty="0"/>
                        <a:t>因戈爾夫斯多蒂爾在</a:t>
                      </a:r>
                      <a:r>
                        <a:rPr lang="en-US" altLang="zh-TW" sz="1200" dirty="0"/>
                        <a:t>2009</a:t>
                      </a:r>
                      <a:r>
                        <a:rPr lang="zh-TW" altLang="en-US" sz="1200" dirty="0"/>
                        <a:t>年冰島羽球國際賽中的成績如何？</a:t>
                      </a:r>
                      <a:r>
                        <a:rPr lang="en-US" altLang="zh-TW" sz="1200" dirty="0"/>
                        <a:t>(How did Ragna Björg Ingólfsdóttir perform at the 2009 Iceland International badminton tournament?)</a:t>
                      </a:r>
                    </a:p>
                  </a:txBody>
                  <a:tcPr/>
                </a:tc>
                <a:tc>
                  <a:txBody>
                    <a:bodyPr/>
                    <a:lstStyle/>
                    <a:p>
                      <a:r>
                        <a:rPr lang="zh-TW" altLang="en-US" sz="1200" dirty="0"/>
                        <a:t>拉娜</a:t>
                      </a:r>
                      <a:r>
                        <a:rPr lang="en-US" altLang="zh-TW" sz="1200" dirty="0"/>
                        <a:t>·</a:t>
                      </a:r>
                      <a:r>
                        <a:rPr lang="zh-TW" altLang="en-US" sz="1200" dirty="0"/>
                        <a:t>比約</a:t>
                      </a:r>
                      <a:r>
                        <a:rPr lang="en-US" altLang="zh-TW" sz="1200" dirty="0"/>
                        <a:t>·</a:t>
                      </a:r>
                      <a:r>
                        <a:rPr lang="zh-TW" altLang="en-US" sz="1200" dirty="0"/>
                        <a:t>因戈爾夫斯多蒂爾在</a:t>
                      </a:r>
                      <a:r>
                        <a:rPr lang="en-US" altLang="zh-TW" sz="1200" dirty="0"/>
                        <a:t>2009</a:t>
                      </a:r>
                      <a:r>
                        <a:rPr lang="zh-TW" altLang="en-US" sz="1200" dirty="0"/>
                        <a:t>年冰島羽球國際賽中，女子單打項目中獲得了冠軍，女子雙打項目中與搭檔</a:t>
                      </a:r>
                      <a:r>
                        <a:rPr lang="en-US" altLang="zh-TW" sz="1200" dirty="0" err="1"/>
                        <a:t>Snjólaug</a:t>
                      </a:r>
                      <a:r>
                        <a:rPr lang="en-US" altLang="zh-TW" sz="1200" dirty="0"/>
                        <a:t> </a:t>
                      </a:r>
                      <a:r>
                        <a:rPr lang="en-US" altLang="zh-TW" sz="1200" dirty="0" err="1"/>
                        <a:t>Jóhannsdóttir</a:t>
                      </a:r>
                      <a:r>
                        <a:rPr lang="zh-TW" altLang="en-US" sz="1200" dirty="0"/>
                        <a:t>一起獲得了冠軍。</a:t>
                      </a:r>
                      <a:r>
                        <a:rPr lang="en-US" altLang="zh-TW" sz="1200" dirty="0"/>
                        <a:t>(At the 2009 Iceland International, Ragna Björg Ingólfsdóttir won the women’s singles title and, together with her partner Snjólaug Jóhannsdóttir, also won the women’s doubles title.)</a:t>
                      </a:r>
                      <a:endParaRPr lang="zh-TW" altLang="en-US" sz="1200" dirty="0"/>
                    </a:p>
                  </a:txBody>
                  <a:tcPr/>
                </a:tc>
                <a:extLst>
                  <a:ext uri="{0D108BD9-81ED-4DB2-BD59-A6C34878D82A}">
                    <a16:rowId xmlns:a16="http://schemas.microsoft.com/office/drawing/2014/main" val="240304121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t>拉娜</a:t>
                      </a:r>
                      <a:r>
                        <a:rPr lang="en-US" altLang="zh-TW" sz="1200" dirty="0"/>
                        <a:t>·</a:t>
                      </a:r>
                      <a:r>
                        <a:rPr lang="zh-TW" altLang="en-US" sz="1200" dirty="0"/>
                        <a:t>比約</a:t>
                      </a:r>
                      <a:r>
                        <a:rPr lang="en-US" altLang="zh-TW" sz="1200" dirty="0"/>
                        <a:t>·</a:t>
                      </a:r>
                      <a:r>
                        <a:rPr lang="zh-TW" altLang="en-US" sz="1200" dirty="0"/>
                        <a:t>因戈爾夫斯多蒂爾在</a:t>
                      </a:r>
                      <a:r>
                        <a:rPr lang="en-US" altLang="zh-TW" sz="1200" dirty="0"/>
                        <a:t>2010</a:t>
                      </a:r>
                      <a:r>
                        <a:rPr lang="zh-TW" altLang="en-US" sz="1200" dirty="0"/>
                        <a:t>年的賽普勒斯羽球國際賽中取得了怎樣的成績？</a:t>
                      </a:r>
                      <a:r>
                        <a:rPr lang="en-US" altLang="zh-TW" sz="1200" dirty="0"/>
                        <a:t>(How did Ragna Björg Ingólfsdóttir perform at the 2010 Cyprus International badminton tournament?)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zh-TW" altLang="en-US" sz="1200" dirty="0"/>
                        <a:t>在</a:t>
                      </a:r>
                      <a:r>
                        <a:rPr lang="en-US" altLang="zh-TW" sz="1200" dirty="0"/>
                        <a:t>2010</a:t>
                      </a:r>
                      <a:r>
                        <a:rPr lang="zh-TW" altLang="en-US" sz="1200" dirty="0"/>
                        <a:t>年的賽普勒斯羽球國際賽中，拉娜</a:t>
                      </a:r>
                      <a:r>
                        <a:rPr lang="en-US" altLang="zh-TW" sz="1200" dirty="0"/>
                        <a:t>·</a:t>
                      </a:r>
                      <a:r>
                        <a:rPr lang="zh-TW" altLang="en-US" sz="1200" dirty="0"/>
                        <a:t>比約</a:t>
                      </a:r>
                      <a:r>
                        <a:rPr lang="en-US" altLang="zh-TW" sz="1200" dirty="0"/>
                        <a:t>·</a:t>
                      </a:r>
                      <a:r>
                        <a:rPr lang="zh-TW" altLang="en-US" sz="1200" dirty="0"/>
                        <a:t>因戈爾夫斯多蒂爾在女子單打項目中取得了準決賽的成績。</a:t>
                      </a:r>
                      <a:r>
                        <a:rPr lang="en-US" altLang="zh-TW" sz="1200" dirty="0"/>
                        <a:t>(At the 2010 Cyprus International, Ragna Björg Ingólfsdóttir reached the semifinals in the women’s singles event.)</a:t>
                      </a:r>
                    </a:p>
                  </a:txBody>
                  <a:tcPr/>
                </a:tc>
                <a:extLst>
                  <a:ext uri="{0D108BD9-81ED-4DB2-BD59-A6C34878D82A}">
                    <a16:rowId xmlns:a16="http://schemas.microsoft.com/office/drawing/2014/main" val="3670989692"/>
                  </a:ext>
                </a:extLst>
              </a:tr>
              <a:tr h="370840">
                <a:tc>
                  <a:txBody>
                    <a:bodyPr/>
                    <a:lstStyle/>
                    <a:p>
                      <a:r>
                        <a:rPr lang="zh-TW" altLang="en-US" sz="1200" dirty="0"/>
                        <a:t>拉娜</a:t>
                      </a:r>
                      <a:r>
                        <a:rPr lang="en-US" altLang="zh-TW" sz="1200" dirty="0"/>
                        <a:t>·</a:t>
                      </a:r>
                      <a:r>
                        <a:rPr lang="zh-TW" altLang="en-US" sz="1200" dirty="0"/>
                        <a:t>比約</a:t>
                      </a:r>
                      <a:r>
                        <a:rPr lang="en-US" altLang="zh-TW" sz="1200" dirty="0"/>
                        <a:t>·</a:t>
                      </a:r>
                      <a:r>
                        <a:rPr lang="zh-TW" altLang="en-US" sz="1200" dirty="0"/>
                        <a:t>因戈爾夫斯多蒂爾在</a:t>
                      </a:r>
                      <a:r>
                        <a:rPr lang="en-US" altLang="zh-TW" sz="1200" dirty="0"/>
                        <a:t>2011</a:t>
                      </a:r>
                      <a:r>
                        <a:rPr lang="zh-TW" altLang="en-US" sz="1200" dirty="0"/>
                        <a:t>年的比賽中獲得了哪些獎項？</a:t>
                      </a:r>
                      <a:r>
                        <a:rPr lang="en-US" altLang="zh-TW" sz="1200" dirty="0"/>
                        <a:t>(What titles did Ragna Björg Ingólfsdóttir win in tournaments in 2011?)</a:t>
                      </a:r>
                      <a:endParaRPr lang="zh-TW" altLang="en-US" sz="1200" dirty="0"/>
                    </a:p>
                  </a:txBody>
                  <a:tcPr/>
                </a:tc>
                <a:tc>
                  <a:txBody>
                    <a:bodyPr/>
                    <a:lstStyle/>
                    <a:p>
                      <a:r>
                        <a:rPr lang="zh-TW" altLang="en-US" sz="1200" dirty="0"/>
                        <a:t>拉娜</a:t>
                      </a:r>
                      <a:r>
                        <a:rPr lang="en-US" altLang="zh-TW" sz="1200" dirty="0"/>
                        <a:t>·</a:t>
                      </a:r>
                      <a:r>
                        <a:rPr lang="zh-TW" altLang="en-US" sz="1200" dirty="0"/>
                        <a:t>比約</a:t>
                      </a:r>
                      <a:r>
                        <a:rPr lang="en-US" altLang="zh-TW" sz="1200" dirty="0"/>
                        <a:t>·</a:t>
                      </a:r>
                      <a:r>
                        <a:rPr lang="zh-TW" altLang="en-US" sz="1200" dirty="0"/>
                        <a:t>因戈爾夫斯多蒂爾在</a:t>
                      </a:r>
                      <a:r>
                        <a:rPr lang="en-US" altLang="zh-TW" sz="1200" dirty="0"/>
                        <a:t>2011</a:t>
                      </a:r>
                      <a:r>
                        <a:rPr lang="zh-TW" altLang="en-US" sz="1200" dirty="0"/>
                        <a:t>年的比賽中，分別在冰島羽球國際賽和威爾斯羽球國際賽的女子單打項目中分別獲得了冠軍和亞軍的成績。</a:t>
                      </a:r>
                      <a:r>
                        <a:rPr lang="en-US" altLang="zh-TW" sz="1200" dirty="0"/>
                        <a:t>(In 2011, Ragna Björg Ingólfsdóttir won the women’s singles title at the Iceland International and finished as the runner-up in the women’s singles event at the Welsh International.)</a:t>
                      </a:r>
                      <a:endParaRPr lang="zh-TW" altLang="en-US" sz="1200" dirty="0"/>
                    </a:p>
                  </a:txBody>
                  <a:tcPr/>
                </a:tc>
                <a:extLst>
                  <a:ext uri="{0D108BD9-81ED-4DB2-BD59-A6C34878D82A}">
                    <a16:rowId xmlns:a16="http://schemas.microsoft.com/office/drawing/2014/main" val="3804676770"/>
                  </a:ext>
                </a:extLst>
              </a:tr>
            </a:tbl>
          </a:graphicData>
        </a:graphic>
      </p:graphicFrame>
      <p:pic>
        <p:nvPicPr>
          <p:cNvPr id="19" name="圖片 18" descr="一張含有 文字, 螢幕擷取畫面, 數字 的圖片&#10;&#10;自動產生的描述">
            <a:extLst>
              <a:ext uri="{FF2B5EF4-FFF2-40B4-BE49-F238E27FC236}">
                <a16:creationId xmlns:a16="http://schemas.microsoft.com/office/drawing/2014/main" id="{7F64D286-333F-D1AB-4DCF-F0085118B6F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0527" y="4336085"/>
            <a:ext cx="7502477" cy="2256995"/>
          </a:xfrm>
          <a:prstGeom prst="rect">
            <a:avLst/>
          </a:prstGeom>
        </p:spPr>
      </p:pic>
    </p:spTree>
    <p:extLst>
      <p:ext uri="{BB962C8B-B14F-4D97-AF65-F5344CB8AC3E}">
        <p14:creationId xmlns:p14="http://schemas.microsoft.com/office/powerpoint/2010/main" val="16502112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編號版面配置區 1"/>
          <p:cNvSpPr>
            <a:spLocks noGrp="1"/>
          </p:cNvSpPr>
          <p:nvPr>
            <p:ph type="sldNum" sz="quarter" idx="12"/>
          </p:nvPr>
        </p:nvSpPr>
        <p:spPr/>
        <p:txBody>
          <a:bodyPr/>
          <a:lstStyle/>
          <a:p>
            <a:pPr>
              <a:defRPr/>
            </a:pPr>
            <a:fld id="{B67D6CAE-1C06-425B-9462-B1B1C8F706A6}" type="slidenum">
              <a:rPr lang="en-US" altLang="zh-TW" smtClean="0"/>
              <a:pPr>
                <a:defRPr/>
              </a:pPr>
              <a:t>13</a:t>
            </a:fld>
            <a:endParaRPr lang="en-US" altLang="zh-TW"/>
          </a:p>
        </p:txBody>
      </p:sp>
    </p:spTree>
    <p:extLst>
      <p:ext uri="{BB962C8B-B14F-4D97-AF65-F5344CB8AC3E}">
        <p14:creationId xmlns:p14="http://schemas.microsoft.com/office/powerpoint/2010/main" val="1772321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標題 3"/>
          <p:cNvSpPr>
            <a:spLocks noGrp="1"/>
          </p:cNvSpPr>
          <p:nvPr>
            <p:ph type="title"/>
          </p:nvPr>
        </p:nvSpPr>
        <p:spPr/>
        <p:txBody>
          <a:bodyPr/>
          <a:lstStyle/>
          <a:p>
            <a:r>
              <a:rPr lang="en-US" altLang="zh-TW" dirty="0"/>
              <a:t>Project Steps</a:t>
            </a:r>
            <a:endParaRPr lang="zh-TW" altLang="en-US" dirty="0"/>
          </a:p>
        </p:txBody>
      </p:sp>
      <p:sp>
        <p:nvSpPr>
          <p:cNvPr id="5" name="內容版面配置區 4"/>
          <p:cNvSpPr>
            <a:spLocks noGrp="1"/>
          </p:cNvSpPr>
          <p:nvPr>
            <p:ph idx="1"/>
          </p:nvPr>
        </p:nvSpPr>
        <p:spPr>
          <a:xfrm>
            <a:off x="609601" y="1122947"/>
            <a:ext cx="11037455" cy="5074654"/>
          </a:xfrm>
        </p:spPr>
        <p:txBody>
          <a:bodyPr/>
          <a:lstStyle/>
          <a:p>
            <a:r>
              <a:rPr lang="en-US" altLang="zh-TW" sz="2400" dirty="0"/>
              <a:t>1.Web Crawling</a:t>
            </a:r>
          </a:p>
          <a:p>
            <a:pPr lvl="1"/>
            <a:r>
              <a:rPr lang="en-US" altLang="zh-TW" sz="2000" dirty="0"/>
              <a:t>Collect high-quality Traditional Chinese web pages containing tables.</a:t>
            </a:r>
          </a:p>
          <a:p>
            <a:pPr>
              <a:spcBef>
                <a:spcPts val="1200"/>
              </a:spcBef>
            </a:pPr>
            <a:r>
              <a:rPr lang="en-US" altLang="zh-TW" sz="2400" dirty="0"/>
              <a:t>2.Table Extraction</a:t>
            </a:r>
          </a:p>
          <a:p>
            <a:pPr lvl="1"/>
            <a:r>
              <a:rPr lang="en-US" altLang="zh-TW" sz="2000" dirty="0"/>
              <a:t>Extract tables and related information (titles, descriptions) from HTML pages</a:t>
            </a:r>
          </a:p>
          <a:p>
            <a:pPr lvl="1"/>
            <a:r>
              <a:rPr lang="en-US" altLang="zh-TW" sz="2000" dirty="0"/>
              <a:t>Save them as JSON and CSV files.</a:t>
            </a:r>
          </a:p>
          <a:p>
            <a:pPr>
              <a:spcBef>
                <a:spcPts val="1200"/>
              </a:spcBef>
            </a:pPr>
            <a:r>
              <a:rPr lang="en-US" altLang="zh-TW" sz="2400" dirty="0"/>
              <a:t>3.Data Cleaning and Special Processing</a:t>
            </a:r>
          </a:p>
          <a:p>
            <a:pPr lvl="1"/>
            <a:r>
              <a:rPr lang="en-US" altLang="zh-TW" sz="2000" dirty="0"/>
              <a:t>Handle special cases such as merged-cell tables</a:t>
            </a:r>
          </a:p>
          <a:p>
            <a:pPr lvl="1"/>
            <a:r>
              <a:rPr lang="en-US" altLang="zh-TW" sz="2000" dirty="0"/>
              <a:t>Remove low-quality tables.</a:t>
            </a:r>
          </a:p>
          <a:p>
            <a:pPr>
              <a:spcBef>
                <a:spcPts val="1200"/>
              </a:spcBef>
            </a:pPr>
            <a:r>
              <a:rPr lang="en-US" altLang="zh-TW" sz="2400" dirty="0"/>
              <a:t>4.Table Visualization</a:t>
            </a:r>
          </a:p>
          <a:p>
            <a:pPr lvl="1"/>
            <a:r>
              <a:rPr lang="en-US" altLang="zh-TW" sz="2000" dirty="0"/>
              <a:t>Render tables in a browser and convert them into image files.</a:t>
            </a:r>
            <a:endParaRPr lang="en-US" altLang="zh-TW" sz="2400" dirty="0"/>
          </a:p>
          <a:p>
            <a:pPr>
              <a:spcBef>
                <a:spcPts val="1200"/>
              </a:spcBef>
            </a:pPr>
            <a:r>
              <a:rPr lang="en-US" altLang="zh-TW" sz="2400" dirty="0"/>
              <a:t>5.Question-Answer Text Generation</a:t>
            </a:r>
          </a:p>
          <a:p>
            <a:pPr lvl="1">
              <a:spcBef>
                <a:spcPts val="1200"/>
              </a:spcBef>
            </a:pPr>
            <a:r>
              <a:rPr lang="en-US" altLang="zh-TW" sz="2000" dirty="0"/>
              <a:t>Use an LLM to generate relevant questions and answers based on the tables.</a:t>
            </a:r>
          </a:p>
          <a:p>
            <a:pPr>
              <a:spcBef>
                <a:spcPts val="1200"/>
              </a:spcBef>
            </a:pPr>
            <a:endParaRPr lang="en-US" altLang="zh-TW" sz="2400" dirty="0"/>
          </a:p>
          <a:p>
            <a:pPr lvl="1"/>
            <a:endParaRPr lang="en-US" altLang="zh-TW" sz="2800" dirty="0"/>
          </a:p>
          <a:p>
            <a:pPr lvl="1"/>
            <a:endParaRPr lang="en-US" altLang="zh-TW" sz="2400" dirty="0"/>
          </a:p>
        </p:txBody>
      </p:sp>
      <p:sp>
        <p:nvSpPr>
          <p:cNvPr id="7173" name="投影片編號版面配置區 1"/>
          <p:cNvSpPr>
            <a:spLocks noGrp="1"/>
          </p:cNvSpPr>
          <p:nvPr>
            <p:ph type="sldNum" sz="quarter" idx="4294967295"/>
          </p:nvPr>
        </p:nvSpPr>
        <p:spPr>
          <a:xfrm>
            <a:off x="11430000" y="6619875"/>
            <a:ext cx="762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A9212D-6406-4E12-8CC4-78DDFE99027F}" type="slidenum">
              <a:rPr lang="en-US" altLang="zh-TW" smtClean="0">
                <a:solidFill>
                  <a:schemeClr val="bg1"/>
                </a:solidFill>
                <a:ea typeface="微軟正黑體" panose="020B0604030504040204" pitchFamily="34" charset="-120"/>
              </a:rPr>
              <a:pPr/>
              <a:t>2</a:t>
            </a:fld>
            <a:endParaRPr lang="en-US" altLang="zh-TW">
              <a:solidFill>
                <a:schemeClr val="bg1"/>
              </a:solidFill>
              <a:ea typeface="微軟正黑體" panose="020B0604030504040204" pitchFamily="34" charset="-12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704443-90C6-F28B-EFA8-05B39DC74204}"/>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4A0DC6B0-8169-21B5-41F5-373C35C0B331}"/>
              </a:ext>
            </a:extLst>
          </p:cNvPr>
          <p:cNvSpPr>
            <a:spLocks noGrp="1"/>
          </p:cNvSpPr>
          <p:nvPr>
            <p:ph type="title"/>
          </p:nvPr>
        </p:nvSpPr>
        <p:spPr/>
        <p:txBody>
          <a:bodyPr/>
          <a:lstStyle/>
          <a:p>
            <a:r>
              <a:rPr lang="en-US" altLang="zh-TW" dirty="0"/>
              <a:t>Web Crawling</a:t>
            </a:r>
            <a:br>
              <a:rPr lang="en-US" altLang="zh-TW" dirty="0"/>
            </a:br>
            <a:br>
              <a:rPr lang="zh-TW" altLang="en-US" dirty="0"/>
            </a:br>
            <a:endParaRPr lang="zh-TW" altLang="en-US" dirty="0"/>
          </a:p>
        </p:txBody>
      </p:sp>
      <p:sp>
        <p:nvSpPr>
          <p:cNvPr id="5" name="內容版面配置區 4">
            <a:extLst>
              <a:ext uri="{FF2B5EF4-FFF2-40B4-BE49-F238E27FC236}">
                <a16:creationId xmlns:a16="http://schemas.microsoft.com/office/drawing/2014/main" id="{D82E23AA-3D08-824B-61A9-8EF9B30DB2D8}"/>
              </a:ext>
            </a:extLst>
          </p:cNvPr>
          <p:cNvSpPr>
            <a:spLocks noGrp="1"/>
          </p:cNvSpPr>
          <p:nvPr>
            <p:ph idx="1"/>
          </p:nvPr>
        </p:nvSpPr>
        <p:spPr>
          <a:xfrm>
            <a:off x="609602" y="956272"/>
            <a:ext cx="9265468" cy="2951748"/>
          </a:xfrm>
        </p:spPr>
        <p:txBody>
          <a:bodyPr/>
          <a:lstStyle/>
          <a:p>
            <a:r>
              <a:rPr lang="en-US" altLang="zh-TW" sz="2400" dirty="0"/>
              <a:t>High-quality Traditional Chinese table data: Traditional Chinese Wikipedia </a:t>
            </a:r>
            <a:r>
              <a:rPr lang="en-US" altLang="zh-TW" sz="1400" dirty="0"/>
              <a:t>(</a:t>
            </a:r>
            <a:r>
              <a:rPr lang="en-US" altLang="zh-TW" sz="1400" dirty="0">
                <a:hlinkClick r:id="rId2"/>
              </a:rPr>
              <a:t>https://zh.wikipedia.org/zh-tw/</a:t>
            </a:r>
            <a:r>
              <a:rPr lang="en-US" altLang="zh-TW" sz="1400" dirty="0"/>
              <a:t>)</a:t>
            </a:r>
            <a:endParaRPr lang="en-US" altLang="zh-TW" sz="2400" dirty="0"/>
          </a:p>
          <a:p>
            <a:pPr>
              <a:spcBef>
                <a:spcPts val="1200"/>
              </a:spcBef>
            </a:pPr>
            <a:r>
              <a:rPr lang="en-US" altLang="zh-TW" sz="2400" dirty="0"/>
              <a:t>Web scraping tool:</a:t>
            </a:r>
          </a:p>
          <a:p>
            <a:pPr lvl="1"/>
            <a:r>
              <a:rPr lang="en-US" altLang="zh-TW" sz="2000" dirty="0"/>
              <a:t>GitHub: Traditional Chinese Wikipedia Data Scraping and Preprocessing </a:t>
            </a:r>
            <a:r>
              <a:rPr lang="en-US" altLang="zh-CN" sz="1400" dirty="0"/>
              <a:t>(</a:t>
            </a:r>
            <a:r>
              <a:rPr lang="en-US" altLang="zh-CN" sz="1400" dirty="0">
                <a:hlinkClick r:id="rId3"/>
              </a:rPr>
              <a:t>https://github.com/wjn1996/scrapy_for_zh_wiki</a:t>
            </a:r>
            <a:r>
              <a:rPr lang="en-US" altLang="zh-CN" sz="1400" dirty="0"/>
              <a:t>)</a:t>
            </a:r>
            <a:endParaRPr lang="en-US" altLang="zh-TW" sz="2400" dirty="0"/>
          </a:p>
          <a:p>
            <a:r>
              <a:rPr lang="en-US" altLang="zh-TW" sz="2400" dirty="0"/>
              <a:t>Usage:</a:t>
            </a:r>
          </a:p>
          <a:p>
            <a:pPr lvl="1"/>
            <a:r>
              <a:rPr lang="en-US" altLang="zh-TW" sz="2000" dirty="0"/>
              <a:t>Provide a Wikipedia category page as the entry point.</a:t>
            </a:r>
          </a:p>
          <a:p>
            <a:pPr lvl="1"/>
            <a:r>
              <a:rPr lang="en-US" altLang="zh-TW" sz="2000" dirty="0"/>
              <a:t>Set filter keywords to limit scraping to specific topics.</a:t>
            </a:r>
            <a:endParaRPr lang="en-US" altLang="zh-TW" sz="2400" dirty="0"/>
          </a:p>
          <a:p>
            <a:r>
              <a:rPr lang="en-US" altLang="zh-TW" sz="2400" dirty="0" err="1"/>
              <a:t>Outcome:Collected</a:t>
            </a:r>
            <a:r>
              <a:rPr lang="en-US" altLang="zh-TW" sz="2400" dirty="0"/>
              <a:t> 10,000 Wikipedia pages’ HTML, saved as TXT files.</a:t>
            </a:r>
          </a:p>
        </p:txBody>
      </p:sp>
      <p:sp>
        <p:nvSpPr>
          <p:cNvPr id="7173" name="投影片編號版面配置區 1">
            <a:extLst>
              <a:ext uri="{FF2B5EF4-FFF2-40B4-BE49-F238E27FC236}">
                <a16:creationId xmlns:a16="http://schemas.microsoft.com/office/drawing/2014/main" id="{606C7BCF-233D-08B0-BC3D-1C1EDBA6DF5E}"/>
              </a:ext>
            </a:extLst>
          </p:cNvPr>
          <p:cNvSpPr>
            <a:spLocks noGrp="1"/>
          </p:cNvSpPr>
          <p:nvPr>
            <p:ph type="sldNum" sz="quarter" idx="4294967295"/>
          </p:nvPr>
        </p:nvSpPr>
        <p:spPr>
          <a:xfrm>
            <a:off x="11430000" y="6619875"/>
            <a:ext cx="762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A9212D-6406-4E12-8CC4-78DDFE99027F}" type="slidenum">
              <a:rPr lang="en-US" altLang="zh-TW" smtClean="0">
                <a:solidFill>
                  <a:schemeClr val="bg1"/>
                </a:solidFill>
                <a:ea typeface="微軟正黑體" panose="020B0604030504040204" pitchFamily="34" charset="-120"/>
              </a:rPr>
              <a:pPr/>
              <a:t>3</a:t>
            </a:fld>
            <a:endParaRPr lang="en-US" altLang="zh-TW">
              <a:solidFill>
                <a:schemeClr val="bg1"/>
              </a:solidFill>
              <a:ea typeface="微軟正黑體" panose="020B0604030504040204" pitchFamily="34" charset="-120"/>
            </a:endParaRPr>
          </a:p>
        </p:txBody>
      </p:sp>
      <p:pic>
        <p:nvPicPr>
          <p:cNvPr id="3" name="圖片 2">
            <a:extLst>
              <a:ext uri="{FF2B5EF4-FFF2-40B4-BE49-F238E27FC236}">
                <a16:creationId xmlns:a16="http://schemas.microsoft.com/office/drawing/2014/main" id="{44151AB2-19AC-7B41-0C0C-FDD2EBA23EBC}"/>
              </a:ext>
            </a:extLst>
          </p:cNvPr>
          <p:cNvPicPr>
            <a:picLocks noChangeAspect="1"/>
          </p:cNvPicPr>
          <p:nvPr/>
        </p:nvPicPr>
        <p:blipFill>
          <a:blip r:embed="rId4"/>
          <a:stretch>
            <a:fillRect/>
          </a:stretch>
        </p:blipFill>
        <p:spPr>
          <a:xfrm>
            <a:off x="10213307" y="392378"/>
            <a:ext cx="1609725" cy="4953000"/>
          </a:xfrm>
          <a:prstGeom prst="rect">
            <a:avLst/>
          </a:prstGeom>
        </p:spPr>
      </p:pic>
      <p:pic>
        <p:nvPicPr>
          <p:cNvPr id="8" name="圖片 7">
            <a:extLst>
              <a:ext uri="{FF2B5EF4-FFF2-40B4-BE49-F238E27FC236}">
                <a16:creationId xmlns:a16="http://schemas.microsoft.com/office/drawing/2014/main" id="{AFBFBF54-8E15-22E4-8749-00F6CC4D844A}"/>
              </a:ext>
            </a:extLst>
          </p:cNvPr>
          <p:cNvPicPr>
            <a:picLocks noChangeAspect="1"/>
          </p:cNvPicPr>
          <p:nvPr/>
        </p:nvPicPr>
        <p:blipFill>
          <a:blip r:embed="rId5"/>
          <a:stretch>
            <a:fillRect/>
          </a:stretch>
        </p:blipFill>
        <p:spPr>
          <a:xfrm>
            <a:off x="269281" y="4746699"/>
            <a:ext cx="9672901" cy="1719287"/>
          </a:xfrm>
          <a:prstGeom prst="rect">
            <a:avLst/>
          </a:prstGeom>
        </p:spPr>
      </p:pic>
      <p:sp>
        <p:nvSpPr>
          <p:cNvPr id="9" name="文字方塊 8">
            <a:extLst>
              <a:ext uri="{FF2B5EF4-FFF2-40B4-BE49-F238E27FC236}">
                <a16:creationId xmlns:a16="http://schemas.microsoft.com/office/drawing/2014/main" id="{F5E59E32-DAA0-FDB2-70DF-38CBFFA095E1}"/>
              </a:ext>
            </a:extLst>
          </p:cNvPr>
          <p:cNvSpPr txBox="1"/>
          <p:nvPr/>
        </p:nvSpPr>
        <p:spPr>
          <a:xfrm>
            <a:off x="4726810" y="6326950"/>
            <a:ext cx="1412310" cy="307777"/>
          </a:xfrm>
          <a:prstGeom prst="rect">
            <a:avLst/>
          </a:prstGeom>
          <a:noFill/>
        </p:spPr>
        <p:txBody>
          <a:bodyPr wrap="none" rtlCol="0">
            <a:spAutoFit/>
          </a:bodyPr>
          <a:lstStyle/>
          <a:p>
            <a:r>
              <a:rPr lang="en-US" altLang="zh-TW" sz="1400" dirty="0"/>
              <a:t>HTML Example</a:t>
            </a:r>
            <a:endParaRPr lang="zh-TW" altLang="en-US" sz="1400" dirty="0"/>
          </a:p>
        </p:txBody>
      </p:sp>
      <p:sp>
        <p:nvSpPr>
          <p:cNvPr id="10" name="文字方塊 9">
            <a:extLst>
              <a:ext uri="{FF2B5EF4-FFF2-40B4-BE49-F238E27FC236}">
                <a16:creationId xmlns:a16="http://schemas.microsoft.com/office/drawing/2014/main" id="{9F94248F-ACBC-3B5D-22A3-7D8D4DF773AE}"/>
              </a:ext>
            </a:extLst>
          </p:cNvPr>
          <p:cNvSpPr txBox="1"/>
          <p:nvPr/>
        </p:nvSpPr>
        <p:spPr>
          <a:xfrm>
            <a:off x="10093477" y="5321666"/>
            <a:ext cx="2098523" cy="307777"/>
          </a:xfrm>
          <a:prstGeom prst="rect">
            <a:avLst/>
          </a:prstGeom>
          <a:noFill/>
        </p:spPr>
        <p:txBody>
          <a:bodyPr wrap="none" rtlCol="0">
            <a:spAutoFit/>
          </a:bodyPr>
          <a:lstStyle/>
          <a:p>
            <a:r>
              <a:rPr lang="en-US" altLang="zh-TW" sz="1400" dirty="0"/>
              <a:t>List of scraped TXT files</a:t>
            </a:r>
            <a:endParaRPr lang="zh-TW" altLang="en-US" sz="1400" dirty="0"/>
          </a:p>
        </p:txBody>
      </p:sp>
    </p:spTree>
    <p:extLst>
      <p:ext uri="{BB962C8B-B14F-4D97-AF65-F5344CB8AC3E}">
        <p14:creationId xmlns:p14="http://schemas.microsoft.com/office/powerpoint/2010/main" val="26996854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3B34A-902A-1D01-DEC1-795C73CAFE61}"/>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6C48A0F8-F4D2-C9AD-C6EA-69F62B045410}"/>
              </a:ext>
            </a:extLst>
          </p:cNvPr>
          <p:cNvSpPr>
            <a:spLocks noGrp="1"/>
          </p:cNvSpPr>
          <p:nvPr>
            <p:ph type="title"/>
          </p:nvPr>
        </p:nvSpPr>
        <p:spPr/>
        <p:txBody>
          <a:bodyPr/>
          <a:lstStyle/>
          <a:p>
            <a:r>
              <a:rPr lang="en-US" altLang="zh-TW" dirty="0"/>
              <a:t>Table Extraction – Identifying Required Tables</a:t>
            </a:r>
            <a:br>
              <a:rPr lang="zh-TW" altLang="en-US" dirty="0"/>
            </a:br>
            <a:br>
              <a:rPr lang="zh-TW" altLang="en-US" dirty="0"/>
            </a:br>
            <a:endParaRPr lang="zh-TW" altLang="en-US" dirty="0"/>
          </a:p>
        </p:txBody>
      </p:sp>
      <p:sp>
        <p:nvSpPr>
          <p:cNvPr id="5" name="內容版面配置區 4">
            <a:extLst>
              <a:ext uri="{FF2B5EF4-FFF2-40B4-BE49-F238E27FC236}">
                <a16:creationId xmlns:a16="http://schemas.microsoft.com/office/drawing/2014/main" id="{275C70A1-E75B-EFB9-D141-5A06372D0B20}"/>
              </a:ext>
            </a:extLst>
          </p:cNvPr>
          <p:cNvSpPr>
            <a:spLocks noGrp="1"/>
          </p:cNvSpPr>
          <p:nvPr>
            <p:ph idx="1"/>
          </p:nvPr>
        </p:nvSpPr>
        <p:spPr>
          <a:xfrm>
            <a:off x="609601" y="847288"/>
            <a:ext cx="11037455" cy="5578245"/>
          </a:xfrm>
        </p:spPr>
        <p:txBody>
          <a:bodyPr/>
          <a:lstStyle/>
          <a:p>
            <a:r>
              <a:rPr lang="en-US" altLang="zh-TW" sz="2000" dirty="0"/>
              <a:t>Traditional Chinese Wikipedia contains four types of tables. Ultimately, only </a:t>
            </a:r>
            <a:r>
              <a:rPr lang="en-US" altLang="zh-TW" sz="2000" dirty="0" err="1"/>
              <a:t>WikiTables</a:t>
            </a:r>
            <a:r>
              <a:rPr lang="en-US" altLang="zh-TW" sz="2000" dirty="0"/>
              <a:t> were selected for extraction because their structure is more standardized, they are easier to extract along with related descriptions, and they have higher relevance to the page’s main topic.</a:t>
            </a:r>
          </a:p>
          <a:p>
            <a:endParaRPr lang="en-US" altLang="zh-TW" sz="2400" dirty="0"/>
          </a:p>
        </p:txBody>
      </p:sp>
      <p:sp>
        <p:nvSpPr>
          <p:cNvPr id="7173" name="投影片編號版面配置區 1">
            <a:extLst>
              <a:ext uri="{FF2B5EF4-FFF2-40B4-BE49-F238E27FC236}">
                <a16:creationId xmlns:a16="http://schemas.microsoft.com/office/drawing/2014/main" id="{4079EFDB-A429-33DE-0367-CB88F3B91CB2}"/>
              </a:ext>
            </a:extLst>
          </p:cNvPr>
          <p:cNvSpPr>
            <a:spLocks noGrp="1"/>
          </p:cNvSpPr>
          <p:nvPr>
            <p:ph type="sldNum" sz="quarter" idx="4294967295"/>
          </p:nvPr>
        </p:nvSpPr>
        <p:spPr>
          <a:xfrm>
            <a:off x="11430000" y="6619875"/>
            <a:ext cx="762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A9212D-6406-4E12-8CC4-78DDFE99027F}" type="slidenum">
              <a:rPr lang="en-US" altLang="zh-TW" smtClean="0">
                <a:solidFill>
                  <a:schemeClr val="bg1"/>
                </a:solidFill>
                <a:ea typeface="微軟正黑體" panose="020B0604030504040204" pitchFamily="34" charset="-120"/>
              </a:rPr>
              <a:pPr/>
              <a:t>4</a:t>
            </a:fld>
            <a:endParaRPr lang="en-US" altLang="zh-TW">
              <a:solidFill>
                <a:schemeClr val="bg1"/>
              </a:solidFill>
              <a:ea typeface="微軟正黑體" panose="020B0604030504040204" pitchFamily="34" charset="-120"/>
            </a:endParaRPr>
          </a:p>
        </p:txBody>
      </p:sp>
      <p:pic>
        <p:nvPicPr>
          <p:cNvPr id="10" name="圖片 9">
            <a:extLst>
              <a:ext uri="{FF2B5EF4-FFF2-40B4-BE49-F238E27FC236}">
                <a16:creationId xmlns:a16="http://schemas.microsoft.com/office/drawing/2014/main" id="{0735524B-13D8-3410-70FF-22E7171180AB}"/>
              </a:ext>
            </a:extLst>
          </p:cNvPr>
          <p:cNvPicPr>
            <a:picLocks noChangeAspect="1"/>
          </p:cNvPicPr>
          <p:nvPr/>
        </p:nvPicPr>
        <p:blipFill>
          <a:blip r:embed="rId2"/>
          <a:stretch>
            <a:fillRect/>
          </a:stretch>
        </p:blipFill>
        <p:spPr>
          <a:xfrm>
            <a:off x="1952742" y="1966216"/>
            <a:ext cx="1549340" cy="2715803"/>
          </a:xfrm>
          <a:prstGeom prst="rect">
            <a:avLst/>
          </a:prstGeom>
        </p:spPr>
      </p:pic>
      <p:pic>
        <p:nvPicPr>
          <p:cNvPr id="12" name="圖片 11">
            <a:extLst>
              <a:ext uri="{FF2B5EF4-FFF2-40B4-BE49-F238E27FC236}">
                <a16:creationId xmlns:a16="http://schemas.microsoft.com/office/drawing/2014/main" id="{1C4476CC-CFB8-57AA-75B2-226420424862}"/>
              </a:ext>
            </a:extLst>
          </p:cNvPr>
          <p:cNvPicPr>
            <a:picLocks noChangeAspect="1"/>
          </p:cNvPicPr>
          <p:nvPr/>
        </p:nvPicPr>
        <p:blipFill>
          <a:blip r:embed="rId3"/>
          <a:stretch>
            <a:fillRect/>
          </a:stretch>
        </p:blipFill>
        <p:spPr>
          <a:xfrm>
            <a:off x="1820212" y="4891251"/>
            <a:ext cx="2042366" cy="1625833"/>
          </a:xfrm>
          <a:prstGeom prst="rect">
            <a:avLst/>
          </a:prstGeom>
        </p:spPr>
      </p:pic>
      <p:pic>
        <p:nvPicPr>
          <p:cNvPr id="14" name="圖片 13">
            <a:extLst>
              <a:ext uri="{FF2B5EF4-FFF2-40B4-BE49-F238E27FC236}">
                <a16:creationId xmlns:a16="http://schemas.microsoft.com/office/drawing/2014/main" id="{B7BC2C0C-8AC9-3BD5-D5AA-56F4E3DA8082}"/>
              </a:ext>
            </a:extLst>
          </p:cNvPr>
          <p:cNvPicPr>
            <a:picLocks noChangeAspect="1"/>
          </p:cNvPicPr>
          <p:nvPr/>
        </p:nvPicPr>
        <p:blipFill>
          <a:blip r:embed="rId4"/>
          <a:stretch>
            <a:fillRect/>
          </a:stretch>
        </p:blipFill>
        <p:spPr>
          <a:xfrm>
            <a:off x="5729627" y="1979293"/>
            <a:ext cx="4095309" cy="2512750"/>
          </a:xfrm>
          <a:prstGeom prst="rect">
            <a:avLst/>
          </a:prstGeom>
        </p:spPr>
      </p:pic>
      <p:pic>
        <p:nvPicPr>
          <p:cNvPr id="18" name="圖片 17">
            <a:extLst>
              <a:ext uri="{FF2B5EF4-FFF2-40B4-BE49-F238E27FC236}">
                <a16:creationId xmlns:a16="http://schemas.microsoft.com/office/drawing/2014/main" id="{2C08885E-147D-4F5B-4399-651D75CAF9FF}"/>
              </a:ext>
            </a:extLst>
          </p:cNvPr>
          <p:cNvPicPr>
            <a:picLocks noChangeAspect="1"/>
          </p:cNvPicPr>
          <p:nvPr/>
        </p:nvPicPr>
        <p:blipFill>
          <a:blip r:embed="rId5"/>
          <a:stretch>
            <a:fillRect/>
          </a:stretch>
        </p:blipFill>
        <p:spPr>
          <a:xfrm>
            <a:off x="5688655" y="4404839"/>
            <a:ext cx="4412331" cy="2215036"/>
          </a:xfrm>
          <a:prstGeom prst="rect">
            <a:avLst/>
          </a:prstGeom>
        </p:spPr>
      </p:pic>
      <p:sp>
        <p:nvSpPr>
          <p:cNvPr id="20" name="文字方塊 19">
            <a:extLst>
              <a:ext uri="{FF2B5EF4-FFF2-40B4-BE49-F238E27FC236}">
                <a16:creationId xmlns:a16="http://schemas.microsoft.com/office/drawing/2014/main" id="{EAFF1D90-0FF1-C73B-C9A1-EFB2C253E81D}"/>
              </a:ext>
            </a:extLst>
          </p:cNvPr>
          <p:cNvSpPr txBox="1"/>
          <p:nvPr/>
        </p:nvSpPr>
        <p:spPr>
          <a:xfrm>
            <a:off x="833527" y="2657774"/>
            <a:ext cx="1773081" cy="923330"/>
          </a:xfrm>
          <a:prstGeom prst="rect">
            <a:avLst/>
          </a:prstGeom>
          <a:noFill/>
        </p:spPr>
        <p:txBody>
          <a:bodyPr wrap="square" rtlCol="0">
            <a:spAutoFit/>
          </a:bodyPr>
          <a:lstStyle/>
          <a:p>
            <a:r>
              <a:rPr lang="en-US" altLang="zh-TW" sz="1800" dirty="0" err="1"/>
              <a:t>Infobox</a:t>
            </a:r>
            <a:r>
              <a:rPr lang="en-US" altLang="zh-TW" sz="1800" dirty="0"/>
              <a:t> </a:t>
            </a:r>
          </a:p>
          <a:p>
            <a:r>
              <a:rPr lang="en-US" altLang="zh-TW" sz="1800" dirty="0" err="1"/>
              <a:t>vevent</a:t>
            </a:r>
            <a:endParaRPr lang="en-US" altLang="zh-TW" sz="1800" dirty="0"/>
          </a:p>
          <a:p>
            <a:endParaRPr lang="zh-TW" altLang="en-US" dirty="0"/>
          </a:p>
        </p:txBody>
      </p:sp>
      <p:sp>
        <p:nvSpPr>
          <p:cNvPr id="21" name="文字方塊 20">
            <a:extLst>
              <a:ext uri="{FF2B5EF4-FFF2-40B4-BE49-F238E27FC236}">
                <a16:creationId xmlns:a16="http://schemas.microsoft.com/office/drawing/2014/main" id="{82F5A6F1-9B06-9083-BD55-806A0A072548}"/>
              </a:ext>
            </a:extLst>
          </p:cNvPr>
          <p:cNvSpPr txBox="1"/>
          <p:nvPr/>
        </p:nvSpPr>
        <p:spPr>
          <a:xfrm>
            <a:off x="712723" y="5521869"/>
            <a:ext cx="1773081" cy="923330"/>
          </a:xfrm>
          <a:prstGeom prst="rect">
            <a:avLst/>
          </a:prstGeom>
          <a:noFill/>
        </p:spPr>
        <p:txBody>
          <a:bodyPr wrap="square" rtlCol="0">
            <a:spAutoFit/>
          </a:bodyPr>
          <a:lstStyle/>
          <a:p>
            <a:r>
              <a:rPr lang="en-US" altLang="zh-TW" sz="1800" dirty="0"/>
              <a:t>Sidebar</a:t>
            </a:r>
          </a:p>
          <a:p>
            <a:endParaRPr lang="en-US" altLang="zh-TW" sz="1800" dirty="0"/>
          </a:p>
          <a:p>
            <a:endParaRPr lang="zh-TW" altLang="en-US" dirty="0"/>
          </a:p>
        </p:txBody>
      </p:sp>
      <p:sp>
        <p:nvSpPr>
          <p:cNvPr id="22" name="文字方塊 21">
            <a:extLst>
              <a:ext uri="{FF2B5EF4-FFF2-40B4-BE49-F238E27FC236}">
                <a16:creationId xmlns:a16="http://schemas.microsoft.com/office/drawing/2014/main" id="{A690D402-9D78-49FD-994B-57D624F4CE8C}"/>
              </a:ext>
            </a:extLst>
          </p:cNvPr>
          <p:cNvSpPr txBox="1"/>
          <p:nvPr/>
        </p:nvSpPr>
        <p:spPr>
          <a:xfrm>
            <a:off x="4600275" y="2970730"/>
            <a:ext cx="1120884" cy="369332"/>
          </a:xfrm>
          <a:prstGeom prst="rect">
            <a:avLst/>
          </a:prstGeom>
          <a:noFill/>
        </p:spPr>
        <p:txBody>
          <a:bodyPr wrap="square" rtlCol="0">
            <a:spAutoFit/>
          </a:bodyPr>
          <a:lstStyle/>
          <a:p>
            <a:r>
              <a:rPr lang="en-US" altLang="zh-TW" dirty="0" err="1"/>
              <a:t>WikiTabe</a:t>
            </a:r>
            <a:endParaRPr lang="zh-TW" altLang="en-US" dirty="0"/>
          </a:p>
        </p:txBody>
      </p:sp>
      <p:sp>
        <p:nvSpPr>
          <p:cNvPr id="23" name="文字方塊 22">
            <a:extLst>
              <a:ext uri="{FF2B5EF4-FFF2-40B4-BE49-F238E27FC236}">
                <a16:creationId xmlns:a16="http://schemas.microsoft.com/office/drawing/2014/main" id="{E2B8007A-E8FE-B26E-0C45-BEF21593465F}"/>
              </a:ext>
            </a:extLst>
          </p:cNvPr>
          <p:cNvSpPr txBox="1"/>
          <p:nvPr/>
        </p:nvSpPr>
        <p:spPr>
          <a:xfrm>
            <a:off x="4600275" y="5406077"/>
            <a:ext cx="966931" cy="646331"/>
          </a:xfrm>
          <a:prstGeom prst="rect">
            <a:avLst/>
          </a:prstGeom>
          <a:noFill/>
        </p:spPr>
        <p:txBody>
          <a:bodyPr wrap="square" rtlCol="0">
            <a:spAutoFit/>
          </a:bodyPr>
          <a:lstStyle/>
          <a:p>
            <a:r>
              <a:rPr lang="en-US" altLang="zh-TW" dirty="0" err="1"/>
              <a:t>Navbox</a:t>
            </a:r>
            <a:endParaRPr lang="en-US" altLang="zh-TW" dirty="0"/>
          </a:p>
          <a:p>
            <a:endParaRPr lang="zh-TW" altLang="en-US" dirty="0"/>
          </a:p>
        </p:txBody>
      </p:sp>
    </p:spTree>
    <p:extLst>
      <p:ext uri="{BB962C8B-B14F-4D97-AF65-F5344CB8AC3E}">
        <p14:creationId xmlns:p14="http://schemas.microsoft.com/office/powerpoint/2010/main" val="2274311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6B5E86-B8F9-5B25-7AC0-6968610E1FED}"/>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F5466156-18F4-865F-49B2-89AC2842B9E8}"/>
              </a:ext>
            </a:extLst>
          </p:cNvPr>
          <p:cNvSpPr>
            <a:spLocks noGrp="1"/>
          </p:cNvSpPr>
          <p:nvPr>
            <p:ph type="title"/>
          </p:nvPr>
        </p:nvSpPr>
        <p:spPr/>
        <p:txBody>
          <a:bodyPr/>
          <a:lstStyle/>
          <a:p>
            <a:r>
              <a:rPr lang="en-US" altLang="zh-TW" sz="3400" dirty="0"/>
              <a:t>Table Extraction – Extract and Save as JSON and CSV</a:t>
            </a:r>
            <a:br>
              <a:rPr lang="zh-TW" altLang="en-US" dirty="0"/>
            </a:br>
            <a:br>
              <a:rPr lang="zh-TW" altLang="en-US" dirty="0"/>
            </a:br>
            <a:endParaRPr lang="zh-TW" altLang="en-US" dirty="0"/>
          </a:p>
        </p:txBody>
      </p:sp>
      <p:sp>
        <p:nvSpPr>
          <p:cNvPr id="5" name="內容版面配置區 4">
            <a:extLst>
              <a:ext uri="{FF2B5EF4-FFF2-40B4-BE49-F238E27FC236}">
                <a16:creationId xmlns:a16="http://schemas.microsoft.com/office/drawing/2014/main" id="{C0CAC819-16BD-6B40-CD37-E44949FFCB0F}"/>
              </a:ext>
            </a:extLst>
          </p:cNvPr>
          <p:cNvSpPr>
            <a:spLocks noGrp="1"/>
          </p:cNvSpPr>
          <p:nvPr>
            <p:ph idx="1"/>
          </p:nvPr>
        </p:nvSpPr>
        <p:spPr>
          <a:xfrm>
            <a:off x="609601" y="1090863"/>
            <a:ext cx="11037455" cy="5106738"/>
          </a:xfrm>
        </p:spPr>
        <p:txBody>
          <a:bodyPr/>
          <a:lstStyle/>
          <a:p>
            <a:r>
              <a:rPr lang="en-US" altLang="zh-TW" sz="2400" dirty="0"/>
              <a:t>Extraction: Use XPath to locate and extract </a:t>
            </a:r>
            <a:r>
              <a:rPr lang="en-US" altLang="zh-TW" sz="2400" dirty="0" err="1"/>
              <a:t>WikiTables</a:t>
            </a:r>
            <a:r>
              <a:rPr lang="en-US" altLang="zh-TW" sz="2400" dirty="0"/>
              <a:t> within the HTML.</a:t>
            </a:r>
          </a:p>
          <a:p>
            <a:r>
              <a:rPr lang="en-US" altLang="zh-TW" sz="2400" dirty="0"/>
              <a:t>JSON Format</a:t>
            </a:r>
          </a:p>
          <a:p>
            <a:pPr lvl="1"/>
            <a:r>
              <a:rPr lang="en-US" altLang="zh-TW" sz="2000" dirty="0"/>
              <a:t>Entity:</a:t>
            </a:r>
            <a:r>
              <a:rPr lang="zh-TW" altLang="en-US" sz="2000" dirty="0"/>
              <a:t> </a:t>
            </a:r>
            <a:r>
              <a:rPr lang="en-US" altLang="zh-TW" sz="2000" dirty="0"/>
              <a:t>Wikipedia page title</a:t>
            </a:r>
          </a:p>
          <a:p>
            <a:pPr lvl="1"/>
            <a:r>
              <a:rPr lang="en-US" altLang="zh-TW" sz="2000" dirty="0"/>
              <a:t>Category:</a:t>
            </a:r>
            <a:r>
              <a:rPr lang="zh-TW" altLang="en-US" sz="2000" dirty="0"/>
              <a:t> </a:t>
            </a:r>
            <a:r>
              <a:rPr lang="en-US" altLang="zh-TW" sz="2000" dirty="0"/>
              <a:t>Wikipedia page category</a:t>
            </a:r>
          </a:p>
          <a:p>
            <a:pPr lvl="1"/>
            <a:r>
              <a:rPr lang="en-US" altLang="zh-TW" sz="2000" dirty="0"/>
              <a:t>Url: Wikipedia page URL</a:t>
            </a:r>
          </a:p>
          <a:p>
            <a:pPr lvl="1"/>
            <a:r>
              <a:rPr lang="en-US" altLang="zh-TW" sz="2000" dirty="0" err="1"/>
              <a:t>Table_id</a:t>
            </a:r>
            <a:r>
              <a:rPr lang="en-US" altLang="zh-TW" sz="2000" dirty="0"/>
              <a:t>:</a:t>
            </a:r>
            <a:r>
              <a:rPr lang="zh-TW" altLang="en-US" sz="2000" dirty="0"/>
              <a:t> </a:t>
            </a:r>
            <a:r>
              <a:rPr lang="en-US" altLang="zh-TW" sz="2000" dirty="0"/>
              <a:t>Unique identifier</a:t>
            </a:r>
          </a:p>
          <a:p>
            <a:pPr lvl="1"/>
            <a:r>
              <a:rPr lang="en-US" altLang="zh-TW" sz="2000" dirty="0" err="1"/>
              <a:t>Table_size</a:t>
            </a:r>
            <a:r>
              <a:rPr lang="en-US" altLang="zh-TW" sz="2000" dirty="0"/>
              <a:t>:</a:t>
            </a:r>
            <a:r>
              <a:rPr lang="zh-TW" altLang="en-US" sz="2000" dirty="0"/>
              <a:t> </a:t>
            </a:r>
            <a:r>
              <a:rPr lang="en-US" altLang="zh-TW" sz="2000" dirty="0"/>
              <a:t>rows*columns</a:t>
            </a:r>
          </a:p>
          <a:p>
            <a:pPr lvl="1"/>
            <a:r>
              <a:rPr lang="en-US" altLang="zh-TW" sz="2000" dirty="0"/>
              <a:t>Description:</a:t>
            </a:r>
            <a:r>
              <a:rPr lang="zh-TW" altLang="en-US" sz="2000" dirty="0"/>
              <a:t> </a:t>
            </a:r>
            <a:r>
              <a:rPr lang="en-US" altLang="zh-TW" sz="2000" dirty="0"/>
              <a:t>Section title where the table is located</a:t>
            </a:r>
          </a:p>
          <a:p>
            <a:pPr lvl="1"/>
            <a:r>
              <a:rPr lang="en-US" altLang="zh-TW" sz="2000" dirty="0"/>
              <a:t>Data: Table content</a:t>
            </a:r>
          </a:p>
          <a:p>
            <a:r>
              <a:rPr lang="en-US" altLang="zh-TW" sz="2400" dirty="0"/>
              <a:t>CSV: Store only the table content in tabular CSV format</a:t>
            </a:r>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a:p>
            <a:endParaRPr lang="en-US" altLang="zh-TW" sz="2400" dirty="0"/>
          </a:p>
        </p:txBody>
      </p:sp>
      <p:sp>
        <p:nvSpPr>
          <p:cNvPr id="7173" name="投影片編號版面配置區 1">
            <a:extLst>
              <a:ext uri="{FF2B5EF4-FFF2-40B4-BE49-F238E27FC236}">
                <a16:creationId xmlns:a16="http://schemas.microsoft.com/office/drawing/2014/main" id="{526C3A69-848A-2510-EB9C-9C8A619FB59E}"/>
              </a:ext>
            </a:extLst>
          </p:cNvPr>
          <p:cNvSpPr>
            <a:spLocks noGrp="1"/>
          </p:cNvSpPr>
          <p:nvPr>
            <p:ph type="sldNum" sz="quarter" idx="4294967295"/>
          </p:nvPr>
        </p:nvSpPr>
        <p:spPr>
          <a:xfrm>
            <a:off x="11430000" y="6619875"/>
            <a:ext cx="762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A9212D-6406-4E12-8CC4-78DDFE99027F}" type="slidenum">
              <a:rPr lang="en-US" altLang="zh-TW" smtClean="0">
                <a:solidFill>
                  <a:schemeClr val="bg1"/>
                </a:solidFill>
                <a:ea typeface="微軟正黑體" panose="020B0604030504040204" pitchFamily="34" charset="-120"/>
              </a:rPr>
              <a:pPr/>
              <a:t>5</a:t>
            </a:fld>
            <a:endParaRPr lang="en-US" altLang="zh-TW">
              <a:solidFill>
                <a:schemeClr val="bg1"/>
              </a:solidFill>
              <a:ea typeface="微軟正黑體" panose="020B0604030504040204" pitchFamily="34" charset="-120"/>
            </a:endParaRPr>
          </a:p>
        </p:txBody>
      </p:sp>
      <p:pic>
        <p:nvPicPr>
          <p:cNvPr id="8" name="圖片 7">
            <a:extLst>
              <a:ext uri="{FF2B5EF4-FFF2-40B4-BE49-F238E27FC236}">
                <a16:creationId xmlns:a16="http://schemas.microsoft.com/office/drawing/2014/main" id="{74A66C74-08C2-AC6B-17A5-5A8F8533E5EC}"/>
              </a:ext>
            </a:extLst>
          </p:cNvPr>
          <p:cNvPicPr>
            <a:picLocks noChangeAspect="1"/>
          </p:cNvPicPr>
          <p:nvPr/>
        </p:nvPicPr>
        <p:blipFill>
          <a:blip r:embed="rId2"/>
          <a:stretch>
            <a:fillRect/>
          </a:stretch>
        </p:blipFill>
        <p:spPr>
          <a:xfrm>
            <a:off x="8970546" y="1580165"/>
            <a:ext cx="2684978" cy="4075846"/>
          </a:xfrm>
          <a:prstGeom prst="rect">
            <a:avLst/>
          </a:prstGeom>
        </p:spPr>
      </p:pic>
      <p:sp>
        <p:nvSpPr>
          <p:cNvPr id="13" name="文字方塊 12">
            <a:extLst>
              <a:ext uri="{FF2B5EF4-FFF2-40B4-BE49-F238E27FC236}">
                <a16:creationId xmlns:a16="http://schemas.microsoft.com/office/drawing/2014/main" id="{33EA8733-A4AB-C8C3-30F6-864C7E45B583}"/>
              </a:ext>
            </a:extLst>
          </p:cNvPr>
          <p:cNvSpPr txBox="1"/>
          <p:nvPr/>
        </p:nvSpPr>
        <p:spPr>
          <a:xfrm>
            <a:off x="9393552" y="5559370"/>
            <a:ext cx="1838965" cy="307777"/>
          </a:xfrm>
          <a:prstGeom prst="rect">
            <a:avLst/>
          </a:prstGeom>
          <a:noFill/>
        </p:spPr>
        <p:txBody>
          <a:bodyPr wrap="none" rtlCol="0">
            <a:spAutoFit/>
          </a:bodyPr>
          <a:lstStyle/>
          <a:p>
            <a:r>
              <a:rPr lang="en-US" altLang="zh-TW" sz="1400" dirty="0"/>
              <a:t>JSON Data Example</a:t>
            </a:r>
            <a:endParaRPr lang="zh-TW" altLang="en-US" sz="1400" dirty="0"/>
          </a:p>
        </p:txBody>
      </p:sp>
      <p:sp>
        <p:nvSpPr>
          <p:cNvPr id="15" name="文字方塊 14">
            <a:extLst>
              <a:ext uri="{FF2B5EF4-FFF2-40B4-BE49-F238E27FC236}">
                <a16:creationId xmlns:a16="http://schemas.microsoft.com/office/drawing/2014/main" id="{AA0F969F-AE11-86D5-334A-2BF448CFB30A}"/>
              </a:ext>
            </a:extLst>
          </p:cNvPr>
          <p:cNvSpPr txBox="1"/>
          <p:nvPr/>
        </p:nvSpPr>
        <p:spPr>
          <a:xfrm>
            <a:off x="4275487" y="6043712"/>
            <a:ext cx="1729961" cy="307777"/>
          </a:xfrm>
          <a:prstGeom prst="rect">
            <a:avLst/>
          </a:prstGeom>
          <a:noFill/>
        </p:spPr>
        <p:txBody>
          <a:bodyPr wrap="none" rtlCol="0">
            <a:spAutoFit/>
          </a:bodyPr>
          <a:lstStyle/>
          <a:p>
            <a:r>
              <a:rPr lang="en-US" altLang="zh-TW" sz="1400" dirty="0"/>
              <a:t>CSV Data Example</a:t>
            </a:r>
            <a:endParaRPr lang="zh-TW" altLang="en-US" sz="1400" dirty="0"/>
          </a:p>
        </p:txBody>
      </p:sp>
      <p:pic>
        <p:nvPicPr>
          <p:cNvPr id="17" name="圖片 16">
            <a:extLst>
              <a:ext uri="{FF2B5EF4-FFF2-40B4-BE49-F238E27FC236}">
                <a16:creationId xmlns:a16="http://schemas.microsoft.com/office/drawing/2014/main" id="{8ED820F2-C33D-42E5-B0D2-DF60126C7D73}"/>
              </a:ext>
            </a:extLst>
          </p:cNvPr>
          <p:cNvPicPr>
            <a:picLocks noChangeAspect="1"/>
          </p:cNvPicPr>
          <p:nvPr/>
        </p:nvPicPr>
        <p:blipFill>
          <a:blip r:embed="rId3"/>
          <a:stretch>
            <a:fillRect/>
          </a:stretch>
        </p:blipFill>
        <p:spPr>
          <a:xfrm>
            <a:off x="1058291" y="5234617"/>
            <a:ext cx="7707496" cy="773642"/>
          </a:xfrm>
          <a:prstGeom prst="rect">
            <a:avLst/>
          </a:prstGeom>
        </p:spPr>
      </p:pic>
    </p:spTree>
    <p:extLst>
      <p:ext uri="{BB962C8B-B14F-4D97-AF65-F5344CB8AC3E}">
        <p14:creationId xmlns:p14="http://schemas.microsoft.com/office/powerpoint/2010/main" val="35681400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6B39C4-A1CA-8381-54CB-B952E4A07FCF}"/>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B12AD640-9081-8B72-4ED4-D591F3DAF442}"/>
              </a:ext>
            </a:extLst>
          </p:cNvPr>
          <p:cNvSpPr>
            <a:spLocks noGrp="1"/>
          </p:cNvSpPr>
          <p:nvPr>
            <p:ph type="title"/>
          </p:nvPr>
        </p:nvSpPr>
        <p:spPr/>
        <p:txBody>
          <a:bodyPr/>
          <a:lstStyle/>
          <a:p>
            <a:r>
              <a:rPr lang="en-US" altLang="zh-TW" dirty="0"/>
              <a:t>Special Data Processing</a:t>
            </a:r>
            <a:br>
              <a:rPr lang="zh-TW" altLang="en-US" dirty="0"/>
            </a:br>
            <a:br>
              <a:rPr lang="zh-TW" altLang="en-US" dirty="0"/>
            </a:br>
            <a:endParaRPr lang="zh-TW" altLang="en-US" dirty="0"/>
          </a:p>
        </p:txBody>
      </p:sp>
      <p:sp>
        <p:nvSpPr>
          <p:cNvPr id="5" name="內容版面配置區 4">
            <a:extLst>
              <a:ext uri="{FF2B5EF4-FFF2-40B4-BE49-F238E27FC236}">
                <a16:creationId xmlns:a16="http://schemas.microsoft.com/office/drawing/2014/main" id="{CA4B1538-6BD9-8EB7-B583-38E2F64A66EB}"/>
              </a:ext>
            </a:extLst>
          </p:cNvPr>
          <p:cNvSpPr>
            <a:spLocks noGrp="1"/>
          </p:cNvSpPr>
          <p:nvPr>
            <p:ph idx="1"/>
          </p:nvPr>
        </p:nvSpPr>
        <p:spPr>
          <a:xfrm>
            <a:off x="609601" y="978568"/>
            <a:ext cx="10363199" cy="5219033"/>
          </a:xfrm>
        </p:spPr>
        <p:txBody>
          <a:bodyPr/>
          <a:lstStyle/>
          <a:p>
            <a:r>
              <a:rPr lang="en-US" altLang="zh-TW" sz="2400" dirty="0"/>
              <a:t>Special Data Processing – Merged-Cell Tables:</a:t>
            </a:r>
          </a:p>
          <a:p>
            <a:pPr lvl="1"/>
            <a:r>
              <a:rPr lang="en-US" altLang="zh-TW" sz="2000" dirty="0"/>
              <a:t>Merged-cell tables refer to structures where a single cell spans across multiple columns or rows.</a:t>
            </a:r>
            <a:endParaRPr lang="en-US" altLang="zh-TW" sz="2400" dirty="0"/>
          </a:p>
          <a:p>
            <a:pPr lvl="1"/>
            <a:r>
              <a:rPr lang="en-US" altLang="zh-TW" sz="2000" dirty="0"/>
              <a:t>In HTML, this is represented using the </a:t>
            </a:r>
            <a:r>
              <a:rPr lang="en-US" altLang="zh-TW" sz="2000" dirty="0" err="1"/>
              <a:t>colspan</a:t>
            </a:r>
            <a:r>
              <a:rPr lang="en-US" altLang="zh-TW" sz="2000" dirty="0"/>
              <a:t> or </a:t>
            </a:r>
            <a:r>
              <a:rPr lang="en-US" altLang="zh-TW" sz="2000" dirty="0" err="1"/>
              <a:t>rowspan</a:t>
            </a:r>
            <a:r>
              <a:rPr lang="en-US" altLang="zh-TW" sz="2000" dirty="0"/>
              <a:t> attributes.</a:t>
            </a:r>
          </a:p>
          <a:p>
            <a:pPr lvl="1"/>
            <a:r>
              <a:rPr lang="en-US" altLang="zh-TW" sz="2000" dirty="0"/>
              <a:t>In JSON and CSV, each row corresponds to one record with a fixed number of columns, which cannot directly represent merged cells.</a:t>
            </a:r>
          </a:p>
          <a:p>
            <a:pPr lvl="1"/>
            <a:r>
              <a:rPr lang="en-US" altLang="zh-TW" sz="2000" dirty="0"/>
              <a:t>Processing Method: Replicate the spanned value across all corresponding cells until the structure is normalized.</a:t>
            </a:r>
          </a:p>
          <a:p>
            <a:endParaRPr lang="en-US" altLang="zh-TW" sz="2400" dirty="0"/>
          </a:p>
          <a:p>
            <a:endParaRPr lang="en-US" altLang="zh-TW" sz="2400" dirty="0"/>
          </a:p>
          <a:p>
            <a:endParaRPr lang="en-US" altLang="zh-TW" sz="2400" dirty="0"/>
          </a:p>
          <a:p>
            <a:endParaRPr lang="en-US" altLang="zh-TW" sz="2400" dirty="0"/>
          </a:p>
        </p:txBody>
      </p:sp>
      <p:sp>
        <p:nvSpPr>
          <p:cNvPr id="7173" name="投影片編號版面配置區 1">
            <a:extLst>
              <a:ext uri="{FF2B5EF4-FFF2-40B4-BE49-F238E27FC236}">
                <a16:creationId xmlns:a16="http://schemas.microsoft.com/office/drawing/2014/main" id="{B2A01B4B-A77D-218F-83C0-E68193F91C9E}"/>
              </a:ext>
            </a:extLst>
          </p:cNvPr>
          <p:cNvSpPr>
            <a:spLocks noGrp="1"/>
          </p:cNvSpPr>
          <p:nvPr>
            <p:ph type="sldNum" sz="quarter" idx="4294967295"/>
          </p:nvPr>
        </p:nvSpPr>
        <p:spPr>
          <a:xfrm>
            <a:off x="11430000" y="6619875"/>
            <a:ext cx="762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A9212D-6406-4E12-8CC4-78DDFE99027F}" type="slidenum">
              <a:rPr lang="en-US" altLang="zh-TW" smtClean="0">
                <a:solidFill>
                  <a:schemeClr val="bg1"/>
                </a:solidFill>
                <a:ea typeface="微軟正黑體" panose="020B0604030504040204" pitchFamily="34" charset="-120"/>
              </a:rPr>
              <a:pPr/>
              <a:t>6</a:t>
            </a:fld>
            <a:endParaRPr lang="en-US" altLang="zh-TW">
              <a:solidFill>
                <a:schemeClr val="bg1"/>
              </a:solidFill>
              <a:ea typeface="微軟正黑體" panose="020B0604030504040204" pitchFamily="34" charset="-120"/>
            </a:endParaRPr>
          </a:p>
        </p:txBody>
      </p:sp>
      <p:pic>
        <p:nvPicPr>
          <p:cNvPr id="7" name="圖片 6">
            <a:extLst>
              <a:ext uri="{FF2B5EF4-FFF2-40B4-BE49-F238E27FC236}">
                <a16:creationId xmlns:a16="http://schemas.microsoft.com/office/drawing/2014/main" id="{0F109B38-7E5C-B9FD-0E12-B98456DE32B9}"/>
              </a:ext>
            </a:extLst>
          </p:cNvPr>
          <p:cNvPicPr>
            <a:picLocks noChangeAspect="1"/>
          </p:cNvPicPr>
          <p:nvPr/>
        </p:nvPicPr>
        <p:blipFill>
          <a:blip r:embed="rId2"/>
          <a:stretch>
            <a:fillRect/>
          </a:stretch>
        </p:blipFill>
        <p:spPr>
          <a:xfrm>
            <a:off x="336885" y="4076296"/>
            <a:ext cx="4877287" cy="1514069"/>
          </a:xfrm>
          <a:prstGeom prst="rect">
            <a:avLst/>
          </a:prstGeom>
        </p:spPr>
      </p:pic>
      <p:pic>
        <p:nvPicPr>
          <p:cNvPr id="9" name="圖片 8">
            <a:extLst>
              <a:ext uri="{FF2B5EF4-FFF2-40B4-BE49-F238E27FC236}">
                <a16:creationId xmlns:a16="http://schemas.microsoft.com/office/drawing/2014/main" id="{E686B1E2-77E2-EF9F-61A6-70AAE9BCD005}"/>
              </a:ext>
            </a:extLst>
          </p:cNvPr>
          <p:cNvPicPr>
            <a:picLocks noChangeAspect="1"/>
          </p:cNvPicPr>
          <p:nvPr/>
        </p:nvPicPr>
        <p:blipFill>
          <a:blip r:embed="rId3"/>
          <a:stretch>
            <a:fillRect/>
          </a:stretch>
        </p:blipFill>
        <p:spPr>
          <a:xfrm>
            <a:off x="6433371" y="4140309"/>
            <a:ext cx="5573495" cy="1386041"/>
          </a:xfrm>
          <a:prstGeom prst="rect">
            <a:avLst/>
          </a:prstGeom>
        </p:spPr>
      </p:pic>
      <p:sp>
        <p:nvSpPr>
          <p:cNvPr id="13" name="箭號: 向右 12">
            <a:extLst>
              <a:ext uri="{FF2B5EF4-FFF2-40B4-BE49-F238E27FC236}">
                <a16:creationId xmlns:a16="http://schemas.microsoft.com/office/drawing/2014/main" id="{F1E1853B-98B5-CDB0-B22B-A6C2A56DEC79}"/>
              </a:ext>
            </a:extLst>
          </p:cNvPr>
          <p:cNvSpPr/>
          <p:nvPr/>
        </p:nvSpPr>
        <p:spPr bwMode="auto">
          <a:xfrm>
            <a:off x="5318445" y="4700337"/>
            <a:ext cx="1010653" cy="401052"/>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Tree>
    <p:extLst>
      <p:ext uri="{BB962C8B-B14F-4D97-AF65-F5344CB8AC3E}">
        <p14:creationId xmlns:p14="http://schemas.microsoft.com/office/powerpoint/2010/main" val="5298535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266F4-A067-7911-6ACC-F2AF69618DE6}"/>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6BC3D6B3-5E93-BE79-5FE6-A4FA4DE8981B}"/>
              </a:ext>
            </a:extLst>
          </p:cNvPr>
          <p:cNvSpPr>
            <a:spLocks noGrp="1"/>
          </p:cNvSpPr>
          <p:nvPr>
            <p:ph type="title"/>
          </p:nvPr>
        </p:nvSpPr>
        <p:spPr/>
        <p:txBody>
          <a:bodyPr/>
          <a:lstStyle/>
          <a:p>
            <a:r>
              <a:rPr lang="en-US" altLang="zh-TW" dirty="0"/>
              <a:t>Data Cleaning</a:t>
            </a:r>
            <a:br>
              <a:rPr lang="zh-TW" altLang="en-US" dirty="0"/>
            </a:br>
            <a:br>
              <a:rPr lang="zh-TW" altLang="en-US" dirty="0"/>
            </a:br>
            <a:endParaRPr lang="zh-TW" altLang="en-US" dirty="0"/>
          </a:p>
        </p:txBody>
      </p:sp>
      <p:sp>
        <p:nvSpPr>
          <p:cNvPr id="5" name="內容版面配置區 4">
            <a:extLst>
              <a:ext uri="{FF2B5EF4-FFF2-40B4-BE49-F238E27FC236}">
                <a16:creationId xmlns:a16="http://schemas.microsoft.com/office/drawing/2014/main" id="{E283DA58-4973-0A7D-B628-2201AEB744CD}"/>
              </a:ext>
            </a:extLst>
          </p:cNvPr>
          <p:cNvSpPr>
            <a:spLocks noGrp="1"/>
          </p:cNvSpPr>
          <p:nvPr>
            <p:ph idx="1"/>
          </p:nvPr>
        </p:nvSpPr>
        <p:spPr>
          <a:xfrm>
            <a:off x="609601" y="978568"/>
            <a:ext cx="11357810" cy="5219033"/>
          </a:xfrm>
        </p:spPr>
        <p:txBody>
          <a:bodyPr/>
          <a:lstStyle/>
          <a:p>
            <a:r>
              <a:rPr lang="en-US" altLang="zh-TW" sz="2400" dirty="0"/>
              <a:t>Unqualified tables can be removed based on the following criteria:</a:t>
            </a:r>
          </a:p>
          <a:p>
            <a:pPr lvl="1"/>
            <a:r>
              <a:rPr lang="en-US" altLang="zh-TW" sz="2000" dirty="0"/>
              <a:t>More than half of the table’s cells are empty values.</a:t>
            </a:r>
            <a:endParaRPr lang="zh-TW" altLang="en-US" sz="2000" dirty="0"/>
          </a:p>
          <a:p>
            <a:pPr lvl="1"/>
            <a:r>
              <a:rPr lang="en-US" altLang="zh-TW" sz="2000" dirty="0"/>
              <a:t>The table contains only one row or one column.</a:t>
            </a:r>
            <a:endParaRPr lang="zh-TW" altLang="en-US" sz="2000" dirty="0"/>
          </a:p>
          <a:p>
            <a:r>
              <a:rPr lang="en-US" altLang="zh-TW" sz="2400" dirty="0"/>
              <a:t>Example:</a:t>
            </a:r>
            <a:r>
              <a:rPr lang="zh-TW" altLang="en-US" sz="2400" dirty="0"/>
              <a:t> </a:t>
            </a:r>
            <a:r>
              <a:rPr lang="en-US" altLang="zh-TW" sz="2400" dirty="0"/>
              <a:t>Since images cannot be stored, they are treated as empty values. Therefore, the following table is discarded because more than half of its cells are empty.</a:t>
            </a:r>
          </a:p>
          <a:p>
            <a:endParaRPr lang="en-US" altLang="zh-TW" sz="2400" dirty="0"/>
          </a:p>
          <a:p>
            <a:endParaRPr lang="en-US" altLang="zh-TW" sz="2400" dirty="0"/>
          </a:p>
          <a:p>
            <a:endParaRPr lang="en-US" altLang="zh-TW" sz="2400" dirty="0"/>
          </a:p>
        </p:txBody>
      </p:sp>
      <p:sp>
        <p:nvSpPr>
          <p:cNvPr id="7173" name="投影片編號版面配置區 1">
            <a:extLst>
              <a:ext uri="{FF2B5EF4-FFF2-40B4-BE49-F238E27FC236}">
                <a16:creationId xmlns:a16="http://schemas.microsoft.com/office/drawing/2014/main" id="{B8B1E538-9073-03D1-3119-66F679956BC0}"/>
              </a:ext>
            </a:extLst>
          </p:cNvPr>
          <p:cNvSpPr>
            <a:spLocks noGrp="1"/>
          </p:cNvSpPr>
          <p:nvPr>
            <p:ph type="sldNum" sz="quarter" idx="4294967295"/>
          </p:nvPr>
        </p:nvSpPr>
        <p:spPr>
          <a:xfrm>
            <a:off x="11430000" y="6619875"/>
            <a:ext cx="762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A9212D-6406-4E12-8CC4-78DDFE99027F}" type="slidenum">
              <a:rPr lang="en-US" altLang="zh-TW" smtClean="0">
                <a:solidFill>
                  <a:schemeClr val="bg1"/>
                </a:solidFill>
                <a:ea typeface="微軟正黑體" panose="020B0604030504040204" pitchFamily="34" charset="-120"/>
              </a:rPr>
              <a:pPr/>
              <a:t>7</a:t>
            </a:fld>
            <a:endParaRPr lang="en-US" altLang="zh-TW">
              <a:solidFill>
                <a:schemeClr val="bg1"/>
              </a:solidFill>
              <a:ea typeface="微軟正黑體" panose="020B0604030504040204" pitchFamily="34" charset="-120"/>
            </a:endParaRPr>
          </a:p>
        </p:txBody>
      </p:sp>
      <p:pic>
        <p:nvPicPr>
          <p:cNvPr id="3" name="圖片 2">
            <a:extLst>
              <a:ext uri="{FF2B5EF4-FFF2-40B4-BE49-F238E27FC236}">
                <a16:creationId xmlns:a16="http://schemas.microsoft.com/office/drawing/2014/main" id="{97FB8764-F193-BD48-B030-10AEE384CA28}"/>
              </a:ext>
            </a:extLst>
          </p:cNvPr>
          <p:cNvPicPr>
            <a:picLocks noChangeAspect="1"/>
          </p:cNvPicPr>
          <p:nvPr/>
        </p:nvPicPr>
        <p:blipFill>
          <a:blip r:embed="rId2"/>
          <a:stretch>
            <a:fillRect/>
          </a:stretch>
        </p:blipFill>
        <p:spPr>
          <a:xfrm>
            <a:off x="1127055" y="3372972"/>
            <a:ext cx="3918535" cy="3035766"/>
          </a:xfrm>
          <a:prstGeom prst="rect">
            <a:avLst/>
          </a:prstGeom>
        </p:spPr>
      </p:pic>
      <p:pic>
        <p:nvPicPr>
          <p:cNvPr id="13" name="圖片 12">
            <a:extLst>
              <a:ext uri="{FF2B5EF4-FFF2-40B4-BE49-F238E27FC236}">
                <a16:creationId xmlns:a16="http://schemas.microsoft.com/office/drawing/2014/main" id="{8220C038-402B-BA10-CE67-2B4E0FB2C375}"/>
              </a:ext>
            </a:extLst>
          </p:cNvPr>
          <p:cNvPicPr>
            <a:picLocks noChangeAspect="1"/>
          </p:cNvPicPr>
          <p:nvPr/>
        </p:nvPicPr>
        <p:blipFill>
          <a:blip r:embed="rId3"/>
          <a:stretch>
            <a:fillRect/>
          </a:stretch>
        </p:blipFill>
        <p:spPr>
          <a:xfrm>
            <a:off x="6124094" y="3108920"/>
            <a:ext cx="3918534" cy="3299818"/>
          </a:xfrm>
          <a:prstGeom prst="rect">
            <a:avLst/>
          </a:prstGeom>
        </p:spPr>
      </p:pic>
    </p:spTree>
    <p:extLst>
      <p:ext uri="{BB962C8B-B14F-4D97-AF65-F5344CB8AC3E}">
        <p14:creationId xmlns:p14="http://schemas.microsoft.com/office/powerpoint/2010/main" val="410141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B99B3D-2D66-963A-9A2F-ED289B2FAA74}"/>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2DF8BC48-03BC-8869-2A4E-CE9392115079}"/>
              </a:ext>
            </a:extLst>
          </p:cNvPr>
          <p:cNvSpPr>
            <a:spLocks noGrp="1"/>
          </p:cNvSpPr>
          <p:nvPr>
            <p:ph type="title"/>
          </p:nvPr>
        </p:nvSpPr>
        <p:spPr/>
        <p:txBody>
          <a:bodyPr/>
          <a:lstStyle/>
          <a:p>
            <a:r>
              <a:rPr lang="en-US" altLang="zh-TW" dirty="0"/>
              <a:t>Table Visualization</a:t>
            </a:r>
            <a:br>
              <a:rPr lang="zh-TW" altLang="en-US" dirty="0"/>
            </a:br>
            <a:br>
              <a:rPr lang="zh-TW" altLang="en-US" dirty="0"/>
            </a:br>
            <a:endParaRPr lang="zh-TW" altLang="en-US" dirty="0"/>
          </a:p>
        </p:txBody>
      </p:sp>
      <p:sp>
        <p:nvSpPr>
          <p:cNvPr id="5" name="內容版面配置區 4">
            <a:extLst>
              <a:ext uri="{FF2B5EF4-FFF2-40B4-BE49-F238E27FC236}">
                <a16:creationId xmlns:a16="http://schemas.microsoft.com/office/drawing/2014/main" id="{8D4AC75F-A169-DF0F-0D1F-1385BF4A21B2}"/>
              </a:ext>
            </a:extLst>
          </p:cNvPr>
          <p:cNvSpPr>
            <a:spLocks noGrp="1"/>
          </p:cNvSpPr>
          <p:nvPr>
            <p:ph idx="1"/>
          </p:nvPr>
        </p:nvSpPr>
        <p:spPr>
          <a:xfrm>
            <a:off x="601133" y="1303671"/>
            <a:ext cx="10981266" cy="5219033"/>
          </a:xfrm>
        </p:spPr>
        <p:txBody>
          <a:bodyPr/>
          <a:lstStyle/>
          <a:p>
            <a:r>
              <a:rPr lang="en-US" altLang="zh-TW" sz="2400" dirty="0"/>
              <a:t>Ordinary tables can be stored in </a:t>
            </a:r>
            <a:r>
              <a:rPr lang="en-US" altLang="zh-TW" sz="2400" dirty="0" err="1"/>
              <a:t>DataFrame</a:t>
            </a:r>
            <a:r>
              <a:rPr lang="en-US" altLang="zh-TW" sz="2400" dirty="0"/>
              <a:t> format, but merged-cell tables (cross-column/row) require separate handling.</a:t>
            </a:r>
          </a:p>
          <a:p>
            <a:pPr>
              <a:spcBef>
                <a:spcPts val="1200"/>
              </a:spcBef>
            </a:pPr>
            <a:r>
              <a:rPr lang="en-US" altLang="zh-TW" sz="2400" dirty="0"/>
              <a:t>For ordinary tables:</a:t>
            </a:r>
          </a:p>
          <a:p>
            <a:pPr lvl="1"/>
            <a:r>
              <a:rPr lang="en-US" altLang="zh-TW" sz="1800" dirty="0"/>
              <a:t>Read the CSV file into </a:t>
            </a:r>
            <a:r>
              <a:rPr lang="en-US" altLang="zh-TW" sz="1800" dirty="0" err="1"/>
              <a:t>DataFrame</a:t>
            </a:r>
            <a:r>
              <a:rPr lang="en-US" altLang="zh-TW" sz="1800" dirty="0"/>
              <a:t> format.</a:t>
            </a:r>
          </a:p>
          <a:p>
            <a:pPr lvl="1"/>
            <a:r>
              <a:rPr lang="en-US" altLang="zh-TW" sz="1800" dirty="0"/>
              <a:t>Use the Playwright library to render images. By simulating the Chromium browser to process HTML and CSS, screenshots of the web content are captured.</a:t>
            </a:r>
          </a:p>
          <a:p>
            <a:pPr lvl="1"/>
            <a:r>
              <a:rPr lang="en-US" altLang="zh-TW" sz="1800" dirty="0"/>
              <a:t>This method allows customization of backgrounds, borders, fonts, etc., enabling the generation of diverse table images.</a:t>
            </a:r>
            <a:endParaRPr lang="en-US" altLang="zh-TW" dirty="0"/>
          </a:p>
          <a:p>
            <a:pPr>
              <a:spcBef>
                <a:spcPts val="1200"/>
              </a:spcBef>
            </a:pPr>
            <a:r>
              <a:rPr lang="en-US" altLang="zh-TW" sz="2400" dirty="0"/>
              <a:t>For merged-cell tables:</a:t>
            </a:r>
          </a:p>
          <a:p>
            <a:pPr lvl="1"/>
            <a:r>
              <a:rPr lang="en-US" altLang="zh-TW" sz="2000" dirty="0"/>
              <a:t>Read the HTML from the webpage TXT file.</a:t>
            </a:r>
          </a:p>
          <a:p>
            <a:pPr lvl="1"/>
            <a:r>
              <a:rPr lang="en-US" altLang="zh-TW" sz="2000" dirty="0"/>
              <a:t>Use Selenium WebDriver to render images.</a:t>
            </a:r>
          </a:p>
          <a:p>
            <a:pPr lvl="1"/>
            <a:r>
              <a:rPr lang="en-US" altLang="zh-TW" sz="2000" dirty="0"/>
              <a:t>The resulting merged-cell table images are almost identical to those displayed on Wikipedia pages.</a:t>
            </a:r>
          </a:p>
          <a:p>
            <a:endParaRPr lang="en-US" altLang="zh-TW" sz="2400" dirty="0"/>
          </a:p>
          <a:p>
            <a:endParaRPr lang="en-US" altLang="zh-TW" sz="2400" dirty="0"/>
          </a:p>
          <a:p>
            <a:endParaRPr lang="en-US" altLang="zh-TW" sz="2400" dirty="0"/>
          </a:p>
        </p:txBody>
      </p:sp>
      <p:sp>
        <p:nvSpPr>
          <p:cNvPr id="7173" name="投影片編號版面配置區 1">
            <a:extLst>
              <a:ext uri="{FF2B5EF4-FFF2-40B4-BE49-F238E27FC236}">
                <a16:creationId xmlns:a16="http://schemas.microsoft.com/office/drawing/2014/main" id="{AED52DAC-7AA2-A7CD-1429-E34F9A504C1A}"/>
              </a:ext>
            </a:extLst>
          </p:cNvPr>
          <p:cNvSpPr>
            <a:spLocks noGrp="1"/>
          </p:cNvSpPr>
          <p:nvPr>
            <p:ph type="sldNum" sz="quarter" idx="4294967295"/>
          </p:nvPr>
        </p:nvSpPr>
        <p:spPr>
          <a:xfrm>
            <a:off x="11430000" y="6619875"/>
            <a:ext cx="762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A9212D-6406-4E12-8CC4-78DDFE99027F}" type="slidenum">
              <a:rPr lang="en-US" altLang="zh-TW" smtClean="0">
                <a:solidFill>
                  <a:schemeClr val="bg1"/>
                </a:solidFill>
                <a:ea typeface="微軟正黑體" panose="020B0604030504040204" pitchFamily="34" charset="-120"/>
              </a:rPr>
              <a:pPr/>
              <a:t>8</a:t>
            </a:fld>
            <a:endParaRPr lang="en-US" altLang="zh-TW">
              <a:solidFill>
                <a:schemeClr val="bg1"/>
              </a:solidFill>
              <a:ea typeface="微軟正黑體" panose="020B0604030504040204" pitchFamily="34" charset="-120"/>
            </a:endParaRPr>
          </a:p>
        </p:txBody>
      </p:sp>
    </p:spTree>
    <p:extLst>
      <p:ext uri="{BB962C8B-B14F-4D97-AF65-F5344CB8AC3E}">
        <p14:creationId xmlns:p14="http://schemas.microsoft.com/office/powerpoint/2010/main" val="37871084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62AF26-1743-CD98-D246-A6D7D031A5F0}"/>
            </a:ext>
          </a:extLst>
        </p:cNvPr>
        <p:cNvGrpSpPr/>
        <p:nvPr/>
      </p:nvGrpSpPr>
      <p:grpSpPr>
        <a:xfrm>
          <a:off x="0" y="0"/>
          <a:ext cx="0" cy="0"/>
          <a:chOff x="0" y="0"/>
          <a:chExt cx="0" cy="0"/>
        </a:xfrm>
      </p:grpSpPr>
      <p:sp>
        <p:nvSpPr>
          <p:cNvPr id="4" name="標題 3">
            <a:extLst>
              <a:ext uri="{FF2B5EF4-FFF2-40B4-BE49-F238E27FC236}">
                <a16:creationId xmlns:a16="http://schemas.microsoft.com/office/drawing/2014/main" id="{EBB15E3A-5437-4F73-1FFB-4C83C8D4C632}"/>
              </a:ext>
            </a:extLst>
          </p:cNvPr>
          <p:cNvSpPr>
            <a:spLocks noGrp="1"/>
          </p:cNvSpPr>
          <p:nvPr>
            <p:ph type="title"/>
          </p:nvPr>
        </p:nvSpPr>
        <p:spPr/>
        <p:txBody>
          <a:bodyPr/>
          <a:lstStyle/>
          <a:p>
            <a:r>
              <a:rPr lang="en-US" altLang="zh-TW" dirty="0"/>
              <a:t>Table Visualization</a:t>
            </a:r>
            <a:br>
              <a:rPr lang="zh-TW" altLang="en-US" dirty="0"/>
            </a:br>
            <a:br>
              <a:rPr lang="zh-TW" altLang="en-US" dirty="0"/>
            </a:br>
            <a:endParaRPr lang="zh-TW" altLang="en-US" dirty="0"/>
          </a:p>
        </p:txBody>
      </p:sp>
      <p:sp>
        <p:nvSpPr>
          <p:cNvPr id="5" name="內容版面配置區 4">
            <a:extLst>
              <a:ext uri="{FF2B5EF4-FFF2-40B4-BE49-F238E27FC236}">
                <a16:creationId xmlns:a16="http://schemas.microsoft.com/office/drawing/2014/main" id="{8D40D210-AA74-7789-6B94-5480A5A35F89}"/>
              </a:ext>
            </a:extLst>
          </p:cNvPr>
          <p:cNvSpPr>
            <a:spLocks noGrp="1"/>
          </p:cNvSpPr>
          <p:nvPr>
            <p:ph idx="1"/>
          </p:nvPr>
        </p:nvSpPr>
        <p:spPr>
          <a:xfrm>
            <a:off x="601133" y="1303671"/>
            <a:ext cx="10981266" cy="5219033"/>
          </a:xfrm>
        </p:spPr>
        <p:txBody>
          <a:bodyPr/>
          <a:lstStyle/>
          <a:p>
            <a:endParaRPr lang="en-US" altLang="zh-TW" sz="2400" dirty="0"/>
          </a:p>
          <a:p>
            <a:endParaRPr lang="en-US" altLang="zh-TW" sz="2400" dirty="0"/>
          </a:p>
          <a:p>
            <a:endParaRPr lang="en-US" altLang="zh-TW" sz="2400" dirty="0"/>
          </a:p>
        </p:txBody>
      </p:sp>
      <p:sp>
        <p:nvSpPr>
          <p:cNvPr id="7173" name="投影片編號版面配置區 1">
            <a:extLst>
              <a:ext uri="{FF2B5EF4-FFF2-40B4-BE49-F238E27FC236}">
                <a16:creationId xmlns:a16="http://schemas.microsoft.com/office/drawing/2014/main" id="{1B5C2088-771C-0D27-E87B-28ABBECE868D}"/>
              </a:ext>
            </a:extLst>
          </p:cNvPr>
          <p:cNvSpPr>
            <a:spLocks noGrp="1"/>
          </p:cNvSpPr>
          <p:nvPr>
            <p:ph type="sldNum" sz="quarter" idx="4294967295"/>
          </p:nvPr>
        </p:nvSpPr>
        <p:spPr>
          <a:xfrm>
            <a:off x="11430000" y="6619875"/>
            <a:ext cx="762000" cy="2381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a:solidFill>
                  <a:schemeClr val="tx1"/>
                </a:solidFill>
                <a:latin typeface="Arial" panose="020B0604020202020204" pitchFamily="34" charset="0"/>
                <a:ea typeface="新細明體" panose="02020500000000000000" pitchFamily="18" charset="-120"/>
              </a:defRPr>
            </a:lvl1pPr>
            <a:lvl2pPr marL="742950" indent="-285750">
              <a:defRPr kumimoji="1">
                <a:solidFill>
                  <a:schemeClr val="tx1"/>
                </a:solidFill>
                <a:latin typeface="Arial" panose="020B0604020202020204" pitchFamily="34" charset="0"/>
                <a:ea typeface="新細明體" panose="02020500000000000000" pitchFamily="18" charset="-120"/>
              </a:defRPr>
            </a:lvl2pPr>
            <a:lvl3pPr marL="1143000" indent="-228600">
              <a:defRPr kumimoji="1">
                <a:solidFill>
                  <a:schemeClr val="tx1"/>
                </a:solidFill>
                <a:latin typeface="Arial" panose="020B0604020202020204" pitchFamily="34" charset="0"/>
                <a:ea typeface="新細明體" panose="02020500000000000000" pitchFamily="18" charset="-120"/>
              </a:defRPr>
            </a:lvl3pPr>
            <a:lvl4pPr marL="1600200" indent="-228600">
              <a:defRPr kumimoji="1">
                <a:solidFill>
                  <a:schemeClr val="tx1"/>
                </a:solidFill>
                <a:latin typeface="Arial" panose="020B0604020202020204" pitchFamily="34" charset="0"/>
                <a:ea typeface="新細明體" panose="02020500000000000000" pitchFamily="18" charset="-120"/>
              </a:defRPr>
            </a:lvl4pPr>
            <a:lvl5pPr marL="2057400" indent="-228600">
              <a:defRPr kumimoji="1">
                <a:solidFill>
                  <a:schemeClr val="tx1"/>
                </a:solidFill>
                <a:latin typeface="Arial" panose="020B0604020202020204" pitchFamily="34" charset="0"/>
                <a:ea typeface="新細明體" panose="02020500000000000000" pitchFamily="18" charset="-120"/>
              </a:defRPr>
            </a:lvl5pPr>
            <a:lvl6pPr marL="25146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6pPr>
            <a:lvl7pPr marL="29718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7pPr>
            <a:lvl8pPr marL="34290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8pPr>
            <a:lvl9pPr marL="3886200" indent="-228600" eaLnBrk="0" fontAlgn="base" hangingPunct="0">
              <a:spcBef>
                <a:spcPct val="0"/>
              </a:spcBef>
              <a:spcAft>
                <a:spcPct val="0"/>
              </a:spcAft>
              <a:defRPr kumimoji="1">
                <a:solidFill>
                  <a:schemeClr val="tx1"/>
                </a:solidFill>
                <a:latin typeface="Arial" panose="020B0604020202020204" pitchFamily="34" charset="0"/>
                <a:ea typeface="新細明體" panose="02020500000000000000" pitchFamily="18" charset="-120"/>
              </a:defRPr>
            </a:lvl9pPr>
          </a:lstStyle>
          <a:p>
            <a:fld id="{49A9212D-6406-4E12-8CC4-78DDFE99027F}" type="slidenum">
              <a:rPr lang="en-US" altLang="zh-TW" smtClean="0">
                <a:solidFill>
                  <a:schemeClr val="bg1"/>
                </a:solidFill>
                <a:ea typeface="微軟正黑體" panose="020B0604030504040204" pitchFamily="34" charset="-120"/>
              </a:rPr>
              <a:pPr/>
              <a:t>9</a:t>
            </a:fld>
            <a:endParaRPr lang="en-US" altLang="zh-TW">
              <a:solidFill>
                <a:schemeClr val="bg1"/>
              </a:solidFill>
              <a:ea typeface="微軟正黑體" panose="020B0604030504040204" pitchFamily="34" charset="-120"/>
            </a:endParaRPr>
          </a:p>
        </p:txBody>
      </p:sp>
      <p:pic>
        <p:nvPicPr>
          <p:cNvPr id="3" name="圖片 2" descr="一張含有 文字, 螢幕擷取畫面, 數字 的圖片&#10;&#10;自動產生的描述">
            <a:extLst>
              <a:ext uri="{FF2B5EF4-FFF2-40B4-BE49-F238E27FC236}">
                <a16:creationId xmlns:a16="http://schemas.microsoft.com/office/drawing/2014/main" id="{1A4B3494-4134-E1C9-B43D-38A559485E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02968" y="1218685"/>
            <a:ext cx="6456988" cy="1942478"/>
          </a:xfrm>
          <a:prstGeom prst="rect">
            <a:avLst/>
          </a:prstGeom>
        </p:spPr>
      </p:pic>
      <p:pic>
        <p:nvPicPr>
          <p:cNvPr id="7" name="圖片 6">
            <a:extLst>
              <a:ext uri="{FF2B5EF4-FFF2-40B4-BE49-F238E27FC236}">
                <a16:creationId xmlns:a16="http://schemas.microsoft.com/office/drawing/2014/main" id="{61059C55-3C6B-CB4B-501B-4CDE56B6C23F}"/>
              </a:ext>
            </a:extLst>
          </p:cNvPr>
          <p:cNvPicPr>
            <a:picLocks noChangeAspect="1"/>
          </p:cNvPicPr>
          <p:nvPr/>
        </p:nvPicPr>
        <p:blipFill>
          <a:blip r:embed="rId3"/>
          <a:stretch>
            <a:fillRect/>
          </a:stretch>
        </p:blipFill>
        <p:spPr>
          <a:xfrm>
            <a:off x="683797" y="1275114"/>
            <a:ext cx="4199424" cy="1922067"/>
          </a:xfrm>
          <a:prstGeom prst="rect">
            <a:avLst/>
          </a:prstGeom>
        </p:spPr>
      </p:pic>
      <p:pic>
        <p:nvPicPr>
          <p:cNvPr id="9" name="圖片 8" descr="一張含有 文字, 螢幕擷取畫面, 數字, 字型 的圖片&#10;&#10;自動產生的描述">
            <a:extLst>
              <a:ext uri="{FF2B5EF4-FFF2-40B4-BE49-F238E27FC236}">
                <a16:creationId xmlns:a16="http://schemas.microsoft.com/office/drawing/2014/main" id="{99F87249-8004-2D58-AAAC-095AF948B7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436709" y="3395713"/>
            <a:ext cx="6292516" cy="3104308"/>
          </a:xfrm>
          <a:prstGeom prst="rect">
            <a:avLst/>
          </a:prstGeom>
        </p:spPr>
      </p:pic>
      <p:pic>
        <p:nvPicPr>
          <p:cNvPr id="11" name="圖片 10">
            <a:extLst>
              <a:ext uri="{FF2B5EF4-FFF2-40B4-BE49-F238E27FC236}">
                <a16:creationId xmlns:a16="http://schemas.microsoft.com/office/drawing/2014/main" id="{DF816D17-E81B-722A-5B43-2B2CC86453E3}"/>
              </a:ext>
            </a:extLst>
          </p:cNvPr>
          <p:cNvPicPr>
            <a:picLocks noChangeAspect="1"/>
          </p:cNvPicPr>
          <p:nvPr/>
        </p:nvPicPr>
        <p:blipFill>
          <a:blip r:embed="rId5"/>
          <a:stretch>
            <a:fillRect/>
          </a:stretch>
        </p:blipFill>
        <p:spPr>
          <a:xfrm>
            <a:off x="735111" y="3542325"/>
            <a:ext cx="3275259" cy="2973373"/>
          </a:xfrm>
          <a:prstGeom prst="rect">
            <a:avLst/>
          </a:prstGeom>
        </p:spPr>
      </p:pic>
      <p:sp>
        <p:nvSpPr>
          <p:cNvPr id="12" name="箭號: 向右 11">
            <a:extLst>
              <a:ext uri="{FF2B5EF4-FFF2-40B4-BE49-F238E27FC236}">
                <a16:creationId xmlns:a16="http://schemas.microsoft.com/office/drawing/2014/main" id="{A5EA6FCE-8DAC-7B74-B3AF-A617AF800B10}"/>
              </a:ext>
            </a:extLst>
          </p:cNvPr>
          <p:cNvSpPr/>
          <p:nvPr/>
        </p:nvSpPr>
        <p:spPr bwMode="auto">
          <a:xfrm>
            <a:off x="4970612" y="2147570"/>
            <a:ext cx="557573" cy="312821"/>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13" name="箭號: 向右 12">
            <a:extLst>
              <a:ext uri="{FF2B5EF4-FFF2-40B4-BE49-F238E27FC236}">
                <a16:creationId xmlns:a16="http://schemas.microsoft.com/office/drawing/2014/main" id="{80995D5F-DDB6-4D31-4E8A-5940A22F909A}"/>
              </a:ext>
            </a:extLst>
          </p:cNvPr>
          <p:cNvSpPr/>
          <p:nvPr/>
        </p:nvSpPr>
        <p:spPr bwMode="auto">
          <a:xfrm>
            <a:off x="4130842" y="4846096"/>
            <a:ext cx="1195248" cy="368968"/>
          </a:xfrm>
          <a:prstGeom prst="rightArrow">
            <a:avLst/>
          </a:prstGeom>
          <a:solidFill>
            <a:schemeClr val="accent1"/>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TW" altLang="en-US" sz="1800" b="0" i="0" u="none" strike="noStrike" cap="none" normalizeH="0" baseline="0">
              <a:ln>
                <a:noFill/>
              </a:ln>
              <a:solidFill>
                <a:schemeClr val="tx1"/>
              </a:solidFill>
              <a:effectLst/>
              <a:latin typeface="Arial" charset="0"/>
              <a:ea typeface="新細明體" pitchFamily="18" charset="-120"/>
            </a:endParaRPr>
          </a:p>
        </p:txBody>
      </p:sp>
      <p:sp>
        <p:nvSpPr>
          <p:cNvPr id="6" name="文字方塊 5">
            <a:extLst>
              <a:ext uri="{FF2B5EF4-FFF2-40B4-BE49-F238E27FC236}">
                <a16:creationId xmlns:a16="http://schemas.microsoft.com/office/drawing/2014/main" id="{925F3ED9-B248-3F4C-800C-5C282957C8EA}"/>
              </a:ext>
            </a:extLst>
          </p:cNvPr>
          <p:cNvSpPr txBox="1"/>
          <p:nvPr/>
        </p:nvSpPr>
        <p:spPr>
          <a:xfrm>
            <a:off x="32044" y="981615"/>
            <a:ext cx="1696298" cy="307777"/>
          </a:xfrm>
          <a:prstGeom prst="rect">
            <a:avLst/>
          </a:prstGeom>
          <a:noFill/>
        </p:spPr>
        <p:txBody>
          <a:bodyPr wrap="none" rtlCol="0">
            <a:spAutoFit/>
          </a:bodyPr>
          <a:lstStyle/>
          <a:p>
            <a:r>
              <a:rPr lang="en-US" altLang="zh-TW" sz="1400" dirty="0"/>
              <a:t>Merged-cell tables:</a:t>
            </a:r>
          </a:p>
        </p:txBody>
      </p:sp>
      <p:sp>
        <p:nvSpPr>
          <p:cNvPr id="8" name="文字方塊 7">
            <a:extLst>
              <a:ext uri="{FF2B5EF4-FFF2-40B4-BE49-F238E27FC236}">
                <a16:creationId xmlns:a16="http://schemas.microsoft.com/office/drawing/2014/main" id="{C5537AE2-CCFF-A43B-60DF-19981CDD19F2}"/>
              </a:ext>
            </a:extLst>
          </p:cNvPr>
          <p:cNvSpPr txBox="1"/>
          <p:nvPr/>
        </p:nvSpPr>
        <p:spPr>
          <a:xfrm>
            <a:off x="0" y="3211460"/>
            <a:ext cx="1497526" cy="307777"/>
          </a:xfrm>
          <a:prstGeom prst="rect">
            <a:avLst/>
          </a:prstGeom>
          <a:noFill/>
        </p:spPr>
        <p:txBody>
          <a:bodyPr wrap="none" rtlCol="0">
            <a:spAutoFit/>
          </a:bodyPr>
          <a:lstStyle/>
          <a:p>
            <a:r>
              <a:rPr lang="en-US" altLang="zh-TW" sz="1400" dirty="0"/>
              <a:t>Ordinary tables:</a:t>
            </a:r>
          </a:p>
        </p:txBody>
      </p:sp>
    </p:spTree>
    <p:extLst>
      <p:ext uri="{BB962C8B-B14F-4D97-AF65-F5344CB8AC3E}">
        <p14:creationId xmlns:p14="http://schemas.microsoft.com/office/powerpoint/2010/main" val="1020960895"/>
      </p:ext>
    </p:extLst>
  </p:cSld>
  <p:clrMapOvr>
    <a:masterClrMapping/>
  </p:clrMapOvr>
</p:sld>
</file>

<file path=ppt/theme/theme1.xml><?xml version="1.0" encoding="utf-8"?>
<a:theme xmlns:a="http://schemas.openxmlformats.org/drawingml/2006/main" name="簡報內頁">
  <a:themeElements>
    <a:clrScheme name="簡報內頁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簡報內頁">
      <a:majorFont>
        <a:latin typeface="Arial"/>
        <a:ea typeface="微軟正黑體"/>
        <a:cs typeface=""/>
      </a:majorFont>
      <a:minorFont>
        <a:latin typeface="Arial"/>
        <a:ea typeface="微軟正黑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zh-TW" altLang="en-US" sz="1800" b="0" i="0" u="none" strike="noStrike" cap="none" normalizeH="0" baseline="0" smtClean="0">
            <a:ln>
              <a:noFill/>
            </a:ln>
            <a:solidFill>
              <a:schemeClr val="tx1"/>
            </a:solidFill>
            <a:effectLst/>
            <a:latin typeface="Arial" charset="0"/>
            <a:ea typeface="新細明體" pitchFamily="18" charset="-120"/>
          </a:defRPr>
        </a:defPPr>
      </a:lstStyle>
    </a:lnDef>
  </a:objectDefaults>
  <a:extraClrSchemeLst>
    <a:extraClrScheme>
      <a:clrScheme name="簡報內頁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簡報內頁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簡報內頁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簡報內頁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簡報內頁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簡報內頁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簡報內頁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簡報內頁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簡報內頁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簡報內頁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簡報內頁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簡報內頁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佈景主題">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1679</TotalTime>
  <Words>1236</Words>
  <Application>Microsoft Office PowerPoint</Application>
  <PresentationFormat>寬螢幕</PresentationFormat>
  <Paragraphs>117</Paragraphs>
  <Slides>13</Slides>
  <Notes>1</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13</vt:i4>
      </vt:variant>
    </vt:vector>
  </HeadingPairs>
  <TitlesOfParts>
    <vt:vector size="17" baseType="lpstr">
      <vt:lpstr>微軟正黑體</vt:lpstr>
      <vt:lpstr>Arial</vt:lpstr>
      <vt:lpstr>Calibri</vt:lpstr>
      <vt:lpstr>簡報內頁</vt:lpstr>
      <vt:lpstr>Construction of a Traditional Chinese Table Image and QA Dataset</vt:lpstr>
      <vt:lpstr>Project Steps</vt:lpstr>
      <vt:lpstr>Web Crawling  </vt:lpstr>
      <vt:lpstr>Table Extraction – Identifying Required Tables  </vt:lpstr>
      <vt:lpstr>Table Extraction – Extract and Save as JSON and CSV  </vt:lpstr>
      <vt:lpstr>Special Data Processing  </vt:lpstr>
      <vt:lpstr>Data Cleaning  </vt:lpstr>
      <vt:lpstr>Table Visualization  </vt:lpstr>
      <vt:lpstr>Table Visualization  </vt:lpstr>
      <vt:lpstr>Question–Answer Generation   </vt:lpstr>
      <vt:lpstr>Question–Answer Generation Process   </vt:lpstr>
      <vt:lpstr>Traditional Chinese Table and Q&amp;A Dataset   </vt:lpstr>
      <vt:lpstr>PowerPoint 簡報</vt:lpstr>
    </vt:vector>
  </TitlesOfParts>
  <Company>TAS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ITRI投影片範本B</dc:title>
  <dc:creator>ITRI</dc:creator>
  <cp:keywords>2008NewCIS</cp:keywords>
  <cp:lastModifiedBy>劉書祁</cp:lastModifiedBy>
  <cp:revision>104</cp:revision>
  <dcterms:created xsi:type="dcterms:W3CDTF">2008-05-08T04:38:45Z</dcterms:created>
  <dcterms:modified xsi:type="dcterms:W3CDTF">2025-08-28T06:48:26Z</dcterms:modified>
</cp:coreProperties>
</file>