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15" r:id="rId4"/>
  </p:sldMasterIdLst>
  <p:notesMasterIdLst>
    <p:notesMasterId r:id="rId12"/>
  </p:notesMasterIdLst>
  <p:handoutMasterIdLst>
    <p:handoutMasterId r:id="rId13"/>
  </p:handoutMasterIdLst>
  <p:sldIdLst>
    <p:sldId id="269" r:id="rId5"/>
    <p:sldId id="378" r:id="rId6"/>
    <p:sldId id="381" r:id="rId7"/>
    <p:sldId id="384" r:id="rId8"/>
    <p:sldId id="380" r:id="rId9"/>
    <p:sldId id="382" r:id="rId10"/>
    <p:sldId id="38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">
          <p15:clr>
            <a:srgbClr val="A4A3A4"/>
          </p15:clr>
        </p15:guide>
        <p15:guide id="2" pos="32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7A"/>
    <a:srgbClr val="FAFAFA"/>
    <a:srgbClr val="9B7EB8"/>
    <a:srgbClr val="9B7E7A"/>
    <a:srgbClr val="EC619F"/>
    <a:srgbClr val="B40070"/>
    <a:srgbClr val="B4006F"/>
    <a:srgbClr val="C8006F"/>
    <a:srgbClr val="2D2D2B"/>
    <a:srgbClr val="EF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757" autoAdjust="0"/>
  </p:normalViewPr>
  <p:slideViewPr>
    <p:cSldViewPr snapToGrid="0" snapToObjects="1">
      <p:cViewPr varScale="1">
        <p:scale>
          <a:sx n="119" d="100"/>
          <a:sy n="119" d="100"/>
        </p:scale>
        <p:origin x="102" y="366"/>
      </p:cViewPr>
      <p:guideLst>
        <p:guide orient="horz" pos="146"/>
        <p:guide pos="3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A62F7-3042-F846-B025-AC3F59B6A167}" type="datetimeFigureOut">
              <a:rPr lang="sv-SE" smtClean="0"/>
              <a:t>2016-12-05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7605F-1BA0-5348-B60F-F074E2FF1A10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6354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1636A-A03D-A44A-836F-B0C50E5A258D}" type="datetimeFigureOut">
              <a:rPr lang="sv-SE" smtClean="0"/>
              <a:t>2016-12-05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0A508-B0C7-5B4E-91FB-FD5022784368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4596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a - start/kapitel">
    <p:bg>
      <p:bgPr>
        <a:solidFill>
          <a:srgbClr val="E2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a - start/kapitel">
    <p:bg>
      <p:bgPr>
        <a:solidFill>
          <a:srgbClr val="582F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36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- start/kapitel">
    <p:bg>
      <p:bgPr>
        <a:solidFill>
          <a:srgbClr val="EF8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80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a -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6" y="4838394"/>
            <a:ext cx="1310039" cy="140799"/>
          </a:xfrm>
          <a:prstGeom prst="rect">
            <a:avLst/>
          </a:prstGeom>
        </p:spPr>
      </p:pic>
      <p:sp>
        <p:nvSpPr>
          <p:cNvPr id="8" name="Rektangel 7"/>
          <p:cNvSpPr/>
          <p:nvPr userDrawn="1"/>
        </p:nvSpPr>
        <p:spPr>
          <a:xfrm>
            <a:off x="0" y="-1"/>
            <a:ext cx="9144000" cy="4689395"/>
          </a:xfrm>
          <a:prstGeom prst="rect">
            <a:avLst/>
          </a:prstGeom>
          <a:solidFill>
            <a:srgbClr val="E200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0412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a -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0" y="-1"/>
            <a:ext cx="9144000" cy="4689395"/>
          </a:xfrm>
          <a:prstGeom prst="rect">
            <a:avLst/>
          </a:prstGeom>
          <a:solidFill>
            <a:srgbClr val="582F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9" name="Bildobjekt 8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6" y="4838394"/>
            <a:ext cx="1310039" cy="1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9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-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0" y="-1"/>
            <a:ext cx="9144000" cy="4689395"/>
          </a:xfrm>
          <a:prstGeom prst="rect">
            <a:avLst/>
          </a:prstGeom>
          <a:solidFill>
            <a:srgbClr val="EF8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7" name="Bildobjekt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6" y="4838394"/>
            <a:ext cx="1310039" cy="1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3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å -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0" y="-1"/>
            <a:ext cx="9144000" cy="468939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6" name="Bildobjekt 5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6" y="4838394"/>
            <a:ext cx="1310039" cy="1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9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t -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6" y="4838394"/>
            <a:ext cx="1310039" cy="1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1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67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16" r:id="rId1"/>
    <p:sldLayoutId id="2147493517" r:id="rId2"/>
    <p:sldLayoutId id="2147493520" r:id="rId3"/>
    <p:sldLayoutId id="2147493518" r:id="rId4"/>
    <p:sldLayoutId id="2147493519" r:id="rId5"/>
    <p:sldLayoutId id="2147493521" r:id="rId6"/>
    <p:sldLayoutId id="2147493522" r:id="rId7"/>
    <p:sldLayoutId id="2147493526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 descr="collector_bank_logo_full_ne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3837" y="2003570"/>
            <a:ext cx="5686861" cy="596275"/>
          </a:xfrm>
          <a:prstGeom prst="rect">
            <a:avLst/>
          </a:prstGeom>
        </p:spPr>
      </p:pic>
      <p:sp>
        <p:nvSpPr>
          <p:cNvPr id="3" name="textruta 2"/>
          <p:cNvSpPr txBox="1"/>
          <p:nvPr/>
        </p:nvSpPr>
        <p:spPr>
          <a:xfrm>
            <a:off x="820799" y="2720538"/>
            <a:ext cx="724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sv-SE" sz="20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Vägen och fallgroparna vi gick i när vi började med feature flags</a:t>
            </a:r>
            <a:endParaRPr lang="sv-SE" sz="200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2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/>
          <p:nvPr/>
        </p:nvSpPr>
        <p:spPr>
          <a:xfrm>
            <a:off x="673080" y="2462384"/>
            <a:ext cx="3707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Systemarkitekt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för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Payments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Utvecklat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Collectors system sedan 2010</a:t>
            </a:r>
          </a:p>
        </p:txBody>
      </p:sp>
      <p:sp>
        <p:nvSpPr>
          <p:cNvPr id="4" name="Rubrik 1"/>
          <p:cNvSpPr txBox="1">
            <a:spLocks/>
          </p:cNvSpPr>
          <p:nvPr/>
        </p:nvSpPr>
        <p:spPr>
          <a:xfrm>
            <a:off x="673080" y="516706"/>
            <a:ext cx="8229600" cy="9180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Adam Lith</a:t>
            </a:r>
          </a:p>
        </p:txBody>
      </p:sp>
      <p:cxnSp>
        <p:nvCxnSpPr>
          <p:cNvPr id="6" name="Rak 5"/>
          <p:cNvCxnSpPr/>
          <p:nvPr/>
        </p:nvCxnSpPr>
        <p:spPr>
          <a:xfrm>
            <a:off x="203198" y="254623"/>
            <a:ext cx="0" cy="175491"/>
          </a:xfrm>
          <a:prstGeom prst="line">
            <a:avLst/>
          </a:prstGeom>
          <a:ln>
            <a:solidFill>
              <a:srgbClr val="E2007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999" y="0"/>
            <a:ext cx="3248617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-8580" b="8580"/>
          <a:stretch/>
        </p:blipFill>
        <p:spPr>
          <a:xfrm>
            <a:off x="4469641" y="-1310910"/>
            <a:ext cx="4244454" cy="672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7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 descr="Commerce_kamera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7" t="16225" r="17299" b="10958"/>
          <a:stretch/>
        </p:blipFill>
        <p:spPr>
          <a:xfrm>
            <a:off x="4469641" y="-1"/>
            <a:ext cx="4244454" cy="5143501"/>
          </a:xfrm>
          <a:prstGeom prst="rect">
            <a:avLst/>
          </a:prstGeom>
        </p:spPr>
      </p:pic>
      <p:sp>
        <p:nvSpPr>
          <p:cNvPr id="3" name="Rectangle 18"/>
          <p:cNvSpPr/>
          <p:nvPr/>
        </p:nvSpPr>
        <p:spPr>
          <a:xfrm>
            <a:off x="673080" y="2462384"/>
            <a:ext cx="3707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Önskemål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från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verksamheten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Konfigurationsfiler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på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disk</a:t>
            </a:r>
          </a:p>
        </p:txBody>
      </p:sp>
      <p:sp>
        <p:nvSpPr>
          <p:cNvPr id="4" name="Rubrik 1"/>
          <p:cNvSpPr txBox="1">
            <a:spLocks/>
          </p:cNvSpPr>
          <p:nvPr/>
        </p:nvSpPr>
        <p:spPr>
          <a:xfrm>
            <a:off x="673080" y="516706"/>
            <a:ext cx="8229600" cy="9180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Juni 2013</a:t>
            </a:r>
          </a:p>
        </p:txBody>
      </p:sp>
      <p:cxnSp>
        <p:nvCxnSpPr>
          <p:cNvPr id="6" name="Rak 5"/>
          <p:cNvCxnSpPr/>
          <p:nvPr/>
        </p:nvCxnSpPr>
        <p:spPr>
          <a:xfrm>
            <a:off x="203198" y="254623"/>
            <a:ext cx="0" cy="175491"/>
          </a:xfrm>
          <a:prstGeom prst="line">
            <a:avLst/>
          </a:prstGeom>
          <a:ln>
            <a:solidFill>
              <a:srgbClr val="E2007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18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5192"/>
          <a:stretch/>
        </p:blipFill>
        <p:spPr>
          <a:xfrm>
            <a:off x="4469641" y="-1"/>
            <a:ext cx="4244454" cy="5143500"/>
          </a:xfrm>
          <a:prstGeom prst="rect">
            <a:avLst/>
          </a:prstGeom>
        </p:spPr>
      </p:pic>
      <p:sp>
        <p:nvSpPr>
          <p:cNvPr id="3" name="Rectangle 18"/>
          <p:cNvSpPr/>
          <p:nvPr/>
        </p:nvSpPr>
        <p:spPr>
          <a:xfrm>
            <a:off x="673080" y="2462384"/>
            <a:ext cx="37075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1 Team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Scrum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Deploy 1-2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ggr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/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månad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Rubrik 1"/>
          <p:cNvSpPr txBox="1">
            <a:spLocks/>
          </p:cNvSpPr>
          <p:nvPr/>
        </p:nvSpPr>
        <p:spPr>
          <a:xfrm>
            <a:off x="673080" y="516706"/>
            <a:ext cx="8229600" cy="9180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2013-2015</a:t>
            </a:r>
          </a:p>
        </p:txBody>
      </p:sp>
      <p:cxnSp>
        <p:nvCxnSpPr>
          <p:cNvPr id="6" name="Rak 5"/>
          <p:cNvCxnSpPr/>
          <p:nvPr/>
        </p:nvCxnSpPr>
        <p:spPr>
          <a:xfrm>
            <a:off x="203198" y="254623"/>
            <a:ext cx="0" cy="175491"/>
          </a:xfrm>
          <a:prstGeom prst="line">
            <a:avLst/>
          </a:prstGeom>
          <a:ln>
            <a:solidFill>
              <a:srgbClr val="E2007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0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45192"/>
          <a:stretch/>
        </p:blipFill>
        <p:spPr>
          <a:xfrm>
            <a:off x="4469641" y="-1"/>
            <a:ext cx="4244454" cy="5143500"/>
          </a:xfrm>
          <a:prstGeom prst="rect">
            <a:avLst/>
          </a:prstGeom>
        </p:spPr>
      </p:pic>
      <p:sp>
        <p:nvSpPr>
          <p:cNvPr id="3" name="Rectangle 18"/>
          <p:cNvSpPr/>
          <p:nvPr/>
        </p:nvSpPr>
        <p:spPr>
          <a:xfrm>
            <a:off x="673080" y="2462384"/>
            <a:ext cx="37075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1 Team =&gt; 4 Team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Scrum =&gt; Kanban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Deploy 1-2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ggr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/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månad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=&gt; 1-3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ggr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/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vecka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Rubrik 1"/>
          <p:cNvSpPr txBox="1">
            <a:spLocks/>
          </p:cNvSpPr>
          <p:nvPr/>
        </p:nvSpPr>
        <p:spPr>
          <a:xfrm>
            <a:off x="673080" y="516706"/>
            <a:ext cx="8229600" cy="9180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Vad hände </a:t>
            </a:r>
          </a:p>
          <a:p>
            <a:pPr algn="l"/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under 2016?</a:t>
            </a:r>
          </a:p>
        </p:txBody>
      </p:sp>
      <p:cxnSp>
        <p:nvCxnSpPr>
          <p:cNvPr id="6" name="Rak 5"/>
          <p:cNvCxnSpPr/>
          <p:nvPr/>
        </p:nvCxnSpPr>
        <p:spPr>
          <a:xfrm>
            <a:off x="203198" y="254623"/>
            <a:ext cx="0" cy="175491"/>
          </a:xfrm>
          <a:prstGeom prst="line">
            <a:avLst/>
          </a:prstGeom>
          <a:ln>
            <a:solidFill>
              <a:srgbClr val="E2007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8"/>
          <p:cNvSpPr/>
          <p:nvPr/>
        </p:nvSpPr>
        <p:spPr>
          <a:xfrm>
            <a:off x="673080" y="2465499"/>
            <a:ext cx="37075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1 Team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Scrum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Deploy 1-2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ggr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/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månad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26050"/>
            <a:ext cx="9144000" cy="6736965"/>
          </a:xfrm>
          <a:prstGeom prst="rect">
            <a:avLst/>
          </a:prstGeom>
        </p:spPr>
      </p:pic>
      <p:sp>
        <p:nvSpPr>
          <p:cNvPr id="3" name="Rectangle 18"/>
          <p:cNvSpPr/>
          <p:nvPr/>
        </p:nvSpPr>
        <p:spPr>
          <a:xfrm>
            <a:off x="4302643" y="1572936"/>
            <a:ext cx="47347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Featuretoggla</a:t>
            </a:r>
            <a:r>
              <a:rPr lang="en-US" sz="28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ALLT</a:t>
            </a:r>
          </a:p>
          <a:p>
            <a:endParaRPr lang="en-US" sz="28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Ny</a:t>
            </a:r>
            <a:r>
              <a:rPr lang="en-US" sz="28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branchstrategi</a:t>
            </a:r>
            <a:endParaRPr lang="en-US" sz="28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endParaRPr lang="en-US" sz="28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En</a:t>
            </a:r>
            <a:r>
              <a:rPr lang="en-US" sz="28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feature </a:t>
            </a:r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är</a:t>
            </a:r>
            <a:r>
              <a:rPr lang="en-US" sz="28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inte</a:t>
            </a:r>
            <a:r>
              <a:rPr lang="en-US" sz="28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klar</a:t>
            </a:r>
            <a:r>
              <a:rPr lang="en-US" sz="28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förrän</a:t>
            </a:r>
            <a:r>
              <a:rPr lang="en-US" sz="28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togglen</a:t>
            </a:r>
            <a:r>
              <a:rPr lang="en-US" sz="28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är</a:t>
            </a:r>
            <a:r>
              <a:rPr lang="en-US" sz="28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borta</a:t>
            </a:r>
            <a:endParaRPr lang="en-US" sz="28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2278" y="288468"/>
            <a:ext cx="5110401" cy="10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7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Stock_78061827_XLARGE_redigerad_NY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327" y="-22106"/>
            <a:ext cx="9232653" cy="518771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18"/>
          <p:cNvSpPr/>
          <p:nvPr/>
        </p:nvSpPr>
        <p:spPr>
          <a:xfrm>
            <a:off x="673080" y="1533807"/>
            <a:ext cx="42320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Konfiguration</a:t>
            </a:r>
            <a:r>
              <a:rPr lang="en-US" sz="28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sz="28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koden</a:t>
            </a:r>
            <a:endParaRPr lang="en-US" sz="28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endParaRPr lang="en-US" sz="28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Dependency injection</a:t>
            </a:r>
          </a:p>
          <a:p>
            <a:endParaRPr lang="en-US" sz="28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Automatiserade</a:t>
            </a:r>
            <a:r>
              <a:rPr lang="en-US" sz="28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tester &amp; Toggles</a:t>
            </a:r>
          </a:p>
          <a:p>
            <a:endParaRPr lang="en-US" sz="28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Aggressiv</a:t>
            </a:r>
            <a:r>
              <a:rPr lang="en-US" sz="28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pollning</a:t>
            </a:r>
            <a:endParaRPr lang="en-US" sz="2800" b="1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Rubrik 1"/>
          <p:cNvSpPr txBox="1">
            <a:spLocks/>
          </p:cNvSpPr>
          <p:nvPr/>
        </p:nvSpPr>
        <p:spPr>
          <a:xfrm>
            <a:off x="673080" y="516706"/>
            <a:ext cx="8229600" cy="91801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4000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Misstag och lärdomar</a:t>
            </a:r>
          </a:p>
        </p:txBody>
      </p:sp>
    </p:spTree>
    <p:extLst>
      <p:ext uri="{BB962C8B-B14F-4D97-AF65-F5344CB8AC3E}">
        <p14:creationId xmlns:p14="http://schemas.microsoft.com/office/powerpoint/2010/main" val="478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3308</TotalTime>
  <Words>89</Words>
  <Application>Microsoft Office PowerPoint</Application>
  <PresentationFormat>On-screen Show (16:9)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Adam Lith</cp:lastModifiedBy>
  <cp:revision>321</cp:revision>
  <dcterms:created xsi:type="dcterms:W3CDTF">2010-04-12T23:12:02Z</dcterms:created>
  <dcterms:modified xsi:type="dcterms:W3CDTF">2016-12-05T18:37:25Z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