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B87"/>
    <a:srgbClr val="E0DA92"/>
    <a:srgbClr val="AFD79B"/>
    <a:srgbClr val="ADFA78"/>
    <a:srgbClr val="80F87A"/>
    <a:srgbClr val="B8CAEA"/>
    <a:srgbClr val="D7E4BD"/>
    <a:srgbClr val="C5D8A0"/>
    <a:srgbClr val="CFDEB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6598-9DB8-4494-BCB2-8345675A9A52}" type="datetimeFigureOut">
              <a:rPr lang="fr-FR" smtClean="0"/>
              <a:pPr/>
              <a:t>08/08/2013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46BD-33FE-48C7-9BE2-1F1FEA85CCB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6598-9DB8-4494-BCB2-8345675A9A52}" type="datetimeFigureOut">
              <a:rPr lang="fr-FR" smtClean="0"/>
              <a:pPr/>
              <a:t>08/08/2013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46BD-33FE-48C7-9BE2-1F1FEA85CCB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6598-9DB8-4494-BCB2-8345675A9A52}" type="datetimeFigureOut">
              <a:rPr lang="fr-FR" smtClean="0"/>
              <a:pPr/>
              <a:t>08/08/2013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46BD-33FE-48C7-9BE2-1F1FEA85CCB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6598-9DB8-4494-BCB2-8345675A9A52}" type="datetimeFigureOut">
              <a:rPr lang="fr-FR" smtClean="0"/>
              <a:pPr/>
              <a:t>08/08/2013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46BD-33FE-48C7-9BE2-1F1FEA85CCB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6598-9DB8-4494-BCB2-8345675A9A52}" type="datetimeFigureOut">
              <a:rPr lang="fr-FR" smtClean="0"/>
              <a:pPr/>
              <a:t>08/08/2013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46BD-33FE-48C7-9BE2-1F1FEA85CCB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6598-9DB8-4494-BCB2-8345675A9A52}" type="datetimeFigureOut">
              <a:rPr lang="fr-FR" smtClean="0"/>
              <a:pPr/>
              <a:t>08/08/2013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46BD-33FE-48C7-9BE2-1F1FEA85CCB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6598-9DB8-4494-BCB2-8345675A9A52}" type="datetimeFigureOut">
              <a:rPr lang="fr-FR" smtClean="0"/>
              <a:pPr/>
              <a:t>08/08/2013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46BD-33FE-48C7-9BE2-1F1FEA85CCB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6598-9DB8-4494-BCB2-8345675A9A52}" type="datetimeFigureOut">
              <a:rPr lang="fr-FR" smtClean="0"/>
              <a:pPr/>
              <a:t>08/08/2013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46BD-33FE-48C7-9BE2-1F1FEA85CCB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6598-9DB8-4494-BCB2-8345675A9A52}" type="datetimeFigureOut">
              <a:rPr lang="fr-FR" smtClean="0"/>
              <a:pPr/>
              <a:t>08/08/2013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46BD-33FE-48C7-9BE2-1F1FEA85CCB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6598-9DB8-4494-BCB2-8345675A9A52}" type="datetimeFigureOut">
              <a:rPr lang="fr-FR" smtClean="0"/>
              <a:pPr/>
              <a:t>08/08/2013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46BD-33FE-48C7-9BE2-1F1FEA85CCB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6598-9DB8-4494-BCB2-8345675A9A52}" type="datetimeFigureOut">
              <a:rPr lang="fr-FR" smtClean="0"/>
              <a:pPr/>
              <a:t>08/08/2013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46BD-33FE-48C7-9BE2-1F1FEA85CCB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C6598-9DB8-4494-BCB2-8345675A9A52}" type="datetimeFigureOut">
              <a:rPr lang="fr-FR" smtClean="0"/>
              <a:pPr/>
              <a:t>08/08/2013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E46BD-33FE-48C7-9BE2-1F1FEA85CCB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971600" y="116632"/>
            <a:ext cx="6336704" cy="2664296"/>
          </a:xfrm>
          <a:prstGeom prst="roundRect">
            <a:avLst/>
          </a:prstGeom>
          <a:gradFill>
            <a:gsLst>
              <a:gs pos="7000">
                <a:srgbClr val="E4EB87"/>
              </a:gs>
              <a:gs pos="39000">
                <a:schemeClr val="accent3">
                  <a:lumMod val="20000"/>
                  <a:lumOff val="80000"/>
                </a:schemeClr>
              </a:gs>
              <a:gs pos="96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152400" dist="50800" dir="5400000" algn="ctr" rotWithShape="0">
              <a:schemeClr val="tx1">
                <a:lumMod val="50000"/>
                <a:lumOff val="50000"/>
              </a:scheme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i="1" u="sng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 Base </a:t>
            </a:r>
            <a:r>
              <a:rPr lang="fr-FR" b="1" i="1" u="sng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Mobile</a:t>
            </a:r>
            <a:endParaRPr lang="fr-FR" sz="1050" b="1" i="1" u="sng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fr-FR" sz="1050" b="1" i="1" u="sng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fr-FR" sz="1050" b="1" i="1" u="sng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fr-FR" sz="1050" b="1" i="1" u="sng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fr-FR" sz="1050" b="1" i="1" u="sng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fr-FR" sz="1050" b="1" i="1" u="sng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fr-FR" sz="1050" b="1" i="1" u="sng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fr-FR" sz="1050" b="1" i="1" u="sng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fr-FR" sz="1050" b="1" i="1" u="sng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fr-FR" sz="1050" b="1" i="1" u="sng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fr-FR" sz="1050" b="1" i="1" u="sng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fr-FR" sz="1200" b="1" i="1" u="sng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fr-FR" sz="1200" b="1" i="1" dirty="0" smtClean="0">
                <a:solidFill>
                  <a:schemeClr val="tx2">
                    <a:lumMod val="75000"/>
                  </a:schemeClr>
                </a:solidFill>
              </a:rPr>
              <a:t>Inclus, une collecte et la délivrance de documents de traçabilité</a:t>
            </a:r>
            <a:endParaRPr lang="fr-FR" sz="12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24" name="Tableau 23"/>
          <p:cNvGraphicFramePr>
            <a:graphicFrameLocks noGrp="1"/>
          </p:cNvGraphicFramePr>
          <p:nvPr/>
        </p:nvGraphicFramePr>
        <p:xfrm>
          <a:off x="1160442" y="692696"/>
          <a:ext cx="6075855" cy="1512168"/>
        </p:xfrm>
        <a:graphic>
          <a:graphicData uri="http://schemas.openxmlformats.org/drawingml/2006/table">
            <a:tbl>
              <a:tblPr/>
              <a:tblGrid>
                <a:gridCol w="1179310"/>
                <a:gridCol w="1656184"/>
                <a:gridCol w="1642092"/>
                <a:gridCol w="1598269"/>
              </a:tblGrid>
              <a:tr h="4097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 u="sng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Base</a:t>
                      </a:r>
                      <a:endParaRPr lang="fr-FR" sz="1400" b="1" u="sng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 u="sng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Option 1</a:t>
                      </a:r>
                      <a:endParaRPr lang="fr-FR" sz="1400" b="1" u="sng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 u="sng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Option 2</a:t>
                      </a:r>
                      <a:endParaRPr lang="fr-FR" sz="1400" b="1" u="sng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 u="sng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Option 3</a:t>
                      </a:r>
                      <a:endParaRPr lang="fr-FR" sz="1400" b="1" u="sng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49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 smtClean="0"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fr-FR" sz="1200" dirty="0" smtClean="0">
                          <a:latin typeface="+mn-lt"/>
                          <a:ea typeface="Calibri"/>
                          <a:cs typeface="Times New Roman"/>
                        </a:rPr>
                        <a:t> Box Mobile</a:t>
                      </a:r>
                      <a:endParaRPr lang="fr-FR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 smtClean="0"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fr-FR" sz="1200" dirty="0" smtClean="0">
                          <a:latin typeface="+mn-lt"/>
                          <a:ea typeface="Calibri"/>
                          <a:cs typeface="Times New Roman"/>
                        </a:rPr>
                        <a:t> Box Mobile Sécurisée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baseline="0" dirty="0" smtClean="0">
                          <a:latin typeface="+mn-lt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fr-FR" sz="1200" baseline="0" dirty="0" smtClean="0">
                          <a:latin typeface="+mn-lt"/>
                          <a:ea typeface="Calibri"/>
                          <a:cs typeface="Times New Roman"/>
                        </a:rPr>
                        <a:t> Box XL Cartouche</a:t>
                      </a:r>
                      <a:endParaRPr lang="fr-FR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b="1" baseline="0" dirty="0" smtClean="0"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fr-FR" sz="1200" baseline="0" dirty="0" smtClean="0">
                          <a:latin typeface="+mn-lt"/>
                          <a:ea typeface="Calibri"/>
                          <a:cs typeface="Times New Roman"/>
                        </a:rPr>
                        <a:t> Box Pile</a:t>
                      </a:r>
                      <a:endParaRPr lang="fr-FR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74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27" name="Image 26" descr="pi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92900" y="1455199"/>
            <a:ext cx="522171" cy="764905"/>
          </a:xfrm>
          <a:prstGeom prst="rect">
            <a:avLst/>
          </a:prstGeom>
        </p:spPr>
      </p:pic>
      <p:pic>
        <p:nvPicPr>
          <p:cNvPr id="28" name="Image 27" descr="picto_cartouche_off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36428" y="1464165"/>
            <a:ext cx="530426" cy="696762"/>
          </a:xfrm>
          <a:prstGeom prst="rect">
            <a:avLst/>
          </a:prstGeom>
        </p:spPr>
      </p:pic>
      <p:pic>
        <p:nvPicPr>
          <p:cNvPr id="31" name="Image 30" descr="picto_tel_off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75368" y="1473129"/>
            <a:ext cx="506697" cy="666584"/>
          </a:xfrm>
          <a:prstGeom prst="rect">
            <a:avLst/>
          </a:prstGeom>
        </p:spPr>
      </p:pic>
      <p:sp>
        <p:nvSpPr>
          <p:cNvPr id="36" name="Rectangle à coins arrondis 35"/>
          <p:cNvSpPr/>
          <p:nvPr/>
        </p:nvSpPr>
        <p:spPr>
          <a:xfrm>
            <a:off x="971600" y="2924944"/>
            <a:ext cx="6408712" cy="2592288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152400" dist="50800" dir="5400000" sx="101000" sy="101000" algn="ctr" rotWithShape="0">
              <a:schemeClr val="tx1">
                <a:lumMod val="50000"/>
                <a:lumOff val="50000"/>
              </a:scheme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i="1" u="sng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 Base </a:t>
            </a:r>
            <a:r>
              <a:rPr lang="fr-FR" b="1" i="1" u="sng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Papier</a:t>
            </a:r>
          </a:p>
          <a:p>
            <a:pPr algn="ctr"/>
            <a:endParaRPr lang="fr-FR" b="1" i="1" u="sng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fr-FR" b="1" i="1" u="sng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fr-FR" b="1" i="1" u="sng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fr-FR" sz="1000" b="1" i="1" u="sng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fr-FR" sz="1000" b="1" i="1" u="sng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fr-FR" sz="1000" b="1" i="1" u="sng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fr-FR" sz="1000" b="1" i="1" u="sng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fr-FR" sz="1000" b="1" i="1" u="sng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fr-FR" sz="1000" b="1" i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fr-FR" sz="1200" b="1" i="1" dirty="0" smtClean="0">
                <a:solidFill>
                  <a:schemeClr val="tx2">
                    <a:lumMod val="75000"/>
                  </a:schemeClr>
                </a:solidFill>
              </a:rPr>
              <a:t>Inclus, une collecte </a:t>
            </a:r>
            <a:r>
              <a:rPr lang="fr-FR" sz="1200" b="1" i="1" dirty="0" smtClean="0">
                <a:solidFill>
                  <a:schemeClr val="tx2">
                    <a:lumMod val="75000"/>
                  </a:schemeClr>
                </a:solidFill>
              </a:rPr>
              <a:t>et la </a:t>
            </a:r>
            <a:r>
              <a:rPr lang="fr-FR" sz="1200" b="1" i="1" dirty="0" smtClean="0">
                <a:solidFill>
                  <a:schemeClr val="tx2">
                    <a:lumMod val="75000"/>
                  </a:schemeClr>
                </a:solidFill>
              </a:rPr>
              <a:t>délivrance de documents de traçabilité</a:t>
            </a:r>
          </a:p>
          <a:p>
            <a:pPr algn="ctr"/>
            <a:endParaRPr lang="fr-FR" b="1" i="1" u="sng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37" name="Tableau 36"/>
          <p:cNvGraphicFramePr>
            <a:graphicFrameLocks noGrp="1"/>
          </p:cNvGraphicFramePr>
          <p:nvPr/>
        </p:nvGraphicFramePr>
        <p:xfrm>
          <a:off x="1169407" y="3492043"/>
          <a:ext cx="6075854" cy="1512168"/>
        </p:xfrm>
        <a:graphic>
          <a:graphicData uri="http://schemas.openxmlformats.org/drawingml/2006/table">
            <a:tbl>
              <a:tblPr/>
              <a:tblGrid>
                <a:gridCol w="1170345"/>
                <a:gridCol w="1656184"/>
                <a:gridCol w="1656184"/>
                <a:gridCol w="1593141"/>
              </a:tblGrid>
              <a:tr h="4097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 u="sng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Base</a:t>
                      </a:r>
                      <a:endParaRPr lang="fr-FR" sz="1400" b="1" u="sng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 u="sng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Option 1</a:t>
                      </a:r>
                      <a:endParaRPr lang="fr-FR" sz="1400" b="1" u="sng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 u="sng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Option 2</a:t>
                      </a:r>
                      <a:endParaRPr lang="fr-FR" sz="1400" b="1" u="sng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 u="sng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Option 3</a:t>
                      </a:r>
                      <a:endParaRPr lang="fr-FR" sz="1400" b="1" u="sng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49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 smtClean="0">
                          <a:latin typeface="+mn-lt"/>
                          <a:ea typeface="Calibri"/>
                          <a:cs typeface="Times New Roman"/>
                        </a:rPr>
                        <a:t>20</a:t>
                      </a:r>
                      <a:r>
                        <a:rPr lang="fr-FR" sz="1200" dirty="0" smtClean="0">
                          <a:latin typeface="+mn-lt"/>
                          <a:ea typeface="Calibri"/>
                          <a:cs typeface="Times New Roman"/>
                        </a:rPr>
                        <a:t> Box Papier</a:t>
                      </a:r>
                      <a:endParaRPr lang="fr-FR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 smtClean="0">
                          <a:latin typeface="+mn-lt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fr-FR" sz="1200" dirty="0" smtClean="0">
                          <a:latin typeface="+mn-lt"/>
                          <a:ea typeface="Calibri"/>
                          <a:cs typeface="Times New Roman"/>
                        </a:rPr>
                        <a:t> Box XL Gobelet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baseline="0" dirty="0" smtClean="0">
                          <a:latin typeface="+mn-lt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fr-FR" sz="1200" baseline="0" dirty="0" smtClean="0">
                          <a:latin typeface="+mn-lt"/>
                          <a:ea typeface="Calibri"/>
                          <a:cs typeface="Times New Roman"/>
                        </a:rPr>
                        <a:t> Box XL Canette</a:t>
                      </a:r>
                      <a:endParaRPr lang="fr-FR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baseline="0" dirty="0" smtClean="0">
                          <a:latin typeface="+mn-lt"/>
                          <a:ea typeface="Calibri"/>
                          <a:cs typeface="Times New Roman"/>
                        </a:rPr>
                        <a:t>2 Box Capsule</a:t>
                      </a:r>
                      <a:endParaRPr lang="fr-FR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74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42" name="Image 41" descr="mobilesecurisé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43808" y="1428016"/>
            <a:ext cx="583457" cy="732339"/>
          </a:xfrm>
          <a:prstGeom prst="rect">
            <a:avLst/>
          </a:prstGeom>
        </p:spPr>
      </p:pic>
      <p:pic>
        <p:nvPicPr>
          <p:cNvPr id="43" name="Image 42" descr="picto_gobelet_off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881351" y="4239306"/>
            <a:ext cx="577252" cy="725880"/>
          </a:xfrm>
          <a:prstGeom prst="rect">
            <a:avLst/>
          </a:prstGeom>
        </p:spPr>
      </p:pic>
      <p:pic>
        <p:nvPicPr>
          <p:cNvPr id="48" name="Image 47" descr="picto_canette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28858" y="4247983"/>
            <a:ext cx="571467" cy="725880"/>
          </a:xfrm>
          <a:prstGeom prst="rect">
            <a:avLst/>
          </a:prstGeom>
        </p:spPr>
      </p:pic>
      <p:pic>
        <p:nvPicPr>
          <p:cNvPr id="49" name="Image 48" descr="picto_capsule2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089436" y="4302349"/>
            <a:ext cx="759637" cy="710827"/>
          </a:xfrm>
          <a:prstGeom prst="rect">
            <a:avLst/>
          </a:prstGeom>
        </p:spPr>
      </p:pic>
      <p:pic>
        <p:nvPicPr>
          <p:cNvPr id="50" name="Image 49" descr="picto_papier_on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49059" y="4284132"/>
            <a:ext cx="423430" cy="588496"/>
          </a:xfrm>
          <a:prstGeom prst="rect">
            <a:avLst/>
          </a:prstGeom>
        </p:spPr>
      </p:pic>
      <p:sp>
        <p:nvSpPr>
          <p:cNvPr id="57" name="Rectangle à coins arrondis 56"/>
          <p:cNvSpPr/>
          <p:nvPr/>
        </p:nvSpPr>
        <p:spPr>
          <a:xfrm>
            <a:off x="971600" y="5687984"/>
            <a:ext cx="6408712" cy="2925592"/>
          </a:xfrm>
          <a:prstGeom prst="round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165100" dist="50800" dir="5400000" sx="102000" sy="102000" algn="ctr" rotWithShape="0">
              <a:schemeClr val="tx1">
                <a:lumMod val="50000"/>
                <a:lumOff val="50000"/>
                <a:alpha val="82000"/>
              </a:scheme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i="1" u="sng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 Base </a:t>
            </a:r>
            <a:r>
              <a:rPr lang="fr-FR" b="1" i="1" u="sng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Consommable</a:t>
            </a:r>
            <a:endParaRPr lang="fr-FR" sz="1000" b="1" i="1" u="sng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fr-FR" sz="1000" b="1" i="1" u="sng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fr-FR" sz="1000" b="1" i="1" u="sng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fr-FR" sz="1000" b="1" i="1" u="sng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fr-FR" sz="1000" b="1" i="1" u="sng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fr-FR" sz="1200" b="1" i="1" u="sng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fr-FR" sz="1200" b="1" i="1" u="sng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fr-FR" sz="1200" b="1" i="1" u="sng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fr-FR" sz="1200" b="1" i="1" u="sng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fr-FR" sz="1200" b="1" i="1" u="sng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fr-FR" sz="1200" b="1" i="1" u="sng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fr-FR" sz="1200" b="1" i="1" u="sng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fr-FR" sz="1200" b="1" i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fr-FR" sz="1200" b="1" i="1" dirty="0" smtClean="0">
                <a:solidFill>
                  <a:schemeClr val="tx2">
                    <a:lumMod val="75000"/>
                  </a:schemeClr>
                </a:solidFill>
              </a:rPr>
              <a:t>Inclus, une collecte </a:t>
            </a:r>
            <a:r>
              <a:rPr lang="fr-FR" sz="1200" b="1" i="1" dirty="0" smtClean="0">
                <a:solidFill>
                  <a:schemeClr val="tx2">
                    <a:lumMod val="75000"/>
                  </a:schemeClr>
                </a:solidFill>
              </a:rPr>
              <a:t>et la </a:t>
            </a:r>
            <a:r>
              <a:rPr lang="fr-FR" sz="1200" b="1" i="1" dirty="0" smtClean="0">
                <a:solidFill>
                  <a:schemeClr val="tx2">
                    <a:lumMod val="75000"/>
                  </a:schemeClr>
                </a:solidFill>
              </a:rPr>
              <a:t>délivrance de documents de traçabilité</a:t>
            </a:r>
          </a:p>
          <a:p>
            <a:pPr algn="ctr"/>
            <a:endParaRPr lang="fr-FR" b="1" i="1" u="sng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fr-FR" b="1" i="1" u="sng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fr-FR" b="1" i="1" u="sng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fr-FR" b="1" i="1" u="sng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58" name="Tableau 57"/>
          <p:cNvGraphicFramePr>
            <a:graphicFrameLocks noGrp="1"/>
          </p:cNvGraphicFramePr>
          <p:nvPr/>
        </p:nvGraphicFramePr>
        <p:xfrm>
          <a:off x="1169407" y="6255084"/>
          <a:ext cx="6075854" cy="1998452"/>
        </p:xfrm>
        <a:graphic>
          <a:graphicData uri="http://schemas.openxmlformats.org/drawingml/2006/table">
            <a:tbl>
              <a:tblPr/>
              <a:tblGrid>
                <a:gridCol w="2250465"/>
                <a:gridCol w="1440160"/>
                <a:gridCol w="1224136"/>
                <a:gridCol w="1161093"/>
              </a:tblGrid>
              <a:tr h="4097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u="sng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Base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 u="sng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Option 1</a:t>
                      </a:r>
                      <a:endParaRPr lang="fr-FR" sz="1400" b="1" u="sng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 u="sng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Option 2</a:t>
                      </a:r>
                      <a:endParaRPr lang="fr-FR" sz="1400" b="1" u="sng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 u="sng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Option 3</a:t>
                      </a:r>
                      <a:endParaRPr lang="fr-FR" sz="1400" b="1" u="sng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49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 smtClean="0">
                          <a:latin typeface="+mn-lt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fr-FR" sz="1200" dirty="0" smtClean="0">
                          <a:latin typeface="+mn-lt"/>
                          <a:ea typeface="Calibri"/>
                          <a:cs typeface="Times New Roman"/>
                        </a:rPr>
                        <a:t> Box XL Gobelet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baseline="0" dirty="0" smtClean="0">
                          <a:latin typeface="+mn-lt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fr-FR" sz="1200" baseline="0" dirty="0" smtClean="0">
                          <a:latin typeface="+mn-lt"/>
                          <a:ea typeface="Calibri"/>
                          <a:cs typeface="Times New Roman"/>
                        </a:rPr>
                        <a:t> Box XL Canette</a:t>
                      </a:r>
                      <a:endParaRPr lang="fr-FR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baseline="0" dirty="0" smtClean="0">
                          <a:latin typeface="+mn-lt"/>
                          <a:ea typeface="Calibri"/>
                          <a:cs typeface="Times New Roman"/>
                        </a:rPr>
                        <a:t>2 </a:t>
                      </a:r>
                      <a:r>
                        <a:rPr lang="fr-FR" sz="1200" baseline="0" dirty="0" smtClean="0">
                          <a:latin typeface="+mn-lt"/>
                          <a:ea typeface="Calibri"/>
                          <a:cs typeface="Times New Roman"/>
                        </a:rPr>
                        <a:t>Box Capsule</a:t>
                      </a:r>
                      <a:endParaRPr lang="fr-FR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baseline="0" dirty="0" smtClean="0">
                          <a:latin typeface="+mn-lt"/>
                          <a:ea typeface="Calibri"/>
                          <a:cs typeface="Times New Roman"/>
                        </a:rPr>
                        <a:t>5</a:t>
                      </a:r>
                      <a:r>
                        <a:rPr lang="fr-FR" sz="1200" baseline="0" dirty="0" smtClean="0">
                          <a:latin typeface="+mn-lt"/>
                          <a:ea typeface="Calibri"/>
                          <a:cs typeface="Times New Roman"/>
                        </a:rPr>
                        <a:t> Box Papier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aseline="0" dirty="0" smtClean="0">
                          <a:latin typeface="+mn-lt"/>
                          <a:ea typeface="Calibri"/>
                          <a:cs typeface="Times New Roman"/>
                        </a:rPr>
                        <a:t>10 Box Papier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aseline="0" dirty="0" smtClean="0">
                          <a:latin typeface="+mn-lt"/>
                          <a:ea typeface="Calibri"/>
                          <a:cs typeface="Times New Roman"/>
                        </a:rPr>
                        <a:t>20 Box Papier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74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60" name="Image 59" descr="picto_canette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014384" y="7402906"/>
            <a:ext cx="576064" cy="731718"/>
          </a:xfrm>
          <a:prstGeom prst="rect">
            <a:avLst/>
          </a:prstGeom>
        </p:spPr>
      </p:pic>
      <p:pic>
        <p:nvPicPr>
          <p:cNvPr id="61" name="Image 60" descr="picto_capsule2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585312" y="7484484"/>
            <a:ext cx="744334" cy="669862"/>
          </a:xfrm>
          <a:prstGeom prst="rect">
            <a:avLst/>
          </a:prstGeom>
        </p:spPr>
      </p:pic>
      <p:pic>
        <p:nvPicPr>
          <p:cNvPr id="63" name="Image 62" descr="picto_gobelet_off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87527" y="7397846"/>
            <a:ext cx="576064" cy="724385"/>
          </a:xfrm>
          <a:prstGeom prst="rect">
            <a:avLst/>
          </a:prstGeom>
        </p:spPr>
      </p:pic>
      <p:pic>
        <p:nvPicPr>
          <p:cNvPr id="65" name="Image 64" descr="picto_papier_on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916309" y="7477299"/>
            <a:ext cx="402872" cy="559925"/>
          </a:xfrm>
          <a:prstGeom prst="rect">
            <a:avLst/>
          </a:prstGeom>
        </p:spPr>
      </p:pic>
      <p:pic>
        <p:nvPicPr>
          <p:cNvPr id="66" name="Image 65" descr="picto_papier_on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84461" y="7477299"/>
            <a:ext cx="402872" cy="559925"/>
          </a:xfrm>
          <a:prstGeom prst="rect">
            <a:avLst/>
          </a:prstGeom>
        </p:spPr>
      </p:pic>
      <p:pic>
        <p:nvPicPr>
          <p:cNvPr id="67" name="Image 66" descr="picto_papier_on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436589" y="7477299"/>
            <a:ext cx="402872" cy="5599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971600" y="2780928"/>
            <a:ext cx="6408712" cy="2925592"/>
          </a:xfrm>
          <a:prstGeom prst="round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165100" dist="50800" dir="5400000" sx="102000" sy="102000" algn="ctr" rotWithShape="0">
              <a:schemeClr val="tx1">
                <a:lumMod val="50000"/>
                <a:lumOff val="50000"/>
                <a:alpha val="82000"/>
              </a:scheme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i="1" u="sng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 Base </a:t>
            </a:r>
            <a:r>
              <a:rPr lang="fr-FR" b="1" i="1" u="sng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Consommable</a:t>
            </a:r>
            <a:endParaRPr lang="fr-FR" sz="1000" b="1" i="1" u="sng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fr-FR" sz="1000" b="1" i="1" u="sng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fr-FR" sz="1000" b="1" i="1" u="sng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fr-FR" sz="1000" b="1" i="1" u="sng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fr-FR" sz="1000" b="1" i="1" u="sng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fr-FR" sz="1200" b="1" i="1" u="sng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fr-FR" sz="1200" b="1" i="1" u="sng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fr-FR" sz="1200" b="1" i="1" u="sng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fr-FR" sz="1200" b="1" i="1" u="sng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fr-FR" sz="1200" b="1" i="1" u="sng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fr-FR" sz="1200" b="1" i="1" u="sng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fr-FR" sz="1200" b="1" i="1" u="sng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fr-FR" sz="1200" b="1" i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fr-FR" sz="1200" b="1" i="1" dirty="0" smtClean="0">
                <a:solidFill>
                  <a:schemeClr val="tx2">
                    <a:lumMod val="75000"/>
                  </a:schemeClr>
                </a:solidFill>
              </a:rPr>
              <a:t>Inclus, une collecte </a:t>
            </a:r>
            <a:r>
              <a:rPr lang="fr-FR" sz="1200" b="1" i="1" dirty="0" smtClean="0">
                <a:solidFill>
                  <a:schemeClr val="tx2">
                    <a:lumMod val="75000"/>
                  </a:schemeClr>
                </a:solidFill>
              </a:rPr>
              <a:t>et la </a:t>
            </a:r>
            <a:r>
              <a:rPr lang="fr-FR" sz="1200" b="1" i="1" dirty="0" smtClean="0">
                <a:solidFill>
                  <a:schemeClr val="tx2">
                    <a:lumMod val="75000"/>
                  </a:schemeClr>
                </a:solidFill>
              </a:rPr>
              <a:t>délivrance de documents de traçabilité</a:t>
            </a:r>
          </a:p>
          <a:p>
            <a:pPr algn="ctr"/>
            <a:endParaRPr lang="fr-FR" b="1" i="1" u="sng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fr-FR" b="1" i="1" u="sng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fr-FR" b="1" i="1" u="sng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fr-FR" b="1" i="1" u="sng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1169407" y="3348028"/>
          <a:ext cx="6075854" cy="1998452"/>
        </p:xfrm>
        <a:graphic>
          <a:graphicData uri="http://schemas.openxmlformats.org/drawingml/2006/table">
            <a:tbl>
              <a:tblPr/>
              <a:tblGrid>
                <a:gridCol w="2250465"/>
                <a:gridCol w="1440160"/>
                <a:gridCol w="1224136"/>
                <a:gridCol w="1161093"/>
              </a:tblGrid>
              <a:tr h="4097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u="sng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Base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 u="sng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Option 1</a:t>
                      </a:r>
                      <a:endParaRPr lang="fr-FR" sz="1400" b="1" u="sng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 u="sng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Option 2</a:t>
                      </a:r>
                      <a:endParaRPr lang="fr-FR" sz="1400" b="1" u="sng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 u="sng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Option 3</a:t>
                      </a:r>
                      <a:endParaRPr lang="fr-FR" sz="1400" b="1" u="sng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49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 smtClean="0">
                          <a:latin typeface="+mn-lt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fr-FR" sz="1200" dirty="0" smtClean="0">
                          <a:latin typeface="+mn-lt"/>
                          <a:ea typeface="Calibri"/>
                          <a:cs typeface="Times New Roman"/>
                        </a:rPr>
                        <a:t> Box XL Gobelet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baseline="0" dirty="0" smtClean="0">
                          <a:latin typeface="+mn-lt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fr-FR" sz="1200" baseline="0" dirty="0" smtClean="0">
                          <a:latin typeface="+mn-lt"/>
                          <a:ea typeface="Calibri"/>
                          <a:cs typeface="Times New Roman"/>
                        </a:rPr>
                        <a:t> Box XL Canette</a:t>
                      </a:r>
                      <a:endParaRPr lang="fr-FR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baseline="0" dirty="0" smtClean="0">
                          <a:latin typeface="+mn-lt"/>
                          <a:ea typeface="Calibri"/>
                          <a:cs typeface="Times New Roman"/>
                        </a:rPr>
                        <a:t>2 </a:t>
                      </a:r>
                      <a:r>
                        <a:rPr lang="fr-FR" sz="1200" baseline="0" dirty="0" smtClean="0">
                          <a:latin typeface="+mn-lt"/>
                          <a:ea typeface="Calibri"/>
                          <a:cs typeface="Times New Roman"/>
                        </a:rPr>
                        <a:t>Box Capsule</a:t>
                      </a:r>
                      <a:endParaRPr lang="fr-FR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baseline="0" dirty="0" smtClean="0">
                          <a:latin typeface="+mn-lt"/>
                          <a:ea typeface="Calibri"/>
                          <a:cs typeface="Times New Roman"/>
                        </a:rPr>
                        <a:t>5</a:t>
                      </a:r>
                      <a:r>
                        <a:rPr lang="fr-FR" sz="1200" baseline="0" dirty="0" smtClean="0">
                          <a:latin typeface="+mn-lt"/>
                          <a:ea typeface="Calibri"/>
                          <a:cs typeface="Times New Roman"/>
                        </a:rPr>
                        <a:t> Box Papier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aseline="0" dirty="0" smtClean="0">
                          <a:latin typeface="+mn-lt"/>
                          <a:ea typeface="Calibri"/>
                          <a:cs typeface="Times New Roman"/>
                        </a:rPr>
                        <a:t>10 Box Papier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aseline="0" dirty="0" smtClean="0">
                          <a:latin typeface="+mn-lt"/>
                          <a:ea typeface="Calibri"/>
                          <a:cs typeface="Times New Roman"/>
                        </a:rPr>
                        <a:t>20 Box Papier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74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6" name="Image 5" descr="picto_canet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14384" y="4495850"/>
            <a:ext cx="576064" cy="731718"/>
          </a:xfrm>
          <a:prstGeom prst="rect">
            <a:avLst/>
          </a:prstGeom>
        </p:spPr>
      </p:pic>
      <p:pic>
        <p:nvPicPr>
          <p:cNvPr id="7" name="Image 6" descr="picto_capsul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85312" y="4577428"/>
            <a:ext cx="744334" cy="669862"/>
          </a:xfrm>
          <a:prstGeom prst="rect">
            <a:avLst/>
          </a:prstGeom>
        </p:spPr>
      </p:pic>
      <p:pic>
        <p:nvPicPr>
          <p:cNvPr id="8" name="Image 7" descr="picto_gobelet_off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87527" y="4490790"/>
            <a:ext cx="576064" cy="724385"/>
          </a:xfrm>
          <a:prstGeom prst="rect">
            <a:avLst/>
          </a:prstGeom>
        </p:spPr>
      </p:pic>
      <p:pic>
        <p:nvPicPr>
          <p:cNvPr id="9" name="Image 8" descr="picto_papier_o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16309" y="4570243"/>
            <a:ext cx="402872" cy="559925"/>
          </a:xfrm>
          <a:prstGeom prst="rect">
            <a:avLst/>
          </a:prstGeom>
        </p:spPr>
      </p:pic>
      <p:pic>
        <p:nvPicPr>
          <p:cNvPr id="10" name="Image 9" descr="picto_papier_o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84461" y="4570243"/>
            <a:ext cx="402872" cy="559925"/>
          </a:xfrm>
          <a:prstGeom prst="rect">
            <a:avLst/>
          </a:prstGeom>
        </p:spPr>
      </p:pic>
      <p:pic>
        <p:nvPicPr>
          <p:cNvPr id="11" name="Image 10" descr="picto_papier_o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36589" y="4570243"/>
            <a:ext cx="402872" cy="5599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152</Words>
  <Application>Microsoft Office PowerPoint</Application>
  <PresentationFormat>Affichage à l'écran (4:3)</PresentationFormat>
  <Paragraphs>92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Diapositive 1</vt:lpstr>
      <vt:lpstr>Diapositive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cj</dc:creator>
  <cp:lastModifiedBy>cj</cp:lastModifiedBy>
  <cp:revision>25</cp:revision>
  <dcterms:created xsi:type="dcterms:W3CDTF">2013-08-08T14:34:00Z</dcterms:created>
  <dcterms:modified xsi:type="dcterms:W3CDTF">2013-08-08T18:20:14Z</dcterms:modified>
</cp:coreProperties>
</file>