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376"/>
    <a:srgbClr val="1F2361"/>
    <a:srgbClr val="EDF3F9"/>
    <a:srgbClr val="F9FBFD"/>
    <a:srgbClr val="3B7A81"/>
    <a:srgbClr val="24274A"/>
    <a:srgbClr val="1819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63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CB32-1C22-4CF8-B8E4-96AAF00D59B4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58D8-D3B2-4860-97DD-69C7FF55D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780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CB32-1C22-4CF8-B8E4-96AAF00D59B4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58D8-D3B2-4860-97DD-69C7FF55D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18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CB32-1C22-4CF8-B8E4-96AAF00D59B4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58D8-D3B2-4860-97DD-69C7FF55D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23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CB32-1C22-4CF8-B8E4-96AAF00D59B4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58D8-D3B2-4860-97DD-69C7FF55D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339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CB32-1C22-4CF8-B8E4-96AAF00D59B4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58D8-D3B2-4860-97DD-69C7FF55D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8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CB32-1C22-4CF8-B8E4-96AAF00D59B4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58D8-D3B2-4860-97DD-69C7FF55D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166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CB32-1C22-4CF8-B8E4-96AAF00D59B4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58D8-D3B2-4860-97DD-69C7FF55D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86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CB32-1C22-4CF8-B8E4-96AAF00D59B4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58D8-D3B2-4860-97DD-69C7FF55D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64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CB32-1C22-4CF8-B8E4-96AAF00D59B4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58D8-D3B2-4860-97DD-69C7FF55D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176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CB32-1C22-4CF8-B8E4-96AAF00D59B4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58D8-D3B2-4860-97DD-69C7FF55D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03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CB32-1C22-4CF8-B8E4-96AAF00D59B4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58D8-D3B2-4860-97DD-69C7FF55D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291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8CB32-1C22-4CF8-B8E4-96AAF00D59B4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A58D8-D3B2-4860-97DD-69C7FF55D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09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4187301"/>
            <a:ext cx="1080120" cy="59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228310" y="3602252"/>
            <a:ext cx="562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>
                <a:latin typeface="Segoe Print" panose="02000600000000000000" pitchFamily="2" charset="0"/>
              </a:defRPr>
            </a:lvl1pPr>
          </a:lstStyle>
          <a:p>
            <a:r>
              <a:rPr lang="en-GB" dirty="0">
                <a:solidFill>
                  <a:srgbClr val="1F2361"/>
                </a:solidFill>
              </a:rPr>
              <a:t>start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83488" y="2662313"/>
            <a:ext cx="1873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Bradley Hand ITC" panose="03070402050302030203" pitchFamily="66" charset="0"/>
              </a:defRPr>
            </a:lvl1pPr>
          </a:lstStyle>
          <a:p>
            <a:pPr algn="ctr"/>
            <a:r>
              <a:rPr lang="en-GB" sz="1200" u="sng" dirty="0" smtClean="0">
                <a:solidFill>
                  <a:srgbClr val="1F2361"/>
                </a:solidFill>
                <a:latin typeface="Segoe Print" panose="02000600000000000000" pitchFamily="2" charset="0"/>
              </a:rPr>
              <a:t>PROMPT</a:t>
            </a:r>
          </a:p>
          <a:p>
            <a:pPr algn="ctr"/>
            <a:r>
              <a:rPr lang="en-GB" sz="1000" dirty="0" smtClean="0">
                <a:solidFill>
                  <a:srgbClr val="1F2361"/>
                </a:solidFill>
                <a:latin typeface="Segoe Print" panose="02000600000000000000" pitchFamily="2" charset="0"/>
              </a:rPr>
              <a:t>A </a:t>
            </a:r>
            <a:r>
              <a:rPr lang="en-GB" sz="1000" dirty="0">
                <a:solidFill>
                  <a:srgbClr val="1F2361"/>
                </a:solidFill>
                <a:latin typeface="Segoe Print" panose="02000600000000000000" pitchFamily="2" charset="0"/>
              </a:rPr>
              <a:t>landscape of mountains under blue sky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581" y="2267765"/>
            <a:ext cx="1080120" cy="59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3157704" y="4808185"/>
            <a:ext cx="148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1F2361"/>
                </a:solidFill>
                <a:latin typeface="Segoe Print" panose="02000600000000000000" pitchFamily="2" charset="0"/>
              </a:rPr>
              <a:t>c</a:t>
            </a:r>
            <a:r>
              <a:rPr lang="en-GB" sz="1200" dirty="0" smtClean="0">
                <a:solidFill>
                  <a:srgbClr val="1F2361"/>
                </a:solidFill>
                <a:latin typeface="Segoe Print" panose="02000600000000000000" pitchFamily="2" charset="0"/>
              </a:rPr>
              <a:t>alculate the loss</a:t>
            </a:r>
            <a:endParaRPr lang="en-GB" sz="1200" dirty="0">
              <a:solidFill>
                <a:srgbClr val="1F2361"/>
              </a:solidFill>
              <a:latin typeface="Segoe Print" panose="02000600000000000000" pitchFamily="2" charset="0"/>
            </a:endParaRPr>
          </a:p>
        </p:txBody>
      </p:sp>
      <p:cxnSp>
        <p:nvCxnSpPr>
          <p:cNvPr id="28" name="Elbow Connector 27"/>
          <p:cNvCxnSpPr>
            <a:endCxn id="26" idx="3"/>
          </p:cNvCxnSpPr>
          <p:nvPr/>
        </p:nvCxnSpPr>
        <p:spPr>
          <a:xfrm rot="5400000">
            <a:off x="4947435" y="3879247"/>
            <a:ext cx="764012" cy="1370865"/>
          </a:xfrm>
          <a:prstGeom prst="curvedConnector2">
            <a:avLst/>
          </a:prstGeom>
          <a:ln w="6350">
            <a:solidFill>
              <a:srgbClr val="2F337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6" idx="1"/>
          </p:cNvCxnSpPr>
          <p:nvPr/>
        </p:nvCxnSpPr>
        <p:spPr>
          <a:xfrm rot="10800000">
            <a:off x="1838410" y="4218277"/>
            <a:ext cx="1319295" cy="728409"/>
          </a:xfrm>
          <a:prstGeom prst="curvedConnector2">
            <a:avLst/>
          </a:prstGeom>
          <a:ln w="6350">
            <a:solidFill>
              <a:srgbClr val="2F337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1027" idx="1"/>
          </p:cNvCxnSpPr>
          <p:nvPr/>
        </p:nvCxnSpPr>
        <p:spPr>
          <a:xfrm rot="5400000" flipH="1" flipV="1">
            <a:off x="2242669" y="2159964"/>
            <a:ext cx="739652" cy="1548172"/>
          </a:xfrm>
          <a:prstGeom prst="curvedConnector2">
            <a:avLst/>
          </a:prstGeom>
          <a:ln w="6350">
            <a:solidFill>
              <a:srgbClr val="2F337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027" idx="3"/>
          </p:cNvCxnSpPr>
          <p:nvPr/>
        </p:nvCxnSpPr>
        <p:spPr>
          <a:xfrm>
            <a:off x="4466701" y="2564224"/>
            <a:ext cx="1548172" cy="704049"/>
          </a:xfrm>
          <a:prstGeom prst="curvedConnector2">
            <a:avLst/>
          </a:prstGeom>
          <a:ln w="6350">
            <a:solidFill>
              <a:srgbClr val="2F337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966485" y="5107988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1F2361"/>
                </a:solidFill>
                <a:latin typeface="Segoe Print" panose="02000600000000000000" pitchFamily="2" charset="0"/>
              </a:rPr>
              <a:t>Calculate image/text similarity</a:t>
            </a:r>
            <a:endParaRPr lang="en-GB" sz="1200" dirty="0">
              <a:solidFill>
                <a:srgbClr val="1F2361"/>
              </a:solidFill>
              <a:latin typeface="Segoe Print" panose="02000600000000000000" pitchFamily="2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29700" y="5085184"/>
            <a:ext cx="1417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1F2361"/>
                </a:solidFill>
                <a:latin typeface="Segoe Print" panose="02000600000000000000" pitchFamily="2" charset="0"/>
              </a:rPr>
              <a:t>Back-propagation</a:t>
            </a:r>
            <a:endParaRPr lang="en-GB" sz="1200" dirty="0">
              <a:solidFill>
                <a:srgbClr val="1F2361"/>
              </a:solidFill>
              <a:latin typeface="Segoe Print" panose="02000600000000000000" pitchFamily="2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737700" y="2132856"/>
            <a:ext cx="1226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1F2361"/>
                </a:solidFill>
                <a:latin typeface="Segoe Print" panose="02000600000000000000" pitchFamily="2" charset="0"/>
              </a:rPr>
              <a:t>Generate image</a:t>
            </a:r>
            <a:endParaRPr lang="en-GB" sz="1200" dirty="0">
              <a:solidFill>
                <a:srgbClr val="1F2361"/>
              </a:solidFill>
              <a:latin typeface="Segoe Print" panose="02000600000000000000" pitchFamily="2" charset="0"/>
            </a:endParaRPr>
          </a:p>
        </p:txBody>
      </p:sp>
      <p:cxnSp>
        <p:nvCxnSpPr>
          <p:cNvPr id="45" name="Elbow Connector 44"/>
          <p:cNvCxnSpPr/>
          <p:nvPr/>
        </p:nvCxnSpPr>
        <p:spPr>
          <a:xfrm rot="16200000" flipV="1">
            <a:off x="7683251" y="3914177"/>
            <a:ext cx="276219" cy="270030"/>
          </a:xfrm>
          <a:prstGeom prst="curvedConnector2">
            <a:avLst/>
          </a:prstGeom>
          <a:ln w="6350">
            <a:solidFill>
              <a:srgbClr val="2F337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787175" y="2108197"/>
            <a:ext cx="1226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1F2361"/>
                </a:solidFill>
                <a:latin typeface="Segoe Print" panose="02000600000000000000" pitchFamily="2" charset="0"/>
              </a:rPr>
              <a:t>Request similarity</a:t>
            </a:r>
            <a:endParaRPr lang="en-GB" sz="1200" dirty="0">
              <a:solidFill>
                <a:srgbClr val="1F2361"/>
              </a:solidFill>
              <a:latin typeface="Segoe Print" panose="02000600000000000000" pitchFamily="2" charset="0"/>
            </a:endParaRPr>
          </a:p>
        </p:txBody>
      </p:sp>
      <p:cxnSp>
        <p:nvCxnSpPr>
          <p:cNvPr id="56" name="Elbow Connector 55"/>
          <p:cNvCxnSpPr/>
          <p:nvPr/>
        </p:nvCxnSpPr>
        <p:spPr>
          <a:xfrm rot="5400000">
            <a:off x="7667402" y="3291185"/>
            <a:ext cx="235910" cy="270030"/>
          </a:xfrm>
          <a:prstGeom prst="curvedConnector2">
            <a:avLst/>
          </a:prstGeom>
          <a:ln w="6350">
            <a:solidFill>
              <a:srgbClr val="2F337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027" idx="0"/>
          </p:cNvCxnSpPr>
          <p:nvPr/>
        </p:nvCxnSpPr>
        <p:spPr>
          <a:xfrm flipV="1">
            <a:off x="3926641" y="1772816"/>
            <a:ext cx="0" cy="494949"/>
          </a:xfrm>
          <a:prstGeom prst="straightConnector1">
            <a:avLst/>
          </a:prstGeom>
          <a:ln w="6350">
            <a:solidFill>
              <a:srgbClr val="2F337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846520" y="1268760"/>
            <a:ext cx="2229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>
                <a:latin typeface="Segoe Print" panose="02000600000000000000" pitchFamily="2" charset="0"/>
              </a:defRPr>
            </a:lvl1pPr>
          </a:lstStyle>
          <a:p>
            <a:r>
              <a:rPr lang="en-GB" dirty="0" smtClean="0">
                <a:solidFill>
                  <a:srgbClr val="1F2361"/>
                </a:solidFill>
              </a:rPr>
              <a:t>end</a:t>
            </a:r>
          </a:p>
          <a:p>
            <a:r>
              <a:rPr lang="en-GB" dirty="0" smtClean="0">
                <a:solidFill>
                  <a:srgbClr val="1F2361"/>
                </a:solidFill>
              </a:rPr>
              <a:t>(after n iterations)</a:t>
            </a:r>
            <a:endParaRPr lang="en-GB" dirty="0">
              <a:solidFill>
                <a:srgbClr val="1F2361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5358985" y="3285723"/>
            <a:ext cx="1661288" cy="914400"/>
          </a:xfrm>
          <a:prstGeom prst="roundRect">
            <a:avLst>
              <a:gd name="adj" fmla="val 50000"/>
            </a:avLst>
          </a:prstGeom>
          <a:solidFill>
            <a:srgbClr val="EDF3F9"/>
          </a:solidFill>
          <a:ln w="6350">
            <a:solidFill>
              <a:srgbClr val="2F33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rgbClr val="1F2361"/>
                </a:solidFill>
                <a:latin typeface="Segoe Print" panose="02000600000000000000" pitchFamily="2" charset="0"/>
              </a:rPr>
              <a:t>CLIP</a:t>
            </a:r>
          </a:p>
          <a:p>
            <a:pPr algn="ctr"/>
            <a:r>
              <a:rPr lang="en-GB" sz="1200" b="1" dirty="0">
                <a:solidFill>
                  <a:srgbClr val="1F2361"/>
                </a:solidFill>
                <a:latin typeface="Segoe Print" panose="02000600000000000000" pitchFamily="2" charset="0"/>
              </a:rPr>
              <a:t>(the Perceptor)</a:t>
            </a:r>
            <a:endParaRPr lang="en-GB" sz="1200" b="1" dirty="0">
              <a:solidFill>
                <a:srgbClr val="1F2361"/>
              </a:solidFill>
              <a:latin typeface="Segoe Print" panose="02000600000000000000" pitchFamily="2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909948" y="3303877"/>
            <a:ext cx="1702547" cy="914400"/>
          </a:xfrm>
          <a:prstGeom prst="roundRect">
            <a:avLst>
              <a:gd name="adj" fmla="val 50000"/>
            </a:avLst>
          </a:prstGeom>
          <a:solidFill>
            <a:srgbClr val="EDF3F9"/>
          </a:solidFill>
          <a:ln w="6350">
            <a:solidFill>
              <a:srgbClr val="2F33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rgbClr val="1F2361"/>
                </a:solidFill>
                <a:latin typeface="Segoe Print" panose="02000600000000000000" pitchFamily="2" charset="0"/>
              </a:rPr>
              <a:t>VQGAN</a:t>
            </a:r>
          </a:p>
          <a:p>
            <a:pPr algn="ctr"/>
            <a:r>
              <a:rPr lang="en-GB" sz="1200" b="1" dirty="0" smtClean="0">
                <a:solidFill>
                  <a:srgbClr val="1F2361"/>
                </a:solidFill>
                <a:latin typeface="Segoe Print" panose="02000600000000000000" pitchFamily="2" charset="0"/>
              </a:rPr>
              <a:t>(the Generator)</a:t>
            </a:r>
            <a:endParaRPr lang="en-GB" sz="1200" b="1" dirty="0">
              <a:solidFill>
                <a:srgbClr val="1F2361"/>
              </a:solidFill>
              <a:latin typeface="Segoe Print" panose="02000600000000000000" pitchFamily="2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200292" y="4923321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Bradley Hand ITC" panose="03070402050302030203" pitchFamily="66" charset="0"/>
              </a:defRPr>
            </a:lvl1pPr>
          </a:lstStyle>
          <a:p>
            <a:pPr algn="ctr"/>
            <a:r>
              <a:rPr lang="en-GB" sz="1200" dirty="0" smtClean="0">
                <a:solidFill>
                  <a:srgbClr val="1F2361"/>
                </a:solidFill>
                <a:latin typeface="Segoe Print" panose="02000600000000000000" pitchFamily="2" charset="0"/>
              </a:rPr>
              <a:t>Initial image</a:t>
            </a:r>
          </a:p>
          <a:p>
            <a:pPr algn="ctr"/>
            <a:r>
              <a:rPr lang="en-GB" sz="1200" dirty="0" smtClean="0">
                <a:solidFill>
                  <a:srgbClr val="1F2361"/>
                </a:solidFill>
                <a:latin typeface="Segoe Print" panose="02000600000000000000" pitchFamily="2" charset="0"/>
              </a:rPr>
              <a:t>(white noise)</a:t>
            </a:r>
            <a:endParaRPr lang="en-GB" sz="1200" dirty="0">
              <a:solidFill>
                <a:srgbClr val="1F2361"/>
              </a:solidFill>
              <a:latin typeface="Segoe Print" panose="02000600000000000000" pitchFamily="2" charset="0"/>
            </a:endParaRPr>
          </a:p>
        </p:txBody>
      </p:sp>
      <p:cxnSp>
        <p:nvCxnSpPr>
          <p:cNvPr id="102" name="Straight Arrow Connector 101"/>
          <p:cNvCxnSpPr>
            <a:stCxn id="9" idx="1"/>
            <a:endCxn id="82" idx="3"/>
          </p:cNvCxnSpPr>
          <p:nvPr/>
        </p:nvCxnSpPr>
        <p:spPr>
          <a:xfrm flipH="1">
            <a:off x="7020273" y="3740752"/>
            <a:ext cx="208037" cy="2171"/>
          </a:xfrm>
          <a:prstGeom prst="straightConnector1">
            <a:avLst/>
          </a:prstGeom>
          <a:ln w="6350">
            <a:solidFill>
              <a:srgbClr val="2F337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435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35448" y="44624"/>
            <a:ext cx="2448272" cy="2232248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Bahnschrift Light" panose="020B0502040204020203" pitchFamily="34" charset="0"/>
                <a:cs typeface="Segoe UI" panose="020B0502040204020203" pitchFamily="34" charset="0"/>
              </a:rPr>
              <a:t>AI </a:t>
            </a:r>
            <a:r>
              <a:rPr lang="en-GB" sz="1200" dirty="0" smtClean="0">
                <a:latin typeface="Bahnschrift Light" panose="020B0502040204020203" pitchFamily="34" charset="0"/>
                <a:cs typeface="Segoe UI" panose="020B0502040204020203" pitchFamily="34" charset="0"/>
              </a:rPr>
              <a:t>PROMPT</a:t>
            </a:r>
          </a:p>
          <a:p>
            <a:pPr algn="ctr"/>
            <a:endParaRPr lang="en-GB" sz="800" dirty="0"/>
          </a:p>
          <a:p>
            <a:pPr algn="ctr"/>
            <a:r>
              <a:rPr lang="en-GB" sz="4400" b="1" dirty="0" smtClean="0">
                <a:latin typeface="Bahnschrift" panose="020B0502040204020203" pitchFamily="34" charset="0"/>
              </a:rPr>
              <a:t>AR</a:t>
            </a:r>
          </a:p>
          <a:p>
            <a:pPr algn="ctr"/>
            <a:endParaRPr lang="en-GB" b="1" dirty="0"/>
          </a:p>
          <a:p>
            <a:pPr algn="ctr"/>
            <a:r>
              <a:rPr lang="en-GB" sz="1400" b="1" dirty="0">
                <a:latin typeface="Bahnschrift SemiLight SemiConde" panose="020B0502040204020203" pitchFamily="34" charset="0"/>
                <a:cs typeface="Segoe UI" panose="020B0502040204020203" pitchFamily="34" charset="0"/>
              </a:rPr>
              <a:t>The sentiment in the country in contemporary art style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35448" y="4797152"/>
            <a:ext cx="2448272" cy="2232248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Bahnschrift Light" panose="020B0502040204020203" pitchFamily="34" charset="0"/>
                <a:cs typeface="Segoe UI" panose="020B0502040204020203" pitchFamily="34" charset="0"/>
              </a:rPr>
              <a:t>AI PROMPT</a:t>
            </a:r>
          </a:p>
          <a:p>
            <a:pPr algn="ctr"/>
            <a:endParaRPr lang="en-GB" sz="800" dirty="0"/>
          </a:p>
          <a:p>
            <a:pPr algn="ctr"/>
            <a:r>
              <a:rPr lang="en-GB" sz="4400" b="1" dirty="0">
                <a:latin typeface="Bahnschrift" panose="020B0502040204020203" pitchFamily="34" charset="0"/>
              </a:rPr>
              <a:t>3D</a:t>
            </a:r>
          </a:p>
          <a:p>
            <a:pPr algn="ctr"/>
            <a:endParaRPr lang="en-GB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en-GB" sz="1400" b="1" dirty="0">
                <a:latin typeface="Bahnschrift SemiLight SemiConde" panose="020B0502040204020203" pitchFamily="34" charset="0"/>
                <a:cs typeface="Segoe UI" panose="020B0502040204020203" pitchFamily="34" charset="0"/>
              </a:rPr>
              <a:t>The sentiment in the country in 3D </a:t>
            </a:r>
            <a:r>
              <a:rPr lang="en-GB" sz="1400" b="1" dirty="0">
                <a:latin typeface="Bahnschrift SemiLight SemiConde" panose="020B0502040204020203" pitchFamily="34" charset="0"/>
                <a:cs typeface="Segoe UI" panose="020B0502040204020203" pitchFamily="34" charset="0"/>
              </a:rPr>
              <a:t>digital</a:t>
            </a:r>
            <a:r>
              <a:rPr lang="en-GB" sz="1400" b="1" dirty="0">
                <a:latin typeface="Bahnschrift SemiLight SemiConde" panose="020B0502040204020203" pitchFamily="34" charset="0"/>
                <a:cs typeface="Segoe UI" panose="020B0502040204020203" pitchFamily="34" charset="0"/>
              </a:rPr>
              <a:t> art style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56656" y="2420888"/>
            <a:ext cx="2448272" cy="2232248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Bahnschrift Light" panose="020B0502040204020203" pitchFamily="34" charset="0"/>
                <a:cs typeface="Segoe UI" panose="020B0502040204020203" pitchFamily="34" charset="0"/>
              </a:rPr>
              <a:t>AI </a:t>
            </a:r>
            <a:r>
              <a:rPr lang="en-GB" sz="1200" dirty="0" smtClean="0">
                <a:latin typeface="Bahnschrift Light" panose="020B0502040204020203" pitchFamily="34" charset="0"/>
                <a:cs typeface="Segoe UI" panose="020B0502040204020203" pitchFamily="34" charset="0"/>
              </a:rPr>
              <a:t>PROMPT</a:t>
            </a:r>
          </a:p>
          <a:p>
            <a:pPr algn="ctr"/>
            <a:endParaRPr lang="en-GB" sz="800" dirty="0"/>
          </a:p>
          <a:p>
            <a:pPr algn="ctr"/>
            <a:r>
              <a:rPr lang="en-GB" sz="4400" b="1" dirty="0" smtClean="0">
                <a:latin typeface="Bahnschrift" panose="020B0502040204020203" pitchFamily="34" charset="0"/>
              </a:rPr>
              <a:t>A3</a:t>
            </a:r>
          </a:p>
          <a:p>
            <a:pPr algn="ctr"/>
            <a:endParaRPr lang="en-GB" b="1" dirty="0">
              <a:latin typeface="Segoe Print" panose="02000600000000000000" pitchFamily="2" charset="0"/>
            </a:endParaRPr>
          </a:p>
          <a:p>
            <a:pPr algn="ctr"/>
            <a:r>
              <a:rPr lang="en-GB" sz="1400" b="1" dirty="0">
                <a:latin typeface="Bahnschrift SemiLight SemiConde" panose="020B0502040204020203" pitchFamily="34" charset="0"/>
                <a:cs typeface="Segoe UI" panose="020B0502040204020203" pitchFamily="34" charset="0"/>
              </a:rPr>
              <a:t>The sentiment in the country combining 3D and contemporary art styles</a:t>
            </a:r>
          </a:p>
        </p:txBody>
      </p:sp>
    </p:spTree>
    <p:extLst>
      <p:ext uri="{BB962C8B-B14F-4D97-AF65-F5344CB8AC3E}">
        <p14:creationId xmlns:p14="http://schemas.microsoft.com/office/powerpoint/2010/main" val="142803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654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3535</TotalTime>
  <Words>81</Words>
  <Application>Microsoft Office PowerPoint</Application>
  <PresentationFormat>On-screen Show (4:3)</PresentationFormat>
  <Paragraphs>31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Fabio Hofer</dc:creator>
  <cp:lastModifiedBy>Fabio Hofer</cp:lastModifiedBy>
  <cp:revision>16</cp:revision>
  <dcterms:created xsi:type="dcterms:W3CDTF">2022-07-27T09:29:19Z</dcterms:created>
  <dcterms:modified xsi:type="dcterms:W3CDTF">2022-07-29T20:24:43Z</dcterms:modified>
</cp:coreProperties>
</file>