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A"/>
    <a:srgbClr val="6A7F10"/>
    <a:srgbClr val="A1D8E0"/>
    <a:srgbClr val="B0C7E2"/>
    <a:srgbClr val="FAFFBD"/>
    <a:srgbClr val="A8B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20" d="100"/>
          <a:sy n="20" d="100"/>
        </p:scale>
        <p:origin x="972" y="162"/>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3"/>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105" indent="0" algn="ctr">
              <a:buNone/>
              <a:defRPr>
                <a:solidFill>
                  <a:schemeClr val="tx1">
                    <a:tint val="75000"/>
                  </a:schemeClr>
                </a:solidFill>
              </a:defRPr>
            </a:lvl2pPr>
            <a:lvl3pPr marL="4388211" indent="0" algn="ctr">
              <a:buNone/>
              <a:defRPr>
                <a:solidFill>
                  <a:schemeClr val="tx1">
                    <a:tint val="75000"/>
                  </a:schemeClr>
                </a:solidFill>
              </a:defRPr>
            </a:lvl3pPr>
            <a:lvl4pPr marL="6582316" indent="0" algn="ctr">
              <a:buNone/>
              <a:defRPr>
                <a:solidFill>
                  <a:schemeClr val="tx1">
                    <a:tint val="75000"/>
                  </a:schemeClr>
                </a:solidFill>
              </a:defRPr>
            </a:lvl4pPr>
            <a:lvl5pPr marL="8776423" indent="0" algn="ctr">
              <a:buNone/>
              <a:defRPr>
                <a:solidFill>
                  <a:schemeClr val="tx1">
                    <a:tint val="75000"/>
                  </a:schemeClr>
                </a:solidFill>
              </a:defRPr>
            </a:lvl5pPr>
            <a:lvl6pPr marL="10970528" indent="0" algn="ctr">
              <a:buNone/>
              <a:defRPr>
                <a:solidFill>
                  <a:schemeClr val="tx1">
                    <a:tint val="75000"/>
                  </a:schemeClr>
                </a:solidFill>
              </a:defRPr>
            </a:lvl6pPr>
            <a:lvl7pPr marL="13164633" indent="0" algn="ctr">
              <a:buNone/>
              <a:defRPr>
                <a:solidFill>
                  <a:schemeClr val="tx1">
                    <a:tint val="75000"/>
                  </a:schemeClr>
                </a:solidFill>
              </a:defRPr>
            </a:lvl7pPr>
            <a:lvl8pPr marL="15358739" indent="0" algn="ctr">
              <a:buNone/>
              <a:defRPr>
                <a:solidFill>
                  <a:schemeClr val="tx1">
                    <a:tint val="75000"/>
                  </a:schemeClr>
                </a:solidFill>
              </a:defRPr>
            </a:lvl8pPr>
            <a:lvl9pPr marL="1755284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5"/>
            <a:ext cx="37307520" cy="7200899"/>
          </a:xfrm>
        </p:spPr>
        <p:txBody>
          <a:bodyPr anchor="b"/>
          <a:lstStyle>
            <a:lvl1pPr marL="0" indent="0">
              <a:buNone/>
              <a:defRPr sz="9600">
                <a:solidFill>
                  <a:schemeClr val="tx1">
                    <a:tint val="75000"/>
                  </a:schemeClr>
                </a:solidFill>
              </a:defRPr>
            </a:lvl1pPr>
            <a:lvl2pPr marL="2194105" indent="0">
              <a:buNone/>
              <a:defRPr sz="8700">
                <a:solidFill>
                  <a:schemeClr val="tx1">
                    <a:tint val="75000"/>
                  </a:schemeClr>
                </a:solidFill>
              </a:defRPr>
            </a:lvl2pPr>
            <a:lvl3pPr marL="4388211" indent="0">
              <a:buNone/>
              <a:defRPr sz="7700">
                <a:solidFill>
                  <a:schemeClr val="tx1">
                    <a:tint val="75000"/>
                  </a:schemeClr>
                </a:solidFill>
              </a:defRPr>
            </a:lvl3pPr>
            <a:lvl4pPr marL="6582316" indent="0">
              <a:buNone/>
              <a:defRPr sz="6600">
                <a:solidFill>
                  <a:schemeClr val="tx1">
                    <a:tint val="75000"/>
                  </a:schemeClr>
                </a:solidFill>
              </a:defRPr>
            </a:lvl4pPr>
            <a:lvl5pPr marL="8776423" indent="0">
              <a:buNone/>
              <a:defRPr sz="6600">
                <a:solidFill>
                  <a:schemeClr val="tx1">
                    <a:tint val="75000"/>
                  </a:schemeClr>
                </a:solidFill>
              </a:defRPr>
            </a:lvl5pPr>
            <a:lvl6pPr marL="10970528" indent="0">
              <a:buNone/>
              <a:defRPr sz="6600">
                <a:solidFill>
                  <a:schemeClr val="tx1">
                    <a:tint val="75000"/>
                  </a:schemeClr>
                </a:solidFill>
              </a:defRPr>
            </a:lvl6pPr>
            <a:lvl7pPr marL="13164633" indent="0">
              <a:buNone/>
              <a:defRPr sz="6600">
                <a:solidFill>
                  <a:schemeClr val="tx1">
                    <a:tint val="75000"/>
                  </a:schemeClr>
                </a:solidFill>
              </a:defRPr>
            </a:lvl7pPr>
            <a:lvl8pPr marL="15358739" indent="0">
              <a:buNone/>
              <a:defRPr sz="6600">
                <a:solidFill>
                  <a:schemeClr val="tx1">
                    <a:tint val="75000"/>
                  </a:schemeClr>
                </a:solidFill>
              </a:defRPr>
            </a:lvl8pPr>
            <a:lvl9pPr marL="17552844"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D26CB9-01E4-44B8-8084-BCC418CF4A2D}" type="datetimeFigureOut">
              <a:rPr lang="en-US" smtClean="0"/>
              <a:pPr/>
              <a:t>5/25/2017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D26CB9-01E4-44B8-8084-BCC418CF4A2D}" type="datetimeFigureOut">
              <a:rPr lang="en-US" smtClean="0"/>
              <a:pPr/>
              <a:t>5/25/2017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1" y="7368544"/>
            <a:ext cx="19392903"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1" y="10439400"/>
            <a:ext cx="19392903"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4"/>
            <a:ext cx="19400521"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1"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D26CB9-01E4-44B8-8084-BCC418CF4A2D}" type="datetimeFigureOut">
              <a:rPr lang="en-US" smtClean="0"/>
              <a:pPr/>
              <a:t>5/25/2017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D26CB9-01E4-44B8-8084-BCC418CF4A2D}" type="datetimeFigureOut">
              <a:rPr lang="en-US" smtClean="0"/>
              <a:pPr/>
              <a:t>5/25/2017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26CB9-01E4-44B8-8084-BCC418CF4A2D}" type="datetimeFigureOut">
              <a:rPr lang="en-US" smtClean="0"/>
              <a:pPr/>
              <a:t>5/25/2017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1" y="1310643"/>
            <a:ext cx="24536400" cy="28094943"/>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3" cy="22517103"/>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3"/>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3" y="2941320"/>
            <a:ext cx="26334720" cy="19751040"/>
          </a:xfrm>
        </p:spPr>
        <p:txBody>
          <a:bodyPr/>
          <a:lstStyle>
            <a:lvl1pPr marL="0" indent="0">
              <a:buNone/>
              <a:defRPr sz="15300"/>
            </a:lvl1pPr>
            <a:lvl2pPr marL="2194105" indent="0">
              <a:buNone/>
              <a:defRPr sz="13400"/>
            </a:lvl2pPr>
            <a:lvl3pPr marL="4388211" indent="0">
              <a:buNone/>
              <a:defRPr sz="11500"/>
            </a:lvl3pPr>
            <a:lvl4pPr marL="6582316" indent="0">
              <a:buNone/>
              <a:defRPr sz="9600"/>
            </a:lvl4pPr>
            <a:lvl5pPr marL="8776423" indent="0">
              <a:buNone/>
              <a:defRPr sz="9600"/>
            </a:lvl5pPr>
            <a:lvl6pPr marL="10970528" indent="0">
              <a:buNone/>
              <a:defRPr sz="9600"/>
            </a:lvl6pPr>
            <a:lvl7pPr marL="13164633" indent="0">
              <a:buNone/>
              <a:defRPr sz="9600"/>
            </a:lvl7pPr>
            <a:lvl8pPr marL="15358739" indent="0">
              <a:buNone/>
              <a:defRPr sz="9600"/>
            </a:lvl8pPr>
            <a:lvl9pPr marL="17552844" indent="0">
              <a:buNone/>
              <a:defRPr sz="9600"/>
            </a:lvl9pPr>
          </a:lstStyle>
          <a:p>
            <a:endParaRPr lang="en-US"/>
          </a:p>
        </p:txBody>
      </p:sp>
      <p:sp>
        <p:nvSpPr>
          <p:cNvPr id="4" name="Text Placeholder 3"/>
          <p:cNvSpPr>
            <a:spLocks noGrp="1"/>
          </p:cNvSpPr>
          <p:nvPr>
            <p:ph type="body" sz="half" idx="2"/>
          </p:nvPr>
        </p:nvSpPr>
        <p:spPr>
          <a:xfrm>
            <a:off x="8602983" y="25763224"/>
            <a:ext cx="26334720" cy="3863339"/>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80" cy="5486400"/>
          </a:xfrm>
          <a:prstGeom prst="rect">
            <a:avLst/>
          </a:prstGeom>
        </p:spPr>
        <p:txBody>
          <a:bodyPr vert="horz" lIns="438822" tIns="219410" rIns="438822" bIns="21941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2"/>
            <a:ext cx="39502080" cy="21724623"/>
          </a:xfrm>
          <a:prstGeom prst="rect">
            <a:avLst/>
          </a:prstGeom>
        </p:spPr>
        <p:txBody>
          <a:bodyPr vert="horz" lIns="438822" tIns="219410" rIns="438822" bIns="21941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3"/>
            <a:ext cx="10241280" cy="1752600"/>
          </a:xfrm>
          <a:prstGeom prst="rect">
            <a:avLst/>
          </a:prstGeom>
        </p:spPr>
        <p:txBody>
          <a:bodyPr vert="horz" lIns="438822" tIns="219410" rIns="438822" bIns="219410" rtlCol="0" anchor="ctr"/>
          <a:lstStyle>
            <a:lvl1pPr algn="l">
              <a:defRPr sz="5700">
                <a:solidFill>
                  <a:schemeClr val="tx1">
                    <a:tint val="75000"/>
                  </a:schemeClr>
                </a:solidFill>
              </a:defRPr>
            </a:lvl1pPr>
          </a:lstStyle>
          <a:p>
            <a:fld id="{D9D26CB9-01E4-44B8-8084-BCC418CF4A2D}" type="datetimeFigureOut">
              <a:rPr lang="en-US" smtClean="0"/>
              <a:pPr/>
              <a:t>5/25/2017</a:t>
            </a:fld>
            <a:endParaRPr lang="en-US"/>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438822" tIns="219410" rIns="438822" bIns="219410"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438822" tIns="219410" rIns="438822" bIns="219410" rtlCol="0" anchor="ctr"/>
          <a:lstStyle>
            <a:lvl1pPr algn="r">
              <a:defRPr sz="5700">
                <a:solidFill>
                  <a:schemeClr val="tx1">
                    <a:tint val="75000"/>
                  </a:schemeClr>
                </a:solidFill>
              </a:defRPr>
            </a:lvl1pPr>
          </a:lstStyle>
          <a:p>
            <a:fld id="{8EAD30C5-67B1-44D9-8976-9ADE031071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211" rtl="0" eaLnBrk="1" latinLnBrk="0" hangingPunct="1">
        <a:spcBef>
          <a:spcPct val="0"/>
        </a:spcBef>
        <a:buNone/>
        <a:defRPr sz="21100" kern="1200">
          <a:solidFill>
            <a:schemeClr val="tx1"/>
          </a:solidFill>
          <a:latin typeface="+mj-lt"/>
          <a:ea typeface="+mj-ea"/>
          <a:cs typeface="+mj-cs"/>
        </a:defRPr>
      </a:lvl1pPr>
    </p:titleStyle>
    <p:bodyStyle>
      <a:lvl1pPr marL="1645579" indent="-1645579" algn="l" defTabSz="4388211" rtl="0" eaLnBrk="1" latinLnBrk="0" hangingPunct="1">
        <a:spcBef>
          <a:spcPct val="20000"/>
        </a:spcBef>
        <a:buFont typeface="Arial" pitchFamily="34" charset="0"/>
        <a:buChar char="•"/>
        <a:defRPr sz="153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43891201" cy="28575000"/>
          </a:xfrm>
          <a:solidFill>
            <a:schemeClr val="bg1">
              <a:lumMod val="65000"/>
              <a:alpha val="41000"/>
            </a:schemeClr>
          </a:solidFill>
        </p:spPr>
        <p:txBody>
          <a:bodyPr>
            <a:normAutofit/>
          </a:bodyPr>
          <a:lstStyle/>
          <a:p>
            <a:endParaRPr lang="en-US" sz="2500" dirty="0">
              <a:solidFill>
                <a:schemeClr val="tx1"/>
              </a:solidFill>
            </a:endParaRPr>
          </a:p>
        </p:txBody>
      </p:sp>
      <p:pic>
        <p:nvPicPr>
          <p:cNvPr id="4" name="Picture 3" descr="psu-mcecs_logo.jpg"/>
          <p:cNvPicPr>
            <a:picLocks noChangeAspect="1"/>
          </p:cNvPicPr>
          <p:nvPr/>
        </p:nvPicPr>
        <p:blipFill>
          <a:blip r:embed="rId2"/>
          <a:stretch>
            <a:fillRect/>
          </a:stretch>
        </p:blipFill>
        <p:spPr>
          <a:xfrm>
            <a:off x="36576001" y="29596555"/>
            <a:ext cx="6008915" cy="2464595"/>
          </a:xfrm>
          <a:prstGeom prst="rect">
            <a:avLst/>
          </a:prstGeom>
        </p:spPr>
      </p:pic>
      <p:sp>
        <p:nvSpPr>
          <p:cNvPr id="5" name="TextBox 4"/>
          <p:cNvSpPr txBox="1"/>
          <p:nvPr/>
        </p:nvSpPr>
        <p:spPr>
          <a:xfrm>
            <a:off x="1502228" y="29994690"/>
            <a:ext cx="25668515" cy="1437810"/>
          </a:xfrm>
          <a:prstGeom prst="rect">
            <a:avLst/>
          </a:prstGeom>
          <a:noFill/>
        </p:spPr>
        <p:txBody>
          <a:bodyPr wrap="square" lIns="73841" tIns="36921" rIns="73841" bIns="36921" rtlCol="0">
            <a:spAutoFit/>
          </a:bodyPr>
          <a:lstStyle/>
          <a:p>
            <a:r>
              <a:rPr lang="en-US" dirty="0" smtClean="0"/>
              <a:t>Department of Electrical and Computer Engineering</a:t>
            </a:r>
            <a:endParaRPr lang="en-US" dirty="0"/>
          </a:p>
        </p:txBody>
      </p:sp>
      <p:pic>
        <p:nvPicPr>
          <p:cNvPr id="6" name="Picture 5" descr="wafer.gif"/>
          <p:cNvPicPr>
            <a:picLocks noChangeAspect="1"/>
          </p:cNvPicPr>
          <p:nvPr/>
        </p:nvPicPr>
        <p:blipFill>
          <a:blip r:embed="rId3"/>
          <a:stretch>
            <a:fillRect/>
          </a:stretch>
        </p:blipFill>
        <p:spPr>
          <a:xfrm>
            <a:off x="15850987" y="20017428"/>
            <a:ext cx="12772334" cy="8115237"/>
          </a:xfrm>
          <a:prstGeom prst="rect">
            <a:avLst/>
          </a:prstGeom>
          <a:ln>
            <a:solidFill>
              <a:srgbClr val="00759A"/>
            </a:solidFill>
          </a:ln>
        </p:spPr>
      </p:pic>
      <p:sp>
        <p:nvSpPr>
          <p:cNvPr id="7" name="TextBox 6"/>
          <p:cNvSpPr txBox="1"/>
          <p:nvPr/>
        </p:nvSpPr>
        <p:spPr>
          <a:xfrm>
            <a:off x="15509782" y="13108235"/>
            <a:ext cx="13454743" cy="7892088"/>
          </a:xfrm>
          <a:prstGeom prst="rect">
            <a:avLst/>
          </a:prstGeom>
          <a:noFill/>
          <a:ln>
            <a:noFill/>
          </a:ln>
        </p:spPr>
        <p:txBody>
          <a:bodyPr wrap="square" lIns="73841" tIns="36921" rIns="73841" bIns="36921" rtlCol="0">
            <a:spAutoFit/>
          </a:bodyPr>
          <a:lstStyle/>
          <a:p>
            <a:r>
              <a:rPr lang="en-US" sz="4000" u="sng" dirty="0" smtClean="0">
                <a:latin typeface="Verdana" pitchFamily="34" charset="0"/>
              </a:rPr>
              <a:t>IMPLEMENTATION</a:t>
            </a:r>
          </a:p>
          <a:p>
            <a:r>
              <a:rPr lang="en-US" sz="3000" dirty="0" smtClean="0">
                <a:latin typeface="Verdana" pitchFamily="34" charset="0"/>
              </a:rPr>
              <a:t>Hardware:</a:t>
            </a:r>
          </a:p>
          <a:p>
            <a:r>
              <a:rPr lang="en-US" sz="2500" dirty="0" smtClean="0">
                <a:latin typeface="Verdana" pitchFamily="34" charset="0"/>
              </a:rPr>
              <a:t>A raspberry pi 3 is used as the “brain” of the device. A camera module is attached for the backup camera addition and a GPS module is added for mapping capabilities. There is an OBD port cable that connects to the raspberry pi as well as a 7” touchscreen LCD display. The LCD will display the OBD data as well as the camera and GPS modules.</a:t>
            </a:r>
            <a:endParaRPr lang="en-US" sz="2500" dirty="0">
              <a:latin typeface="Verdana" pitchFamily="34" charset="0"/>
            </a:endParaRPr>
          </a:p>
          <a:p>
            <a:endParaRPr lang="en-US" sz="5400" dirty="0">
              <a:latin typeface="Verdana" pitchFamily="34" charset="0"/>
            </a:endParaRPr>
          </a:p>
          <a:p>
            <a:r>
              <a:rPr lang="en-US" sz="3000" dirty="0" smtClean="0">
                <a:latin typeface="Verdana" pitchFamily="34" charset="0"/>
              </a:rPr>
              <a:t>Software:</a:t>
            </a:r>
          </a:p>
          <a:p>
            <a:r>
              <a:rPr lang="en-US" sz="2500" dirty="0" smtClean="0">
                <a:latin typeface="Verdana" pitchFamily="34" charset="0"/>
              </a:rPr>
              <a:t>Written in Python, the main scripts allows to read and write from and to the OBD port. Firebase is used to control the database where companies can put their information up onto the GPS module. </a:t>
            </a:r>
            <a:r>
              <a:rPr lang="en-US" sz="2500" dirty="0" err="1" smtClean="0">
                <a:latin typeface="Verdana" pitchFamily="34" charset="0"/>
              </a:rPr>
              <a:t>Kivy</a:t>
            </a:r>
            <a:r>
              <a:rPr lang="en-US" sz="2500" dirty="0" smtClean="0">
                <a:latin typeface="Verdana" pitchFamily="34" charset="0"/>
              </a:rPr>
              <a:t> is used in pair with Python to script the GUI. The GUI will display the OBD data, GPS, and camera modules. The GUI also will have full touchscreen capabilities. </a:t>
            </a:r>
          </a:p>
          <a:p>
            <a:r>
              <a:rPr lang="en-US" sz="5400" dirty="0" smtClean="0">
                <a:latin typeface="Verdana" pitchFamily="34" charset="0"/>
              </a:rPr>
              <a:t> </a:t>
            </a:r>
            <a:endParaRPr lang="en-US" sz="5400" dirty="0">
              <a:latin typeface="Verdana" pitchFamily="34" charset="0"/>
            </a:endParaRPr>
          </a:p>
          <a:p>
            <a:endParaRPr lang="en-US" sz="5000" dirty="0" smtClean="0">
              <a:latin typeface="Verdana" pitchFamily="34" charset="0"/>
            </a:endParaRPr>
          </a:p>
        </p:txBody>
      </p:sp>
      <p:sp>
        <p:nvSpPr>
          <p:cNvPr id="13" name="TextBox 12"/>
          <p:cNvSpPr txBox="1"/>
          <p:nvPr/>
        </p:nvSpPr>
        <p:spPr>
          <a:xfrm>
            <a:off x="1416695" y="13652314"/>
            <a:ext cx="13089154" cy="8615363"/>
          </a:xfrm>
          <a:prstGeom prst="rect">
            <a:avLst/>
          </a:prstGeom>
          <a:noFill/>
          <a:ln>
            <a:noFill/>
          </a:ln>
        </p:spPr>
        <p:txBody>
          <a:bodyPr wrap="square" lIns="73841" tIns="36921" rIns="73841" bIns="36921" rtlCol="0">
            <a:spAutoFit/>
          </a:bodyPr>
          <a:lstStyle/>
          <a:p>
            <a:r>
              <a:rPr lang="en-US" sz="4000" u="sng" dirty="0" smtClean="0">
                <a:latin typeface="Verdana" pitchFamily="34" charset="0"/>
              </a:rPr>
              <a:t>PROBLEM STATEMENT</a:t>
            </a:r>
            <a:endParaRPr lang="en-US" sz="4000" u="sng" dirty="0">
              <a:latin typeface="Verdana" pitchFamily="34" charset="0"/>
            </a:endParaRPr>
          </a:p>
          <a:p>
            <a:r>
              <a:rPr lang="en-US" sz="2500" dirty="0" smtClean="0">
                <a:latin typeface="Verdana" pitchFamily="34" charset="0"/>
              </a:rPr>
              <a:t>Smart devices are the focus for current technology. From smart phones to smart TVs, smart cars are now the next big thing. There are currently devices that connect to a car’s OBD (On-Board Diagnostic) port to access data but are missing other smart features. Many of these devices depend on a smart phone as the display. This capstone’s goal is to create a device that will be able to access and display important car data without the use of a smartphone</a:t>
            </a:r>
            <a:r>
              <a:rPr lang="en-US" sz="2500" dirty="0" smtClean="0">
                <a:latin typeface="Verdana" pitchFamily="34" charset="0"/>
              </a:rPr>
              <a:t>.</a:t>
            </a:r>
            <a:endParaRPr lang="en-US" sz="2500" dirty="0" smtClean="0">
              <a:latin typeface="Verdana" pitchFamily="34" charset="0"/>
            </a:endParaRPr>
          </a:p>
          <a:p>
            <a:endParaRPr lang="en-US" sz="2500" dirty="0">
              <a:latin typeface="Verdana" pitchFamily="34" charset="0"/>
            </a:endParaRPr>
          </a:p>
          <a:p>
            <a:endParaRPr lang="en-US" sz="2500" dirty="0">
              <a:latin typeface="Verdana" pitchFamily="34" charset="0"/>
            </a:endParaRPr>
          </a:p>
          <a:p>
            <a:endParaRPr lang="en-US" sz="2500" dirty="0" smtClean="0">
              <a:latin typeface="Verdana" pitchFamily="34" charset="0"/>
            </a:endParaRPr>
          </a:p>
          <a:p>
            <a:r>
              <a:rPr lang="en-US" sz="4000" u="sng" dirty="0">
                <a:latin typeface="Verdana" pitchFamily="34" charset="0"/>
              </a:rPr>
              <a:t>PROJECT GOALS</a:t>
            </a:r>
          </a:p>
          <a:p>
            <a:pPr marL="685800" indent="-685800">
              <a:buFont typeface="Arial" panose="020B0604020202020204" pitchFamily="34" charset="0"/>
              <a:buChar char="•"/>
            </a:pPr>
            <a:r>
              <a:rPr lang="en-US" sz="2500" dirty="0">
                <a:latin typeface="Verdana" pitchFamily="34" charset="0"/>
              </a:rPr>
              <a:t>Eliminate the dependence of a smart phone by using a large touchscreen display</a:t>
            </a:r>
          </a:p>
          <a:p>
            <a:pPr marL="685800" indent="-685800">
              <a:buFont typeface="Arial" panose="020B0604020202020204" pitchFamily="34" charset="0"/>
              <a:buChar char="•"/>
            </a:pPr>
            <a:r>
              <a:rPr lang="en-US" sz="2500" dirty="0">
                <a:latin typeface="Verdana" pitchFamily="34" charset="0"/>
              </a:rPr>
              <a:t>Built-in GPS that notifies user of nearby surroundings via database</a:t>
            </a:r>
          </a:p>
          <a:p>
            <a:pPr marL="685800" indent="-685800">
              <a:buFont typeface="Arial" panose="020B0604020202020204" pitchFamily="34" charset="0"/>
              <a:buChar char="•"/>
            </a:pPr>
            <a:r>
              <a:rPr lang="en-US" sz="2500" dirty="0">
                <a:latin typeface="Verdana" pitchFamily="34" charset="0"/>
              </a:rPr>
              <a:t>Device connects to OBD port to gather important diagnostics</a:t>
            </a:r>
          </a:p>
          <a:p>
            <a:pPr marL="685800" indent="-685800">
              <a:buFont typeface="Arial" panose="020B0604020202020204" pitchFamily="34" charset="0"/>
              <a:buChar char="•"/>
            </a:pPr>
            <a:r>
              <a:rPr lang="en-US" sz="2500" dirty="0">
                <a:latin typeface="Verdana" pitchFamily="34" charset="0"/>
              </a:rPr>
              <a:t>OBD data displayed to user in meaningful way</a:t>
            </a:r>
          </a:p>
          <a:p>
            <a:pPr marL="685800" indent="-685800">
              <a:buFont typeface="Arial" panose="020B0604020202020204" pitchFamily="34" charset="0"/>
              <a:buChar char="•"/>
            </a:pPr>
            <a:r>
              <a:rPr lang="en-US" sz="2500" dirty="0">
                <a:latin typeface="Verdana" pitchFamily="34" charset="0"/>
              </a:rPr>
              <a:t>Affordable device</a:t>
            </a:r>
          </a:p>
          <a:p>
            <a:pPr marL="685800" indent="-685800">
              <a:buFont typeface="Arial" panose="020B0604020202020204" pitchFamily="34" charset="0"/>
              <a:buChar char="•"/>
            </a:pPr>
            <a:r>
              <a:rPr lang="en-US" sz="2500" dirty="0">
                <a:latin typeface="Verdana" pitchFamily="34" charset="0"/>
              </a:rPr>
              <a:t>Device works with a car model date of 1996 or later</a:t>
            </a:r>
          </a:p>
          <a:p>
            <a:pPr marL="685800" indent="-685800">
              <a:buFont typeface="Arial" panose="020B0604020202020204" pitchFamily="34" charset="0"/>
              <a:buChar char="•"/>
            </a:pPr>
            <a:r>
              <a:rPr lang="en-US" sz="2500" dirty="0">
                <a:latin typeface="Verdana" pitchFamily="34" charset="0"/>
              </a:rPr>
              <a:t>Raspberry Pi is preferred “brain” of the device with a GUI (Graphical User Interface) running </a:t>
            </a:r>
          </a:p>
          <a:p>
            <a:endParaRPr lang="en-US" sz="2500" dirty="0" smtClean="0">
              <a:latin typeface="Verdana" pitchFamily="34" charset="0"/>
            </a:endParaRPr>
          </a:p>
        </p:txBody>
      </p:sp>
      <p:sp>
        <p:nvSpPr>
          <p:cNvPr id="10" name="TextBox 9"/>
          <p:cNvSpPr txBox="1"/>
          <p:nvPr/>
        </p:nvSpPr>
        <p:spPr>
          <a:xfrm>
            <a:off x="781014" y="828228"/>
            <a:ext cx="42329172" cy="5568375"/>
          </a:xfrm>
          <a:prstGeom prst="rect">
            <a:avLst/>
          </a:prstGeom>
          <a:solidFill>
            <a:schemeClr val="tx2">
              <a:lumMod val="20000"/>
              <a:lumOff val="80000"/>
            </a:schemeClr>
          </a:solidFill>
          <a:ln>
            <a:solidFill>
              <a:schemeClr val="tx2">
                <a:lumMod val="40000"/>
                <a:lumOff val="60000"/>
              </a:schemeClr>
            </a:solidFill>
          </a:ln>
        </p:spPr>
        <p:txBody>
          <a:bodyPr wrap="square" lIns="73841" tIns="36921" rIns="73841" bIns="36921" rtlCol="0">
            <a:spAutoFit/>
          </a:bodyPr>
          <a:lstStyle/>
          <a:p>
            <a:r>
              <a:rPr lang="en-US" sz="19000" dirty="0" smtClean="0">
                <a:solidFill>
                  <a:srgbClr val="6A7F10"/>
                </a:solidFill>
              </a:rPr>
              <a:t>	    </a:t>
            </a:r>
            <a:r>
              <a:rPr lang="en-US" sz="19000" b="1" dirty="0" smtClean="0">
                <a:solidFill>
                  <a:schemeClr val="tx1">
                    <a:lumMod val="75000"/>
                    <a:lumOff val="25000"/>
                  </a:schemeClr>
                </a:solidFill>
                <a:latin typeface="Garamond" pitchFamily="18" charset="0"/>
              </a:rPr>
              <a:t>Device </a:t>
            </a:r>
            <a:r>
              <a:rPr lang="en-US" sz="19000" b="1" dirty="0" smtClean="0">
                <a:solidFill>
                  <a:schemeClr val="tx1">
                    <a:lumMod val="75000"/>
                    <a:lumOff val="25000"/>
                  </a:schemeClr>
                </a:solidFill>
                <a:latin typeface="Garamond" pitchFamily="18" charset="0"/>
              </a:rPr>
              <a:t>Design </a:t>
            </a:r>
            <a:r>
              <a:rPr lang="en-US" sz="19000" b="1" dirty="0" smtClean="0">
                <a:solidFill>
                  <a:schemeClr val="tx1">
                    <a:lumMod val="75000"/>
                    <a:lumOff val="25000"/>
                  </a:schemeClr>
                </a:solidFill>
                <a:latin typeface="Garamond" pitchFamily="18" charset="0"/>
              </a:rPr>
              <a:t>for Smart Car</a:t>
            </a:r>
            <a:r>
              <a:rPr lang="en-US" sz="19000" b="1" dirty="0">
                <a:solidFill>
                  <a:schemeClr val="tx1">
                    <a:lumMod val="75000"/>
                    <a:lumOff val="25000"/>
                  </a:schemeClr>
                </a:solidFill>
                <a:latin typeface="Garamond" pitchFamily="18" charset="0"/>
              </a:rPr>
              <a:t/>
            </a:r>
            <a:br>
              <a:rPr lang="en-US" sz="19000" b="1" dirty="0">
                <a:solidFill>
                  <a:schemeClr val="tx1">
                    <a:lumMod val="75000"/>
                    <a:lumOff val="25000"/>
                  </a:schemeClr>
                </a:solidFill>
                <a:latin typeface="Garamond" pitchFamily="18" charset="0"/>
              </a:rPr>
            </a:br>
            <a:r>
              <a:rPr lang="en-US" sz="8000" b="1" dirty="0">
                <a:solidFill>
                  <a:schemeClr val="tx1">
                    <a:lumMod val="75000"/>
                    <a:lumOff val="25000"/>
                  </a:schemeClr>
                </a:solidFill>
                <a:latin typeface="Garamond" pitchFamily="18" charset="0"/>
              </a:rPr>
              <a:t>	 </a:t>
            </a:r>
            <a:r>
              <a:rPr lang="en-US" sz="8000" b="1" dirty="0" smtClean="0">
                <a:solidFill>
                  <a:schemeClr val="tx1">
                    <a:lumMod val="75000"/>
                    <a:lumOff val="25000"/>
                  </a:schemeClr>
                </a:solidFill>
                <a:latin typeface="Garamond" pitchFamily="18" charset="0"/>
              </a:rPr>
              <a:t>             Alex Mendez, Colleen Nhim, </a:t>
            </a:r>
            <a:r>
              <a:rPr lang="en-US" sz="8000" b="1" dirty="0" err="1" smtClean="0">
                <a:solidFill>
                  <a:schemeClr val="tx1">
                    <a:lumMod val="75000"/>
                    <a:lumOff val="25000"/>
                  </a:schemeClr>
                </a:solidFill>
                <a:latin typeface="Garamond" pitchFamily="18" charset="0"/>
              </a:rPr>
              <a:t>Jasjit</a:t>
            </a:r>
            <a:r>
              <a:rPr lang="en-US" sz="8000" b="1" dirty="0" smtClean="0">
                <a:solidFill>
                  <a:schemeClr val="tx1">
                    <a:lumMod val="75000"/>
                    <a:lumOff val="25000"/>
                  </a:schemeClr>
                </a:solidFill>
                <a:latin typeface="Garamond" pitchFamily="18" charset="0"/>
              </a:rPr>
              <a:t> Singh, Matthew </a:t>
            </a:r>
            <a:r>
              <a:rPr lang="en-US" sz="8000" b="1" dirty="0" err="1" smtClean="0">
                <a:solidFill>
                  <a:schemeClr val="tx1">
                    <a:lumMod val="75000"/>
                    <a:lumOff val="25000"/>
                  </a:schemeClr>
                </a:solidFill>
                <a:latin typeface="Garamond" pitchFamily="18" charset="0"/>
              </a:rPr>
              <a:t>Konyndyk</a:t>
            </a:r>
            <a:endParaRPr lang="en-US" sz="8000" b="1" dirty="0" smtClean="0">
              <a:solidFill>
                <a:schemeClr val="tx1">
                  <a:lumMod val="75000"/>
                  <a:lumOff val="25000"/>
                </a:schemeClr>
              </a:solidFill>
              <a:latin typeface="Garamond" pitchFamily="18" charset="0"/>
            </a:endParaRPr>
          </a:p>
          <a:p>
            <a:r>
              <a:rPr lang="en-US" sz="8000" b="1" dirty="0">
                <a:solidFill>
                  <a:schemeClr val="tx1">
                    <a:lumMod val="75000"/>
                    <a:lumOff val="25000"/>
                  </a:schemeClr>
                </a:solidFill>
                <a:latin typeface="Garamond" pitchFamily="18" charset="0"/>
              </a:rPr>
              <a:t>	</a:t>
            </a:r>
            <a:r>
              <a:rPr lang="en-US" sz="8000" b="1" dirty="0" smtClean="0">
                <a:solidFill>
                  <a:schemeClr val="tx1">
                    <a:lumMod val="75000"/>
                    <a:lumOff val="25000"/>
                  </a:schemeClr>
                </a:solidFill>
                <a:latin typeface="Garamond" pitchFamily="18" charset="0"/>
              </a:rPr>
              <a:t>        </a:t>
            </a:r>
            <a:r>
              <a:rPr lang="en-US" sz="8000" b="1" dirty="0" err="1" smtClean="0">
                <a:solidFill>
                  <a:schemeClr val="tx1">
                    <a:lumMod val="75000"/>
                    <a:lumOff val="25000"/>
                  </a:schemeClr>
                </a:solidFill>
                <a:latin typeface="Garamond" pitchFamily="18" charset="0"/>
              </a:rPr>
              <a:t>Xiaoyu</a:t>
            </a:r>
            <a:r>
              <a:rPr lang="en-US" sz="8000" b="1" dirty="0" smtClean="0">
                <a:solidFill>
                  <a:schemeClr val="tx1">
                    <a:lumMod val="75000"/>
                    <a:lumOff val="25000"/>
                  </a:schemeClr>
                </a:solidFill>
                <a:latin typeface="Garamond" pitchFamily="18" charset="0"/>
              </a:rPr>
              <a:t> Song (ECE Faculty Advisor), </a:t>
            </a:r>
            <a:r>
              <a:rPr lang="en-US" sz="8000" b="1" dirty="0" err="1" smtClean="0">
                <a:solidFill>
                  <a:schemeClr val="tx1">
                    <a:lumMod val="75000"/>
                    <a:lumOff val="25000"/>
                  </a:schemeClr>
                </a:solidFill>
                <a:latin typeface="Garamond" pitchFamily="18" charset="0"/>
              </a:rPr>
              <a:t>Tanvir</a:t>
            </a:r>
            <a:r>
              <a:rPr lang="en-US" sz="8000" b="1" dirty="0" smtClean="0">
                <a:solidFill>
                  <a:schemeClr val="tx1">
                    <a:lumMod val="75000"/>
                    <a:lumOff val="25000"/>
                  </a:schemeClr>
                </a:solidFill>
                <a:latin typeface="Garamond" pitchFamily="18" charset="0"/>
              </a:rPr>
              <a:t> </a:t>
            </a:r>
            <a:r>
              <a:rPr lang="en-US" sz="8000" b="1" dirty="0" err="1" smtClean="0">
                <a:solidFill>
                  <a:schemeClr val="tx1">
                    <a:lumMod val="75000"/>
                    <a:lumOff val="25000"/>
                  </a:schemeClr>
                </a:solidFill>
                <a:latin typeface="Garamond" pitchFamily="18" charset="0"/>
              </a:rPr>
              <a:t>Alam</a:t>
            </a:r>
            <a:r>
              <a:rPr lang="en-US" sz="8000" b="1" dirty="0" smtClean="0">
                <a:solidFill>
                  <a:schemeClr val="tx1">
                    <a:lumMod val="75000"/>
                    <a:lumOff val="25000"/>
                  </a:schemeClr>
                </a:solidFill>
                <a:latin typeface="Garamond" pitchFamily="18" charset="0"/>
              </a:rPr>
              <a:t> (Company Sponsor)</a:t>
            </a:r>
            <a:endParaRPr lang="en-US" sz="19000" b="1" dirty="0" smtClean="0">
              <a:solidFill>
                <a:schemeClr val="tx1">
                  <a:lumMod val="75000"/>
                  <a:lumOff val="25000"/>
                </a:schemeClr>
              </a:solidFill>
              <a:latin typeface="Garamond" pitchFamily="18" charset="0"/>
            </a:endParaRPr>
          </a:p>
        </p:txBody>
      </p:sp>
      <p:pic>
        <p:nvPicPr>
          <p:cNvPr id="17" name="Picture 16" descr="wafer.gif"/>
          <p:cNvPicPr>
            <a:picLocks noChangeAspect="1"/>
          </p:cNvPicPr>
          <p:nvPr/>
        </p:nvPicPr>
        <p:blipFill>
          <a:blip r:embed="rId3"/>
          <a:stretch>
            <a:fillRect/>
          </a:stretch>
        </p:blipFill>
        <p:spPr>
          <a:xfrm>
            <a:off x="31472296" y="22058001"/>
            <a:ext cx="10207408" cy="5715000"/>
          </a:xfrm>
          <a:prstGeom prst="rect">
            <a:avLst/>
          </a:prstGeom>
          <a:ln>
            <a:solidFill>
              <a:srgbClr val="00759A"/>
            </a:solidFill>
          </a:ln>
        </p:spPr>
      </p:pic>
      <p:pic>
        <p:nvPicPr>
          <p:cNvPr id="21" name="Picture 20" descr="wafer.gif"/>
          <p:cNvPicPr>
            <a:picLocks noChangeAspect="1"/>
          </p:cNvPicPr>
          <p:nvPr/>
        </p:nvPicPr>
        <p:blipFill>
          <a:blip r:embed="rId3"/>
          <a:stretch>
            <a:fillRect/>
          </a:stretch>
        </p:blipFill>
        <p:spPr>
          <a:xfrm>
            <a:off x="15349715" y="7386830"/>
            <a:ext cx="13376425" cy="5114403"/>
          </a:xfrm>
          <a:prstGeom prst="rect">
            <a:avLst/>
          </a:prstGeom>
          <a:ln>
            <a:solidFill>
              <a:srgbClr val="00759A"/>
            </a:solidFill>
          </a:ln>
        </p:spPr>
      </p:pic>
      <p:pic>
        <p:nvPicPr>
          <p:cNvPr id="12" name="Picture 11" descr="wafer.gif"/>
          <p:cNvPicPr>
            <a:picLocks noChangeAspect="1"/>
          </p:cNvPicPr>
          <p:nvPr/>
        </p:nvPicPr>
        <p:blipFill>
          <a:blip r:embed="rId3"/>
          <a:stretch>
            <a:fillRect/>
          </a:stretch>
        </p:blipFill>
        <p:spPr>
          <a:xfrm>
            <a:off x="3329683" y="22267677"/>
            <a:ext cx="8716066" cy="5537981"/>
          </a:xfrm>
          <a:prstGeom prst="rect">
            <a:avLst/>
          </a:prstGeom>
          <a:ln>
            <a:solidFill>
              <a:srgbClr val="00759A"/>
            </a:solidFill>
          </a:ln>
        </p:spPr>
      </p:pic>
      <p:pic>
        <p:nvPicPr>
          <p:cNvPr id="14" name="Picture 13" descr="wafer.gif"/>
          <p:cNvPicPr>
            <a:picLocks noChangeAspect="1"/>
          </p:cNvPicPr>
          <p:nvPr/>
        </p:nvPicPr>
        <p:blipFill>
          <a:blip r:embed="rId3"/>
          <a:stretch>
            <a:fillRect/>
          </a:stretch>
        </p:blipFill>
        <p:spPr>
          <a:xfrm>
            <a:off x="2526068" y="7393235"/>
            <a:ext cx="10207408" cy="5715000"/>
          </a:xfrm>
          <a:prstGeom prst="rect">
            <a:avLst/>
          </a:prstGeom>
          <a:ln>
            <a:solidFill>
              <a:srgbClr val="00759A"/>
            </a:solid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26616" y="7428235"/>
            <a:ext cx="6482054" cy="334327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76000" y="7473169"/>
            <a:ext cx="6482054" cy="3341265"/>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826616" y="11027037"/>
            <a:ext cx="6482054" cy="3260463"/>
          </a:xfrm>
          <a:prstGeom prst="rect">
            <a:avLst/>
          </a:prstGeom>
        </p:spPr>
      </p:pic>
      <p:sp>
        <p:nvSpPr>
          <p:cNvPr id="18" name="TextBox 17"/>
          <p:cNvSpPr txBox="1"/>
          <p:nvPr/>
        </p:nvSpPr>
        <p:spPr>
          <a:xfrm>
            <a:off x="36628132" y="11027037"/>
            <a:ext cx="6482054" cy="3921770"/>
          </a:xfrm>
          <a:prstGeom prst="rect">
            <a:avLst/>
          </a:prstGeom>
          <a:noFill/>
          <a:ln>
            <a:noFill/>
          </a:ln>
        </p:spPr>
        <p:txBody>
          <a:bodyPr wrap="square" lIns="73841" tIns="36921" rIns="73841" bIns="36921" rtlCol="0">
            <a:spAutoFit/>
          </a:bodyPr>
          <a:lstStyle/>
          <a:p>
            <a:pPr algn="ctr"/>
            <a:r>
              <a:rPr lang="en-US" sz="2500" b="1" dirty="0" smtClean="0">
                <a:latin typeface="Verdana" pitchFamily="34" charset="0"/>
              </a:rPr>
              <a:t>Graphical User Interface</a:t>
            </a:r>
            <a:r>
              <a:rPr lang="en-US" sz="2500" dirty="0" smtClean="0">
                <a:latin typeface="Verdana" pitchFamily="34" charset="0"/>
              </a:rPr>
              <a:t> </a:t>
            </a:r>
            <a:r>
              <a:rPr lang="en-US" sz="2500" b="1" dirty="0" smtClean="0">
                <a:latin typeface="Verdana" pitchFamily="34" charset="0"/>
              </a:rPr>
              <a:t>(GUI)</a:t>
            </a:r>
            <a:r>
              <a:rPr lang="en-US" sz="2500" dirty="0" smtClean="0">
                <a:latin typeface="Verdana" pitchFamily="34" charset="0"/>
              </a:rPr>
              <a:t>: These three images are screenshots from the GUI. The home page has 3 buttons. The user will swipe left to see the two following pages. The next page displays OBD data from the port. The last page displays the error codes from the OBD port.</a:t>
            </a:r>
            <a:endParaRPr lang="en-US" sz="5400" dirty="0">
              <a:latin typeface="Verdana" pitchFamily="34" charset="0"/>
            </a:endParaRPr>
          </a:p>
          <a:p>
            <a:endParaRPr lang="en-US" sz="5000" dirty="0" smtClean="0">
              <a:latin typeface="Verdana"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550</TotalTime>
  <Words>379</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Garamond</vt:lpstr>
      <vt:lpstr>Verdana</vt:lpstr>
      <vt:lpstr>Office Theme</vt:lpstr>
      <vt:lpstr>PowerPoint Presentation</vt:lpstr>
    </vt:vector>
  </TitlesOfParts>
  <Company>Portland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amyj</dc:creator>
  <cp:lastModifiedBy>Colleen</cp:lastModifiedBy>
  <cp:revision>39</cp:revision>
  <dcterms:created xsi:type="dcterms:W3CDTF">2008-12-19T19:08:39Z</dcterms:created>
  <dcterms:modified xsi:type="dcterms:W3CDTF">2017-05-25T22:41:28Z</dcterms:modified>
</cp:coreProperties>
</file>