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A"/>
    <a:srgbClr val="6A7F10"/>
    <a:srgbClr val="A1D8E0"/>
    <a:srgbClr val="B0C7E2"/>
    <a:srgbClr val="FAFFBD"/>
    <a:srgbClr val="A8B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20" d="100"/>
          <a:sy n="20" d="100"/>
        </p:scale>
        <p:origin x="972" y="-486"/>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3"/>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105" indent="0" algn="ctr">
              <a:buNone/>
              <a:defRPr>
                <a:solidFill>
                  <a:schemeClr val="tx1">
                    <a:tint val="75000"/>
                  </a:schemeClr>
                </a:solidFill>
              </a:defRPr>
            </a:lvl2pPr>
            <a:lvl3pPr marL="4388211" indent="0" algn="ctr">
              <a:buNone/>
              <a:defRPr>
                <a:solidFill>
                  <a:schemeClr val="tx1">
                    <a:tint val="75000"/>
                  </a:schemeClr>
                </a:solidFill>
              </a:defRPr>
            </a:lvl3pPr>
            <a:lvl4pPr marL="6582316" indent="0" algn="ctr">
              <a:buNone/>
              <a:defRPr>
                <a:solidFill>
                  <a:schemeClr val="tx1">
                    <a:tint val="75000"/>
                  </a:schemeClr>
                </a:solidFill>
              </a:defRPr>
            </a:lvl4pPr>
            <a:lvl5pPr marL="8776423" indent="0" algn="ctr">
              <a:buNone/>
              <a:defRPr>
                <a:solidFill>
                  <a:schemeClr val="tx1">
                    <a:tint val="75000"/>
                  </a:schemeClr>
                </a:solidFill>
              </a:defRPr>
            </a:lvl5pPr>
            <a:lvl6pPr marL="10970528" indent="0" algn="ctr">
              <a:buNone/>
              <a:defRPr>
                <a:solidFill>
                  <a:schemeClr val="tx1">
                    <a:tint val="75000"/>
                  </a:schemeClr>
                </a:solidFill>
              </a:defRPr>
            </a:lvl6pPr>
            <a:lvl7pPr marL="13164633" indent="0" algn="ctr">
              <a:buNone/>
              <a:defRPr>
                <a:solidFill>
                  <a:schemeClr val="tx1">
                    <a:tint val="75000"/>
                  </a:schemeClr>
                </a:solidFill>
              </a:defRPr>
            </a:lvl7pPr>
            <a:lvl8pPr marL="15358739" indent="0" algn="ctr">
              <a:buNone/>
              <a:defRPr>
                <a:solidFill>
                  <a:schemeClr val="tx1">
                    <a:tint val="75000"/>
                  </a:schemeClr>
                </a:solidFill>
              </a:defRPr>
            </a:lvl8pPr>
            <a:lvl9pPr marL="1755284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5"/>
            <a:ext cx="37307520" cy="7200899"/>
          </a:xfrm>
        </p:spPr>
        <p:txBody>
          <a:bodyPr anchor="b"/>
          <a:lstStyle>
            <a:lvl1pPr marL="0" indent="0">
              <a:buNone/>
              <a:defRPr sz="9600">
                <a:solidFill>
                  <a:schemeClr val="tx1">
                    <a:tint val="75000"/>
                  </a:schemeClr>
                </a:solidFill>
              </a:defRPr>
            </a:lvl1pPr>
            <a:lvl2pPr marL="2194105" indent="0">
              <a:buNone/>
              <a:defRPr sz="8700">
                <a:solidFill>
                  <a:schemeClr val="tx1">
                    <a:tint val="75000"/>
                  </a:schemeClr>
                </a:solidFill>
              </a:defRPr>
            </a:lvl2pPr>
            <a:lvl3pPr marL="4388211" indent="0">
              <a:buNone/>
              <a:defRPr sz="7700">
                <a:solidFill>
                  <a:schemeClr val="tx1">
                    <a:tint val="75000"/>
                  </a:schemeClr>
                </a:solidFill>
              </a:defRPr>
            </a:lvl3pPr>
            <a:lvl4pPr marL="6582316" indent="0">
              <a:buNone/>
              <a:defRPr sz="6600">
                <a:solidFill>
                  <a:schemeClr val="tx1">
                    <a:tint val="75000"/>
                  </a:schemeClr>
                </a:solidFill>
              </a:defRPr>
            </a:lvl4pPr>
            <a:lvl5pPr marL="8776423" indent="0">
              <a:buNone/>
              <a:defRPr sz="6600">
                <a:solidFill>
                  <a:schemeClr val="tx1">
                    <a:tint val="75000"/>
                  </a:schemeClr>
                </a:solidFill>
              </a:defRPr>
            </a:lvl5pPr>
            <a:lvl6pPr marL="10970528" indent="0">
              <a:buNone/>
              <a:defRPr sz="6600">
                <a:solidFill>
                  <a:schemeClr val="tx1">
                    <a:tint val="75000"/>
                  </a:schemeClr>
                </a:solidFill>
              </a:defRPr>
            </a:lvl6pPr>
            <a:lvl7pPr marL="13164633" indent="0">
              <a:buNone/>
              <a:defRPr sz="6600">
                <a:solidFill>
                  <a:schemeClr val="tx1">
                    <a:tint val="75000"/>
                  </a:schemeClr>
                </a:solidFill>
              </a:defRPr>
            </a:lvl7pPr>
            <a:lvl8pPr marL="15358739" indent="0">
              <a:buNone/>
              <a:defRPr sz="6600">
                <a:solidFill>
                  <a:schemeClr val="tx1">
                    <a:tint val="75000"/>
                  </a:schemeClr>
                </a:solidFill>
              </a:defRPr>
            </a:lvl8pPr>
            <a:lvl9pPr marL="17552844"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D26CB9-01E4-44B8-8084-BCC418CF4A2D}" type="datetimeFigureOut">
              <a:rPr lang="en-US" smtClean="0"/>
              <a:pPr/>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D26CB9-01E4-44B8-8084-BCC418CF4A2D}" type="datetimeFigureOut">
              <a:rPr lang="en-US" smtClean="0"/>
              <a:pPr/>
              <a:t>5/30/2017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1" y="7368544"/>
            <a:ext cx="19392903"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1" y="10439400"/>
            <a:ext cx="19392903"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4"/>
            <a:ext cx="19400521"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1"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D26CB9-01E4-44B8-8084-BCC418CF4A2D}" type="datetimeFigureOut">
              <a:rPr lang="en-US" smtClean="0"/>
              <a:pPr/>
              <a:t>5/30/2017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D26CB9-01E4-44B8-8084-BCC418CF4A2D}" type="datetimeFigureOut">
              <a:rPr lang="en-US" smtClean="0"/>
              <a:pPr/>
              <a:t>5/30/2017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26CB9-01E4-44B8-8084-BCC418CF4A2D}" type="datetimeFigureOut">
              <a:rPr lang="en-US" smtClean="0"/>
              <a:pPr/>
              <a:t>5/30/2017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1" y="1310643"/>
            <a:ext cx="24536400" cy="28094943"/>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3" cy="22517103"/>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3"/>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3" y="2941320"/>
            <a:ext cx="26334720" cy="19751040"/>
          </a:xfrm>
        </p:spPr>
        <p:txBody>
          <a:bodyPr/>
          <a:lstStyle>
            <a:lvl1pPr marL="0" indent="0">
              <a:buNone/>
              <a:defRPr sz="15300"/>
            </a:lvl1pPr>
            <a:lvl2pPr marL="2194105" indent="0">
              <a:buNone/>
              <a:defRPr sz="13400"/>
            </a:lvl2pPr>
            <a:lvl3pPr marL="4388211" indent="0">
              <a:buNone/>
              <a:defRPr sz="11500"/>
            </a:lvl3pPr>
            <a:lvl4pPr marL="6582316" indent="0">
              <a:buNone/>
              <a:defRPr sz="9600"/>
            </a:lvl4pPr>
            <a:lvl5pPr marL="8776423" indent="0">
              <a:buNone/>
              <a:defRPr sz="9600"/>
            </a:lvl5pPr>
            <a:lvl6pPr marL="10970528" indent="0">
              <a:buNone/>
              <a:defRPr sz="9600"/>
            </a:lvl6pPr>
            <a:lvl7pPr marL="13164633" indent="0">
              <a:buNone/>
              <a:defRPr sz="9600"/>
            </a:lvl7pPr>
            <a:lvl8pPr marL="15358739" indent="0">
              <a:buNone/>
              <a:defRPr sz="9600"/>
            </a:lvl8pPr>
            <a:lvl9pPr marL="17552844" indent="0">
              <a:buNone/>
              <a:defRPr sz="9600"/>
            </a:lvl9pPr>
          </a:lstStyle>
          <a:p>
            <a:endParaRPr lang="en-US"/>
          </a:p>
        </p:txBody>
      </p:sp>
      <p:sp>
        <p:nvSpPr>
          <p:cNvPr id="4" name="Text Placeholder 3"/>
          <p:cNvSpPr>
            <a:spLocks noGrp="1"/>
          </p:cNvSpPr>
          <p:nvPr>
            <p:ph type="body" sz="half" idx="2"/>
          </p:nvPr>
        </p:nvSpPr>
        <p:spPr>
          <a:xfrm>
            <a:off x="8602983" y="25763224"/>
            <a:ext cx="26334720" cy="3863339"/>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80" cy="5486400"/>
          </a:xfrm>
          <a:prstGeom prst="rect">
            <a:avLst/>
          </a:prstGeom>
        </p:spPr>
        <p:txBody>
          <a:bodyPr vert="horz" lIns="438822" tIns="219410" rIns="438822" bIns="21941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2"/>
            <a:ext cx="39502080" cy="21724623"/>
          </a:xfrm>
          <a:prstGeom prst="rect">
            <a:avLst/>
          </a:prstGeom>
        </p:spPr>
        <p:txBody>
          <a:bodyPr vert="horz" lIns="438822" tIns="219410" rIns="438822" bIns="21941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3"/>
            <a:ext cx="10241280" cy="1752600"/>
          </a:xfrm>
          <a:prstGeom prst="rect">
            <a:avLst/>
          </a:prstGeom>
        </p:spPr>
        <p:txBody>
          <a:bodyPr vert="horz" lIns="438822" tIns="219410" rIns="438822" bIns="219410" rtlCol="0" anchor="ctr"/>
          <a:lstStyle>
            <a:lvl1pPr algn="l">
              <a:defRPr sz="5700">
                <a:solidFill>
                  <a:schemeClr val="tx1">
                    <a:tint val="75000"/>
                  </a:schemeClr>
                </a:solidFill>
              </a:defRPr>
            </a:lvl1pPr>
          </a:lstStyle>
          <a:p>
            <a:fld id="{D9D26CB9-01E4-44B8-8084-BCC418CF4A2D}" type="datetimeFigureOut">
              <a:rPr lang="en-US" smtClean="0"/>
              <a:pPr/>
              <a:t>5/30/2017</a:t>
            </a:fld>
            <a:endParaRPr lang="en-US"/>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438822" tIns="219410" rIns="438822" bIns="219410"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438822" tIns="219410" rIns="438822" bIns="219410" rtlCol="0" anchor="ctr"/>
          <a:lstStyle>
            <a:lvl1pPr algn="r">
              <a:defRPr sz="5700">
                <a:solidFill>
                  <a:schemeClr val="tx1">
                    <a:tint val="75000"/>
                  </a:schemeClr>
                </a:solidFill>
              </a:defRPr>
            </a:lvl1pPr>
          </a:lstStyle>
          <a:p>
            <a:fld id="{8EAD30C5-67B1-44D9-8976-9ADE031071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211" rtl="0" eaLnBrk="1" latinLnBrk="0" hangingPunct="1">
        <a:spcBef>
          <a:spcPct val="0"/>
        </a:spcBef>
        <a:buNone/>
        <a:defRPr sz="21100" kern="1200">
          <a:solidFill>
            <a:schemeClr val="tx1"/>
          </a:solidFill>
          <a:latin typeface="+mj-lt"/>
          <a:ea typeface="+mj-ea"/>
          <a:cs typeface="+mj-cs"/>
        </a:defRPr>
      </a:lvl1pPr>
    </p:titleStyle>
    <p:bodyStyle>
      <a:lvl1pPr marL="1645579" indent="-1645579" algn="l" defTabSz="4388211" rtl="0" eaLnBrk="1" latinLnBrk="0" hangingPunct="1">
        <a:spcBef>
          <a:spcPct val="20000"/>
        </a:spcBef>
        <a:buFont typeface="Arial" pitchFamily="34" charset="0"/>
        <a:buChar char="•"/>
        <a:defRPr sz="153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gif"/><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4.JP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 y="0"/>
            <a:ext cx="43891201" cy="28575000"/>
          </a:xfrm>
          <a:solidFill>
            <a:schemeClr val="bg1">
              <a:lumMod val="65000"/>
              <a:alpha val="41000"/>
            </a:schemeClr>
          </a:solidFill>
        </p:spPr>
        <p:txBody>
          <a:bodyPr>
            <a:normAutofit/>
          </a:bodyPr>
          <a:lstStyle/>
          <a:p>
            <a:r>
              <a:rPr lang="en-US" sz="2500" dirty="0" smtClean="0">
                <a:solidFill>
                  <a:schemeClr val="tx1"/>
                </a:solidFill>
              </a:rPr>
              <a:t> </a:t>
            </a:r>
            <a:endParaRPr lang="en-US" sz="2500" dirty="0">
              <a:solidFill>
                <a:schemeClr val="tx1"/>
              </a:solidFill>
            </a:endParaRPr>
          </a:p>
        </p:txBody>
      </p:sp>
      <p:pic>
        <p:nvPicPr>
          <p:cNvPr id="4" name="Picture 3" descr="psu-mcecs_logo.jpg"/>
          <p:cNvPicPr>
            <a:picLocks noChangeAspect="1"/>
          </p:cNvPicPr>
          <p:nvPr/>
        </p:nvPicPr>
        <p:blipFill>
          <a:blip r:embed="rId2"/>
          <a:stretch>
            <a:fillRect/>
          </a:stretch>
        </p:blipFill>
        <p:spPr>
          <a:xfrm>
            <a:off x="36576001" y="29596555"/>
            <a:ext cx="6008915" cy="2464595"/>
          </a:xfrm>
          <a:prstGeom prst="rect">
            <a:avLst/>
          </a:prstGeom>
        </p:spPr>
      </p:pic>
      <p:sp>
        <p:nvSpPr>
          <p:cNvPr id="5" name="TextBox 4"/>
          <p:cNvSpPr txBox="1"/>
          <p:nvPr/>
        </p:nvSpPr>
        <p:spPr>
          <a:xfrm>
            <a:off x="1502228" y="29994690"/>
            <a:ext cx="25668515" cy="1437810"/>
          </a:xfrm>
          <a:prstGeom prst="rect">
            <a:avLst/>
          </a:prstGeom>
          <a:noFill/>
        </p:spPr>
        <p:txBody>
          <a:bodyPr wrap="square" lIns="73841" tIns="36921" rIns="73841" bIns="36921" rtlCol="0">
            <a:spAutoFit/>
          </a:bodyPr>
          <a:lstStyle/>
          <a:p>
            <a:r>
              <a:rPr lang="en-US" dirty="0" smtClean="0"/>
              <a:t>Department of Electrical and Computer Engineering</a:t>
            </a:r>
            <a:endParaRPr lang="en-US" dirty="0"/>
          </a:p>
        </p:txBody>
      </p:sp>
      <p:sp>
        <p:nvSpPr>
          <p:cNvPr id="7" name="TextBox 6"/>
          <p:cNvSpPr txBox="1"/>
          <p:nvPr/>
        </p:nvSpPr>
        <p:spPr>
          <a:xfrm>
            <a:off x="15509782" y="13978640"/>
            <a:ext cx="13454743" cy="7892088"/>
          </a:xfrm>
          <a:prstGeom prst="rect">
            <a:avLst/>
          </a:prstGeom>
          <a:noFill/>
          <a:ln>
            <a:noFill/>
          </a:ln>
        </p:spPr>
        <p:txBody>
          <a:bodyPr wrap="square" lIns="73841" tIns="36921" rIns="73841" bIns="36921" rtlCol="0">
            <a:spAutoFit/>
          </a:bodyPr>
          <a:lstStyle/>
          <a:p>
            <a:r>
              <a:rPr lang="en-US" sz="4000" u="sng" dirty="0" smtClean="0">
                <a:latin typeface="Verdana" pitchFamily="34" charset="0"/>
              </a:rPr>
              <a:t>IMPLEMENTATION</a:t>
            </a:r>
          </a:p>
          <a:p>
            <a:r>
              <a:rPr lang="en-US" sz="3000" dirty="0" smtClean="0">
                <a:latin typeface="Verdana" pitchFamily="34" charset="0"/>
              </a:rPr>
              <a:t>Hardware:</a:t>
            </a:r>
          </a:p>
          <a:p>
            <a:r>
              <a:rPr lang="en-US" sz="2500" dirty="0" smtClean="0">
                <a:latin typeface="Verdana" pitchFamily="34" charset="0"/>
              </a:rPr>
              <a:t>A raspberry pi 3 is used as the “brain” of the device. A camera module is attached for the backup camera addition and a GPS module is added for mapping capabilities. There is an OBD port cable that connects to the raspberry pi as well as a 7” touchscreen LCD display. The LCD will display the OBD data as well as the camera and GPS modules.</a:t>
            </a:r>
            <a:endParaRPr lang="en-US" sz="2500" dirty="0">
              <a:latin typeface="Verdana" pitchFamily="34" charset="0"/>
            </a:endParaRPr>
          </a:p>
          <a:p>
            <a:endParaRPr lang="en-US" sz="5400" dirty="0">
              <a:latin typeface="Verdana" pitchFamily="34" charset="0"/>
            </a:endParaRPr>
          </a:p>
          <a:p>
            <a:r>
              <a:rPr lang="en-US" sz="3000" dirty="0" smtClean="0">
                <a:latin typeface="Verdana" pitchFamily="34" charset="0"/>
              </a:rPr>
              <a:t>Software:</a:t>
            </a:r>
          </a:p>
          <a:p>
            <a:r>
              <a:rPr lang="en-US" sz="2500" dirty="0" smtClean="0">
                <a:latin typeface="Verdana" pitchFamily="34" charset="0"/>
              </a:rPr>
              <a:t>Written in Python, the main scripts allows to read and write from and to the OBD port. Firebase is used to control the database where companies can put their information up onto the GPS module. </a:t>
            </a:r>
            <a:r>
              <a:rPr lang="en-US" sz="2500" dirty="0" err="1" smtClean="0">
                <a:latin typeface="Verdana" pitchFamily="34" charset="0"/>
              </a:rPr>
              <a:t>Kivy</a:t>
            </a:r>
            <a:r>
              <a:rPr lang="en-US" sz="2500" dirty="0" smtClean="0">
                <a:latin typeface="Verdana" pitchFamily="34" charset="0"/>
              </a:rPr>
              <a:t> is used in pair with Python to script the GUI. The GUI will display the OBD data, GPS, and camera modules. The GUI also will have full touchscreen capabilities. </a:t>
            </a:r>
          </a:p>
          <a:p>
            <a:r>
              <a:rPr lang="en-US" sz="5400" dirty="0" smtClean="0">
                <a:latin typeface="Verdana" pitchFamily="34" charset="0"/>
              </a:rPr>
              <a:t> </a:t>
            </a:r>
            <a:endParaRPr lang="en-US" sz="5400" dirty="0">
              <a:latin typeface="Verdana" pitchFamily="34" charset="0"/>
            </a:endParaRPr>
          </a:p>
          <a:p>
            <a:endParaRPr lang="en-US" sz="5000" dirty="0" smtClean="0">
              <a:latin typeface="Verdana" pitchFamily="34" charset="0"/>
            </a:endParaRPr>
          </a:p>
        </p:txBody>
      </p:sp>
      <p:sp>
        <p:nvSpPr>
          <p:cNvPr id="13" name="TextBox 12"/>
          <p:cNvSpPr txBox="1"/>
          <p:nvPr/>
        </p:nvSpPr>
        <p:spPr>
          <a:xfrm>
            <a:off x="1416695" y="13652314"/>
            <a:ext cx="13089154" cy="8615363"/>
          </a:xfrm>
          <a:prstGeom prst="rect">
            <a:avLst/>
          </a:prstGeom>
          <a:noFill/>
          <a:ln>
            <a:noFill/>
          </a:ln>
        </p:spPr>
        <p:txBody>
          <a:bodyPr wrap="square" lIns="73841" tIns="36921" rIns="73841" bIns="36921" rtlCol="0">
            <a:spAutoFit/>
          </a:bodyPr>
          <a:lstStyle/>
          <a:p>
            <a:r>
              <a:rPr lang="en-US" sz="4000" u="sng" dirty="0" smtClean="0">
                <a:latin typeface="Verdana" pitchFamily="34" charset="0"/>
              </a:rPr>
              <a:t>PROBLEM STATEMENT</a:t>
            </a:r>
            <a:endParaRPr lang="en-US" sz="4000" u="sng" dirty="0">
              <a:latin typeface="Verdana" pitchFamily="34" charset="0"/>
            </a:endParaRPr>
          </a:p>
          <a:p>
            <a:r>
              <a:rPr lang="en-US" sz="2500" dirty="0" smtClean="0">
                <a:latin typeface="Verdana" pitchFamily="34" charset="0"/>
              </a:rPr>
              <a:t>Smart devices are the focus for current technology. From smart phones to smart TVs, smart cars are now the next big thing. There are currently devices that connect to a car’s OBD (On-Board Diagnostic) port to access data but are missing other smart features. Many of these devices depend on a smart phone as the display. This capstone’s goal is to create a device that will be able to access and display important car data without the use of a smartphone.</a:t>
            </a:r>
          </a:p>
          <a:p>
            <a:endParaRPr lang="en-US" sz="2500" dirty="0">
              <a:latin typeface="Verdana" pitchFamily="34" charset="0"/>
            </a:endParaRPr>
          </a:p>
          <a:p>
            <a:endParaRPr lang="en-US" sz="2500" dirty="0">
              <a:latin typeface="Verdana" pitchFamily="34" charset="0"/>
            </a:endParaRPr>
          </a:p>
          <a:p>
            <a:endParaRPr lang="en-US" sz="2500" dirty="0" smtClean="0">
              <a:latin typeface="Verdana" pitchFamily="34" charset="0"/>
            </a:endParaRPr>
          </a:p>
          <a:p>
            <a:r>
              <a:rPr lang="en-US" sz="4000" u="sng" dirty="0">
                <a:latin typeface="Verdana" pitchFamily="34" charset="0"/>
              </a:rPr>
              <a:t>PROJECT GOALS</a:t>
            </a:r>
          </a:p>
          <a:p>
            <a:pPr marL="685800" indent="-685800">
              <a:buFont typeface="Arial" panose="020B0604020202020204" pitchFamily="34" charset="0"/>
              <a:buChar char="•"/>
            </a:pPr>
            <a:r>
              <a:rPr lang="en-US" sz="2500" dirty="0">
                <a:latin typeface="Verdana" pitchFamily="34" charset="0"/>
              </a:rPr>
              <a:t>Eliminate the dependence of a smart phone by using a large touchscreen display</a:t>
            </a:r>
          </a:p>
          <a:p>
            <a:pPr marL="685800" indent="-685800">
              <a:buFont typeface="Arial" panose="020B0604020202020204" pitchFamily="34" charset="0"/>
              <a:buChar char="•"/>
            </a:pPr>
            <a:r>
              <a:rPr lang="en-US" sz="2500" dirty="0">
                <a:latin typeface="Verdana" pitchFamily="34" charset="0"/>
              </a:rPr>
              <a:t>Built-in GPS that notifies user of nearby surroundings via database</a:t>
            </a:r>
          </a:p>
          <a:p>
            <a:pPr marL="685800" indent="-685800">
              <a:buFont typeface="Arial" panose="020B0604020202020204" pitchFamily="34" charset="0"/>
              <a:buChar char="•"/>
            </a:pPr>
            <a:r>
              <a:rPr lang="en-US" sz="2500" dirty="0">
                <a:latin typeface="Verdana" pitchFamily="34" charset="0"/>
              </a:rPr>
              <a:t>Device connects to OBD port to gather important diagnostics</a:t>
            </a:r>
          </a:p>
          <a:p>
            <a:pPr marL="685800" indent="-685800">
              <a:buFont typeface="Arial" panose="020B0604020202020204" pitchFamily="34" charset="0"/>
              <a:buChar char="•"/>
            </a:pPr>
            <a:r>
              <a:rPr lang="en-US" sz="2500" dirty="0">
                <a:latin typeface="Verdana" pitchFamily="34" charset="0"/>
              </a:rPr>
              <a:t>OBD data displayed to user in meaningful way</a:t>
            </a:r>
          </a:p>
          <a:p>
            <a:pPr marL="685800" indent="-685800">
              <a:buFont typeface="Arial" panose="020B0604020202020204" pitchFamily="34" charset="0"/>
              <a:buChar char="•"/>
            </a:pPr>
            <a:r>
              <a:rPr lang="en-US" sz="2500" dirty="0">
                <a:latin typeface="Verdana" pitchFamily="34" charset="0"/>
              </a:rPr>
              <a:t>Affordable device</a:t>
            </a:r>
          </a:p>
          <a:p>
            <a:pPr marL="685800" indent="-685800">
              <a:buFont typeface="Arial" panose="020B0604020202020204" pitchFamily="34" charset="0"/>
              <a:buChar char="•"/>
            </a:pPr>
            <a:r>
              <a:rPr lang="en-US" sz="2500" dirty="0">
                <a:latin typeface="Verdana" pitchFamily="34" charset="0"/>
              </a:rPr>
              <a:t>Device works with a car model date of 1996 or later</a:t>
            </a:r>
          </a:p>
          <a:p>
            <a:pPr marL="685800" indent="-685800">
              <a:buFont typeface="Arial" panose="020B0604020202020204" pitchFamily="34" charset="0"/>
              <a:buChar char="•"/>
            </a:pPr>
            <a:r>
              <a:rPr lang="en-US" sz="2500" dirty="0">
                <a:latin typeface="Verdana" pitchFamily="34" charset="0"/>
              </a:rPr>
              <a:t>Raspberry Pi is preferred “brain” of the device with a GUI (Graphical User Interface) running </a:t>
            </a:r>
          </a:p>
          <a:p>
            <a:endParaRPr lang="en-US" sz="2500" dirty="0" smtClean="0">
              <a:latin typeface="Verdana" pitchFamily="34" charset="0"/>
            </a:endParaRPr>
          </a:p>
        </p:txBody>
      </p:sp>
      <p:sp>
        <p:nvSpPr>
          <p:cNvPr id="10" name="TextBox 9"/>
          <p:cNvSpPr txBox="1"/>
          <p:nvPr/>
        </p:nvSpPr>
        <p:spPr>
          <a:xfrm>
            <a:off x="781014" y="828228"/>
            <a:ext cx="42329172" cy="5568375"/>
          </a:xfrm>
          <a:prstGeom prst="rect">
            <a:avLst/>
          </a:prstGeom>
          <a:solidFill>
            <a:schemeClr val="tx2">
              <a:lumMod val="20000"/>
              <a:lumOff val="80000"/>
            </a:schemeClr>
          </a:solidFill>
          <a:ln>
            <a:solidFill>
              <a:schemeClr val="tx2">
                <a:lumMod val="40000"/>
                <a:lumOff val="60000"/>
              </a:schemeClr>
            </a:solidFill>
          </a:ln>
        </p:spPr>
        <p:txBody>
          <a:bodyPr wrap="square" lIns="73841" tIns="36921" rIns="73841" bIns="36921" rtlCol="0">
            <a:spAutoFit/>
          </a:bodyPr>
          <a:lstStyle/>
          <a:p>
            <a:r>
              <a:rPr lang="en-US" sz="19000" dirty="0" smtClean="0">
                <a:solidFill>
                  <a:srgbClr val="6A7F10"/>
                </a:solidFill>
              </a:rPr>
              <a:t>	    </a:t>
            </a:r>
            <a:r>
              <a:rPr lang="en-US" sz="19000" b="1" dirty="0" smtClean="0">
                <a:solidFill>
                  <a:schemeClr val="tx1">
                    <a:lumMod val="75000"/>
                    <a:lumOff val="25000"/>
                  </a:schemeClr>
                </a:solidFill>
                <a:latin typeface="Garamond" pitchFamily="18" charset="0"/>
              </a:rPr>
              <a:t>Device Design for Smart Car</a:t>
            </a:r>
            <a:r>
              <a:rPr lang="en-US" sz="19000" b="1" dirty="0">
                <a:solidFill>
                  <a:schemeClr val="tx1">
                    <a:lumMod val="75000"/>
                    <a:lumOff val="25000"/>
                  </a:schemeClr>
                </a:solidFill>
                <a:latin typeface="Garamond" pitchFamily="18" charset="0"/>
              </a:rPr>
              <a:t/>
            </a:r>
            <a:br>
              <a:rPr lang="en-US" sz="19000" b="1" dirty="0">
                <a:solidFill>
                  <a:schemeClr val="tx1">
                    <a:lumMod val="75000"/>
                    <a:lumOff val="25000"/>
                  </a:schemeClr>
                </a:solidFill>
                <a:latin typeface="Garamond" pitchFamily="18" charset="0"/>
              </a:rPr>
            </a:br>
            <a:r>
              <a:rPr lang="en-US" sz="8000" b="1" dirty="0">
                <a:solidFill>
                  <a:schemeClr val="tx1">
                    <a:lumMod val="75000"/>
                    <a:lumOff val="25000"/>
                  </a:schemeClr>
                </a:solidFill>
                <a:latin typeface="Garamond" pitchFamily="18" charset="0"/>
              </a:rPr>
              <a:t>	 </a:t>
            </a:r>
            <a:r>
              <a:rPr lang="en-US" sz="8000" b="1" dirty="0" smtClean="0">
                <a:solidFill>
                  <a:schemeClr val="tx1">
                    <a:lumMod val="75000"/>
                    <a:lumOff val="25000"/>
                  </a:schemeClr>
                </a:solidFill>
                <a:latin typeface="Garamond" pitchFamily="18" charset="0"/>
              </a:rPr>
              <a:t>             Alex Mendez, Colleen Nhim, </a:t>
            </a:r>
            <a:r>
              <a:rPr lang="en-US" sz="8000" b="1" dirty="0" err="1" smtClean="0">
                <a:solidFill>
                  <a:schemeClr val="tx1">
                    <a:lumMod val="75000"/>
                    <a:lumOff val="25000"/>
                  </a:schemeClr>
                </a:solidFill>
                <a:latin typeface="Garamond" pitchFamily="18" charset="0"/>
              </a:rPr>
              <a:t>Jasjit</a:t>
            </a:r>
            <a:r>
              <a:rPr lang="en-US" sz="8000" b="1" dirty="0" smtClean="0">
                <a:solidFill>
                  <a:schemeClr val="tx1">
                    <a:lumMod val="75000"/>
                    <a:lumOff val="25000"/>
                  </a:schemeClr>
                </a:solidFill>
                <a:latin typeface="Garamond" pitchFamily="18" charset="0"/>
              </a:rPr>
              <a:t> Singh, Matthew </a:t>
            </a:r>
            <a:r>
              <a:rPr lang="en-US" sz="8000" b="1" dirty="0" err="1" smtClean="0">
                <a:solidFill>
                  <a:schemeClr val="tx1">
                    <a:lumMod val="75000"/>
                    <a:lumOff val="25000"/>
                  </a:schemeClr>
                </a:solidFill>
                <a:latin typeface="Garamond" pitchFamily="18" charset="0"/>
              </a:rPr>
              <a:t>Konyndyk</a:t>
            </a:r>
            <a:endParaRPr lang="en-US" sz="8000" b="1" dirty="0" smtClean="0">
              <a:solidFill>
                <a:schemeClr val="tx1">
                  <a:lumMod val="75000"/>
                  <a:lumOff val="25000"/>
                </a:schemeClr>
              </a:solidFill>
              <a:latin typeface="Garamond" pitchFamily="18" charset="0"/>
            </a:endParaRPr>
          </a:p>
          <a:p>
            <a:r>
              <a:rPr lang="en-US" sz="8000" b="1" dirty="0">
                <a:solidFill>
                  <a:schemeClr val="tx1">
                    <a:lumMod val="75000"/>
                    <a:lumOff val="25000"/>
                  </a:schemeClr>
                </a:solidFill>
                <a:latin typeface="Garamond" pitchFamily="18" charset="0"/>
              </a:rPr>
              <a:t>	</a:t>
            </a:r>
            <a:r>
              <a:rPr lang="en-US" sz="8000" b="1" dirty="0" smtClean="0">
                <a:solidFill>
                  <a:schemeClr val="tx1">
                    <a:lumMod val="75000"/>
                    <a:lumOff val="25000"/>
                  </a:schemeClr>
                </a:solidFill>
                <a:latin typeface="Garamond" pitchFamily="18" charset="0"/>
              </a:rPr>
              <a:t>        </a:t>
            </a:r>
            <a:r>
              <a:rPr lang="en-US" sz="8000" b="1" dirty="0" err="1" smtClean="0">
                <a:solidFill>
                  <a:schemeClr val="tx1">
                    <a:lumMod val="75000"/>
                    <a:lumOff val="25000"/>
                  </a:schemeClr>
                </a:solidFill>
                <a:latin typeface="Garamond" pitchFamily="18" charset="0"/>
              </a:rPr>
              <a:t>Xiaoyu</a:t>
            </a:r>
            <a:r>
              <a:rPr lang="en-US" sz="8000" b="1" dirty="0" smtClean="0">
                <a:solidFill>
                  <a:schemeClr val="tx1">
                    <a:lumMod val="75000"/>
                    <a:lumOff val="25000"/>
                  </a:schemeClr>
                </a:solidFill>
                <a:latin typeface="Garamond" pitchFamily="18" charset="0"/>
              </a:rPr>
              <a:t> Song (ECE Faculty Advisor), </a:t>
            </a:r>
            <a:r>
              <a:rPr lang="en-US" sz="8000" b="1" dirty="0" err="1" smtClean="0">
                <a:solidFill>
                  <a:schemeClr val="tx1">
                    <a:lumMod val="75000"/>
                    <a:lumOff val="25000"/>
                  </a:schemeClr>
                </a:solidFill>
                <a:latin typeface="Garamond" pitchFamily="18" charset="0"/>
              </a:rPr>
              <a:t>Tanvir</a:t>
            </a:r>
            <a:r>
              <a:rPr lang="en-US" sz="8000" b="1" dirty="0" smtClean="0">
                <a:solidFill>
                  <a:schemeClr val="tx1">
                    <a:lumMod val="75000"/>
                    <a:lumOff val="25000"/>
                  </a:schemeClr>
                </a:solidFill>
                <a:latin typeface="Garamond" pitchFamily="18" charset="0"/>
              </a:rPr>
              <a:t> </a:t>
            </a:r>
            <a:r>
              <a:rPr lang="en-US" sz="8000" b="1" dirty="0" err="1" smtClean="0">
                <a:solidFill>
                  <a:schemeClr val="tx1">
                    <a:lumMod val="75000"/>
                    <a:lumOff val="25000"/>
                  </a:schemeClr>
                </a:solidFill>
                <a:latin typeface="Garamond" pitchFamily="18" charset="0"/>
              </a:rPr>
              <a:t>Alam</a:t>
            </a:r>
            <a:r>
              <a:rPr lang="en-US" sz="8000" b="1" dirty="0" smtClean="0">
                <a:solidFill>
                  <a:schemeClr val="tx1">
                    <a:lumMod val="75000"/>
                    <a:lumOff val="25000"/>
                  </a:schemeClr>
                </a:solidFill>
                <a:latin typeface="Garamond" pitchFamily="18" charset="0"/>
              </a:rPr>
              <a:t> (Company Sponsor)</a:t>
            </a:r>
            <a:endParaRPr lang="en-US" sz="19000" b="1" dirty="0" smtClean="0">
              <a:solidFill>
                <a:schemeClr val="tx1">
                  <a:lumMod val="75000"/>
                  <a:lumOff val="25000"/>
                </a:schemeClr>
              </a:solidFill>
              <a:latin typeface="Garamond" pitchFamily="18" charset="0"/>
            </a:endParaRPr>
          </a:p>
        </p:txBody>
      </p:sp>
      <p:pic>
        <p:nvPicPr>
          <p:cNvPr id="12" name="Picture 11" descr="wafer.gif"/>
          <p:cNvPicPr>
            <a:picLocks noChangeAspect="1"/>
          </p:cNvPicPr>
          <p:nvPr/>
        </p:nvPicPr>
        <p:blipFill>
          <a:blip r:embed="rId3"/>
          <a:stretch>
            <a:fillRect/>
          </a:stretch>
        </p:blipFill>
        <p:spPr>
          <a:xfrm>
            <a:off x="4939206" y="22256705"/>
            <a:ext cx="8739495" cy="5146770"/>
          </a:xfrm>
          <a:prstGeom prst="rect">
            <a:avLst/>
          </a:prstGeom>
          <a:ln>
            <a:solidFill>
              <a:srgbClr val="00759A"/>
            </a:solidFill>
          </a:ln>
        </p:spPr>
      </p:pic>
      <p:pic>
        <p:nvPicPr>
          <p:cNvPr id="14" name="Picture 13" descr="wafer.gif"/>
          <p:cNvPicPr>
            <a:picLocks noChangeAspect="1"/>
          </p:cNvPicPr>
          <p:nvPr/>
        </p:nvPicPr>
        <p:blipFill>
          <a:blip r:embed="rId3"/>
          <a:stretch>
            <a:fillRect/>
          </a:stretch>
        </p:blipFill>
        <p:spPr>
          <a:xfrm>
            <a:off x="2526068" y="7393235"/>
            <a:ext cx="10207408" cy="5715000"/>
          </a:xfrm>
          <a:prstGeom prst="rect">
            <a:avLst/>
          </a:prstGeom>
          <a:ln>
            <a:solidFill>
              <a:srgbClr val="00759A"/>
            </a:solid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26616" y="7428235"/>
            <a:ext cx="6482054" cy="334327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76000" y="7473169"/>
            <a:ext cx="6482054" cy="3341265"/>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826616" y="11027037"/>
            <a:ext cx="6482054" cy="3260463"/>
          </a:xfrm>
          <a:prstGeom prst="rect">
            <a:avLst/>
          </a:prstGeom>
        </p:spPr>
      </p:pic>
      <p:sp>
        <p:nvSpPr>
          <p:cNvPr id="18" name="TextBox 17"/>
          <p:cNvSpPr txBox="1"/>
          <p:nvPr/>
        </p:nvSpPr>
        <p:spPr>
          <a:xfrm>
            <a:off x="15509782" y="7672984"/>
            <a:ext cx="3415260" cy="5845374"/>
          </a:xfrm>
          <a:prstGeom prst="rect">
            <a:avLst/>
          </a:prstGeom>
          <a:noFill/>
          <a:ln>
            <a:noFill/>
          </a:ln>
        </p:spPr>
        <p:txBody>
          <a:bodyPr wrap="square" lIns="73841" tIns="36921" rIns="73841" bIns="36921" rtlCol="0">
            <a:spAutoFit/>
          </a:bodyPr>
          <a:lstStyle/>
          <a:p>
            <a:pPr algn="ctr"/>
            <a:r>
              <a:rPr lang="en-US" sz="2500" b="1" dirty="0" smtClean="0">
                <a:latin typeface="Verdana" pitchFamily="34" charset="0"/>
              </a:rPr>
              <a:t>Navigation module:</a:t>
            </a:r>
          </a:p>
          <a:p>
            <a:pPr algn="ctr"/>
            <a:r>
              <a:rPr lang="en-US" sz="2500" dirty="0" smtClean="0">
                <a:latin typeface="Verdana" pitchFamily="34" charset="0"/>
              </a:rPr>
              <a:t>The GPS module allows typical navigation features. This is a screenshot from the </a:t>
            </a:r>
            <a:r>
              <a:rPr lang="en-US" sz="2500" dirty="0" err="1" smtClean="0">
                <a:latin typeface="Verdana" pitchFamily="34" charset="0"/>
              </a:rPr>
              <a:t>RPi</a:t>
            </a:r>
            <a:r>
              <a:rPr lang="en-US" sz="2500" dirty="0" smtClean="0">
                <a:latin typeface="Verdana" pitchFamily="34" charset="0"/>
              </a:rPr>
              <a:t> </a:t>
            </a:r>
            <a:r>
              <a:rPr lang="en-US" sz="2500" dirty="0" smtClean="0">
                <a:latin typeface="Verdana" pitchFamily="34" charset="0"/>
              </a:rPr>
              <a:t>showing a map of Portland. The GPS module will be used with the database to show the driver of “pop-ups”</a:t>
            </a:r>
          </a:p>
          <a:p>
            <a:pPr algn="ctr"/>
            <a:endParaRPr lang="en-US" sz="5000" dirty="0" smtClean="0">
              <a:latin typeface="Verdana" pitchFamily="34" charset="0"/>
            </a:endParaRPr>
          </a:p>
        </p:txBody>
      </p:sp>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884333" y="21248035"/>
            <a:ext cx="9696161" cy="6463920"/>
          </a:xfrm>
          <a:prstGeom prst="rect">
            <a:avLst/>
          </a:prstGeom>
        </p:spPr>
      </p:pic>
      <p:sp>
        <p:nvSpPr>
          <p:cNvPr id="19" name="TextBox 18"/>
          <p:cNvSpPr txBox="1"/>
          <p:nvPr/>
        </p:nvSpPr>
        <p:spPr>
          <a:xfrm>
            <a:off x="25761479" y="22267677"/>
            <a:ext cx="3657599" cy="4691212"/>
          </a:xfrm>
          <a:prstGeom prst="rect">
            <a:avLst/>
          </a:prstGeom>
          <a:noFill/>
          <a:ln>
            <a:noFill/>
          </a:ln>
        </p:spPr>
        <p:txBody>
          <a:bodyPr wrap="square" lIns="73841" tIns="36921" rIns="73841" bIns="36921" rtlCol="0">
            <a:spAutoFit/>
          </a:bodyPr>
          <a:lstStyle/>
          <a:p>
            <a:pPr algn="ctr"/>
            <a:endParaRPr lang="en-US" sz="2500" b="1" dirty="0" smtClean="0">
              <a:latin typeface="Verdana" pitchFamily="34" charset="0"/>
            </a:endParaRPr>
          </a:p>
          <a:p>
            <a:pPr algn="ctr"/>
            <a:r>
              <a:rPr lang="en-US" sz="2500" b="1" dirty="0" smtClean="0">
                <a:latin typeface="Verdana" pitchFamily="34" charset="0"/>
              </a:rPr>
              <a:t>Back up Camera:</a:t>
            </a:r>
          </a:p>
          <a:p>
            <a:pPr algn="ctr"/>
            <a:r>
              <a:rPr lang="en-US" sz="2500" dirty="0" smtClean="0">
                <a:latin typeface="Verdana" pitchFamily="34" charset="0"/>
              </a:rPr>
              <a:t>Live video footage using a raspberry pi camera module. Through the GUI, the user can push the camera button to load up or turn off the camera. The idea is to be an affordable back-up camera.</a:t>
            </a:r>
            <a:endParaRPr lang="en-US" sz="5000" dirty="0" smtClean="0">
              <a:latin typeface="Verdana" pitchFamily="34" charset="0"/>
            </a:endParaRPr>
          </a:p>
        </p:txBody>
      </p:sp>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202400" y="7428235"/>
            <a:ext cx="9447540" cy="5680000"/>
          </a:xfrm>
          <a:prstGeom prst="rect">
            <a:avLst/>
          </a:prstGeom>
        </p:spPr>
      </p:pic>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43871" y="22585718"/>
            <a:ext cx="7130163" cy="4010717"/>
          </a:xfrm>
          <a:prstGeom prst="rect">
            <a:avLst/>
          </a:prstGeom>
        </p:spPr>
      </p:pic>
      <p:sp>
        <p:nvSpPr>
          <p:cNvPr id="22" name="TextBox 21"/>
          <p:cNvSpPr txBox="1"/>
          <p:nvPr/>
        </p:nvSpPr>
        <p:spPr>
          <a:xfrm>
            <a:off x="36666719" y="11184096"/>
            <a:ext cx="6482054" cy="3921770"/>
          </a:xfrm>
          <a:prstGeom prst="rect">
            <a:avLst/>
          </a:prstGeom>
          <a:noFill/>
          <a:ln>
            <a:noFill/>
          </a:ln>
        </p:spPr>
        <p:txBody>
          <a:bodyPr wrap="square" lIns="73841" tIns="36921" rIns="73841" bIns="36921" rtlCol="0">
            <a:spAutoFit/>
          </a:bodyPr>
          <a:lstStyle/>
          <a:p>
            <a:pPr algn="ctr"/>
            <a:r>
              <a:rPr lang="en-US" sz="2500" b="1" dirty="0" smtClean="0">
                <a:latin typeface="Verdana" pitchFamily="34" charset="0"/>
              </a:rPr>
              <a:t>Graphical User Interface</a:t>
            </a:r>
            <a:r>
              <a:rPr lang="en-US" sz="2500" dirty="0" smtClean="0">
                <a:latin typeface="Verdana" pitchFamily="34" charset="0"/>
              </a:rPr>
              <a:t> </a:t>
            </a:r>
            <a:r>
              <a:rPr lang="en-US" sz="2500" b="1" dirty="0" smtClean="0">
                <a:latin typeface="Verdana" pitchFamily="34" charset="0"/>
              </a:rPr>
              <a:t>(GUI)</a:t>
            </a:r>
            <a:r>
              <a:rPr lang="en-US" sz="2500" dirty="0" smtClean="0">
                <a:latin typeface="Verdana" pitchFamily="34" charset="0"/>
              </a:rPr>
              <a:t>: These three images are screenshots from the GUI. The home page has 3 buttons. The user will swipe left to see the two following pages. The next page displays car diagnostic data from the OBD port. The last page displays the error codes from the OBD port.</a:t>
            </a:r>
            <a:endParaRPr lang="en-US" sz="5400" dirty="0">
              <a:latin typeface="Verdana" pitchFamily="34" charset="0"/>
            </a:endParaRPr>
          </a:p>
          <a:p>
            <a:endParaRPr lang="en-US" sz="5000" dirty="0" smtClean="0">
              <a:latin typeface="Verdana" pitchFamily="34" charset="0"/>
            </a:endParaRPr>
          </a:p>
        </p:txBody>
      </p:sp>
      <p:sp>
        <p:nvSpPr>
          <p:cNvPr id="23" name="TextBox 22"/>
          <p:cNvSpPr txBox="1"/>
          <p:nvPr/>
        </p:nvSpPr>
        <p:spPr>
          <a:xfrm>
            <a:off x="907056" y="22267677"/>
            <a:ext cx="3657599" cy="4691212"/>
          </a:xfrm>
          <a:prstGeom prst="rect">
            <a:avLst/>
          </a:prstGeom>
          <a:noFill/>
          <a:ln>
            <a:noFill/>
          </a:ln>
        </p:spPr>
        <p:txBody>
          <a:bodyPr wrap="square" lIns="73841" tIns="36921" rIns="73841" bIns="36921" rtlCol="0">
            <a:spAutoFit/>
          </a:bodyPr>
          <a:lstStyle/>
          <a:p>
            <a:pPr algn="ctr"/>
            <a:endParaRPr lang="en-US" sz="2500" b="1" strike="sngStrike" dirty="0" smtClean="0">
              <a:latin typeface="Verdana" pitchFamily="34" charset="0"/>
            </a:endParaRPr>
          </a:p>
          <a:p>
            <a:pPr algn="ctr"/>
            <a:r>
              <a:rPr lang="en-US" sz="2500" b="1" strike="sngStrike" dirty="0" smtClean="0">
                <a:latin typeface="Verdana" pitchFamily="34" charset="0"/>
              </a:rPr>
              <a:t>Back up Camera:</a:t>
            </a:r>
          </a:p>
          <a:p>
            <a:pPr algn="ctr"/>
            <a:r>
              <a:rPr lang="en-US" sz="2500" strike="sngStrike" dirty="0" smtClean="0">
                <a:latin typeface="Verdana" pitchFamily="34" charset="0"/>
              </a:rPr>
              <a:t>Live video footage using a raspberry pi camera module. Through the GUI, the user can push the camera button to load up or turn off the camera. The idea is to be an affordable back-up camera</a:t>
            </a:r>
            <a:r>
              <a:rPr lang="en-US" sz="2500" dirty="0" smtClean="0">
                <a:latin typeface="Verdana" pitchFamily="34" charset="0"/>
              </a:rPr>
              <a:t>.</a:t>
            </a:r>
            <a:endParaRPr lang="en-US" sz="5000" dirty="0" smtClean="0">
              <a:latin typeface="Verdana" pitchFamily="34" charset="0"/>
            </a:endParaRPr>
          </a:p>
        </p:txBody>
      </p:sp>
      <p:sp>
        <p:nvSpPr>
          <p:cNvPr id="24" name="TextBox 23"/>
          <p:cNvSpPr txBox="1"/>
          <p:nvPr/>
        </p:nvSpPr>
        <p:spPr>
          <a:xfrm>
            <a:off x="30335041" y="26319876"/>
            <a:ext cx="12249875" cy="2382887"/>
          </a:xfrm>
          <a:prstGeom prst="rect">
            <a:avLst/>
          </a:prstGeom>
          <a:noFill/>
          <a:ln>
            <a:noFill/>
          </a:ln>
        </p:spPr>
        <p:txBody>
          <a:bodyPr wrap="square" lIns="73841" tIns="36921" rIns="73841" bIns="36921" rtlCol="0">
            <a:spAutoFit/>
          </a:bodyPr>
          <a:lstStyle/>
          <a:p>
            <a:pPr algn="ctr"/>
            <a:r>
              <a:rPr lang="en-US" sz="2500" b="1" dirty="0" smtClean="0">
                <a:latin typeface="Verdana" pitchFamily="34" charset="0"/>
              </a:rPr>
              <a:t>Firebase Database: </a:t>
            </a:r>
            <a:r>
              <a:rPr lang="en-US" sz="2500" strike="sngStrike" dirty="0" smtClean="0">
                <a:latin typeface="Verdana" pitchFamily="34" charset="0"/>
              </a:rPr>
              <a:t>These </a:t>
            </a:r>
            <a:r>
              <a:rPr lang="en-US" sz="2500" strike="sngStrike" dirty="0" smtClean="0">
                <a:latin typeface="Verdana" pitchFamily="34" charset="0"/>
              </a:rPr>
              <a:t>three images are screenshots from the GUI. The home page has 3 buttons. The user will swipe left to see the two following pages. The next page displays car diagnostic data from the OBD port. The last page displays the error codes from the OBD port.</a:t>
            </a:r>
            <a:endParaRPr lang="en-US" sz="5400" strike="sngStrike" dirty="0">
              <a:latin typeface="Verdana" pitchFamily="34" charset="0"/>
            </a:endParaRPr>
          </a:p>
          <a:p>
            <a:endParaRPr lang="en-US" sz="5000" dirty="0" smtClean="0">
              <a:latin typeface="Verdana" pitchFamily="34" charset="0"/>
            </a:endParaRPr>
          </a:p>
        </p:txBody>
      </p:sp>
      <p:sp>
        <p:nvSpPr>
          <p:cNvPr id="25" name="TextBox 24"/>
          <p:cNvSpPr txBox="1"/>
          <p:nvPr/>
        </p:nvSpPr>
        <p:spPr>
          <a:xfrm>
            <a:off x="29848628" y="15276600"/>
            <a:ext cx="13454743" cy="4598879"/>
          </a:xfrm>
          <a:prstGeom prst="rect">
            <a:avLst/>
          </a:prstGeom>
          <a:noFill/>
          <a:ln>
            <a:noFill/>
          </a:ln>
        </p:spPr>
        <p:txBody>
          <a:bodyPr wrap="square" lIns="73841" tIns="36921" rIns="73841" bIns="36921" rtlCol="0">
            <a:spAutoFit/>
          </a:bodyPr>
          <a:lstStyle/>
          <a:p>
            <a:r>
              <a:rPr lang="en-US" sz="4000" u="sng" dirty="0" smtClean="0">
                <a:latin typeface="Verdana" pitchFamily="34" charset="0"/>
              </a:rPr>
              <a:t>FUTURE WORK</a:t>
            </a:r>
            <a:endParaRPr lang="en-US" sz="2500" dirty="0">
              <a:latin typeface="Verdana" pitchFamily="34" charset="0"/>
            </a:endParaRPr>
          </a:p>
          <a:p>
            <a:r>
              <a:rPr lang="en-US" sz="2500" dirty="0" smtClean="0">
                <a:latin typeface="Verdana" pitchFamily="34" charset="0"/>
              </a:rPr>
              <a:t>The next steps for this project would be to write to the OBD port. A script would need to read when a button in the car is pushed so that it can be written to. This would allow further advance features such as rolling down the windows, automated windshield wipers, or turning on the headlights all through the Raspberry Pi/ GUI. Another step would be to actively have deals pop up on the GPS on the GUI. </a:t>
            </a:r>
          </a:p>
          <a:p>
            <a:r>
              <a:rPr lang="en-US" sz="5400" dirty="0" smtClean="0">
                <a:latin typeface="Verdana" pitchFamily="34" charset="0"/>
              </a:rPr>
              <a:t> </a:t>
            </a:r>
            <a:endParaRPr lang="en-US" sz="5400" dirty="0">
              <a:latin typeface="Verdana" pitchFamily="34" charset="0"/>
            </a:endParaRPr>
          </a:p>
          <a:p>
            <a:endParaRPr lang="en-US" sz="5000" dirty="0" smtClean="0">
              <a:latin typeface="Verdana" pitchFamily="34" charset="0"/>
            </a:endParaRPr>
          </a:p>
        </p:txBody>
      </p:sp>
      <p:pic>
        <p:nvPicPr>
          <p:cNvPr id="20" name="Picture 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495207" y="19189135"/>
            <a:ext cx="3562847" cy="6681744"/>
          </a:xfrm>
          <a:prstGeom prst="rect">
            <a:avLst/>
          </a:prstGeom>
        </p:spPr>
      </p:pic>
      <p:pic>
        <p:nvPicPr>
          <p:cNvPr id="21" name="Picture 2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998318" y="19189135"/>
            <a:ext cx="8909059" cy="664179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584</TotalTime>
  <Words>653</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Garamond</vt:lpstr>
      <vt:lpstr>Verdana</vt:lpstr>
      <vt:lpstr>Office Theme</vt:lpstr>
      <vt:lpstr>PowerPoint Presentation</vt:lpstr>
    </vt:vector>
  </TitlesOfParts>
  <Company>Portland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amyj</dc:creator>
  <cp:lastModifiedBy>Colleen</cp:lastModifiedBy>
  <cp:revision>47</cp:revision>
  <dcterms:created xsi:type="dcterms:W3CDTF">2008-12-19T19:08:39Z</dcterms:created>
  <dcterms:modified xsi:type="dcterms:W3CDTF">2017-05-30T18:40:54Z</dcterms:modified>
</cp:coreProperties>
</file>