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194105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388211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582316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77642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0970528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16463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358739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552844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A"/>
    <a:srgbClr val="6A7F10"/>
    <a:srgbClr val="A1D8E0"/>
    <a:srgbClr val="B0C7E2"/>
    <a:srgbClr val="FAFFBD"/>
    <a:srgbClr val="A8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30" d="100"/>
          <a:sy n="30" d="100"/>
        </p:scale>
        <p:origin x="-320" y="108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3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9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105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2pPr>
            <a:lvl3pPr marL="43882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31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77642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4"/>
            <a:ext cx="19392903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0"/>
            <a:ext cx="19392903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4"/>
            <a:ext cx="19400521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1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1" y="1310643"/>
            <a:ext cx="24536400" cy="28094943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3" cy="22517103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0"/>
            <a:ext cx="26334720" cy="272034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4105" indent="0">
              <a:buNone/>
              <a:defRPr sz="13400"/>
            </a:lvl2pPr>
            <a:lvl3pPr marL="4388211" indent="0">
              <a:buNone/>
              <a:defRPr sz="11500"/>
            </a:lvl3pPr>
            <a:lvl4pPr marL="6582316" indent="0">
              <a:buNone/>
              <a:defRPr sz="9600"/>
            </a:lvl4pPr>
            <a:lvl5pPr marL="8776423" indent="0">
              <a:buNone/>
              <a:defRPr sz="9600"/>
            </a:lvl5pPr>
            <a:lvl6pPr marL="10970528" indent="0">
              <a:buNone/>
              <a:defRPr sz="9600"/>
            </a:lvl6pPr>
            <a:lvl7pPr marL="13164633" indent="0">
              <a:buNone/>
              <a:defRPr sz="9600"/>
            </a:lvl7pPr>
            <a:lvl8pPr marL="15358739" indent="0">
              <a:buNone/>
              <a:defRPr sz="9600"/>
            </a:lvl8pPr>
            <a:lvl9pPr marL="17552844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4"/>
            <a:ext cx="26334720" cy="3863339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0" cy="5486400"/>
          </a:xfrm>
          <a:prstGeom prst="rect">
            <a:avLst/>
          </a:prstGeom>
        </p:spPr>
        <p:txBody>
          <a:bodyPr vert="horz" lIns="438822" tIns="219410" rIns="438822" bIns="2194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2"/>
            <a:ext cx="39502080" cy="21724623"/>
          </a:xfrm>
          <a:prstGeom prst="rect">
            <a:avLst/>
          </a:prstGeom>
        </p:spPr>
        <p:txBody>
          <a:bodyPr vert="horz" lIns="438822" tIns="219410" rIns="438822" bIns="2194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6CB9-01E4-44B8-8084-BCC418CF4A2D}" type="datetimeFigureOut">
              <a:rPr lang="en-US" smtClean="0"/>
              <a:pPr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211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579" indent="-1645579" algn="l" defTabSz="4388211" rtl="0" eaLnBrk="1" latinLnBrk="0" hangingPunct="1">
        <a:spcBef>
          <a:spcPct val="20000"/>
        </a:spcBef>
        <a:buFont typeface="Arial" pitchFamily="34" charset="0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421" indent="-1371316" algn="l" defTabSz="4388211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64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370" indent="-1097052" algn="l" defTabSz="4388211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475" indent="-1097052" algn="l" defTabSz="4388211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580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68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791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89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105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211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316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42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528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63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739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844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0"/>
            <a:ext cx="43891201" cy="28575000"/>
          </a:xfrm>
          <a:solidFill>
            <a:schemeClr val="bg1">
              <a:lumMod val="65000"/>
              <a:alpha val="41000"/>
            </a:schemeClr>
          </a:solidFill>
        </p:spPr>
        <p:txBody>
          <a:bodyPr>
            <a:normAutofit/>
          </a:bodyPr>
          <a:lstStyle/>
          <a:p>
            <a:r>
              <a:rPr lang="en-US" sz="2500" dirty="0" smtClean="0">
                <a:solidFill>
                  <a:schemeClr val="tx1"/>
                </a:solidFill>
              </a:rPr>
              <a:t> </a:t>
            </a:r>
            <a:r>
              <a:rPr lang="en-US" sz="2500" dirty="0" smtClean="0">
                <a:solidFill>
                  <a:schemeClr val="tx1"/>
                </a:solidFill>
              </a:rPr>
              <a:t>`</a:t>
            </a:r>
            <a:endParaRPr lang="en-US" sz="2500" dirty="0">
              <a:solidFill>
                <a:schemeClr val="tx1"/>
              </a:solidFill>
              <a:latin typeface="Verdana" pitchFamily="34" charset="0"/>
            </a:endParaRPr>
          </a:p>
        </p:txBody>
      </p:sp>
      <p:pic>
        <p:nvPicPr>
          <p:cNvPr id="4" name="Picture 3" descr="psu-mcecs_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1" y="29596555"/>
            <a:ext cx="6008915" cy="24645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2228" y="29994690"/>
            <a:ext cx="25668515" cy="1437810"/>
          </a:xfrm>
          <a:prstGeom prst="rect">
            <a:avLst/>
          </a:prstGeom>
          <a:noFill/>
        </p:spPr>
        <p:txBody>
          <a:bodyPr wrap="square" lIns="73841" tIns="36921" rIns="73841" bIns="36921" rtlCol="0">
            <a:spAutoFit/>
          </a:bodyPr>
          <a:lstStyle/>
          <a:p>
            <a:r>
              <a:rPr lang="en-US" dirty="0" smtClean="0"/>
              <a:t>Department of Electrical and Computer Engineering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509782" y="13978640"/>
            <a:ext cx="13454743" cy="8261419"/>
          </a:xfrm>
          <a:prstGeom prst="rect">
            <a:avLst/>
          </a:prstGeom>
          <a:noFill/>
          <a:ln>
            <a:noFill/>
          </a:ln>
        </p:spPr>
        <p:txBody>
          <a:bodyPr wrap="square" lIns="73841" tIns="36921" rIns="73841" bIns="36921" rtlCol="0">
            <a:spAutoFit/>
          </a:bodyPr>
          <a:lstStyle/>
          <a:p>
            <a:r>
              <a:rPr lang="en-US" sz="4000" u="sng" dirty="0" smtClean="0">
                <a:latin typeface="Verdana" pitchFamily="34" charset="0"/>
              </a:rPr>
              <a:t>IMPLEMENTATION</a:t>
            </a:r>
          </a:p>
          <a:p>
            <a:r>
              <a:rPr lang="en-US" sz="3000" dirty="0" smtClean="0">
                <a:latin typeface="Verdana" pitchFamily="34" charset="0"/>
              </a:rPr>
              <a:t>Hardware:</a:t>
            </a:r>
          </a:p>
          <a:p>
            <a:r>
              <a:rPr lang="en-US" sz="2500" dirty="0" smtClean="0">
                <a:latin typeface="Verdana" pitchFamily="34" charset="0"/>
              </a:rPr>
              <a:t>A </a:t>
            </a:r>
            <a:r>
              <a:rPr lang="en-US" sz="2500" dirty="0" smtClean="0">
                <a:latin typeface="Verdana" pitchFamily="34" charset="0"/>
              </a:rPr>
              <a:t>Raspberry </a:t>
            </a:r>
            <a:r>
              <a:rPr lang="en-US" sz="2500" dirty="0">
                <a:latin typeface="Verdana" pitchFamily="34" charset="0"/>
              </a:rPr>
              <a:t>P</a:t>
            </a:r>
            <a:r>
              <a:rPr lang="en-US" sz="2500" dirty="0" smtClean="0">
                <a:latin typeface="Verdana" pitchFamily="34" charset="0"/>
              </a:rPr>
              <a:t>i </a:t>
            </a:r>
            <a:r>
              <a:rPr lang="en-US" sz="2500" dirty="0" smtClean="0">
                <a:latin typeface="Verdana" pitchFamily="34" charset="0"/>
              </a:rPr>
              <a:t>3 is used as the “brain” of the device. A camera module is attached for the backup camera </a:t>
            </a:r>
            <a:r>
              <a:rPr lang="en-US" sz="2500" dirty="0" smtClean="0">
                <a:latin typeface="Verdana" pitchFamily="34" charset="0"/>
              </a:rPr>
              <a:t>and </a:t>
            </a:r>
            <a:r>
              <a:rPr lang="en-US" sz="2500" dirty="0" smtClean="0">
                <a:latin typeface="Verdana" pitchFamily="34" charset="0"/>
              </a:rPr>
              <a:t>a GPS module </a:t>
            </a:r>
            <a:r>
              <a:rPr lang="en-US" sz="2500" dirty="0" smtClean="0">
                <a:latin typeface="Verdana" pitchFamily="34" charset="0"/>
              </a:rPr>
              <a:t>is used for navigation capabilities</a:t>
            </a:r>
            <a:r>
              <a:rPr lang="en-US" sz="2500" dirty="0" smtClean="0">
                <a:latin typeface="Verdana" pitchFamily="34" charset="0"/>
              </a:rPr>
              <a:t>. </a:t>
            </a:r>
            <a:r>
              <a:rPr lang="en-US" sz="2500" dirty="0" smtClean="0">
                <a:latin typeface="Verdana" pitchFamily="34" charset="0"/>
              </a:rPr>
              <a:t>An OBD </a:t>
            </a:r>
            <a:r>
              <a:rPr lang="en-US" sz="2500" dirty="0" smtClean="0">
                <a:latin typeface="Verdana" pitchFamily="34" charset="0"/>
              </a:rPr>
              <a:t>port </a:t>
            </a:r>
            <a:r>
              <a:rPr lang="en-US" sz="2500" dirty="0" smtClean="0">
                <a:latin typeface="Verdana" pitchFamily="34" charset="0"/>
              </a:rPr>
              <a:t>cable sends car data to </a:t>
            </a:r>
            <a:r>
              <a:rPr lang="en-US" sz="2500" dirty="0" smtClean="0">
                <a:latin typeface="Verdana" pitchFamily="34" charset="0"/>
              </a:rPr>
              <a:t>the raspberry pi </a:t>
            </a:r>
            <a:r>
              <a:rPr lang="en-US" sz="2500" dirty="0" smtClean="0">
                <a:latin typeface="Verdana" pitchFamily="34" charset="0"/>
              </a:rPr>
              <a:t>with</a:t>
            </a:r>
            <a:r>
              <a:rPr lang="en-US" sz="2500" dirty="0" smtClean="0">
                <a:latin typeface="Verdana" pitchFamily="34" charset="0"/>
              </a:rPr>
              <a:t> </a:t>
            </a:r>
            <a:r>
              <a:rPr lang="en-US" sz="2500" dirty="0" smtClean="0">
                <a:latin typeface="Verdana" pitchFamily="34" charset="0"/>
              </a:rPr>
              <a:t>7” touchscreen </a:t>
            </a:r>
            <a:r>
              <a:rPr lang="en-US" sz="2500" dirty="0" smtClean="0">
                <a:latin typeface="Verdana" pitchFamily="34" charset="0"/>
              </a:rPr>
              <a:t>LCD. </a:t>
            </a:r>
            <a:r>
              <a:rPr lang="en-US" sz="2500" dirty="0" smtClean="0">
                <a:latin typeface="Verdana" pitchFamily="34" charset="0"/>
              </a:rPr>
              <a:t>The </a:t>
            </a:r>
            <a:r>
              <a:rPr lang="en-US" sz="2500" dirty="0" smtClean="0">
                <a:latin typeface="Verdana" pitchFamily="34" charset="0"/>
              </a:rPr>
              <a:t>LCD will display </a:t>
            </a:r>
            <a:r>
              <a:rPr lang="en-US" sz="2500" dirty="0" smtClean="0">
                <a:latin typeface="Verdana" pitchFamily="34" charset="0"/>
              </a:rPr>
              <a:t>the OBD </a:t>
            </a:r>
            <a:r>
              <a:rPr lang="en-US" sz="2500" dirty="0" smtClean="0">
                <a:latin typeface="Verdana" pitchFamily="34" charset="0"/>
              </a:rPr>
              <a:t>data, camera </a:t>
            </a:r>
            <a:r>
              <a:rPr lang="en-US" sz="2500" dirty="0" smtClean="0">
                <a:latin typeface="Verdana" pitchFamily="34" charset="0"/>
              </a:rPr>
              <a:t>and GPS </a:t>
            </a:r>
            <a:r>
              <a:rPr lang="en-US" sz="2500" dirty="0" smtClean="0">
                <a:latin typeface="Verdana" pitchFamily="34" charset="0"/>
              </a:rPr>
              <a:t>Navigation map</a:t>
            </a:r>
            <a:r>
              <a:rPr lang="en-US" sz="2500" dirty="0" smtClean="0">
                <a:latin typeface="Verdana" pitchFamily="34" charset="0"/>
              </a:rPr>
              <a:t>. We used an ELM327 based OBD to USB adaptor to establish a serial connection with the car’s CAN bus. We used the Raspberry Pi 3’s built in Wi-Fi capabilities to connect to a hotspot for an internet connection on the road. </a:t>
            </a:r>
            <a:endParaRPr lang="en-US" sz="2500" dirty="0">
              <a:latin typeface="Verdana" pitchFamily="34" charset="0"/>
            </a:endParaRPr>
          </a:p>
          <a:p>
            <a:endParaRPr lang="en-US" sz="2800" dirty="0">
              <a:latin typeface="Verdana" pitchFamily="34" charset="0"/>
            </a:endParaRPr>
          </a:p>
          <a:p>
            <a:r>
              <a:rPr lang="en-US" sz="3000" dirty="0" smtClean="0">
                <a:latin typeface="Verdana" pitchFamily="34" charset="0"/>
              </a:rPr>
              <a:t>Software:</a:t>
            </a:r>
          </a:p>
          <a:p>
            <a:r>
              <a:rPr lang="en-US" sz="2500" dirty="0" smtClean="0">
                <a:latin typeface="Verdana" pitchFamily="34" charset="0"/>
              </a:rPr>
              <a:t>The script to read data from the car’s OBD port is written in Python. We used an open source library (</a:t>
            </a:r>
            <a:r>
              <a:rPr lang="en-US" sz="2500" dirty="0" err="1">
                <a:latin typeface="Verdana" pitchFamily="34" charset="0"/>
              </a:rPr>
              <a:t>p</a:t>
            </a:r>
            <a:r>
              <a:rPr lang="en-US" sz="2500" dirty="0" err="1" smtClean="0">
                <a:latin typeface="Verdana" pitchFamily="34" charset="0"/>
              </a:rPr>
              <a:t>ySerial</a:t>
            </a:r>
            <a:r>
              <a:rPr lang="en-US" sz="2500" dirty="0" smtClean="0">
                <a:latin typeface="Verdana" pitchFamily="34" charset="0"/>
              </a:rPr>
              <a:t>) to establish the serial connection. </a:t>
            </a:r>
            <a:r>
              <a:rPr lang="en-US" sz="2500" dirty="0" smtClean="0">
                <a:latin typeface="Verdana" pitchFamily="34" charset="0"/>
              </a:rPr>
              <a:t>Firebase is used to control the </a:t>
            </a:r>
            <a:r>
              <a:rPr lang="en-US" sz="2500" dirty="0" smtClean="0">
                <a:latin typeface="Verdana" pitchFamily="34" charset="0"/>
              </a:rPr>
              <a:t>database, </a:t>
            </a:r>
            <a:r>
              <a:rPr lang="en-US" sz="2500" dirty="0" smtClean="0">
                <a:latin typeface="Verdana" pitchFamily="34" charset="0"/>
              </a:rPr>
              <a:t>where companies can </a:t>
            </a:r>
            <a:r>
              <a:rPr lang="en-US" sz="2500" dirty="0" smtClean="0">
                <a:latin typeface="Verdana" pitchFamily="34" charset="0"/>
              </a:rPr>
              <a:t>advertise </a:t>
            </a:r>
            <a:r>
              <a:rPr lang="en-US" sz="2500" dirty="0" smtClean="0">
                <a:latin typeface="Verdana" pitchFamily="34" charset="0"/>
              </a:rPr>
              <a:t>onto </a:t>
            </a:r>
            <a:r>
              <a:rPr lang="en-US" sz="2500" dirty="0" smtClean="0">
                <a:latin typeface="Verdana" pitchFamily="34" charset="0"/>
              </a:rPr>
              <a:t>the GPS module. </a:t>
            </a:r>
            <a:r>
              <a:rPr lang="en-US" sz="2500" dirty="0" err="1">
                <a:latin typeface="Verdana" pitchFamily="34" charset="0"/>
              </a:rPr>
              <a:t>K</a:t>
            </a:r>
            <a:r>
              <a:rPr lang="en-US" sz="2500" dirty="0" err="1" smtClean="0">
                <a:latin typeface="Verdana" pitchFamily="34" charset="0"/>
              </a:rPr>
              <a:t>ivy</a:t>
            </a:r>
            <a:r>
              <a:rPr lang="en-US" sz="2500" dirty="0" smtClean="0">
                <a:latin typeface="Verdana" pitchFamily="34" charset="0"/>
              </a:rPr>
              <a:t> was used for the </a:t>
            </a:r>
            <a:r>
              <a:rPr lang="en-US" sz="2500" dirty="0" smtClean="0">
                <a:latin typeface="Verdana" pitchFamily="34" charset="0"/>
              </a:rPr>
              <a:t>GUI, which will </a:t>
            </a:r>
            <a:r>
              <a:rPr lang="en-US" sz="2500" dirty="0" smtClean="0">
                <a:latin typeface="Verdana" pitchFamily="34" charset="0"/>
              </a:rPr>
              <a:t>display the OBD data, GPS, and camera modules. The GUI also will have full touchscreen capabilities. </a:t>
            </a:r>
          </a:p>
          <a:p>
            <a:r>
              <a:rPr lang="en-US" sz="5400" dirty="0" smtClean="0">
                <a:latin typeface="Verdana" pitchFamily="34" charset="0"/>
              </a:rPr>
              <a:t> </a:t>
            </a:r>
            <a:endParaRPr lang="en-US" sz="5400" dirty="0">
              <a:latin typeface="Verdana" pitchFamily="34" charset="0"/>
            </a:endParaRPr>
          </a:p>
          <a:p>
            <a:endParaRPr lang="en-US" sz="5000" dirty="0" smtClean="0">
              <a:latin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1600" y="14401800"/>
            <a:ext cx="13089154" cy="9769525"/>
          </a:xfrm>
          <a:prstGeom prst="rect">
            <a:avLst/>
          </a:prstGeom>
          <a:noFill/>
          <a:ln>
            <a:noFill/>
          </a:ln>
        </p:spPr>
        <p:txBody>
          <a:bodyPr wrap="square" lIns="73841" tIns="36921" rIns="73841" bIns="36921" rtlCol="0">
            <a:spAutoFit/>
          </a:bodyPr>
          <a:lstStyle/>
          <a:p>
            <a:r>
              <a:rPr lang="en-US" sz="4000" u="sng" dirty="0" smtClean="0">
                <a:latin typeface="Verdana" pitchFamily="34" charset="0"/>
              </a:rPr>
              <a:t>PROBLEM STATEMENT</a:t>
            </a:r>
            <a:endParaRPr lang="en-US" sz="4000" u="sng" dirty="0">
              <a:latin typeface="Verdana" pitchFamily="34" charset="0"/>
            </a:endParaRPr>
          </a:p>
          <a:p>
            <a:r>
              <a:rPr lang="en-US" sz="2500" dirty="0" smtClean="0">
                <a:latin typeface="Verdana" pitchFamily="34" charset="0"/>
              </a:rPr>
              <a:t>Smart devices are </a:t>
            </a:r>
            <a:r>
              <a:rPr lang="en-US" sz="2500" dirty="0" smtClean="0">
                <a:latin typeface="Verdana" pitchFamily="34" charset="0"/>
              </a:rPr>
              <a:t>a major </a:t>
            </a:r>
            <a:r>
              <a:rPr lang="en-US" sz="2500" dirty="0" smtClean="0">
                <a:latin typeface="Verdana" pitchFamily="34" charset="0"/>
              </a:rPr>
              <a:t>focus of current </a:t>
            </a:r>
            <a:r>
              <a:rPr lang="en-US" sz="2500" dirty="0" smtClean="0">
                <a:latin typeface="Verdana" pitchFamily="34" charset="0"/>
              </a:rPr>
              <a:t>technology. </a:t>
            </a:r>
            <a:r>
              <a:rPr lang="en-US" sz="2500" dirty="0" smtClean="0">
                <a:latin typeface="Verdana" pitchFamily="34" charset="0"/>
              </a:rPr>
              <a:t>Our goal is to make a standalone device that turns an older model car into a ‘</a:t>
            </a:r>
            <a:r>
              <a:rPr lang="en-US" sz="2500" dirty="0" smtClean="0">
                <a:latin typeface="Verdana" pitchFamily="34" charset="0"/>
              </a:rPr>
              <a:t>Smart Car.’ </a:t>
            </a:r>
            <a:r>
              <a:rPr lang="en-US" sz="2500" dirty="0" smtClean="0">
                <a:latin typeface="Verdana" pitchFamily="34" charset="0"/>
              </a:rPr>
              <a:t>There </a:t>
            </a:r>
            <a:r>
              <a:rPr lang="en-US" sz="2500" dirty="0" smtClean="0">
                <a:latin typeface="Verdana" pitchFamily="34" charset="0"/>
              </a:rPr>
              <a:t>are currently </a:t>
            </a:r>
            <a:r>
              <a:rPr lang="en-US" sz="2500" dirty="0" smtClean="0">
                <a:latin typeface="Verdana" pitchFamily="34" charset="0"/>
              </a:rPr>
              <a:t>applications that use </a:t>
            </a:r>
            <a:r>
              <a:rPr lang="en-US" sz="2500" dirty="0">
                <a:latin typeface="Verdana" pitchFamily="34" charset="0"/>
              </a:rPr>
              <a:t>a </a:t>
            </a:r>
            <a:r>
              <a:rPr lang="en-US" sz="2500" dirty="0" smtClean="0">
                <a:latin typeface="Verdana" pitchFamily="34" charset="0"/>
              </a:rPr>
              <a:t>OBD (</a:t>
            </a:r>
            <a:r>
              <a:rPr lang="en-US" sz="2500" dirty="0">
                <a:latin typeface="Verdana" pitchFamily="34" charset="0"/>
              </a:rPr>
              <a:t>On-Board Diagnostic</a:t>
            </a:r>
            <a:r>
              <a:rPr lang="en-US" sz="2500" dirty="0" smtClean="0">
                <a:latin typeface="Verdana" pitchFamily="34" charset="0"/>
              </a:rPr>
              <a:t>) </a:t>
            </a:r>
            <a:r>
              <a:rPr lang="en-US" sz="2500" dirty="0" smtClean="0">
                <a:latin typeface="Verdana" pitchFamily="34" charset="0"/>
              </a:rPr>
              <a:t>connection to </a:t>
            </a:r>
            <a:r>
              <a:rPr lang="en-US" sz="2500" dirty="0" smtClean="0">
                <a:latin typeface="Verdana" pitchFamily="34" charset="0"/>
              </a:rPr>
              <a:t>access </a:t>
            </a:r>
            <a:r>
              <a:rPr lang="en-US" sz="2500" dirty="0" smtClean="0">
                <a:latin typeface="Verdana" pitchFamily="34" charset="0"/>
              </a:rPr>
              <a:t>data from the car, </a:t>
            </a:r>
            <a:r>
              <a:rPr lang="en-US" sz="2500" dirty="0" smtClean="0">
                <a:latin typeface="Verdana" pitchFamily="34" charset="0"/>
              </a:rPr>
              <a:t>but </a:t>
            </a:r>
            <a:r>
              <a:rPr lang="en-US" sz="2500" dirty="0" smtClean="0">
                <a:latin typeface="Verdana" pitchFamily="34" charset="0"/>
              </a:rPr>
              <a:t>most are missing additional smart features. </a:t>
            </a:r>
            <a:r>
              <a:rPr lang="en-US" sz="2500" dirty="0" smtClean="0">
                <a:latin typeface="Verdana" pitchFamily="34" charset="0"/>
              </a:rPr>
              <a:t>Many of these devices depend on a smart phone as the display. This capstone’s goal is to </a:t>
            </a:r>
            <a:r>
              <a:rPr lang="en-US" sz="2500" dirty="0" smtClean="0">
                <a:latin typeface="Verdana" pitchFamily="34" charset="0"/>
              </a:rPr>
              <a:t>make a </a:t>
            </a:r>
            <a:r>
              <a:rPr lang="en-US" sz="2500" dirty="0" smtClean="0">
                <a:latin typeface="Verdana" pitchFamily="34" charset="0"/>
              </a:rPr>
              <a:t>device that will be able to access and display important car </a:t>
            </a:r>
            <a:r>
              <a:rPr lang="en-US" sz="2500" dirty="0" smtClean="0">
                <a:latin typeface="Verdana" pitchFamily="34" charset="0"/>
              </a:rPr>
              <a:t>data, have GPS and camera capabilities, a database of local businesses, and the potential for additional features.</a:t>
            </a:r>
            <a:endParaRPr lang="en-US" sz="2500" dirty="0">
              <a:latin typeface="Verdana" pitchFamily="34" charset="0"/>
            </a:endParaRPr>
          </a:p>
          <a:p>
            <a:endParaRPr lang="en-US" sz="2500" dirty="0" smtClean="0">
              <a:latin typeface="Verdana" pitchFamily="34" charset="0"/>
            </a:endParaRPr>
          </a:p>
          <a:p>
            <a:r>
              <a:rPr lang="en-US" sz="4000" u="sng" dirty="0">
                <a:latin typeface="Verdana" pitchFamily="34" charset="0"/>
              </a:rPr>
              <a:t>PROJECT GOALS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>
                <a:latin typeface="Verdana" pitchFamily="34" charset="0"/>
              </a:rPr>
              <a:t>Eliminate the dependence of a smart phone by using a large touchscreen display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>
                <a:latin typeface="Verdana" pitchFamily="34" charset="0"/>
              </a:rPr>
              <a:t>Built-in GPS that notifies user of nearby surroundings via database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>
                <a:latin typeface="Verdana" pitchFamily="34" charset="0"/>
              </a:rPr>
              <a:t>Device connects to OBD port to gather important diagnostics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>
                <a:latin typeface="Verdana" pitchFamily="34" charset="0"/>
              </a:rPr>
              <a:t>OBD data displayed to user in meaningful way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>
                <a:latin typeface="Verdana" pitchFamily="34" charset="0"/>
              </a:rPr>
              <a:t>Affordable device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>
                <a:latin typeface="Verdana" pitchFamily="34" charset="0"/>
              </a:rPr>
              <a:t>Device works with a car model date of 1996 or </a:t>
            </a:r>
            <a:r>
              <a:rPr lang="en-US" sz="2500" dirty="0" smtClean="0">
                <a:latin typeface="Verdana" pitchFamily="34" charset="0"/>
              </a:rPr>
              <a:t>later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Verdana" pitchFamily="34" charset="0"/>
              </a:rPr>
              <a:t>Control interior accessories through the GUI</a:t>
            </a:r>
            <a:endParaRPr lang="en-US" sz="2500" dirty="0">
              <a:latin typeface="Verdana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>
                <a:latin typeface="Verdana" pitchFamily="34" charset="0"/>
              </a:rPr>
              <a:t>Raspberry Pi is preferred “brain” of the device with a GUI (Graphical User Interface) </a:t>
            </a:r>
            <a:r>
              <a:rPr lang="en-US" sz="2500" dirty="0" smtClean="0">
                <a:latin typeface="Verdana" pitchFamily="34" charset="0"/>
              </a:rPr>
              <a:t>running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>
              <a:latin typeface="Verdana" pitchFamily="34" charset="0"/>
            </a:endParaRPr>
          </a:p>
          <a:p>
            <a:endParaRPr lang="en-US" sz="2500" dirty="0" smtClean="0">
              <a:latin typeface="Verdana" pitchFamily="34" charset="0"/>
            </a:endParaRPr>
          </a:p>
          <a:p>
            <a:endParaRPr lang="en-US" sz="2500" dirty="0" smtClean="0">
              <a:latin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1014" y="828228"/>
            <a:ext cx="42329172" cy="55683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r>
              <a:rPr lang="en-US" sz="19000" dirty="0" smtClean="0">
                <a:solidFill>
                  <a:srgbClr val="6A7F10"/>
                </a:solidFill>
              </a:rPr>
              <a:t>	    </a:t>
            </a:r>
            <a:r>
              <a:rPr lang="en-US" sz="19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itchFamily="18" charset="0"/>
              </a:rPr>
              <a:t>Device Design for Smart Car</a:t>
            </a:r>
            <a:r>
              <a:rPr lang="en-US" sz="19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itchFamily="18" charset="0"/>
              </a:rPr>
              <a:t/>
            </a:r>
            <a:br>
              <a:rPr lang="en-US" sz="19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itchFamily="18" charset="0"/>
              </a:rPr>
            </a:br>
            <a:r>
              <a:rPr 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itchFamily="18" charset="0"/>
              </a:rPr>
              <a:t>	 </a:t>
            </a:r>
            <a:r>
              <a:rPr lang="en-US" sz="8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itchFamily="18" charset="0"/>
              </a:rPr>
              <a:t>             Alex Mendez, Colleen Nhim, </a:t>
            </a:r>
            <a:r>
              <a:rPr lang="en-US" sz="8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itchFamily="18" charset="0"/>
              </a:rPr>
              <a:t>Jasjit</a:t>
            </a:r>
            <a:r>
              <a:rPr lang="en-US" sz="8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itchFamily="18" charset="0"/>
              </a:rPr>
              <a:t> Singh, Matthew </a:t>
            </a:r>
            <a:r>
              <a:rPr lang="en-US" sz="8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itchFamily="18" charset="0"/>
              </a:rPr>
              <a:t>Konyndyk</a:t>
            </a:r>
            <a:endParaRPr lang="en-US" sz="8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Garamond" pitchFamily="18" charset="0"/>
            </a:endParaRPr>
          </a:p>
          <a:p>
            <a:r>
              <a:rPr 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itchFamily="18" charset="0"/>
              </a:rPr>
              <a:t>	</a:t>
            </a:r>
            <a:r>
              <a:rPr lang="en-US" sz="8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itchFamily="18" charset="0"/>
              </a:rPr>
              <a:t>        </a:t>
            </a:r>
            <a:r>
              <a:rPr lang="en-US" sz="8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itchFamily="18" charset="0"/>
              </a:rPr>
              <a:t>Xiaoyu</a:t>
            </a:r>
            <a:r>
              <a:rPr lang="en-US" sz="8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itchFamily="18" charset="0"/>
              </a:rPr>
              <a:t> Song (ECE Faculty Advisor), </a:t>
            </a:r>
            <a:r>
              <a:rPr lang="en-US" sz="8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itchFamily="18" charset="0"/>
              </a:rPr>
              <a:t>Tanvir</a:t>
            </a:r>
            <a:r>
              <a:rPr lang="en-US" sz="8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itchFamily="18" charset="0"/>
              </a:rPr>
              <a:t> </a:t>
            </a:r>
            <a:r>
              <a:rPr lang="en-US" sz="8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itchFamily="18" charset="0"/>
              </a:rPr>
              <a:t>Alam</a:t>
            </a:r>
            <a:r>
              <a:rPr lang="en-US" sz="8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itchFamily="18" charset="0"/>
              </a:rPr>
              <a:t> (Company Sponsor)</a:t>
            </a:r>
            <a:endParaRPr lang="en-US" sz="19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Garamond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6932365"/>
            <a:ext cx="9200535" cy="7026002"/>
          </a:xfrm>
          <a:prstGeom prst="rect">
            <a:avLst/>
          </a:prstGeom>
          <a:ln>
            <a:solidFill>
              <a:srgbClr val="00759A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6616" y="7428235"/>
            <a:ext cx="6482054" cy="3343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0" y="7473169"/>
            <a:ext cx="6482054" cy="33412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6616" y="11027037"/>
            <a:ext cx="6482054" cy="326046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5509782" y="7672984"/>
            <a:ext cx="3415260" cy="6230094"/>
          </a:xfrm>
          <a:prstGeom prst="rect">
            <a:avLst/>
          </a:prstGeom>
          <a:noFill/>
          <a:ln>
            <a:noFill/>
          </a:ln>
        </p:spPr>
        <p:txBody>
          <a:bodyPr wrap="square" lIns="73841" tIns="36921" rIns="73841" bIns="36921" rtlCol="0">
            <a:spAutoFit/>
          </a:bodyPr>
          <a:lstStyle/>
          <a:p>
            <a:pPr algn="ctr"/>
            <a:r>
              <a:rPr lang="en-US" sz="2500" b="1" dirty="0" smtClean="0">
                <a:latin typeface="Verdana" pitchFamily="34" charset="0"/>
              </a:rPr>
              <a:t>Navigation module:</a:t>
            </a:r>
          </a:p>
          <a:p>
            <a:pPr algn="ctr"/>
            <a:r>
              <a:rPr lang="en-US" sz="2500" dirty="0" smtClean="0">
                <a:latin typeface="Verdana" pitchFamily="34" charset="0"/>
              </a:rPr>
              <a:t>The GPS module allows typical navigation features. This is a screenshot from the </a:t>
            </a:r>
            <a:r>
              <a:rPr lang="en-US" sz="2500" dirty="0" err="1" smtClean="0">
                <a:latin typeface="Verdana" pitchFamily="34" charset="0"/>
              </a:rPr>
              <a:t>RPi</a:t>
            </a:r>
            <a:r>
              <a:rPr lang="en-US" sz="2500" dirty="0" smtClean="0">
                <a:latin typeface="Verdana" pitchFamily="34" charset="0"/>
              </a:rPr>
              <a:t> showing a </a:t>
            </a:r>
            <a:r>
              <a:rPr lang="en-US" sz="2500" dirty="0" smtClean="0">
                <a:latin typeface="Verdana" pitchFamily="34" charset="0"/>
              </a:rPr>
              <a:t>map (using </a:t>
            </a:r>
            <a:r>
              <a:rPr lang="en-US" sz="2500" dirty="0" err="1" smtClean="0">
                <a:latin typeface="Verdana" pitchFamily="34" charset="0"/>
              </a:rPr>
              <a:t>Navit</a:t>
            </a:r>
            <a:r>
              <a:rPr lang="en-US" sz="2500" dirty="0" smtClean="0">
                <a:latin typeface="Verdana" pitchFamily="34" charset="0"/>
              </a:rPr>
              <a:t>) </a:t>
            </a:r>
            <a:r>
              <a:rPr lang="en-US" sz="2500" dirty="0" smtClean="0">
                <a:latin typeface="Verdana" pitchFamily="34" charset="0"/>
              </a:rPr>
              <a:t>of Portland. The GPS module will be used with the database to show the </a:t>
            </a:r>
            <a:r>
              <a:rPr lang="en-US" sz="2500" dirty="0" smtClean="0">
                <a:latin typeface="Verdana" pitchFamily="34" charset="0"/>
              </a:rPr>
              <a:t>driver </a:t>
            </a:r>
            <a:r>
              <a:rPr lang="en-US" sz="2500" dirty="0" smtClean="0">
                <a:latin typeface="Verdana" pitchFamily="34" charset="0"/>
              </a:rPr>
              <a:t>“pop-ups”</a:t>
            </a:r>
          </a:p>
          <a:p>
            <a:pPr algn="ctr"/>
            <a:endParaRPr lang="en-US" sz="5000" dirty="0" smtClean="0">
              <a:latin typeface="Verdana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4333" y="21248035"/>
            <a:ext cx="9696161" cy="64639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761479" y="22267677"/>
            <a:ext cx="3657599" cy="4691212"/>
          </a:xfrm>
          <a:prstGeom prst="rect">
            <a:avLst/>
          </a:prstGeom>
          <a:noFill/>
          <a:ln>
            <a:noFill/>
          </a:ln>
        </p:spPr>
        <p:txBody>
          <a:bodyPr wrap="square" lIns="73841" tIns="36921" rIns="73841" bIns="36921" rtlCol="0">
            <a:spAutoFit/>
          </a:bodyPr>
          <a:lstStyle/>
          <a:p>
            <a:pPr algn="ctr"/>
            <a:endParaRPr lang="en-US" sz="2500" b="1" dirty="0" smtClean="0">
              <a:latin typeface="Verdana" pitchFamily="34" charset="0"/>
            </a:endParaRPr>
          </a:p>
          <a:p>
            <a:pPr algn="ctr"/>
            <a:r>
              <a:rPr lang="en-US" sz="2500" b="1" dirty="0" smtClean="0">
                <a:latin typeface="Verdana" pitchFamily="34" charset="0"/>
              </a:rPr>
              <a:t>Back up Camera:</a:t>
            </a:r>
          </a:p>
          <a:p>
            <a:pPr algn="ctr"/>
            <a:r>
              <a:rPr lang="en-US" sz="2500" dirty="0" smtClean="0">
                <a:latin typeface="Verdana" pitchFamily="34" charset="0"/>
              </a:rPr>
              <a:t>Live video footage using a raspberry pi camera module. Through the GUI, the user can push the camera button to load up or turn off the camera. The idea is to be an affordable back-up camera.</a:t>
            </a:r>
            <a:endParaRPr lang="en-US" sz="5000" dirty="0" smtClean="0">
              <a:latin typeface="Verdana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0" y="7428235"/>
            <a:ext cx="9447540" cy="5680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6666719" y="11184096"/>
            <a:ext cx="6482054" cy="3921770"/>
          </a:xfrm>
          <a:prstGeom prst="rect">
            <a:avLst/>
          </a:prstGeom>
          <a:noFill/>
          <a:ln>
            <a:noFill/>
          </a:ln>
        </p:spPr>
        <p:txBody>
          <a:bodyPr wrap="square" lIns="73841" tIns="36921" rIns="73841" bIns="36921" rtlCol="0">
            <a:spAutoFit/>
          </a:bodyPr>
          <a:lstStyle/>
          <a:p>
            <a:pPr algn="ctr"/>
            <a:r>
              <a:rPr lang="en-US" sz="2500" b="1" dirty="0" smtClean="0">
                <a:latin typeface="Verdana" pitchFamily="34" charset="0"/>
              </a:rPr>
              <a:t>Graphical User Interface</a:t>
            </a:r>
            <a:r>
              <a:rPr lang="en-US" sz="2500" dirty="0" smtClean="0">
                <a:latin typeface="Verdana" pitchFamily="34" charset="0"/>
              </a:rPr>
              <a:t> </a:t>
            </a:r>
            <a:r>
              <a:rPr lang="en-US" sz="2500" b="1" dirty="0" smtClean="0">
                <a:latin typeface="Verdana" pitchFamily="34" charset="0"/>
              </a:rPr>
              <a:t>(GUI)</a:t>
            </a:r>
            <a:r>
              <a:rPr lang="en-US" sz="2500" dirty="0" smtClean="0">
                <a:latin typeface="Verdana" pitchFamily="34" charset="0"/>
              </a:rPr>
              <a:t>: These three images are screenshots from the GUI. The home page has 3 buttons. The user </a:t>
            </a:r>
            <a:r>
              <a:rPr lang="en-US" sz="2500" dirty="0" smtClean="0">
                <a:latin typeface="Verdana" pitchFamily="34" charset="0"/>
              </a:rPr>
              <a:t>can swipe </a:t>
            </a:r>
            <a:r>
              <a:rPr lang="en-US" sz="2500" dirty="0" smtClean="0">
                <a:latin typeface="Verdana" pitchFamily="34" charset="0"/>
              </a:rPr>
              <a:t>left to see the two following pages. The next page displays car diagnostic data from the OBD port. The last page displays the error codes from the OBD port.</a:t>
            </a:r>
            <a:endParaRPr lang="en-US" sz="5400" dirty="0">
              <a:latin typeface="Verdana" pitchFamily="34" charset="0"/>
            </a:endParaRPr>
          </a:p>
          <a:p>
            <a:endParaRPr lang="en-US" sz="5000" dirty="0" smtClean="0">
              <a:latin typeface="Verdan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7600" y="25908000"/>
            <a:ext cx="12249875" cy="2382887"/>
          </a:xfrm>
          <a:prstGeom prst="rect">
            <a:avLst/>
          </a:prstGeom>
          <a:noFill/>
          <a:ln>
            <a:noFill/>
          </a:ln>
        </p:spPr>
        <p:txBody>
          <a:bodyPr wrap="square" lIns="73841" tIns="36921" rIns="73841" bIns="36921" rtlCol="0">
            <a:spAutoFit/>
          </a:bodyPr>
          <a:lstStyle/>
          <a:p>
            <a:pPr algn="ctr"/>
            <a:r>
              <a:rPr lang="en-US" sz="2500" b="1" dirty="0" smtClean="0">
                <a:latin typeface="Verdana" pitchFamily="34" charset="0"/>
              </a:rPr>
              <a:t>Firebase Database: </a:t>
            </a:r>
            <a:r>
              <a:rPr lang="en-US" sz="2500" dirty="0">
                <a:latin typeface="Verdana"/>
                <a:cs typeface="Verdana"/>
              </a:rPr>
              <a:t>Firebase allows us to easily add and modify location information in a JSON-style database. The data we stored on each location </a:t>
            </a:r>
            <a:r>
              <a:rPr lang="en-US" sz="2500" dirty="0" smtClean="0">
                <a:latin typeface="Verdana"/>
                <a:cs typeface="Verdana"/>
              </a:rPr>
              <a:t>consists </a:t>
            </a:r>
            <a:r>
              <a:rPr lang="en-US" sz="2500" dirty="0">
                <a:latin typeface="Verdana"/>
                <a:cs typeface="Verdana"/>
              </a:rPr>
              <a:t>of its latitude, longitude, business type, and the location of its image in the Firebase database. As seen in the screenshots, each location has a </a:t>
            </a:r>
            <a:r>
              <a:rPr lang="en-US" sz="2500" dirty="0">
                <a:latin typeface="Verdana"/>
                <a:cs typeface="Verdana"/>
              </a:rPr>
              <a:t>unique</a:t>
            </a:r>
            <a:r>
              <a:rPr lang="en-US" sz="2500" dirty="0">
                <a:latin typeface="Verdana"/>
                <a:cs typeface="Verdana"/>
              </a:rPr>
              <a:t> 6-character ID so that gathering information on a single location is quick and convenient.</a:t>
            </a:r>
            <a:endParaRPr lang="en-US" sz="2500" dirty="0" smtClean="0">
              <a:latin typeface="Verdana"/>
              <a:cs typeface="Verdan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848628" y="15276600"/>
            <a:ext cx="13454743" cy="3829437"/>
          </a:xfrm>
          <a:prstGeom prst="rect">
            <a:avLst/>
          </a:prstGeom>
          <a:noFill/>
          <a:ln>
            <a:noFill/>
          </a:ln>
        </p:spPr>
        <p:txBody>
          <a:bodyPr wrap="square" lIns="73841" tIns="36921" rIns="73841" bIns="36921" rtlCol="0">
            <a:spAutoFit/>
          </a:bodyPr>
          <a:lstStyle/>
          <a:p>
            <a:r>
              <a:rPr lang="en-US" sz="4000" u="sng" dirty="0" smtClean="0">
                <a:latin typeface="Verdana" pitchFamily="34" charset="0"/>
              </a:rPr>
              <a:t>FUTURE WORK</a:t>
            </a:r>
            <a:endParaRPr lang="en-US" sz="2500" dirty="0">
              <a:latin typeface="Verdana" pitchFamily="34" charset="0"/>
            </a:endParaRPr>
          </a:p>
          <a:p>
            <a:r>
              <a:rPr lang="en-US" sz="2500" dirty="0" smtClean="0">
                <a:latin typeface="Verdana" pitchFamily="34" charset="0"/>
              </a:rPr>
              <a:t>The next steps for this project would be to write to the OBD </a:t>
            </a:r>
            <a:r>
              <a:rPr lang="en-US" sz="2500" dirty="0" smtClean="0">
                <a:latin typeface="Verdana" pitchFamily="34" charset="0"/>
              </a:rPr>
              <a:t>port. </a:t>
            </a:r>
            <a:r>
              <a:rPr lang="en-US" sz="2500" dirty="0" smtClean="0">
                <a:latin typeface="Verdana" pitchFamily="34" charset="0"/>
              </a:rPr>
              <a:t>This would allow further </a:t>
            </a:r>
            <a:r>
              <a:rPr lang="en-US" sz="2500" dirty="0" smtClean="0">
                <a:latin typeface="Verdana" pitchFamily="34" charset="0"/>
              </a:rPr>
              <a:t>advanced </a:t>
            </a:r>
            <a:r>
              <a:rPr lang="en-US" sz="2500" dirty="0" smtClean="0">
                <a:latin typeface="Verdana" pitchFamily="34" charset="0"/>
              </a:rPr>
              <a:t>features such as rolling down the windows, </a:t>
            </a:r>
            <a:r>
              <a:rPr lang="en-US" sz="2500" dirty="0" smtClean="0">
                <a:latin typeface="Verdana" pitchFamily="34" charset="0"/>
              </a:rPr>
              <a:t>automatic </a:t>
            </a:r>
            <a:r>
              <a:rPr lang="en-US" sz="2500" dirty="0" smtClean="0">
                <a:latin typeface="Verdana" pitchFamily="34" charset="0"/>
              </a:rPr>
              <a:t>windshield wipers, or turning on the headlights all through the Raspberry Pi/ GUI. Another step would be to actively have deals pop up on the </a:t>
            </a:r>
            <a:r>
              <a:rPr lang="en-US" sz="2500" dirty="0" smtClean="0">
                <a:latin typeface="Verdana" pitchFamily="34" charset="0"/>
              </a:rPr>
              <a:t>GPS. </a:t>
            </a:r>
            <a:endParaRPr lang="en-US" sz="2500" dirty="0" smtClean="0">
              <a:latin typeface="Verdana" pitchFamily="34" charset="0"/>
            </a:endParaRPr>
          </a:p>
          <a:p>
            <a:r>
              <a:rPr lang="en-US" sz="5400" dirty="0" smtClean="0">
                <a:latin typeface="Verdana" pitchFamily="34" charset="0"/>
              </a:rPr>
              <a:t> </a:t>
            </a:r>
            <a:endParaRPr lang="en-US" sz="5400" dirty="0">
              <a:latin typeface="Verdana" pitchFamily="34" charset="0"/>
            </a:endParaRPr>
          </a:p>
          <a:p>
            <a:endParaRPr lang="en-US" sz="5000" dirty="0" smtClean="0">
              <a:latin typeface="Verdana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5207" y="18745200"/>
            <a:ext cx="3562847" cy="668174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8318" y="18745200"/>
            <a:ext cx="8909059" cy="6641791"/>
          </a:xfrm>
          <a:prstGeom prst="rect">
            <a:avLst/>
          </a:prstGeom>
        </p:spPr>
      </p:pic>
      <p:pic>
        <p:nvPicPr>
          <p:cNvPr id="1026" name="Picture 2" descr="Image result for firebase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28" y="25512054"/>
            <a:ext cx="4169996" cy="213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raspberry pi 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468" y="25049406"/>
            <a:ext cx="6190986" cy="292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847" y="25401311"/>
            <a:ext cx="4495734" cy="22478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369" y="22413114"/>
            <a:ext cx="2857315" cy="285731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3164800"/>
            <a:ext cx="7105220" cy="1776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688</Words>
  <Application>Microsoft Macintosh PowerPoint</Application>
  <PresentationFormat>Custom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Portland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amyj</dc:creator>
  <cp:lastModifiedBy>Matthew</cp:lastModifiedBy>
  <cp:revision>56</cp:revision>
  <dcterms:created xsi:type="dcterms:W3CDTF">2008-12-19T19:08:39Z</dcterms:created>
  <dcterms:modified xsi:type="dcterms:W3CDTF">2017-05-30T23:05:04Z</dcterms:modified>
</cp:coreProperties>
</file>