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7" d="100"/>
          <a:sy n="17" d="100"/>
        </p:scale>
        <p:origin x="1146" y="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5/30/2017</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43891201" cy="28575000"/>
          </a:xfrm>
          <a:solidFill>
            <a:schemeClr val="bg1">
              <a:lumMod val="65000"/>
              <a:alpha val="41000"/>
            </a:schemeClr>
          </a:solidFill>
        </p:spPr>
        <p:txBody>
          <a:bodyPr>
            <a:normAutofit/>
          </a:bodyPr>
          <a:lstStyle/>
          <a:p>
            <a:r>
              <a:rPr lang="en-US" sz="2500" dirty="0" smtClean="0">
                <a:solidFill>
                  <a:schemeClr val="tx1"/>
                </a:solidFill>
              </a:rPr>
              <a:t> `</a:t>
            </a:r>
            <a:endParaRPr lang="en-US" sz="2500" dirty="0">
              <a:solidFill>
                <a:schemeClr val="tx1"/>
              </a:solidFill>
              <a:latin typeface="Verdana" pitchFamily="34" charset="0"/>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4249401" y="13533489"/>
            <a:ext cx="14050650" cy="9677192"/>
          </a:xfrm>
          <a:prstGeom prst="rect">
            <a:avLst/>
          </a:prstGeom>
          <a:noFill/>
          <a:ln>
            <a:noFill/>
          </a:ln>
        </p:spPr>
        <p:txBody>
          <a:bodyPr wrap="square" lIns="73841" tIns="36921" rIns="73841" bIns="36921" rtlCol="0">
            <a:spAutoFit/>
          </a:bodyPr>
          <a:lstStyle/>
          <a:p>
            <a:r>
              <a:rPr lang="en-US" sz="4000" u="sng" dirty="0" smtClean="0">
                <a:latin typeface="Verdana" pitchFamily="34" charset="0"/>
              </a:rPr>
              <a:t>IMPLEMENTATION</a:t>
            </a:r>
          </a:p>
          <a:p>
            <a:r>
              <a:rPr lang="en-US" sz="3200" dirty="0" smtClean="0">
                <a:latin typeface="Verdana" pitchFamily="34" charset="0"/>
              </a:rPr>
              <a:t>Hardware:</a:t>
            </a:r>
          </a:p>
          <a:p>
            <a:r>
              <a:rPr lang="en-US" sz="3200" dirty="0" smtClean="0">
                <a:latin typeface="Verdana" pitchFamily="34" charset="0"/>
              </a:rPr>
              <a:t>A Raspberry </a:t>
            </a:r>
            <a:r>
              <a:rPr lang="en-US" sz="3200" dirty="0">
                <a:latin typeface="Verdana" pitchFamily="34" charset="0"/>
              </a:rPr>
              <a:t>P</a:t>
            </a:r>
            <a:r>
              <a:rPr lang="en-US" sz="3200" dirty="0" smtClean="0">
                <a:latin typeface="Verdana" pitchFamily="34" charset="0"/>
              </a:rPr>
              <a:t>i 3 is used as the “brain” of the device. A camera module is attached for the backup camera and a GPS module is used for navigation capabilities. An OBD port cable sends car data to the raspberry pi with 7” touchscreen LCD. </a:t>
            </a:r>
            <a:r>
              <a:rPr lang="en-US" sz="3200" dirty="0" smtClean="0">
                <a:latin typeface="Verdana" pitchFamily="34" charset="0"/>
              </a:rPr>
              <a:t>We </a:t>
            </a:r>
            <a:r>
              <a:rPr lang="en-US" sz="3200" dirty="0" smtClean="0">
                <a:latin typeface="Verdana" pitchFamily="34" charset="0"/>
              </a:rPr>
              <a:t>used an ELM327 based OBD to USB adaptor to establish a serial connection with the car’s CAN bus. </a:t>
            </a:r>
            <a:endParaRPr lang="en-US" sz="3200" dirty="0" smtClean="0">
              <a:latin typeface="Verdana" pitchFamily="34" charset="0"/>
            </a:endParaRPr>
          </a:p>
          <a:p>
            <a:endParaRPr lang="en-US" sz="3200" dirty="0">
              <a:latin typeface="Verdana" pitchFamily="34" charset="0"/>
            </a:endParaRPr>
          </a:p>
          <a:p>
            <a:r>
              <a:rPr lang="en-US" sz="3200" dirty="0" smtClean="0">
                <a:latin typeface="Verdana" pitchFamily="34" charset="0"/>
              </a:rPr>
              <a:t>Software:</a:t>
            </a:r>
          </a:p>
          <a:p>
            <a:r>
              <a:rPr lang="en-US" sz="3200" dirty="0" smtClean="0">
                <a:latin typeface="Verdana" pitchFamily="34" charset="0"/>
              </a:rPr>
              <a:t>The script to read data from the car’s OBD port is written in Python. We used an open source library (</a:t>
            </a:r>
            <a:r>
              <a:rPr lang="en-US" sz="3200" dirty="0" err="1">
                <a:latin typeface="Verdana" pitchFamily="34" charset="0"/>
              </a:rPr>
              <a:t>p</a:t>
            </a:r>
            <a:r>
              <a:rPr lang="en-US" sz="3200" dirty="0" err="1" smtClean="0">
                <a:latin typeface="Verdana" pitchFamily="34" charset="0"/>
              </a:rPr>
              <a:t>ySerial</a:t>
            </a:r>
            <a:r>
              <a:rPr lang="en-US" sz="3200" dirty="0" smtClean="0">
                <a:latin typeface="Verdana" pitchFamily="34" charset="0"/>
              </a:rPr>
              <a:t>) to establish the serial connection. Firebase is used to control the database, where companies can advertise onto the GPS module. </a:t>
            </a:r>
            <a:r>
              <a:rPr lang="en-US" sz="3200" dirty="0" err="1">
                <a:latin typeface="Verdana" pitchFamily="34" charset="0"/>
              </a:rPr>
              <a:t>K</a:t>
            </a:r>
            <a:r>
              <a:rPr lang="en-US" sz="3200" dirty="0" err="1" smtClean="0">
                <a:latin typeface="Verdana" pitchFamily="34" charset="0"/>
              </a:rPr>
              <a:t>ivy</a:t>
            </a:r>
            <a:r>
              <a:rPr lang="en-US" sz="3200" dirty="0" smtClean="0">
                <a:latin typeface="Verdana" pitchFamily="34" charset="0"/>
              </a:rPr>
              <a:t> was used for the GUI, which will display the OBD data, GPS, and camera modules. The GUI also will have full touchscreen capabilities.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
        <p:nvSpPr>
          <p:cNvPr id="13" name="TextBox 12"/>
          <p:cNvSpPr txBox="1"/>
          <p:nvPr/>
        </p:nvSpPr>
        <p:spPr>
          <a:xfrm>
            <a:off x="1371600" y="15049753"/>
            <a:ext cx="11642458" cy="9354026"/>
          </a:xfrm>
          <a:prstGeom prst="rect">
            <a:avLst/>
          </a:prstGeom>
          <a:noFill/>
          <a:ln>
            <a:noFill/>
          </a:ln>
        </p:spPr>
        <p:txBody>
          <a:bodyPr wrap="square" lIns="73841" tIns="36921" rIns="73841" bIns="36921" rtlCol="0">
            <a:spAutoFit/>
          </a:bodyPr>
          <a:lstStyle/>
          <a:p>
            <a:r>
              <a:rPr lang="en-US" sz="4000" u="sng" dirty="0" smtClean="0">
                <a:latin typeface="Verdana" pitchFamily="34" charset="0"/>
              </a:rPr>
              <a:t>PROBLEM STATEMENT</a:t>
            </a:r>
            <a:endParaRPr lang="en-US" sz="4000" u="sng" dirty="0">
              <a:latin typeface="Verdana" pitchFamily="34" charset="0"/>
            </a:endParaRPr>
          </a:p>
          <a:p>
            <a:r>
              <a:rPr lang="en-US" sz="3200" dirty="0" smtClean="0">
                <a:latin typeface="Verdana" pitchFamily="34" charset="0"/>
              </a:rPr>
              <a:t>Our </a:t>
            </a:r>
            <a:r>
              <a:rPr lang="en-US" sz="3200" dirty="0" smtClean="0">
                <a:latin typeface="Verdana" pitchFamily="34" charset="0"/>
              </a:rPr>
              <a:t>goal is to make a standalone device that turns an older model car into a ‘Smart </a:t>
            </a:r>
            <a:r>
              <a:rPr lang="en-US" sz="3200" dirty="0" smtClean="0">
                <a:latin typeface="Verdana" pitchFamily="34" charset="0"/>
              </a:rPr>
              <a:t>Car’. This </a:t>
            </a:r>
            <a:r>
              <a:rPr lang="en-US" sz="3200" dirty="0" smtClean="0">
                <a:latin typeface="Verdana" pitchFamily="34" charset="0"/>
              </a:rPr>
              <a:t>capstone’s goal is to make a device that will be able to access and display important car data, have GPS and camera capabilities, </a:t>
            </a:r>
            <a:r>
              <a:rPr lang="en-US" sz="3200" dirty="0" smtClean="0">
                <a:latin typeface="Verdana" pitchFamily="34" charset="0"/>
              </a:rPr>
              <a:t>contain a </a:t>
            </a:r>
            <a:r>
              <a:rPr lang="en-US" sz="3200" dirty="0" smtClean="0">
                <a:latin typeface="Verdana" pitchFamily="34" charset="0"/>
              </a:rPr>
              <a:t>database of local businesses, and </a:t>
            </a:r>
            <a:r>
              <a:rPr lang="en-US" sz="3200" dirty="0" smtClean="0">
                <a:latin typeface="Verdana" pitchFamily="34" charset="0"/>
              </a:rPr>
              <a:t>has the </a:t>
            </a:r>
            <a:r>
              <a:rPr lang="en-US" sz="3200" dirty="0" smtClean="0">
                <a:latin typeface="Verdana" pitchFamily="34" charset="0"/>
              </a:rPr>
              <a:t>potential for additional features.</a:t>
            </a:r>
            <a:endParaRPr lang="en-US" sz="3200" dirty="0">
              <a:latin typeface="Verdana" pitchFamily="34" charset="0"/>
            </a:endParaRPr>
          </a:p>
          <a:p>
            <a:endParaRPr lang="en-US" sz="2500" dirty="0" smtClean="0">
              <a:latin typeface="Verdana" pitchFamily="34" charset="0"/>
            </a:endParaRPr>
          </a:p>
          <a:p>
            <a:r>
              <a:rPr lang="en-US" sz="4000" u="sng" dirty="0">
                <a:latin typeface="Verdana" pitchFamily="34" charset="0"/>
              </a:rPr>
              <a:t>PROJECT GOALS</a:t>
            </a:r>
          </a:p>
          <a:p>
            <a:pPr marL="685800" indent="-685800">
              <a:buFont typeface="Arial" panose="020B0604020202020204" pitchFamily="34" charset="0"/>
              <a:buChar char="•"/>
            </a:pPr>
            <a:r>
              <a:rPr lang="en-US" sz="3200" dirty="0" smtClean="0">
                <a:latin typeface="Verdana" pitchFamily="34" charset="0"/>
              </a:rPr>
              <a:t>Uses large touchscreen </a:t>
            </a:r>
            <a:r>
              <a:rPr lang="en-US" sz="3200" dirty="0">
                <a:latin typeface="Verdana" pitchFamily="34" charset="0"/>
              </a:rPr>
              <a:t>display</a:t>
            </a:r>
          </a:p>
          <a:p>
            <a:pPr marL="685800" indent="-685800">
              <a:buFont typeface="Arial" panose="020B0604020202020204" pitchFamily="34" charset="0"/>
              <a:buChar char="•"/>
            </a:pPr>
            <a:r>
              <a:rPr lang="en-US" sz="3200" dirty="0">
                <a:latin typeface="Verdana" pitchFamily="34" charset="0"/>
              </a:rPr>
              <a:t>Built-in GPS that notifies user of nearby surroundings via database</a:t>
            </a:r>
          </a:p>
          <a:p>
            <a:pPr marL="685800" indent="-685800">
              <a:buFont typeface="Arial" panose="020B0604020202020204" pitchFamily="34" charset="0"/>
              <a:buChar char="•"/>
            </a:pPr>
            <a:r>
              <a:rPr lang="en-US" sz="3200" dirty="0">
                <a:latin typeface="Verdana" pitchFamily="34" charset="0"/>
              </a:rPr>
              <a:t>Device connects to OBD port to gather important diagnostics</a:t>
            </a:r>
          </a:p>
          <a:p>
            <a:pPr marL="685800" indent="-685800">
              <a:buFont typeface="Arial" panose="020B0604020202020204" pitchFamily="34" charset="0"/>
              <a:buChar char="•"/>
            </a:pPr>
            <a:r>
              <a:rPr lang="en-US" sz="3200" dirty="0" smtClean="0">
                <a:latin typeface="Verdana" pitchFamily="34" charset="0"/>
              </a:rPr>
              <a:t>Device </a:t>
            </a:r>
            <a:r>
              <a:rPr lang="en-US" sz="3200" dirty="0" smtClean="0">
                <a:latin typeface="Verdana" pitchFamily="34" charset="0"/>
              </a:rPr>
              <a:t>works </a:t>
            </a:r>
            <a:r>
              <a:rPr lang="en-US" sz="3200" dirty="0">
                <a:latin typeface="Verdana" pitchFamily="34" charset="0"/>
              </a:rPr>
              <a:t>with a car model date of 1996 or </a:t>
            </a:r>
            <a:r>
              <a:rPr lang="en-US" sz="3200" dirty="0" smtClean="0">
                <a:latin typeface="Verdana" pitchFamily="34" charset="0"/>
              </a:rPr>
              <a:t>later</a:t>
            </a:r>
          </a:p>
          <a:p>
            <a:pPr marL="685800" indent="-685800">
              <a:buFont typeface="Arial" panose="020B0604020202020204" pitchFamily="34" charset="0"/>
              <a:buChar char="•"/>
            </a:pPr>
            <a:r>
              <a:rPr lang="en-US" sz="3200" dirty="0" smtClean="0">
                <a:latin typeface="Verdana" pitchFamily="34" charset="0"/>
              </a:rPr>
              <a:t>Control interior </a:t>
            </a:r>
            <a:r>
              <a:rPr lang="en-US" sz="3200" dirty="0" smtClean="0">
                <a:latin typeface="Verdana" pitchFamily="34" charset="0"/>
              </a:rPr>
              <a:t>accessories through the GUI</a:t>
            </a:r>
            <a:endParaRPr lang="en-US" sz="3200" dirty="0">
              <a:latin typeface="Verdana" pitchFamily="34" charset="0"/>
            </a:endParaRPr>
          </a:p>
          <a:p>
            <a:pPr marL="685800" indent="-685800">
              <a:buFont typeface="Arial" panose="020B0604020202020204" pitchFamily="34" charset="0"/>
              <a:buChar char="•"/>
            </a:pPr>
            <a:r>
              <a:rPr lang="en-US" sz="3200" dirty="0">
                <a:latin typeface="Verdana" pitchFamily="34" charset="0"/>
              </a:rPr>
              <a:t>Raspberry Pi is preferred “brain” of the </a:t>
            </a:r>
            <a:r>
              <a:rPr lang="en-US" sz="3200" dirty="0" smtClean="0">
                <a:latin typeface="Verdana" pitchFamily="34" charset="0"/>
              </a:rPr>
              <a:t>device</a:t>
            </a:r>
            <a:endParaRPr lang="en-US" sz="3200" dirty="0">
              <a:latin typeface="Verdana" pitchFamily="34" charset="0"/>
            </a:endParaRPr>
          </a:p>
          <a:p>
            <a:endParaRPr lang="en-US" sz="2500" dirty="0" smtClean="0">
              <a:latin typeface="Verdana" pitchFamily="34" charset="0"/>
            </a:endParaRPr>
          </a:p>
          <a:p>
            <a:endParaRPr lang="en-US" sz="2500" dirty="0" smtClean="0">
              <a:latin typeface="Verdana" pitchFamily="34" charset="0"/>
            </a:endParaRPr>
          </a:p>
        </p:txBody>
      </p:sp>
      <p:sp>
        <p:nvSpPr>
          <p:cNvPr id="10" name="TextBox 9"/>
          <p:cNvSpPr txBox="1"/>
          <p:nvPr/>
        </p:nvSpPr>
        <p:spPr>
          <a:xfrm>
            <a:off x="1239502" y="828228"/>
            <a:ext cx="41513753" cy="5568375"/>
          </a:xfrm>
          <a:prstGeom prst="rect">
            <a:avLst/>
          </a:prstGeom>
          <a:solidFill>
            <a:schemeClr val="tx2">
              <a:lumMod val="20000"/>
              <a:lumOff val="80000"/>
            </a:schemeClr>
          </a:solidFill>
          <a:ln>
            <a:solidFill>
              <a:schemeClr val="tx2">
                <a:lumMod val="40000"/>
                <a:lumOff val="60000"/>
              </a:schemeClr>
            </a:solidFill>
          </a:ln>
        </p:spPr>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lumMod val="75000"/>
                    <a:lumOff val="25000"/>
                  </a:schemeClr>
                </a:solidFill>
                <a:latin typeface="Garamond" pitchFamily="18" charset="0"/>
              </a:rPr>
              <a:t>Device Design for Smart Car</a:t>
            </a:r>
            <a:r>
              <a:rPr lang="en-US" sz="19000" b="1" dirty="0">
                <a:solidFill>
                  <a:schemeClr val="tx1">
                    <a:lumMod val="75000"/>
                    <a:lumOff val="25000"/>
                  </a:schemeClr>
                </a:solidFill>
                <a:latin typeface="Garamond" pitchFamily="18" charset="0"/>
              </a:rPr>
              <a:t/>
            </a:r>
            <a:br>
              <a:rPr lang="en-US" sz="19000" b="1" dirty="0">
                <a:solidFill>
                  <a:schemeClr val="tx1">
                    <a:lumMod val="75000"/>
                    <a:lumOff val="25000"/>
                  </a:schemeClr>
                </a:solidFill>
                <a:latin typeface="Garamond" pitchFamily="18" charset="0"/>
              </a:rPr>
            </a:br>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Alex Mendez, Colleen Nhim, </a:t>
            </a:r>
            <a:r>
              <a:rPr lang="en-US" sz="8000" b="1" dirty="0" err="1" smtClean="0">
                <a:solidFill>
                  <a:schemeClr val="tx1">
                    <a:lumMod val="75000"/>
                    <a:lumOff val="25000"/>
                  </a:schemeClr>
                </a:solidFill>
                <a:latin typeface="Garamond" pitchFamily="18" charset="0"/>
              </a:rPr>
              <a:t>Jasjit</a:t>
            </a:r>
            <a:r>
              <a:rPr lang="en-US" sz="8000" b="1" dirty="0" smtClean="0">
                <a:solidFill>
                  <a:schemeClr val="tx1">
                    <a:lumMod val="75000"/>
                    <a:lumOff val="25000"/>
                  </a:schemeClr>
                </a:solidFill>
                <a:latin typeface="Garamond" pitchFamily="18" charset="0"/>
              </a:rPr>
              <a:t> Singh, Matthew </a:t>
            </a:r>
            <a:r>
              <a:rPr lang="en-US" sz="8000" b="1" dirty="0" err="1" smtClean="0">
                <a:solidFill>
                  <a:schemeClr val="tx1">
                    <a:lumMod val="75000"/>
                    <a:lumOff val="25000"/>
                  </a:schemeClr>
                </a:solidFill>
                <a:latin typeface="Garamond" pitchFamily="18" charset="0"/>
              </a:rPr>
              <a:t>Konyndyk</a:t>
            </a:r>
            <a:endParaRPr lang="en-US" sz="8000" b="1" dirty="0" smtClean="0">
              <a:solidFill>
                <a:schemeClr val="tx1">
                  <a:lumMod val="75000"/>
                  <a:lumOff val="25000"/>
                </a:schemeClr>
              </a:solidFill>
              <a:latin typeface="Garamond" pitchFamily="18" charset="0"/>
            </a:endParaRPr>
          </a:p>
          <a:p>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Xiaoyu</a:t>
            </a:r>
            <a:r>
              <a:rPr lang="en-US" sz="8000" b="1" dirty="0" smtClean="0">
                <a:solidFill>
                  <a:schemeClr val="tx1">
                    <a:lumMod val="75000"/>
                    <a:lumOff val="25000"/>
                  </a:schemeClr>
                </a:solidFill>
                <a:latin typeface="Garamond" pitchFamily="18" charset="0"/>
              </a:rPr>
              <a:t> Song (ECE Faculty Advisor), </a:t>
            </a:r>
            <a:r>
              <a:rPr lang="en-US" sz="8000" b="1" dirty="0" err="1" smtClean="0">
                <a:solidFill>
                  <a:schemeClr val="tx1">
                    <a:lumMod val="75000"/>
                    <a:lumOff val="25000"/>
                  </a:schemeClr>
                </a:solidFill>
                <a:latin typeface="Garamond" pitchFamily="18" charset="0"/>
              </a:rPr>
              <a:t>Tanvir</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Alam</a:t>
            </a:r>
            <a:r>
              <a:rPr lang="en-US" sz="8000" b="1" dirty="0" smtClean="0">
                <a:solidFill>
                  <a:schemeClr val="tx1">
                    <a:lumMod val="75000"/>
                    <a:lumOff val="25000"/>
                  </a:schemeClr>
                </a:solidFill>
                <a:latin typeface="Garamond" pitchFamily="18" charset="0"/>
              </a:rPr>
              <a:t> (Company Sponsor)</a:t>
            </a:r>
            <a:endParaRPr lang="en-US" sz="19000" b="1" dirty="0" smtClean="0">
              <a:solidFill>
                <a:schemeClr val="tx1">
                  <a:lumMod val="75000"/>
                  <a:lumOff val="25000"/>
                </a:schemeClr>
              </a:solidFill>
              <a:latin typeface="Garamond"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2228" y="6870987"/>
            <a:ext cx="10752136" cy="7802778"/>
          </a:xfrm>
          <a:prstGeom prst="rect">
            <a:avLst/>
          </a:prstGeom>
          <a:ln>
            <a:solidFill>
              <a:srgbClr val="00759A"/>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3200" y="7032396"/>
            <a:ext cx="6482054" cy="33432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5000" y="7006882"/>
            <a:ext cx="6482054" cy="33412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13200" y="10615629"/>
            <a:ext cx="6482054" cy="3260463"/>
          </a:xfrm>
          <a:prstGeom prst="rect">
            <a:avLst/>
          </a:prstGeom>
        </p:spPr>
      </p:pic>
      <p:sp>
        <p:nvSpPr>
          <p:cNvPr id="18" name="TextBox 17"/>
          <p:cNvSpPr txBox="1"/>
          <p:nvPr/>
        </p:nvSpPr>
        <p:spPr>
          <a:xfrm>
            <a:off x="14173200" y="7960401"/>
            <a:ext cx="3841262" cy="4506546"/>
          </a:xfrm>
          <a:prstGeom prst="rect">
            <a:avLst/>
          </a:prstGeom>
          <a:noFill/>
          <a:ln>
            <a:noFill/>
          </a:ln>
        </p:spPr>
        <p:txBody>
          <a:bodyPr wrap="square" lIns="73841" tIns="36921" rIns="73841" bIns="36921" rtlCol="0">
            <a:spAutoFit/>
          </a:bodyPr>
          <a:lstStyle/>
          <a:p>
            <a:pPr algn="ctr"/>
            <a:r>
              <a:rPr lang="en-US" sz="3200" b="1" dirty="0" smtClean="0">
                <a:latin typeface="Verdana" pitchFamily="34" charset="0"/>
              </a:rPr>
              <a:t>Navigation module:</a:t>
            </a:r>
          </a:p>
          <a:p>
            <a:pPr algn="ctr"/>
            <a:r>
              <a:rPr lang="en-US" sz="3200" dirty="0" smtClean="0">
                <a:latin typeface="Verdana" pitchFamily="34" charset="0"/>
              </a:rPr>
              <a:t>The GPS module allows typical navigation features. This screenshot shows a </a:t>
            </a:r>
            <a:r>
              <a:rPr lang="en-US" sz="3200" dirty="0">
                <a:latin typeface="Verdana" pitchFamily="34" charset="0"/>
              </a:rPr>
              <a:t>map of Portland (using </a:t>
            </a:r>
            <a:r>
              <a:rPr lang="en-US" sz="3200" dirty="0" err="1">
                <a:latin typeface="Verdana" pitchFamily="34" charset="0"/>
              </a:rPr>
              <a:t>Navit</a:t>
            </a:r>
            <a:r>
              <a:rPr lang="en-US" sz="3200" dirty="0" smtClean="0">
                <a:latin typeface="Verdana" pitchFamily="34" charset="0"/>
              </a:rPr>
              <a:t>). </a:t>
            </a:r>
            <a:endParaRPr lang="en-US" sz="3200" dirty="0" smtClean="0">
              <a:latin typeface="Verdana" pitchFamily="34" charset="0"/>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87600" y="21882480"/>
            <a:ext cx="9696161" cy="6463920"/>
          </a:xfrm>
          <a:prstGeom prst="rect">
            <a:avLst/>
          </a:prstGeom>
        </p:spPr>
      </p:pic>
      <p:sp>
        <p:nvSpPr>
          <p:cNvPr id="19" name="TextBox 18"/>
          <p:cNvSpPr txBox="1"/>
          <p:nvPr/>
        </p:nvSpPr>
        <p:spPr>
          <a:xfrm>
            <a:off x="25069800" y="22942765"/>
            <a:ext cx="3078443" cy="4014103"/>
          </a:xfrm>
          <a:prstGeom prst="rect">
            <a:avLst/>
          </a:prstGeom>
          <a:noFill/>
          <a:ln>
            <a:noFill/>
          </a:ln>
        </p:spPr>
        <p:txBody>
          <a:bodyPr wrap="square" lIns="73841" tIns="36921" rIns="73841" bIns="36921" rtlCol="0">
            <a:spAutoFit/>
          </a:bodyPr>
          <a:lstStyle/>
          <a:p>
            <a:pPr algn="ctr"/>
            <a:endParaRPr lang="en-US" sz="3200" b="1" dirty="0" smtClean="0">
              <a:latin typeface="Verdana" pitchFamily="34" charset="0"/>
            </a:endParaRPr>
          </a:p>
          <a:p>
            <a:pPr algn="ctr"/>
            <a:r>
              <a:rPr lang="en-US" sz="3200" b="1" dirty="0" smtClean="0">
                <a:latin typeface="Verdana" pitchFamily="34" charset="0"/>
              </a:rPr>
              <a:t>Back up Camera:</a:t>
            </a:r>
          </a:p>
          <a:p>
            <a:pPr algn="ctr"/>
            <a:r>
              <a:rPr lang="en-US" sz="3200" dirty="0" smtClean="0">
                <a:latin typeface="Verdana" pitchFamily="34" charset="0"/>
              </a:rPr>
              <a:t>Live video footage using a raspberry pi camera module. </a:t>
            </a: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88000" y="7097767"/>
            <a:ext cx="10012050" cy="6019392"/>
          </a:xfrm>
          <a:prstGeom prst="rect">
            <a:avLst/>
          </a:prstGeom>
        </p:spPr>
      </p:pic>
      <p:sp>
        <p:nvSpPr>
          <p:cNvPr id="22" name="TextBox 21"/>
          <p:cNvSpPr txBox="1"/>
          <p:nvPr/>
        </p:nvSpPr>
        <p:spPr>
          <a:xfrm>
            <a:off x="36347400" y="10688707"/>
            <a:ext cx="6256336" cy="3029218"/>
          </a:xfrm>
          <a:prstGeom prst="rect">
            <a:avLst/>
          </a:prstGeom>
          <a:noFill/>
          <a:ln>
            <a:noFill/>
          </a:ln>
        </p:spPr>
        <p:txBody>
          <a:bodyPr wrap="square" lIns="73841" tIns="36921" rIns="73841" bIns="36921" rtlCol="0">
            <a:spAutoFit/>
          </a:bodyPr>
          <a:lstStyle/>
          <a:p>
            <a:pPr algn="ctr"/>
            <a:r>
              <a:rPr lang="en-US" sz="3200" b="1" dirty="0" smtClean="0">
                <a:latin typeface="Verdana" pitchFamily="34" charset="0"/>
              </a:rPr>
              <a:t>Graphical User Interface</a:t>
            </a:r>
            <a:r>
              <a:rPr lang="en-US" sz="3200" dirty="0" smtClean="0">
                <a:latin typeface="Verdana" pitchFamily="34" charset="0"/>
              </a:rPr>
              <a:t> </a:t>
            </a:r>
            <a:r>
              <a:rPr lang="en-US" sz="3200" b="1" dirty="0" smtClean="0">
                <a:latin typeface="Verdana" pitchFamily="34" charset="0"/>
              </a:rPr>
              <a:t>(GUI)</a:t>
            </a:r>
            <a:r>
              <a:rPr lang="en-US" sz="3200" dirty="0" smtClean="0">
                <a:latin typeface="Verdana" pitchFamily="34" charset="0"/>
              </a:rPr>
              <a:t>: These </a:t>
            </a:r>
            <a:r>
              <a:rPr lang="en-US" sz="3200" dirty="0" smtClean="0">
                <a:latin typeface="Verdana" pitchFamily="34" charset="0"/>
              </a:rPr>
              <a:t>images </a:t>
            </a:r>
            <a:r>
              <a:rPr lang="en-US" sz="3200" dirty="0" smtClean="0">
                <a:latin typeface="Verdana" pitchFamily="34" charset="0"/>
              </a:rPr>
              <a:t>are screenshots from the GUI. </a:t>
            </a:r>
            <a:r>
              <a:rPr lang="en-US" sz="3200" dirty="0" smtClean="0">
                <a:latin typeface="Verdana" pitchFamily="34" charset="0"/>
              </a:rPr>
              <a:t>There is a home page, a car diagnostics page, and an error codes page.</a:t>
            </a:r>
            <a:endParaRPr lang="en-US" sz="3200" dirty="0" smtClean="0">
              <a:latin typeface="Verdana" pitchFamily="34" charset="0"/>
            </a:endParaRPr>
          </a:p>
        </p:txBody>
      </p:sp>
      <p:sp>
        <p:nvSpPr>
          <p:cNvPr id="24" name="TextBox 23"/>
          <p:cNvSpPr txBox="1"/>
          <p:nvPr/>
        </p:nvSpPr>
        <p:spPr>
          <a:xfrm>
            <a:off x="29565600" y="24741525"/>
            <a:ext cx="12961936" cy="3521661"/>
          </a:xfrm>
          <a:prstGeom prst="rect">
            <a:avLst/>
          </a:prstGeom>
          <a:noFill/>
          <a:ln>
            <a:noFill/>
          </a:ln>
        </p:spPr>
        <p:txBody>
          <a:bodyPr wrap="square" lIns="73841" tIns="36921" rIns="73841" bIns="36921" rtlCol="0">
            <a:spAutoFit/>
          </a:bodyPr>
          <a:lstStyle/>
          <a:p>
            <a:pPr algn="ctr"/>
            <a:r>
              <a:rPr lang="en-US" sz="3200" b="1" dirty="0" smtClean="0">
                <a:latin typeface="Verdana" pitchFamily="34" charset="0"/>
              </a:rPr>
              <a:t>Firebase Database: </a:t>
            </a:r>
            <a:r>
              <a:rPr lang="en-US" sz="3200" dirty="0">
                <a:latin typeface="Verdana"/>
                <a:cs typeface="Verdana"/>
              </a:rPr>
              <a:t>Firebase allows us to easily add and modify location information in a JSON-style database. The data we stored on each location </a:t>
            </a:r>
            <a:r>
              <a:rPr lang="en-US" sz="3200" dirty="0" smtClean="0">
                <a:latin typeface="Verdana"/>
                <a:cs typeface="Verdana"/>
              </a:rPr>
              <a:t>consists </a:t>
            </a:r>
            <a:r>
              <a:rPr lang="en-US" sz="3200" dirty="0">
                <a:latin typeface="Verdana"/>
                <a:cs typeface="Verdana"/>
              </a:rPr>
              <a:t>of its latitude, longitude, business type, and the location of its image in the Firebase database. As seen in the screenshots, each location has a unique 6-character ID so that gathering information on a single location is quick and convenient.</a:t>
            </a:r>
            <a:endParaRPr lang="en-US" sz="3200" dirty="0" smtClean="0">
              <a:latin typeface="Verdana"/>
              <a:cs typeface="Verdana"/>
            </a:endParaRPr>
          </a:p>
        </p:txBody>
      </p:sp>
      <p:sp>
        <p:nvSpPr>
          <p:cNvPr id="25" name="TextBox 24"/>
          <p:cNvSpPr txBox="1"/>
          <p:nvPr/>
        </p:nvSpPr>
        <p:spPr>
          <a:xfrm>
            <a:off x="29413200" y="14287500"/>
            <a:ext cx="13340055" cy="4752767"/>
          </a:xfrm>
          <a:prstGeom prst="rect">
            <a:avLst/>
          </a:prstGeom>
          <a:noFill/>
          <a:ln>
            <a:noFill/>
          </a:ln>
        </p:spPr>
        <p:txBody>
          <a:bodyPr wrap="square" lIns="73841" tIns="36921" rIns="73841" bIns="36921" rtlCol="0">
            <a:spAutoFit/>
          </a:bodyPr>
          <a:lstStyle/>
          <a:p>
            <a:r>
              <a:rPr lang="en-US" sz="4000" u="sng" dirty="0" smtClean="0">
                <a:latin typeface="Verdana" pitchFamily="34" charset="0"/>
              </a:rPr>
              <a:t>FUTURE WORK</a:t>
            </a:r>
            <a:endParaRPr lang="en-US" sz="2500" dirty="0">
              <a:latin typeface="Verdana" pitchFamily="34" charset="0"/>
            </a:endParaRPr>
          </a:p>
          <a:p>
            <a:r>
              <a:rPr lang="en-US" sz="3200" dirty="0" smtClean="0">
                <a:latin typeface="Verdana" pitchFamily="34" charset="0"/>
              </a:rPr>
              <a:t>The next steps for this project would be to write to the OBD port. This would allow further advanced features such as rolling down the windows, automatic windshield wipers, or turning on the headlights all through the Raspberry </a:t>
            </a:r>
            <a:r>
              <a:rPr lang="en-US" sz="3200" dirty="0" smtClean="0">
                <a:latin typeface="Verdana" pitchFamily="34" charset="0"/>
              </a:rPr>
              <a:t>Pi/GUI</a:t>
            </a:r>
            <a:r>
              <a:rPr lang="en-US" sz="3200" dirty="0" smtClean="0">
                <a:latin typeface="Verdana" pitchFamily="34" charset="0"/>
              </a:rPr>
              <a:t>. Another step would be to actively have deals pop up on the GPS.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938200" y="17787921"/>
            <a:ext cx="3562847" cy="6681744"/>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65600" y="17787921"/>
            <a:ext cx="8909059" cy="6641791"/>
          </a:xfrm>
          <a:prstGeom prst="rect">
            <a:avLst/>
          </a:prstGeom>
        </p:spPr>
      </p:pic>
      <p:pic>
        <p:nvPicPr>
          <p:cNvPr id="1026" name="Picture 2" descr="Image result for firebas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39502" y="26437876"/>
            <a:ext cx="4169996" cy="213712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mage result for raspberry pi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9195" y="25651478"/>
            <a:ext cx="6190986" cy="292352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41095" y="26178913"/>
            <a:ext cx="4040197" cy="2020099"/>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7371" y="23521160"/>
            <a:ext cx="2857315" cy="2857315"/>
          </a:xfrm>
          <a:prstGeom prst="rect">
            <a:avLst/>
          </a:prstGeom>
        </p:spPr>
      </p:pic>
      <p:pic>
        <p:nvPicPr>
          <p:cNvPr id="26" name="Picture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12582" y="24067694"/>
            <a:ext cx="7105220" cy="17763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475</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Verdana</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Matthew Konyndyk</cp:lastModifiedBy>
  <cp:revision>60</cp:revision>
  <dcterms:created xsi:type="dcterms:W3CDTF">2008-12-19T19:08:39Z</dcterms:created>
  <dcterms:modified xsi:type="dcterms:W3CDTF">2017-05-31T02:09:01Z</dcterms:modified>
</cp:coreProperties>
</file>