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77" r:id="rId3"/>
    <p:sldId id="261" r:id="rId4"/>
    <p:sldId id="264" r:id="rId5"/>
    <p:sldId id="262" r:id="rId6"/>
    <p:sldId id="273" r:id="rId7"/>
    <p:sldId id="257" r:id="rId8"/>
    <p:sldId id="270" r:id="rId9"/>
    <p:sldId id="274" r:id="rId10"/>
    <p:sldId id="278" r:id="rId11"/>
    <p:sldId id="271" r:id="rId12"/>
    <p:sldId id="275" r:id="rId13"/>
    <p:sldId id="265" r:id="rId14"/>
    <p:sldId id="266" r:id="rId15"/>
    <p:sldId id="260" r:id="rId16"/>
    <p:sldId id="267" r:id="rId17"/>
    <p:sldId id="279"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01" autoAdjust="0"/>
    <p:restoredTop sz="85895" autoAdjust="0"/>
  </p:normalViewPr>
  <p:slideViewPr>
    <p:cSldViewPr>
      <p:cViewPr>
        <p:scale>
          <a:sx n="50" d="100"/>
          <a:sy n="50" d="100"/>
        </p:scale>
        <p:origin x="-90"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A1A2C-6445-472C-833C-227F653E00D9}" type="datetimeFigureOut">
              <a:rPr lang="en-GB" smtClean="0"/>
              <a:pPr/>
              <a:t>13/12/2016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98E30-0663-4844-950F-7F41D774FD70}" type="slidenum">
              <a:rPr lang="en-GB" smtClean="0"/>
              <a:pPr/>
              <a:t>‹#›</a:t>
            </a:fld>
            <a:endParaRPr lang="en-GB"/>
          </a:p>
        </p:txBody>
      </p:sp>
    </p:spTree>
    <p:extLst>
      <p:ext uri="{BB962C8B-B14F-4D97-AF65-F5344CB8AC3E}">
        <p14:creationId xmlns="" xmlns:p14="http://schemas.microsoft.com/office/powerpoint/2010/main" val="333457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CGI (no date) </a:t>
            </a:r>
            <a:r>
              <a:rPr lang="en-GB" sz="1200" b="0" i="1" kern="1200" dirty="0" smtClean="0">
                <a:solidFill>
                  <a:schemeClr val="tx1"/>
                </a:solidFill>
                <a:latin typeface="+mn-lt"/>
                <a:ea typeface="+mn-ea"/>
                <a:cs typeface="+mn-cs"/>
              </a:rPr>
              <a:t>Association Logo</a:t>
            </a:r>
            <a:r>
              <a:rPr lang="en-GB" sz="1200" b="0" i="0" kern="1200" dirty="0" smtClean="0">
                <a:solidFill>
                  <a:schemeClr val="tx1"/>
                </a:solidFill>
                <a:latin typeface="+mn-lt"/>
                <a:ea typeface="+mn-ea"/>
                <a:cs typeface="+mn-cs"/>
              </a:rPr>
              <a:t> Available at: http://www.girlguidesireland.ie/go/about_us/association_logo_badge (Accessed: 01 December 2016).</a:t>
            </a:r>
          </a:p>
          <a:p>
            <a:endParaRPr lang="en-GB"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CGI (no date) </a:t>
            </a:r>
            <a:r>
              <a:rPr lang="en-GB" sz="1200" b="0" i="1" kern="1200" dirty="0" smtClean="0">
                <a:solidFill>
                  <a:schemeClr val="tx1"/>
                </a:solidFill>
                <a:latin typeface="+mn-lt"/>
                <a:ea typeface="+mn-ea"/>
                <a:cs typeface="+mn-cs"/>
              </a:rPr>
              <a:t>Association Badge</a:t>
            </a:r>
            <a:r>
              <a:rPr lang="en-GB" sz="1200" b="0" i="0" kern="1200" dirty="0" smtClean="0">
                <a:solidFill>
                  <a:schemeClr val="tx1"/>
                </a:solidFill>
                <a:latin typeface="+mn-lt"/>
                <a:ea typeface="+mn-ea"/>
                <a:cs typeface="+mn-cs"/>
              </a:rPr>
              <a:t> Available at: http://www.girlguidesireland.ie/go/about_us/association_logo_badge (Accessed: 01 December 2016).</a:t>
            </a:r>
          </a:p>
          <a:p>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a:t>
            </a:fld>
            <a:endParaRPr lang="en-GB"/>
          </a:p>
        </p:txBody>
      </p:sp>
    </p:spTree>
    <p:extLst>
      <p:ext uri="{BB962C8B-B14F-4D97-AF65-F5344CB8AC3E}">
        <p14:creationId xmlns="" xmlns:p14="http://schemas.microsoft.com/office/powerpoint/2010/main" val="108821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Requirements</a:t>
            </a:r>
            <a:r>
              <a:rPr lang="en-GB" baseline="0" dirty="0" smtClean="0"/>
              <a:t> are prioritised, in order to help establish which features should be developed first. </a:t>
            </a:r>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13</a:t>
            </a:fld>
            <a:endParaRPr lang="en-GB"/>
          </a:p>
        </p:txBody>
      </p:sp>
    </p:spTree>
    <p:extLst>
      <p:ext uri="{BB962C8B-B14F-4D97-AF65-F5344CB8AC3E}">
        <p14:creationId xmlns="" xmlns:p14="http://schemas.microsoft.com/office/powerpoint/2010/main" val="34607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baseline="0" dirty="0" smtClean="0"/>
              <a:t>Child protection- parents must sign consent forms before any images are uploaded to the website. </a:t>
            </a:r>
          </a:p>
          <a:p>
            <a:pPr>
              <a:buFont typeface="Arial" pitchFamily="34" charset="0"/>
              <a:buChar char="•"/>
            </a:pPr>
            <a:r>
              <a:rPr lang="en-GB" baseline="0" dirty="0" smtClean="0"/>
              <a:t>There will be an authorised user who will be given permissions to upload content to the web application. </a:t>
            </a:r>
          </a:p>
          <a:p>
            <a:pPr>
              <a:buFont typeface="Arial" pitchFamily="34" charset="0"/>
              <a:buChar char="•"/>
            </a:pPr>
            <a:r>
              <a:rPr lang="en-GB" baseline="0" dirty="0" smtClean="0"/>
              <a:t>Encrypt database with a built in mysql function.  Using AES encryption algorithm. Test with </a:t>
            </a:r>
            <a:r>
              <a:rPr lang="en-GB" baseline="0" dirty="0" err="1" smtClean="0"/>
              <a:t>Netsparker</a:t>
            </a:r>
            <a:r>
              <a:rPr lang="en-GB" baseline="0" dirty="0" smtClean="0"/>
              <a:t> that uses SQL injection to gain access. </a:t>
            </a:r>
          </a:p>
        </p:txBody>
      </p:sp>
      <p:sp>
        <p:nvSpPr>
          <p:cNvPr id="4" name="Slide Number Placeholder 3"/>
          <p:cNvSpPr>
            <a:spLocks noGrp="1"/>
          </p:cNvSpPr>
          <p:nvPr>
            <p:ph type="sldNum" sz="quarter" idx="10"/>
          </p:nvPr>
        </p:nvSpPr>
        <p:spPr/>
        <p:txBody>
          <a:bodyPr/>
          <a:lstStyle/>
          <a:p>
            <a:fld id="{05798E30-0663-4844-950F-7F41D774FD70}" type="slidenum">
              <a:rPr lang="en-GB" smtClean="0"/>
              <a:pPr/>
              <a:t>14</a:t>
            </a:fld>
            <a:endParaRPr lang="en-GB"/>
          </a:p>
        </p:txBody>
      </p:sp>
    </p:spTree>
    <p:extLst>
      <p:ext uri="{BB962C8B-B14F-4D97-AF65-F5344CB8AC3E}">
        <p14:creationId xmlns="" xmlns:p14="http://schemas.microsoft.com/office/powerpoint/2010/main" val="409639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15</a:t>
            </a:fld>
            <a:endParaRPr lang="en-GB"/>
          </a:p>
        </p:txBody>
      </p:sp>
    </p:spTree>
    <p:extLst>
      <p:ext uri="{BB962C8B-B14F-4D97-AF65-F5344CB8AC3E}">
        <p14:creationId xmlns="" xmlns:p14="http://schemas.microsoft.com/office/powerpoint/2010/main" val="115440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Architecture </a:t>
            </a:r>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16</a:t>
            </a:fld>
            <a:endParaRPr lang="en-GB"/>
          </a:p>
        </p:txBody>
      </p:sp>
    </p:spTree>
    <p:extLst>
      <p:ext uri="{BB962C8B-B14F-4D97-AF65-F5344CB8AC3E}">
        <p14:creationId xmlns="" xmlns:p14="http://schemas.microsoft.com/office/powerpoint/2010/main" val="326601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18</a:t>
            </a:fld>
            <a:endParaRPr lang="en-GB"/>
          </a:p>
        </p:txBody>
      </p:sp>
    </p:spTree>
    <p:extLst>
      <p:ext uri="{BB962C8B-B14F-4D97-AF65-F5344CB8AC3E}">
        <p14:creationId xmlns="" xmlns:p14="http://schemas.microsoft.com/office/powerpoint/2010/main" val="197234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Girl guiding is an organisation that is operating within 145 countries</a:t>
            </a:r>
            <a:r>
              <a:rPr lang="en-GB" baseline="0" dirty="0" smtClean="0"/>
              <a:t> around the world.  It is the largest voluntary movement in the world.</a:t>
            </a:r>
          </a:p>
          <a:p>
            <a:pPr>
              <a:buFont typeface="Arial" pitchFamily="34" charset="0"/>
              <a:buChar char="•"/>
            </a:pPr>
            <a:r>
              <a:rPr lang="en-GB" baseline="0" dirty="0" smtClean="0"/>
              <a:t>I belong to the Irish girl guides. Broken into districts then into local units. </a:t>
            </a:r>
          </a:p>
          <a:p>
            <a:pPr>
              <a:buFont typeface="Arial" pitchFamily="34" charset="0"/>
              <a:buChar char="•"/>
            </a:pPr>
            <a:r>
              <a:rPr lang="en-GB" baseline="0" dirty="0" smtClean="0"/>
              <a:t>My local unit is situated in West Belfast. </a:t>
            </a:r>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3</a:t>
            </a:fld>
            <a:endParaRPr lang="en-GB"/>
          </a:p>
        </p:txBody>
      </p:sp>
    </p:spTree>
    <p:extLst>
      <p:ext uri="{BB962C8B-B14F-4D97-AF65-F5344CB8AC3E}">
        <p14:creationId xmlns="" xmlns:p14="http://schemas.microsoft.com/office/powerpoint/2010/main" val="69691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solidFill>
                  <a:srgbClr val="FF0000"/>
                </a:solidFill>
              </a:rPr>
              <a:t>Began</a:t>
            </a:r>
            <a:r>
              <a:rPr lang="en-GB" baseline="0" dirty="0" smtClean="0">
                <a:solidFill>
                  <a:srgbClr val="FF0000"/>
                </a:solidFill>
              </a:rPr>
              <a:t> in 1928. </a:t>
            </a:r>
          </a:p>
          <a:p>
            <a:r>
              <a:rPr lang="en-GB" baseline="0" dirty="0" err="1" smtClean="0">
                <a:solidFill>
                  <a:srgbClr val="FF0000"/>
                </a:solidFill>
              </a:rPr>
              <a:t>GuidersHub</a:t>
            </a:r>
            <a:r>
              <a:rPr lang="en-GB" baseline="0" dirty="0" smtClean="0">
                <a:solidFill>
                  <a:srgbClr val="FF0000"/>
                </a:solidFill>
              </a:rPr>
              <a:t> will be for a local unit. </a:t>
            </a:r>
          </a:p>
          <a:p>
            <a:r>
              <a:rPr lang="en-GB" baseline="0" dirty="0" smtClean="0">
                <a:solidFill>
                  <a:srgbClr val="FF0000"/>
                </a:solidFill>
              </a:rPr>
              <a:t>Divided into 4 different sections depending on age groups. Then there are adult volunteers over the age of 18. Explain sections. </a:t>
            </a:r>
            <a:endParaRPr lang="en-GB" dirty="0">
              <a:solidFill>
                <a:srgbClr val="FF0000"/>
              </a:solidFill>
            </a:endParaRPr>
          </a:p>
        </p:txBody>
      </p:sp>
      <p:sp>
        <p:nvSpPr>
          <p:cNvPr id="4" name="Slide Number Placeholder 3"/>
          <p:cNvSpPr>
            <a:spLocks noGrp="1"/>
          </p:cNvSpPr>
          <p:nvPr>
            <p:ph type="sldNum" sz="quarter" idx="10"/>
          </p:nvPr>
        </p:nvSpPr>
        <p:spPr/>
        <p:txBody>
          <a:bodyPr/>
          <a:lstStyle/>
          <a:p>
            <a:fld id="{05798E30-0663-4844-950F-7F41D774FD70}" type="slidenum">
              <a:rPr lang="en-GB" smtClean="0"/>
              <a:pPr/>
              <a:t>4</a:t>
            </a:fld>
            <a:endParaRPr lang="en-GB"/>
          </a:p>
        </p:txBody>
      </p:sp>
    </p:spTree>
    <p:extLst>
      <p:ext uri="{BB962C8B-B14F-4D97-AF65-F5344CB8AC3E}">
        <p14:creationId xmlns="" xmlns:p14="http://schemas.microsoft.com/office/powerpoint/2010/main" val="277328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The problem is there are too many forms of communication,</a:t>
            </a:r>
            <a:r>
              <a:rPr lang="en-GB" baseline="0" dirty="0" smtClean="0"/>
              <a:t> creating one central resource will mean that communicating with leaders and parents will become more organised. </a:t>
            </a:r>
          </a:p>
          <a:p>
            <a:pPr>
              <a:buFont typeface="Arial" pitchFamily="34" charset="0"/>
              <a:buChar char="•"/>
            </a:pPr>
            <a:r>
              <a:rPr lang="en-GB" dirty="0" smtClean="0"/>
              <a:t>The problem with</a:t>
            </a:r>
            <a:r>
              <a:rPr lang="en-GB" baseline="0" dirty="0" smtClean="0"/>
              <a:t> this is: </a:t>
            </a:r>
          </a:p>
          <a:p>
            <a:pPr lvl="1">
              <a:buFont typeface="Arial" pitchFamily="34" charset="0"/>
              <a:buChar char="•"/>
            </a:pPr>
            <a:r>
              <a:rPr lang="en-GB" baseline="0" dirty="0" smtClean="0"/>
              <a:t>Not every leader or parent is a member of Facebook, so they miss out on event updates and they are not kept up to date with what the young people are doing. </a:t>
            </a:r>
          </a:p>
          <a:p>
            <a:pPr lvl="1">
              <a:buFont typeface="Arial" pitchFamily="34" charset="0"/>
              <a:buChar char="•"/>
            </a:pPr>
            <a:r>
              <a:rPr lang="en-GB" baseline="0" dirty="0" smtClean="0"/>
              <a:t>Not everyone owns a smart phone, and in the interviews we can see that in the small sample we took only 60% owned a smart phone. </a:t>
            </a:r>
          </a:p>
          <a:p>
            <a:pPr lvl="1">
              <a:buFont typeface="Arial" pitchFamily="34" charset="0"/>
              <a:buChar char="•"/>
            </a:pPr>
            <a:r>
              <a:rPr lang="en-GB" baseline="0" dirty="0" smtClean="0"/>
              <a:t>Still use a paper based system. E.g. permission slips. Disadvantage is lack of storage. Children are always forgetting to take flyers home with them. </a:t>
            </a:r>
          </a:p>
          <a:p>
            <a:pPr lvl="1">
              <a:buFont typeface="Arial" pitchFamily="34" charset="0"/>
              <a:buChar char="•"/>
            </a:pPr>
            <a:endParaRPr lang="en-GB" baseline="0" dirty="0" smtClean="0"/>
          </a:p>
          <a:p>
            <a:pPr lvl="1">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5</a:t>
            </a:fld>
            <a:endParaRPr lang="en-GB"/>
          </a:p>
        </p:txBody>
      </p:sp>
    </p:spTree>
    <p:extLst>
      <p:ext uri="{BB962C8B-B14F-4D97-AF65-F5344CB8AC3E}">
        <p14:creationId xmlns="" xmlns:p14="http://schemas.microsoft.com/office/powerpoint/2010/main" val="45850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reason for choosing</a:t>
            </a:r>
            <a:r>
              <a:rPr lang="en-GB" baseline="0" dirty="0" smtClean="0"/>
              <a:t> to develop a web application is because web applications are mainly used for social media sites according to Good works lab, mobile app and software product development. </a:t>
            </a:r>
            <a:endParaRPr lang="en-GB" dirty="0" smtClean="0"/>
          </a:p>
          <a:p>
            <a:pPr>
              <a:buFont typeface="Arial" pitchFamily="34" charset="0"/>
              <a:buChar char="•"/>
            </a:pPr>
            <a:r>
              <a:rPr lang="en-GB" dirty="0" smtClean="0"/>
              <a:t>WAGGS</a:t>
            </a:r>
            <a:r>
              <a:rPr lang="en-GB" baseline="0" dirty="0" smtClean="0"/>
              <a:t> – Is a travel application, providing information about places to visit in London. Targets members who are travelling to London to visit the WAGGS head quarters. </a:t>
            </a:r>
          </a:p>
          <a:p>
            <a:pPr>
              <a:buFont typeface="Arial" pitchFamily="34" charset="0"/>
              <a:buChar char="•"/>
            </a:pPr>
            <a:r>
              <a:rPr lang="en-GB" baseline="0" dirty="0" smtClean="0"/>
              <a:t>Girl guiding Canada – Mobile application that allows users to keep track of their badges, payment of registration and calendar feature. </a:t>
            </a:r>
            <a:r>
              <a:rPr lang="en-GB" sz="1200" kern="1200" dirty="0" smtClean="0">
                <a:solidFill>
                  <a:schemeClr val="tx1"/>
                </a:solidFill>
                <a:latin typeface="+mn-lt"/>
                <a:ea typeface="+mn-ea"/>
                <a:cs typeface="+mn-cs"/>
              </a:rPr>
              <a:t>(Girl Guides of Canada, 2016)</a:t>
            </a:r>
            <a:endParaRPr lang="en-GB" baseline="0" dirty="0" smtClean="0"/>
          </a:p>
          <a:p>
            <a:pPr>
              <a:buFont typeface="Arial" pitchFamily="34" charset="0"/>
              <a:buChar char="•"/>
            </a:pPr>
            <a:r>
              <a:rPr lang="en-GB" baseline="0" dirty="0" smtClean="0"/>
              <a:t>Online guide manager and compass – Keeps track of units finances, registration, badge records and events. Admin style application. </a:t>
            </a:r>
            <a:r>
              <a:rPr lang="en-GB" sz="1200" kern="1200" dirty="0" smtClean="0">
                <a:solidFill>
                  <a:schemeClr val="tx1"/>
                </a:solidFill>
                <a:latin typeface="+mn-lt"/>
                <a:ea typeface="+mn-ea"/>
                <a:cs typeface="+mn-cs"/>
              </a:rPr>
              <a:t>Although the problem with this web application is that, it is restricted to leaders, leaving out parents and other members. </a:t>
            </a:r>
            <a:endParaRPr lang="en-GB" baseline="0" dirty="0" smtClean="0"/>
          </a:p>
          <a:p>
            <a:pPr>
              <a:buFont typeface="Arial" pitchFamily="34" charset="0"/>
              <a:buChar char="•"/>
            </a:pPr>
            <a:r>
              <a:rPr lang="en-GB" baseline="0" dirty="0" smtClean="0"/>
              <a:t>Send hub – is a general communication app, used for businesses but can be applied to any group or organisation.  (Moreau, 2016)</a:t>
            </a:r>
          </a:p>
          <a:p>
            <a:pPr>
              <a:buFont typeface="Arial" pitchFamily="34" charset="0"/>
              <a:buChar char="•"/>
            </a:pPr>
            <a:r>
              <a:rPr lang="en-GB" baseline="0" dirty="0" smtClean="0"/>
              <a:t>Slack – Another chat application, create private chat channels.</a:t>
            </a:r>
          </a:p>
          <a:p>
            <a:pPr>
              <a:buFont typeface="Arial" pitchFamily="34" charset="0"/>
              <a:buChar char="•"/>
            </a:pPr>
            <a:endParaRPr lang="en-GB" baseline="0" dirty="0" smtClean="0"/>
          </a:p>
          <a:p>
            <a:pPr>
              <a:buFont typeface="Arial" pitchFamily="34" charset="0"/>
              <a:buChar char="•"/>
            </a:pPr>
            <a:endParaRPr lang="en-GB" baseline="0" dirty="0" smtClean="0"/>
          </a:p>
          <a:p>
            <a:pPr>
              <a:buFont typeface="Arial" pitchFamily="34" charset="0"/>
              <a:buChar char="•"/>
            </a:pPr>
            <a:r>
              <a:rPr lang="en-GB" sz="1200" kern="1200" dirty="0" smtClean="0">
                <a:solidFill>
                  <a:schemeClr val="tx1"/>
                </a:solidFill>
                <a:latin typeface="+mn-lt"/>
                <a:ea typeface="+mn-ea"/>
                <a:cs typeface="+mn-cs"/>
              </a:rPr>
              <a:t>Moreau, E. (2016) </a:t>
            </a:r>
            <a:r>
              <a:rPr lang="en-GB" sz="1200" i="1" kern="1200" dirty="0" smtClean="0">
                <a:solidFill>
                  <a:schemeClr val="tx1"/>
                </a:solidFill>
                <a:latin typeface="+mn-lt"/>
                <a:ea typeface="+mn-ea"/>
                <a:cs typeface="+mn-cs"/>
              </a:rPr>
              <a:t>Best social media management applications use these social media tools to promote content and manage engagement</a:t>
            </a:r>
            <a:r>
              <a:rPr lang="en-GB" sz="1200" kern="1200" dirty="0" smtClean="0">
                <a:solidFill>
                  <a:schemeClr val="tx1"/>
                </a:solidFill>
                <a:latin typeface="+mn-lt"/>
                <a:ea typeface="+mn-ea"/>
                <a:cs typeface="+mn-cs"/>
              </a:rPr>
              <a:t>. Available at: http://webtrends.about.com/od/pr6/tp/The-Top-10-Social-Media-Management-Applications.htm (Accessed: 14 October 2016).</a:t>
            </a:r>
            <a:endParaRPr lang="en-GB" baseline="0" dirty="0" smtClean="0"/>
          </a:p>
          <a:p>
            <a:r>
              <a:rPr lang="en-GB" sz="800" kern="1200" dirty="0" smtClean="0">
                <a:solidFill>
                  <a:schemeClr val="tx1"/>
                </a:solidFill>
                <a:latin typeface="+mn-lt"/>
                <a:ea typeface="+mn-ea"/>
                <a:cs typeface="+mn-cs"/>
              </a:rPr>
              <a:t>Girl Guides of Canada (2016) </a:t>
            </a:r>
            <a:r>
              <a:rPr lang="en-GB" sz="800" i="1" kern="1200" dirty="0" smtClean="0">
                <a:solidFill>
                  <a:schemeClr val="tx1"/>
                </a:solidFill>
                <a:latin typeface="+mn-lt"/>
                <a:ea typeface="+mn-ea"/>
                <a:cs typeface="+mn-cs"/>
              </a:rPr>
              <a:t>Girl guides of Canada – Android Apps on Google play</a:t>
            </a:r>
            <a:r>
              <a:rPr lang="en-GB" sz="800" kern="1200" dirty="0" smtClean="0">
                <a:solidFill>
                  <a:schemeClr val="tx1"/>
                </a:solidFill>
                <a:latin typeface="+mn-lt"/>
                <a:ea typeface="+mn-ea"/>
                <a:cs typeface="+mn-cs"/>
              </a:rPr>
              <a:t>. Available at: https://play.google.com/store/apps/details?id=com.ggc.moble.app&amp;hl=en_GB (Accessed: 13 October 2016).</a:t>
            </a:r>
          </a:p>
          <a:p>
            <a:r>
              <a:rPr lang="en-GB" sz="800" kern="1200" dirty="0" smtClean="0">
                <a:solidFill>
                  <a:schemeClr val="tx1"/>
                </a:solidFill>
                <a:latin typeface="+mn-lt"/>
                <a:ea typeface="+mn-ea"/>
                <a:cs typeface="+mn-cs"/>
              </a:rPr>
              <a:t> </a:t>
            </a:r>
          </a:p>
          <a:p>
            <a:r>
              <a:rPr lang="en-GB" sz="800" kern="1200" dirty="0" err="1" smtClean="0">
                <a:solidFill>
                  <a:schemeClr val="tx1"/>
                </a:solidFill>
                <a:latin typeface="+mn-lt"/>
                <a:ea typeface="+mn-ea"/>
                <a:cs typeface="+mn-cs"/>
              </a:rPr>
              <a:t>GuestU</a:t>
            </a:r>
            <a:r>
              <a:rPr lang="en-GB" sz="800" kern="1200" dirty="0" smtClean="0">
                <a:solidFill>
                  <a:schemeClr val="tx1"/>
                </a:solidFill>
                <a:latin typeface="+mn-lt"/>
                <a:ea typeface="+mn-ea"/>
                <a:cs typeface="+mn-cs"/>
              </a:rPr>
              <a:t> (2016) </a:t>
            </a:r>
            <a:r>
              <a:rPr lang="en-GB" sz="800" i="1" kern="1200" dirty="0" smtClean="0">
                <a:solidFill>
                  <a:schemeClr val="tx1"/>
                </a:solidFill>
                <a:latin typeface="+mn-lt"/>
                <a:ea typeface="+mn-ea"/>
                <a:cs typeface="+mn-cs"/>
              </a:rPr>
              <a:t>World </a:t>
            </a:r>
            <a:r>
              <a:rPr lang="en-GB" sz="800" i="1" kern="1200" dirty="0" err="1" smtClean="0">
                <a:solidFill>
                  <a:schemeClr val="tx1"/>
                </a:solidFill>
                <a:latin typeface="+mn-lt"/>
                <a:ea typeface="+mn-ea"/>
                <a:cs typeface="+mn-cs"/>
              </a:rPr>
              <a:t>Assoc.Girl</a:t>
            </a:r>
            <a:r>
              <a:rPr lang="en-GB" sz="800" i="1" kern="1200" dirty="0" smtClean="0">
                <a:solidFill>
                  <a:schemeClr val="tx1"/>
                </a:solidFill>
                <a:latin typeface="+mn-lt"/>
                <a:ea typeface="+mn-ea"/>
                <a:cs typeface="+mn-cs"/>
              </a:rPr>
              <a:t> Guides/Scouts</a:t>
            </a:r>
            <a:r>
              <a:rPr lang="en-GB" sz="800" kern="1200" dirty="0" smtClean="0">
                <a:solidFill>
                  <a:schemeClr val="tx1"/>
                </a:solidFill>
                <a:latin typeface="+mn-lt"/>
                <a:ea typeface="+mn-ea"/>
                <a:cs typeface="+mn-cs"/>
              </a:rPr>
              <a:t>. Available at: https://play.google.com/store/apps/details?id=com.xtourmaker.WAGGGS&amp;hl=en_GB (Accessed: 13 October 2016).</a:t>
            </a:r>
          </a:p>
          <a:p>
            <a:pPr>
              <a:buFont typeface="Arial" pitchFamily="34" charset="0"/>
              <a:buChar char="•"/>
            </a:pPr>
            <a:endParaRPr lang="en-GB" sz="800"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6</a:t>
            </a:fld>
            <a:endParaRPr lang="en-GB"/>
          </a:p>
        </p:txBody>
      </p:sp>
    </p:spTree>
    <p:extLst>
      <p:ext uri="{BB962C8B-B14F-4D97-AF65-F5344CB8AC3E}">
        <p14:creationId xmlns="" xmlns:p14="http://schemas.microsoft.com/office/powerpoint/2010/main" val="412454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7</a:t>
            </a:fld>
            <a:endParaRPr lang="en-GB"/>
          </a:p>
        </p:txBody>
      </p:sp>
    </p:spTree>
    <p:extLst>
      <p:ext uri="{BB962C8B-B14F-4D97-AF65-F5344CB8AC3E}">
        <p14:creationId xmlns="" xmlns:p14="http://schemas.microsoft.com/office/powerpoint/2010/main" val="134364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8</a:t>
            </a:fld>
            <a:endParaRPr lang="en-GB"/>
          </a:p>
        </p:txBody>
      </p:sp>
    </p:spTree>
    <p:extLst>
      <p:ext uri="{BB962C8B-B14F-4D97-AF65-F5344CB8AC3E}">
        <p14:creationId xmlns="" xmlns:p14="http://schemas.microsoft.com/office/powerpoint/2010/main" val="3406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Works well with smaller projects. </a:t>
            </a:r>
          </a:p>
          <a:p>
            <a:r>
              <a:rPr lang="en-GB" dirty="0" smtClean="0"/>
              <a:t>My requirements are well understood. </a:t>
            </a:r>
          </a:p>
          <a:p>
            <a:r>
              <a:rPr lang="en-GB" dirty="0" smtClean="0"/>
              <a:t>Overlapping</a:t>
            </a:r>
            <a:r>
              <a:rPr lang="en-GB" baseline="0" dirty="0" smtClean="0"/>
              <a:t> stages are possible only if necessary.</a:t>
            </a:r>
            <a:endParaRPr lang="en-GB" dirty="0" smtClean="0"/>
          </a:p>
          <a:p>
            <a:endParaRPr lang="en-GB" dirty="0" smtClean="0"/>
          </a:p>
          <a:p>
            <a:r>
              <a:rPr lang="en-GB" dirty="0" smtClean="0"/>
              <a:t>Requirements</a:t>
            </a:r>
            <a:r>
              <a:rPr lang="en-GB" baseline="0" dirty="0" smtClean="0"/>
              <a:t> </a:t>
            </a:r>
          </a:p>
          <a:p>
            <a:pPr>
              <a:buFont typeface="Arial" pitchFamily="34" charset="0"/>
              <a:buChar char="•"/>
            </a:pPr>
            <a:r>
              <a:rPr lang="en-GB" baseline="0" dirty="0" smtClean="0"/>
              <a:t>Requirement spec</a:t>
            </a:r>
          </a:p>
          <a:p>
            <a:r>
              <a:rPr lang="en-GB" baseline="0" dirty="0" smtClean="0"/>
              <a:t>Design </a:t>
            </a:r>
          </a:p>
          <a:p>
            <a:r>
              <a:rPr lang="en-GB" baseline="0" dirty="0" smtClean="0"/>
              <a:t>Software architecture </a:t>
            </a:r>
          </a:p>
          <a:p>
            <a:pPr>
              <a:buFont typeface="Arial" pitchFamily="34" charset="0"/>
              <a:buChar char="•"/>
            </a:pPr>
            <a:r>
              <a:rPr lang="en-GB" dirty="0" smtClean="0"/>
              <a:t>Wireframes</a:t>
            </a:r>
          </a:p>
          <a:p>
            <a:r>
              <a:rPr lang="en-GB" dirty="0" smtClean="0"/>
              <a:t>Implementation</a:t>
            </a:r>
            <a:r>
              <a:rPr lang="en-GB" baseline="0" dirty="0" smtClean="0"/>
              <a:t> </a:t>
            </a:r>
          </a:p>
          <a:p>
            <a:pPr>
              <a:buFont typeface="Arial" pitchFamily="34" charset="0"/>
              <a:buChar char="•"/>
            </a:pPr>
            <a:r>
              <a:rPr lang="en-GB" baseline="0" dirty="0" smtClean="0"/>
              <a:t>Building software </a:t>
            </a:r>
          </a:p>
          <a:p>
            <a:r>
              <a:rPr lang="en-GB" baseline="0" dirty="0" smtClean="0"/>
              <a:t>Testing</a:t>
            </a:r>
          </a:p>
          <a:p>
            <a:pPr>
              <a:buFont typeface="Arial" pitchFamily="34" charset="0"/>
              <a:buChar char="•"/>
            </a:pPr>
            <a:r>
              <a:rPr lang="en-GB" baseline="0" dirty="0" smtClean="0"/>
              <a:t>Test features</a:t>
            </a:r>
          </a:p>
          <a:p>
            <a:r>
              <a:rPr lang="en-GB" baseline="0" dirty="0" smtClean="0"/>
              <a:t>Maintenance </a:t>
            </a:r>
          </a:p>
          <a:p>
            <a:pPr>
              <a:buFont typeface="Arial" pitchFamily="34" charset="0"/>
              <a:buChar char="•"/>
            </a:pPr>
            <a:r>
              <a:rPr lang="en-GB" baseline="0" dirty="0" smtClean="0"/>
              <a:t>Fix bugs</a:t>
            </a:r>
            <a:endParaRPr lang="en-GB" dirty="0" smtClean="0"/>
          </a:p>
        </p:txBody>
      </p:sp>
      <p:sp>
        <p:nvSpPr>
          <p:cNvPr id="4" name="Slide Number Placeholder 3"/>
          <p:cNvSpPr>
            <a:spLocks noGrp="1"/>
          </p:cNvSpPr>
          <p:nvPr>
            <p:ph type="sldNum" sz="quarter" idx="10"/>
          </p:nvPr>
        </p:nvSpPr>
        <p:spPr/>
        <p:txBody>
          <a:bodyPr/>
          <a:lstStyle/>
          <a:p>
            <a:fld id="{05798E30-0663-4844-950F-7F41D774FD70}" type="slidenum">
              <a:rPr lang="en-GB" smtClean="0"/>
              <a:pPr/>
              <a:t>9</a:t>
            </a:fld>
            <a:endParaRPr lang="en-GB"/>
          </a:p>
        </p:txBody>
      </p:sp>
    </p:spTree>
    <p:extLst>
      <p:ext uri="{BB962C8B-B14F-4D97-AF65-F5344CB8AC3E}">
        <p14:creationId xmlns="" xmlns:p14="http://schemas.microsoft.com/office/powerpoint/2010/main" val="132301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r>
              <a:rPr lang="en-GB" dirty="0" smtClean="0"/>
              <a:t>Questionnaire </a:t>
            </a:r>
          </a:p>
          <a:p>
            <a:pPr marL="457200" lvl="1" indent="0"/>
            <a:r>
              <a:rPr lang="en-GB" dirty="0" smtClean="0"/>
              <a:t>	Survey</a:t>
            </a:r>
            <a:r>
              <a:rPr lang="en-GB" baseline="0" dirty="0" smtClean="0"/>
              <a:t> monkey is a web based survey solution. It allows users to create, publish and analyse surveys. It is used by many businesses and organisations. Answers are collected and analysed and displayed in the form of graphs and tables. </a:t>
            </a:r>
            <a:endParaRPr lang="en-GB" dirty="0" smtClean="0"/>
          </a:p>
          <a:p>
            <a:pPr lvl="1">
              <a:buFont typeface="Arial" pitchFamily="34" charset="0"/>
              <a:buChar char="•"/>
            </a:pPr>
            <a:r>
              <a:rPr lang="en-GB" dirty="0" smtClean="0"/>
              <a:t>Only 60% of leaders had a smart phone.</a:t>
            </a:r>
          </a:p>
          <a:p>
            <a:pPr lvl="1">
              <a:buFont typeface="Arial" pitchFamily="34" charset="0"/>
              <a:buChar char="•"/>
            </a:pPr>
            <a:r>
              <a:rPr lang="en-GB" dirty="0" smtClean="0"/>
              <a:t>They were asked to rate the current communication. Average was 3 stars. </a:t>
            </a:r>
          </a:p>
          <a:p>
            <a:pPr lvl="1">
              <a:buFont typeface="Arial" pitchFamily="34" charset="0"/>
              <a:buChar char="•"/>
            </a:pPr>
            <a:r>
              <a:rPr lang="en-GB" dirty="0" smtClean="0"/>
              <a:t>100% said they wanted a guide web application.</a:t>
            </a:r>
          </a:p>
          <a:p>
            <a:pPr lvl="1">
              <a:buFont typeface="Arial" pitchFamily="34" charset="0"/>
              <a:buChar char="•"/>
            </a:pPr>
            <a:r>
              <a:rPr lang="en-GB" dirty="0" smtClean="0"/>
              <a:t>Potential users were able to say what they would like to see in the web application. </a:t>
            </a:r>
          </a:p>
          <a:p>
            <a:pPr marL="0" indent="0"/>
            <a:endParaRPr lang="en-GB" dirty="0" smtClean="0"/>
          </a:p>
          <a:p>
            <a:pPr marL="0" indent="0"/>
            <a:r>
              <a:rPr lang="en-GB" dirty="0" smtClean="0"/>
              <a:t>Interview </a:t>
            </a:r>
          </a:p>
          <a:p>
            <a:pPr marL="0" indent="0"/>
            <a:r>
              <a:rPr lang="en-GB" dirty="0" smtClean="0"/>
              <a:t>Questions such as: </a:t>
            </a:r>
          </a:p>
          <a:p>
            <a:pPr marL="365760" lvl="1" indent="0"/>
            <a:r>
              <a:rPr lang="en-GB" dirty="0" smtClean="0"/>
              <a:t>Access to internet..</a:t>
            </a:r>
          </a:p>
          <a:p>
            <a:pPr marL="365760" lvl="1" indent="0"/>
            <a:r>
              <a:rPr lang="en-GB" dirty="0" smtClean="0"/>
              <a:t>Features they would like to see in order of preference</a:t>
            </a:r>
          </a:p>
          <a:p>
            <a:pPr marL="365760" lvl="1" indent="0"/>
            <a:r>
              <a:rPr lang="en-GB" dirty="0" smtClean="0"/>
              <a:t>What benefits is there to creating this web application</a:t>
            </a:r>
          </a:p>
          <a:p>
            <a:pPr marL="365760" lvl="1" indent="0"/>
            <a:endParaRPr lang="en-GB" dirty="0" smtClean="0"/>
          </a:p>
          <a:p>
            <a:pPr marL="0" indent="0"/>
            <a:r>
              <a:rPr lang="en-GB" dirty="0" smtClean="0"/>
              <a:t>Rational </a:t>
            </a:r>
          </a:p>
          <a:p>
            <a:pPr marL="365760" lvl="1" indent="0"/>
            <a:r>
              <a:rPr lang="en-GB" dirty="0" smtClean="0"/>
              <a:t>Unique insight into the issues. </a:t>
            </a:r>
          </a:p>
          <a:p>
            <a:pPr marL="365760" lvl="1" indent="0"/>
            <a:r>
              <a:rPr lang="en-GB" dirty="0" smtClean="0"/>
              <a:t>Can ask follow up questions. </a:t>
            </a:r>
          </a:p>
          <a:p>
            <a:pPr marL="365760" lvl="1" indent="0"/>
            <a:endParaRPr lang="en-GB" dirty="0"/>
          </a:p>
        </p:txBody>
      </p:sp>
      <p:sp>
        <p:nvSpPr>
          <p:cNvPr id="4" name="Slide Number Placeholder 3"/>
          <p:cNvSpPr>
            <a:spLocks noGrp="1"/>
          </p:cNvSpPr>
          <p:nvPr>
            <p:ph type="sldNum" sz="quarter" idx="10"/>
          </p:nvPr>
        </p:nvSpPr>
        <p:spPr/>
        <p:txBody>
          <a:bodyPr/>
          <a:lstStyle/>
          <a:p>
            <a:fld id="{05798E30-0663-4844-950F-7F41D774FD70}" type="slidenum">
              <a:rPr lang="en-GB" smtClean="0"/>
              <a:pPr/>
              <a:t>11</a:t>
            </a:fld>
            <a:endParaRPr lang="en-GB"/>
          </a:p>
        </p:txBody>
      </p:sp>
    </p:spTree>
    <p:extLst>
      <p:ext uri="{BB962C8B-B14F-4D97-AF65-F5344CB8AC3E}">
        <p14:creationId xmlns="" xmlns:p14="http://schemas.microsoft.com/office/powerpoint/2010/main" val="251824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E1E98A-BFF1-4DD5-B777-BF0001DB563C}" type="datetimeFigureOut">
              <a:rPr lang="en-GB" smtClean="0"/>
              <a:pPr/>
              <a:t>13/12/2016</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9757368-D066-41B3-957C-C75A68E85356}"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1E98A-BFF1-4DD5-B777-BF0001DB563C}" type="datetimeFigureOut">
              <a:rPr lang="en-GB" smtClean="0"/>
              <a:pPr/>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757368-D066-41B3-957C-C75A68E8535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1E98A-BFF1-4DD5-B777-BF0001DB563C}" type="datetimeFigureOut">
              <a:rPr lang="en-GB" smtClean="0"/>
              <a:pPr/>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757368-D066-41B3-957C-C75A68E8535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E1E98A-BFF1-4DD5-B777-BF0001DB563C}" type="datetimeFigureOut">
              <a:rPr lang="en-GB" smtClean="0"/>
              <a:pPr/>
              <a:t>13/12/2016</a:t>
            </a:fld>
            <a:endParaRPr lang="en-GB"/>
          </a:p>
        </p:txBody>
      </p:sp>
      <p:sp>
        <p:nvSpPr>
          <p:cNvPr id="9" name="Slide Number Placeholder 8"/>
          <p:cNvSpPr>
            <a:spLocks noGrp="1"/>
          </p:cNvSpPr>
          <p:nvPr>
            <p:ph type="sldNum" sz="quarter" idx="15"/>
          </p:nvPr>
        </p:nvSpPr>
        <p:spPr/>
        <p:txBody>
          <a:bodyPr rtlCol="0"/>
          <a:lstStyle/>
          <a:p>
            <a:fld id="{39757368-D066-41B3-957C-C75A68E85356}" type="slidenum">
              <a:rPr lang="en-GB" smtClean="0"/>
              <a:pPr/>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E1E98A-BFF1-4DD5-B777-BF0001DB563C}" type="datetimeFigureOut">
              <a:rPr lang="en-GB" smtClean="0"/>
              <a:pPr/>
              <a:t>13/12/2016</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9757368-D066-41B3-957C-C75A68E85356}"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E1E98A-BFF1-4DD5-B777-BF0001DB563C}" type="datetimeFigureOut">
              <a:rPr lang="en-GB" smtClean="0"/>
              <a:pPr/>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757368-D066-41B3-957C-C75A68E85356}" type="slidenum">
              <a:rPr lang="en-GB" smtClean="0"/>
              <a:pPr/>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E1E98A-BFF1-4DD5-B777-BF0001DB563C}" type="datetimeFigureOut">
              <a:rPr lang="en-GB" smtClean="0"/>
              <a:pPr/>
              <a:t>13/12/2016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757368-D066-41B3-957C-C75A68E85356}" type="slidenum">
              <a:rPr lang="en-GB" smtClean="0"/>
              <a:pPr/>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E1E98A-BFF1-4DD5-B777-BF0001DB563C}" type="datetimeFigureOut">
              <a:rPr lang="en-GB" smtClean="0"/>
              <a:pPr/>
              <a:t>13/12/2016</a:t>
            </a:fld>
            <a:endParaRPr lang="en-GB"/>
          </a:p>
        </p:txBody>
      </p:sp>
      <p:sp>
        <p:nvSpPr>
          <p:cNvPr id="7" name="Slide Number Placeholder 6"/>
          <p:cNvSpPr>
            <a:spLocks noGrp="1"/>
          </p:cNvSpPr>
          <p:nvPr>
            <p:ph type="sldNum" sz="quarter" idx="11"/>
          </p:nvPr>
        </p:nvSpPr>
        <p:spPr/>
        <p:txBody>
          <a:bodyPr rtlCol="0"/>
          <a:lstStyle/>
          <a:p>
            <a:fld id="{39757368-D066-41B3-957C-C75A68E85356}" type="slidenum">
              <a:rPr lang="en-GB" smtClean="0"/>
              <a:pPr/>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1E98A-BFF1-4DD5-B777-BF0001DB563C}" type="datetimeFigureOut">
              <a:rPr lang="en-GB" smtClean="0"/>
              <a:pPr/>
              <a:t>13/12/2016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757368-D066-41B3-957C-C75A68E8535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E1E98A-BFF1-4DD5-B777-BF0001DB563C}" type="datetimeFigureOut">
              <a:rPr lang="en-GB" smtClean="0"/>
              <a:pPr/>
              <a:t>13/12/2016</a:t>
            </a:fld>
            <a:endParaRPr lang="en-GB"/>
          </a:p>
        </p:txBody>
      </p:sp>
      <p:sp>
        <p:nvSpPr>
          <p:cNvPr id="22" name="Slide Number Placeholder 21"/>
          <p:cNvSpPr>
            <a:spLocks noGrp="1"/>
          </p:cNvSpPr>
          <p:nvPr>
            <p:ph type="sldNum" sz="quarter" idx="15"/>
          </p:nvPr>
        </p:nvSpPr>
        <p:spPr/>
        <p:txBody>
          <a:bodyPr rtlCol="0"/>
          <a:lstStyle/>
          <a:p>
            <a:fld id="{39757368-D066-41B3-957C-C75A68E85356}" type="slidenum">
              <a:rPr lang="en-GB" smtClean="0"/>
              <a:pPr/>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E1E98A-BFF1-4DD5-B777-BF0001DB563C}" type="datetimeFigureOut">
              <a:rPr lang="en-GB" smtClean="0"/>
              <a:pPr/>
              <a:t>13/12/2016</a:t>
            </a:fld>
            <a:endParaRPr lang="en-GB"/>
          </a:p>
        </p:txBody>
      </p:sp>
      <p:sp>
        <p:nvSpPr>
          <p:cNvPr id="18" name="Slide Number Placeholder 17"/>
          <p:cNvSpPr>
            <a:spLocks noGrp="1"/>
          </p:cNvSpPr>
          <p:nvPr>
            <p:ph type="sldNum" sz="quarter" idx="11"/>
          </p:nvPr>
        </p:nvSpPr>
        <p:spPr/>
        <p:txBody>
          <a:bodyPr rtlCol="0"/>
          <a:lstStyle/>
          <a:p>
            <a:fld id="{39757368-D066-41B3-957C-C75A68E85356}" type="slidenum">
              <a:rPr lang="en-GB" smtClean="0"/>
              <a:pPr/>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E1E98A-BFF1-4DD5-B777-BF0001DB563C}" type="datetimeFigureOut">
              <a:rPr lang="en-GB" smtClean="0"/>
              <a:pPr/>
              <a:t>13/12/2016</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9757368-D066-41B3-957C-C75A68E8535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2708920"/>
            <a:ext cx="6172200" cy="1894362"/>
          </a:xfrm>
        </p:spPr>
        <p:txBody>
          <a:bodyPr>
            <a:normAutofit/>
          </a:bodyPr>
          <a:lstStyle/>
          <a:p>
            <a:r>
              <a:rPr lang="en-GB" sz="4000" dirty="0" smtClean="0">
                <a:latin typeface="Calibri" pitchFamily="34" charset="0"/>
                <a:cs typeface="Calibri" pitchFamily="34" charset="0"/>
              </a:rPr>
              <a:t>Guiders Hub </a:t>
            </a:r>
            <a:endParaRPr lang="en-GB" sz="4000" dirty="0">
              <a:latin typeface="Calibri" pitchFamily="34" charset="0"/>
              <a:cs typeface="Calibri" pitchFamily="34" charset="0"/>
            </a:endParaRPr>
          </a:p>
        </p:txBody>
      </p:sp>
      <p:sp>
        <p:nvSpPr>
          <p:cNvPr id="3" name="Subtitle 2"/>
          <p:cNvSpPr>
            <a:spLocks noGrp="1"/>
          </p:cNvSpPr>
          <p:nvPr>
            <p:ph type="subTitle" idx="1"/>
          </p:nvPr>
        </p:nvSpPr>
        <p:spPr>
          <a:xfrm>
            <a:off x="2267744" y="4581128"/>
            <a:ext cx="4590256" cy="441902"/>
          </a:xfrm>
        </p:spPr>
        <p:txBody>
          <a:bodyPr>
            <a:normAutofit fontScale="85000" lnSpcReduction="10000"/>
          </a:bodyPr>
          <a:lstStyle/>
          <a:p>
            <a:r>
              <a:rPr lang="en-GB" sz="2400" dirty="0" smtClean="0">
                <a:latin typeface="Ebrima" pitchFamily="2" charset="0"/>
                <a:ea typeface="Ebrima" pitchFamily="2" charset="0"/>
                <a:cs typeface="Ebrima" pitchFamily="2" charset="0"/>
              </a:rPr>
              <a:t>A communication web application </a:t>
            </a:r>
          </a:p>
        </p:txBody>
      </p:sp>
      <p:pic>
        <p:nvPicPr>
          <p:cNvPr id="20482" name="Picture 2" descr="Image result for catholic guides of ireland badges"/>
          <p:cNvPicPr>
            <a:picLocks noChangeAspect="1" noChangeArrowheads="1"/>
          </p:cNvPicPr>
          <p:nvPr/>
        </p:nvPicPr>
        <p:blipFill>
          <a:blip r:embed="rId3" cstate="print"/>
          <a:srcRect/>
          <a:stretch>
            <a:fillRect/>
          </a:stretch>
        </p:blipFill>
        <p:spPr bwMode="auto">
          <a:xfrm>
            <a:off x="1907704" y="260648"/>
            <a:ext cx="2574637" cy="2952328"/>
          </a:xfrm>
          <a:prstGeom prst="rect">
            <a:avLst/>
          </a:prstGeom>
          <a:noFill/>
        </p:spPr>
      </p:pic>
      <p:pic>
        <p:nvPicPr>
          <p:cNvPr id="20484" name="Picture 4" descr="http://www.girlguidesireland.ie/assets/FCKeditor/Image/logos/association_logo_black.jpg"/>
          <p:cNvPicPr>
            <a:picLocks noChangeAspect="1" noChangeArrowheads="1"/>
          </p:cNvPicPr>
          <p:nvPr/>
        </p:nvPicPr>
        <p:blipFill>
          <a:blip r:embed="rId4" cstate="print"/>
          <a:srcRect/>
          <a:stretch>
            <a:fillRect/>
          </a:stretch>
        </p:blipFill>
        <p:spPr bwMode="auto">
          <a:xfrm>
            <a:off x="6372200" y="1052736"/>
            <a:ext cx="1728192" cy="1644624"/>
          </a:xfrm>
          <a:prstGeom prst="rect">
            <a:avLst/>
          </a:prstGeom>
          <a:noFill/>
        </p:spPr>
      </p:pic>
      <p:sp>
        <p:nvSpPr>
          <p:cNvPr id="6" name="TextBox 5"/>
          <p:cNvSpPr txBox="1"/>
          <p:nvPr/>
        </p:nvSpPr>
        <p:spPr>
          <a:xfrm>
            <a:off x="2267744" y="5103674"/>
            <a:ext cx="3528392" cy="1754326"/>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Colleen McConnell – B00637513</a:t>
            </a:r>
          </a:p>
          <a:p>
            <a:r>
              <a:rPr lang="en-GB" dirty="0" smtClean="0">
                <a:latin typeface="Ebrima" pitchFamily="2" charset="0"/>
                <a:ea typeface="Ebrima" pitchFamily="2" charset="0"/>
                <a:cs typeface="Ebrima" pitchFamily="2" charset="0"/>
              </a:rPr>
              <a:t>Computer Science </a:t>
            </a:r>
          </a:p>
          <a:p>
            <a:r>
              <a:rPr lang="en-GB" dirty="0" smtClean="0">
                <a:latin typeface="Ebrima" pitchFamily="2" charset="0"/>
                <a:ea typeface="Ebrima" pitchFamily="2" charset="0"/>
                <a:cs typeface="Ebrima" pitchFamily="2" charset="0"/>
              </a:rPr>
              <a:t>Group 13</a:t>
            </a:r>
          </a:p>
          <a:p>
            <a:r>
              <a:rPr lang="en-GB" dirty="0" smtClean="0">
                <a:latin typeface="Ebrima" pitchFamily="2" charset="0"/>
                <a:ea typeface="Ebrima" pitchFamily="2" charset="0"/>
                <a:cs typeface="Ebrima" pitchFamily="2" charset="0"/>
              </a:rPr>
              <a:t>Dr Fiona Browne</a:t>
            </a:r>
          </a:p>
          <a:p>
            <a:r>
              <a:rPr lang="en-GB" dirty="0" smtClean="0">
                <a:latin typeface="Ebrima" pitchFamily="2" charset="0"/>
                <a:ea typeface="Ebrima" pitchFamily="2" charset="0"/>
                <a:cs typeface="Ebrima" pitchFamily="2" charset="0"/>
              </a:rPr>
              <a:t>Tuesday 13</a:t>
            </a:r>
            <a:r>
              <a:rPr lang="en-GB" baseline="30000" dirty="0" smtClean="0">
                <a:latin typeface="Ebrima" pitchFamily="2" charset="0"/>
                <a:ea typeface="Ebrima" pitchFamily="2" charset="0"/>
                <a:cs typeface="Ebrima" pitchFamily="2" charset="0"/>
              </a:rPr>
              <a:t>th</a:t>
            </a:r>
            <a:r>
              <a:rPr lang="en-GB" dirty="0" smtClean="0">
                <a:latin typeface="Ebrima" pitchFamily="2" charset="0"/>
                <a:ea typeface="Ebrima" pitchFamily="2" charset="0"/>
                <a:cs typeface="Ebrima" pitchFamily="2" charset="0"/>
              </a:rPr>
              <a:t> December 2016</a:t>
            </a:r>
          </a:p>
          <a:p>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8" name="Picture 4"/>
          <p:cNvPicPr>
            <a:picLocks noChangeAspect="1" noChangeArrowheads="1"/>
          </p:cNvPicPr>
          <p:nvPr/>
        </p:nvPicPr>
        <p:blipFill>
          <a:blip r:embed="rId2" cstate="print"/>
          <a:srcRect/>
          <a:stretch>
            <a:fillRect/>
          </a:stretch>
        </p:blipFill>
        <p:spPr bwMode="auto">
          <a:xfrm>
            <a:off x="0" y="260648"/>
            <a:ext cx="9044838" cy="5472608"/>
          </a:xfrm>
          <a:prstGeom prst="rect">
            <a:avLst/>
          </a:prstGeom>
          <a:noFill/>
          <a:ln w="9525">
            <a:noFill/>
            <a:miter lim="800000"/>
            <a:headEnd/>
            <a:tailEnd/>
          </a:ln>
        </p:spPr>
      </p:pic>
      <p:cxnSp>
        <p:nvCxnSpPr>
          <p:cNvPr id="14" name="Straight Arrow Connector 13"/>
          <p:cNvCxnSpPr/>
          <p:nvPr/>
        </p:nvCxnSpPr>
        <p:spPr>
          <a:xfrm flipH="1" flipV="1">
            <a:off x="2123728" y="5661248"/>
            <a:ext cx="6480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71773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Requirement gathering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pPr marL="0" indent="0"/>
            <a:r>
              <a:rPr lang="en-GB" sz="2000" dirty="0" smtClean="0">
                <a:latin typeface="Ebrima" pitchFamily="2" charset="0"/>
                <a:ea typeface="Ebrima" pitchFamily="2" charset="0"/>
                <a:cs typeface="Ebrima" pitchFamily="2" charset="0"/>
              </a:rPr>
              <a:t>Interview </a:t>
            </a:r>
          </a:p>
          <a:p>
            <a:pPr marL="365760" lvl="1" indent="0"/>
            <a:r>
              <a:rPr lang="en-GB" sz="2000" dirty="0" smtClean="0">
                <a:latin typeface="Ebrima" pitchFamily="2" charset="0"/>
                <a:ea typeface="Ebrima" pitchFamily="2" charset="0"/>
                <a:cs typeface="Ebrima" pitchFamily="2" charset="0"/>
              </a:rPr>
              <a:t>Informal interview with stakeholder, able to ask follow up questions. </a:t>
            </a:r>
          </a:p>
          <a:p>
            <a:pPr marL="365760" lvl="1" indent="0"/>
            <a:r>
              <a:rPr lang="en-GB" sz="2000" dirty="0" smtClean="0">
                <a:latin typeface="Ebrima" pitchFamily="2" charset="0"/>
                <a:ea typeface="Ebrima" pitchFamily="2" charset="0"/>
                <a:cs typeface="Ebrima" pitchFamily="2" charset="0"/>
              </a:rPr>
              <a:t>Discussed the current problem and potential benefits of using a web application. </a:t>
            </a:r>
            <a:endParaRPr lang="en-GB" sz="2000" dirty="0" smtClean="0">
              <a:latin typeface="Ebrima" pitchFamily="2" charset="0"/>
              <a:ea typeface="Ebrima" pitchFamily="2" charset="0"/>
              <a:cs typeface="Ebrima" pitchFamily="2" charset="0"/>
            </a:endParaRPr>
          </a:p>
          <a:p>
            <a:pPr marL="365760" lvl="1" indent="0"/>
            <a:endParaRPr lang="en-GB" sz="2000" dirty="0" smtClean="0">
              <a:latin typeface="Ebrima" pitchFamily="2" charset="0"/>
              <a:ea typeface="Ebrima" pitchFamily="2" charset="0"/>
              <a:cs typeface="Ebrima" pitchFamily="2" charset="0"/>
            </a:endParaRPr>
          </a:p>
          <a:p>
            <a:pPr marL="0" indent="0"/>
            <a:r>
              <a:rPr lang="en-GB" sz="2000" dirty="0" smtClean="0">
                <a:latin typeface="Ebrima" pitchFamily="2" charset="0"/>
                <a:ea typeface="Ebrima" pitchFamily="2" charset="0"/>
                <a:cs typeface="Ebrima" pitchFamily="2" charset="0"/>
              </a:rPr>
              <a:t>Questionnaire </a:t>
            </a:r>
          </a:p>
          <a:p>
            <a:pPr marL="365760" lvl="1" indent="0"/>
            <a:r>
              <a:rPr lang="en-GB" sz="2000" dirty="0" smtClean="0">
                <a:latin typeface="Ebrima" pitchFamily="2" charset="0"/>
                <a:ea typeface="Ebrima" pitchFamily="2" charset="0"/>
                <a:cs typeface="Ebrima" pitchFamily="2" charset="0"/>
              </a:rPr>
              <a:t>.Survey monkey. </a:t>
            </a:r>
          </a:p>
          <a:p>
            <a:pPr marL="365760" lvl="1" indent="0"/>
            <a:r>
              <a:rPr lang="en-GB" sz="2000" dirty="0" smtClean="0">
                <a:latin typeface="Ebrima" pitchFamily="2" charset="0"/>
                <a:ea typeface="Ebrima" pitchFamily="2" charset="0"/>
                <a:cs typeface="Ebrima" pitchFamily="2" charset="0"/>
              </a:rPr>
              <a:t>7 responses from potential users. Sent via </a:t>
            </a:r>
            <a:r>
              <a:rPr lang="en-GB" sz="2000" dirty="0" err="1" smtClean="0">
                <a:latin typeface="Ebrima" pitchFamily="2" charset="0"/>
                <a:ea typeface="Ebrima" pitchFamily="2" charset="0"/>
                <a:cs typeface="Ebrima" pitchFamily="2" charset="0"/>
              </a:rPr>
              <a:t>whats</a:t>
            </a:r>
            <a:r>
              <a:rPr lang="en-GB" sz="2000" dirty="0" smtClean="0">
                <a:latin typeface="Ebrima" pitchFamily="2" charset="0"/>
                <a:ea typeface="Ebrima" pitchFamily="2" charset="0"/>
                <a:cs typeface="Ebrima" pitchFamily="2" charset="0"/>
              </a:rPr>
              <a:t> app group. </a:t>
            </a:r>
          </a:p>
          <a:p>
            <a:pPr marL="365760" lvl="1" indent="0"/>
            <a:endParaRPr lang="en-GB" sz="2000" dirty="0" smtClean="0">
              <a:latin typeface="Ebrima" pitchFamily="2" charset="0"/>
              <a:ea typeface="Ebrima" pitchFamily="2" charset="0"/>
              <a:cs typeface="Ebrima" pitchFamily="2" charset="0"/>
            </a:endParaRPr>
          </a:p>
          <a:p>
            <a:pPr marL="0" indent="0"/>
            <a:r>
              <a:rPr lang="en-GB" sz="2300" dirty="0" smtClean="0">
                <a:latin typeface="Ebrima" pitchFamily="2" charset="0"/>
                <a:ea typeface="Ebrima" pitchFamily="2" charset="0"/>
                <a:cs typeface="Ebrima" pitchFamily="2" charset="0"/>
              </a:rPr>
              <a:t>Own experience </a:t>
            </a:r>
          </a:p>
          <a:p>
            <a:pPr marL="365760" lvl="1" indent="0"/>
            <a:r>
              <a:rPr lang="en-GB" sz="2000" dirty="0" smtClean="0">
                <a:latin typeface="Ebrima" pitchFamily="2" charset="0"/>
                <a:ea typeface="Ebrima" pitchFamily="2" charset="0"/>
                <a:cs typeface="Ebrima" pitchFamily="2" charset="0"/>
              </a:rPr>
              <a:t>I have been a leader for 3 years, I understand the issues. </a:t>
            </a:r>
          </a:p>
          <a:p>
            <a:pPr marL="365760" lvl="1" indent="0"/>
            <a:endParaRPr lang="en-GB" sz="2000" dirty="0" smtClean="0">
              <a:latin typeface="Ebrima" pitchFamily="2" charset="0"/>
              <a:ea typeface="Ebrima" pitchFamily="2" charset="0"/>
              <a:cs typeface="Ebrima" pitchFamily="2" charset="0"/>
            </a:endParaRPr>
          </a:p>
          <a:p>
            <a:pPr marL="365760" lvl="1" indent="0"/>
            <a:endParaRPr lang="en-GB" dirty="0" smtClean="0">
              <a:latin typeface="Ebrima" pitchFamily="2" charset="0"/>
              <a:ea typeface="Ebrima" pitchFamily="2" charset="0"/>
              <a:cs typeface="Ebrima" pitchFamily="2" charset="0"/>
            </a:endParaRPr>
          </a:p>
        </p:txBody>
      </p:sp>
    </p:spTree>
    <p:extLst>
      <p:ext uri="{BB962C8B-B14F-4D97-AF65-F5344CB8AC3E}">
        <p14:creationId xmlns="" xmlns:p14="http://schemas.microsoft.com/office/powerpoint/2010/main" val="952544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sample answers</a:t>
            </a:r>
            <a:endParaRPr lang="en-GB"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763688" y="1628800"/>
            <a:ext cx="4536504" cy="258996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5536" y="4581128"/>
            <a:ext cx="5715000" cy="5429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67544" y="5229200"/>
            <a:ext cx="5029200" cy="4191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67544" y="5661248"/>
            <a:ext cx="5000625"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Customer Requirements – </a:t>
            </a:r>
            <a:r>
              <a:rPr lang="en-GB" dirty="0" err="1" smtClean="0">
                <a:latin typeface="Ebrima" pitchFamily="2" charset="0"/>
                <a:ea typeface="Ebrima" pitchFamily="2" charset="0"/>
                <a:cs typeface="Ebrima" pitchFamily="2" charset="0"/>
              </a:rPr>
              <a:t>volere</a:t>
            </a:r>
            <a:r>
              <a:rPr lang="en-GB" dirty="0" smtClean="0">
                <a:latin typeface="Ebrima" pitchFamily="2" charset="0"/>
                <a:ea typeface="Ebrima" pitchFamily="2" charset="0"/>
                <a:cs typeface="Ebrima" pitchFamily="2" charset="0"/>
              </a:rPr>
              <a:t> shell template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r>
              <a:rPr lang="en-GB" dirty="0" smtClean="0">
                <a:latin typeface="Ebrima" pitchFamily="2" charset="0"/>
                <a:ea typeface="Ebrima" pitchFamily="2" charset="0"/>
                <a:cs typeface="Ebrima" pitchFamily="2" charset="0"/>
              </a:rPr>
              <a:t>Functional requirements: 9</a:t>
            </a:r>
          </a:p>
          <a:p>
            <a:r>
              <a:rPr lang="en-GB" dirty="0" smtClean="0">
                <a:latin typeface="Ebrima" pitchFamily="2" charset="0"/>
                <a:ea typeface="Ebrima" pitchFamily="2" charset="0"/>
                <a:cs typeface="Ebrima" pitchFamily="2" charset="0"/>
              </a:rPr>
              <a:t>Non functional requirements: 5</a:t>
            </a:r>
          </a:p>
          <a:p>
            <a:endParaRPr lang="en-GB" dirty="0" smtClean="0">
              <a:latin typeface="Ebrima" pitchFamily="2" charset="0"/>
              <a:ea typeface="Ebrima" pitchFamily="2" charset="0"/>
              <a:cs typeface="Ebrima" pitchFamily="2" charset="0"/>
            </a:endParaRPr>
          </a:p>
          <a:p>
            <a:endParaRPr lang="en-GB" dirty="0" smtClean="0">
              <a:latin typeface="Ebrima" pitchFamily="2" charset="0"/>
              <a:ea typeface="Ebrima" pitchFamily="2" charset="0"/>
              <a:cs typeface="Ebrima" pitchFamily="2" charset="0"/>
            </a:endParaRPr>
          </a:p>
          <a:p>
            <a:endParaRPr lang="en-GB" dirty="0">
              <a:latin typeface="Ebrima" pitchFamily="2" charset="0"/>
              <a:ea typeface="Ebrima" pitchFamily="2" charset="0"/>
              <a:cs typeface="Ebrima" pitchFamily="2" charset="0"/>
            </a:endParaRPr>
          </a:p>
          <a:p>
            <a:endParaRPr lang="en-GB" dirty="0" smtClean="0">
              <a:latin typeface="Ebrima" pitchFamily="2" charset="0"/>
              <a:ea typeface="Ebrima" pitchFamily="2" charset="0"/>
              <a:cs typeface="Ebrima" pitchFamily="2" charset="0"/>
            </a:endParaRPr>
          </a:p>
        </p:txBody>
      </p:sp>
      <p:pic>
        <p:nvPicPr>
          <p:cNvPr id="6" name="Picture 5"/>
          <p:cNvPicPr>
            <a:picLocks noChangeAspect="1"/>
          </p:cNvPicPr>
          <p:nvPr/>
        </p:nvPicPr>
        <p:blipFill>
          <a:blip r:embed="rId3" cstate="print"/>
          <a:stretch>
            <a:fillRect/>
          </a:stretch>
        </p:blipFill>
        <p:spPr>
          <a:xfrm>
            <a:off x="179512" y="2780928"/>
            <a:ext cx="8543680" cy="26642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Security requirements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lstStyle/>
          <a:p>
            <a:r>
              <a:rPr lang="en-GB" dirty="0" smtClean="0">
                <a:latin typeface="Ebrima" pitchFamily="2" charset="0"/>
                <a:ea typeface="Ebrima" pitchFamily="2" charset="0"/>
                <a:cs typeface="Ebrima" pitchFamily="2" charset="0"/>
              </a:rPr>
              <a:t>Users must be authorised to access the site</a:t>
            </a:r>
          </a:p>
          <a:p>
            <a:r>
              <a:rPr lang="en-GB" dirty="0" smtClean="0">
                <a:latin typeface="Ebrima" pitchFamily="2" charset="0"/>
                <a:ea typeface="Ebrima" pitchFamily="2" charset="0"/>
                <a:cs typeface="Ebrima" pitchFamily="2" charset="0"/>
              </a:rPr>
              <a:t>Data protection, Database will be encrypted </a:t>
            </a:r>
          </a:p>
          <a:p>
            <a:r>
              <a:rPr lang="en-GB" dirty="0" smtClean="0">
                <a:latin typeface="Ebrima" pitchFamily="2" charset="0"/>
                <a:ea typeface="Ebrima" pitchFamily="2" charset="0"/>
                <a:cs typeface="Ebrima" pitchFamily="2" charset="0"/>
              </a:rPr>
              <a:t>Child protection – parents permission</a:t>
            </a:r>
          </a:p>
          <a:p>
            <a:r>
              <a:rPr lang="en-GB" dirty="0" smtClean="0">
                <a:latin typeface="Ebrima" pitchFamily="2" charset="0"/>
                <a:ea typeface="Ebrima" pitchFamily="2" charset="0"/>
                <a:cs typeface="Ebrima" pitchFamily="2" charset="0"/>
              </a:rPr>
              <a:t>Only authorised users may post events, images, or information. </a:t>
            </a:r>
          </a:p>
          <a:p>
            <a:r>
              <a:rPr lang="en-GB" dirty="0" smtClean="0">
                <a:latin typeface="Ebrima" pitchFamily="2" charset="0"/>
                <a:ea typeface="Ebrima" pitchFamily="2" charset="0"/>
                <a:cs typeface="Ebrima" pitchFamily="2" charset="0"/>
              </a:rPr>
              <a:t>Limited number of password attempts. </a:t>
            </a:r>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15416"/>
            <a:ext cx="7467600" cy="1143000"/>
          </a:xfrm>
        </p:spPr>
        <p:txBody>
          <a:bodyPr/>
          <a:lstStyle/>
          <a:p>
            <a:r>
              <a:rPr lang="en-GB" dirty="0" smtClean="0">
                <a:latin typeface="Ebrima" pitchFamily="2" charset="0"/>
                <a:ea typeface="Ebrima" pitchFamily="2" charset="0"/>
                <a:cs typeface="Ebrima" pitchFamily="2" charset="0"/>
              </a:rPr>
              <a:t>Risks</a:t>
            </a:r>
            <a:endParaRPr lang="en-GB" dirty="0">
              <a:latin typeface="Ebrima" pitchFamily="2" charset="0"/>
              <a:ea typeface="Ebrima" pitchFamily="2" charset="0"/>
              <a:cs typeface="Ebrima" pitchFamily="2" charset="0"/>
            </a:endParaRPr>
          </a:p>
        </p:txBody>
      </p:sp>
      <p:graphicFrame>
        <p:nvGraphicFramePr>
          <p:cNvPr id="8" name="Table 7"/>
          <p:cNvGraphicFramePr>
            <a:graphicFrameLocks noGrp="1"/>
          </p:cNvGraphicFramePr>
          <p:nvPr/>
        </p:nvGraphicFramePr>
        <p:xfrm>
          <a:off x="467544" y="764704"/>
          <a:ext cx="8280920" cy="5832651"/>
        </p:xfrm>
        <a:graphic>
          <a:graphicData uri="http://schemas.openxmlformats.org/drawingml/2006/table">
            <a:tbl>
              <a:tblPr firstRow="1" bandRow="1">
                <a:tableStyleId>{5C22544A-7EE6-4342-B048-85BDC9FD1C3A}</a:tableStyleId>
              </a:tblPr>
              <a:tblGrid>
                <a:gridCol w="496105"/>
                <a:gridCol w="2528230"/>
                <a:gridCol w="1944216"/>
                <a:gridCol w="3312369"/>
              </a:tblGrid>
              <a:tr h="389208">
                <a:tc>
                  <a:txBody>
                    <a:bodyPr/>
                    <a:lstStyle/>
                    <a:p>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Risk</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Impact</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How</a:t>
                      </a:r>
                      <a:r>
                        <a:rPr lang="en-GB" sz="1200" baseline="0" dirty="0" smtClean="0">
                          <a:latin typeface="Ebrima" pitchFamily="2" charset="0"/>
                          <a:ea typeface="Ebrima" pitchFamily="2" charset="0"/>
                          <a:cs typeface="Ebrima" pitchFamily="2" charset="0"/>
                        </a:rPr>
                        <a:t> to avoid risk</a:t>
                      </a:r>
                      <a:endParaRPr lang="en-GB" sz="1200" dirty="0">
                        <a:latin typeface="Ebrima" pitchFamily="2" charset="0"/>
                        <a:ea typeface="Ebrima" pitchFamily="2" charset="0"/>
                        <a:cs typeface="Ebrima" pitchFamily="2" charset="0"/>
                      </a:endParaRPr>
                    </a:p>
                  </a:txBody>
                  <a:tcPr/>
                </a:tc>
              </a:tr>
              <a:tr h="671783">
                <a:tc>
                  <a:txBody>
                    <a:bodyPr/>
                    <a:lstStyle/>
                    <a:p>
                      <a:r>
                        <a:rPr lang="en-GB" sz="1200" dirty="0" smtClean="0">
                          <a:latin typeface="Ebrima" pitchFamily="2" charset="0"/>
                          <a:ea typeface="Ebrima" pitchFamily="2" charset="0"/>
                          <a:cs typeface="Ebrima" pitchFamily="2" charset="0"/>
                        </a:rPr>
                        <a:t>1</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Loosing</a:t>
                      </a:r>
                      <a:r>
                        <a:rPr lang="en-GB" sz="1200" baseline="0" dirty="0" smtClean="0">
                          <a:latin typeface="Ebrima" pitchFamily="2" charset="0"/>
                          <a:ea typeface="Ebrima" pitchFamily="2" charset="0"/>
                          <a:cs typeface="Ebrima" pitchFamily="2" charset="0"/>
                        </a:rPr>
                        <a:t> work</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Very High</a:t>
                      </a:r>
                      <a:endParaRPr lang="en-GB" sz="1200" dirty="0">
                        <a:latin typeface="Ebrima" pitchFamily="2" charset="0"/>
                        <a:ea typeface="Ebrima" pitchFamily="2" charset="0"/>
                        <a:cs typeface="Ebrima" pitchFamily="2" charset="0"/>
                      </a:endParaRPr>
                    </a:p>
                  </a:txBody>
                  <a:tcPr/>
                </a:tc>
                <a:tc>
                  <a:txBody>
                    <a:bodyPr/>
                    <a:lstStyle/>
                    <a:p>
                      <a:r>
                        <a:rPr kumimoji="0" lang="en-GB" sz="1200" kern="1200" dirty="0" smtClean="0">
                          <a:solidFill>
                            <a:schemeClr val="dk1"/>
                          </a:solidFill>
                          <a:latin typeface="Ebrima" pitchFamily="2" charset="0"/>
                          <a:ea typeface="Ebrima" pitchFamily="2" charset="0"/>
                          <a:cs typeface="Ebrima" pitchFamily="2" charset="0"/>
                        </a:rPr>
                        <a:t>Keep multiple copies of work. Example external hard drive, pen drive, cloud applications, repositories and local disk drive. </a:t>
                      </a:r>
                      <a:endParaRPr lang="en-GB" sz="1200" dirty="0">
                        <a:latin typeface="Ebrima" pitchFamily="2" charset="0"/>
                        <a:ea typeface="Ebrima" pitchFamily="2" charset="0"/>
                        <a:cs typeface="Ebrima" pitchFamily="2" charset="0"/>
                      </a:endParaRPr>
                    </a:p>
                  </a:txBody>
                  <a:tcPr/>
                </a:tc>
              </a:tr>
              <a:tr h="389208">
                <a:tc>
                  <a:txBody>
                    <a:bodyPr/>
                    <a:lstStyle/>
                    <a:p>
                      <a:r>
                        <a:rPr lang="en-GB" sz="1200" dirty="0" smtClean="0">
                          <a:latin typeface="Ebrima" pitchFamily="2" charset="0"/>
                          <a:ea typeface="Ebrima" pitchFamily="2" charset="0"/>
                          <a:cs typeface="Ebrima" pitchFamily="2" charset="0"/>
                        </a:rPr>
                        <a:t>2</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Computer</a:t>
                      </a:r>
                      <a:r>
                        <a:rPr lang="en-GB" sz="1200" baseline="0" dirty="0" smtClean="0">
                          <a:latin typeface="Ebrima" pitchFamily="2" charset="0"/>
                          <a:ea typeface="Ebrima" pitchFamily="2" charset="0"/>
                          <a:cs typeface="Ebrima" pitchFamily="2" charset="0"/>
                        </a:rPr>
                        <a:t> breaks </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High</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Keep copies</a:t>
                      </a:r>
                      <a:r>
                        <a:rPr lang="en-GB" sz="1200" baseline="0" dirty="0" smtClean="0">
                          <a:latin typeface="Ebrima" pitchFamily="2" charset="0"/>
                          <a:ea typeface="Ebrima" pitchFamily="2" charset="0"/>
                          <a:cs typeface="Ebrima" pitchFamily="2" charset="0"/>
                        </a:rPr>
                        <a:t> of work.</a:t>
                      </a:r>
                      <a:endParaRPr lang="en-GB" sz="1200" dirty="0">
                        <a:latin typeface="Ebrima" pitchFamily="2" charset="0"/>
                        <a:ea typeface="Ebrima" pitchFamily="2" charset="0"/>
                        <a:cs typeface="Ebrima" pitchFamily="2" charset="0"/>
                      </a:endParaRPr>
                    </a:p>
                  </a:txBody>
                  <a:tcPr/>
                </a:tc>
              </a:tr>
              <a:tr h="479845">
                <a:tc>
                  <a:txBody>
                    <a:bodyPr/>
                    <a:lstStyle/>
                    <a:p>
                      <a:r>
                        <a:rPr lang="en-GB" sz="1200" dirty="0" smtClean="0">
                          <a:latin typeface="Ebrima" pitchFamily="2" charset="0"/>
                          <a:ea typeface="Ebrima" pitchFamily="2" charset="0"/>
                          <a:cs typeface="Ebrima" pitchFamily="2" charset="0"/>
                        </a:rPr>
                        <a:t>3</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Working</a:t>
                      </a:r>
                      <a:r>
                        <a:rPr lang="en-GB" sz="1200" baseline="0" dirty="0" smtClean="0">
                          <a:latin typeface="Ebrima" pitchFamily="2" charset="0"/>
                          <a:ea typeface="Ebrima" pitchFamily="2" charset="0"/>
                          <a:cs typeface="Ebrima" pitchFamily="2" charset="0"/>
                        </a:rPr>
                        <a:t> with new languages and software</a:t>
                      </a:r>
                      <a:endParaRPr lang="en-GB" sz="1200" dirty="0">
                        <a:latin typeface="Ebrima" pitchFamily="2" charset="0"/>
                        <a:ea typeface="Ebrima" pitchFamily="2" charset="0"/>
                        <a:cs typeface="Ebrima" pitchFamily="2" charset="0"/>
                      </a:endParaRPr>
                    </a:p>
                  </a:txBody>
                  <a:tcPr/>
                </a:tc>
                <a:tc>
                  <a:txBody>
                    <a:bodyPr/>
                    <a:lstStyle/>
                    <a:p>
                      <a:r>
                        <a:rPr lang="en-GB" sz="1200" dirty="0" smtClean="0">
                          <a:latin typeface="Ebrima" pitchFamily="2" charset="0"/>
                          <a:ea typeface="Ebrima" pitchFamily="2" charset="0"/>
                          <a:cs typeface="Ebrima" pitchFamily="2" charset="0"/>
                        </a:rPr>
                        <a:t>Medium</a:t>
                      </a:r>
                      <a:endParaRPr lang="en-GB" sz="1200" dirty="0">
                        <a:latin typeface="Ebrima" pitchFamily="2" charset="0"/>
                        <a:ea typeface="Ebrima" pitchFamily="2" charset="0"/>
                        <a:cs typeface="Ebrima" pitchFamily="2" charset="0"/>
                      </a:endParaRPr>
                    </a:p>
                  </a:txBody>
                  <a:tcPr/>
                </a:tc>
                <a:tc>
                  <a:txBody>
                    <a:bodyPr/>
                    <a:lstStyle/>
                    <a:p>
                      <a:r>
                        <a:rPr kumimoji="0" lang="en-GB" sz="1200" kern="1200" dirty="0" smtClean="0">
                          <a:solidFill>
                            <a:schemeClr val="dk1"/>
                          </a:solidFill>
                          <a:latin typeface="Ebrima" pitchFamily="2" charset="0"/>
                          <a:ea typeface="Ebrima" pitchFamily="2" charset="0"/>
                          <a:cs typeface="Ebrima" pitchFamily="2" charset="0"/>
                        </a:rPr>
                        <a:t>Read up about the software and practice small projects before its time to implement project. </a:t>
                      </a:r>
                      <a:endParaRPr lang="en-GB" sz="1200" dirty="0">
                        <a:latin typeface="Ebrima" pitchFamily="2" charset="0"/>
                        <a:ea typeface="Ebrima" pitchFamily="2" charset="0"/>
                        <a:cs typeface="Ebrima" pitchFamily="2" charset="0"/>
                      </a:endParaRPr>
                    </a:p>
                  </a:txBody>
                  <a:tcPr marL="68580" marR="68580" marT="0" marB="0"/>
                </a:tc>
              </a:tr>
              <a:tr h="616201">
                <a:tc>
                  <a:txBody>
                    <a:bodyPr/>
                    <a:lstStyle/>
                    <a:p>
                      <a:r>
                        <a:rPr lang="en-GB" sz="1200" dirty="0" smtClean="0">
                          <a:latin typeface="Ebrima" pitchFamily="2" charset="0"/>
                          <a:ea typeface="Ebrima" pitchFamily="2" charset="0"/>
                          <a:cs typeface="Ebrima" pitchFamily="2" charset="0"/>
                        </a:rPr>
                        <a:t>4</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dirty="0">
                          <a:latin typeface="Ebrima" pitchFamily="2" charset="0"/>
                          <a:ea typeface="Ebrima" pitchFamily="2" charset="0"/>
                          <a:cs typeface="Ebrima" pitchFamily="2" charset="0"/>
                        </a:rPr>
                        <a:t>Internet problems </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Medium</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Find other suitable places to work on project. Example local library, coffee shop, university library </a:t>
                      </a:r>
                      <a:r>
                        <a:rPr lang="en-GB" sz="1200" dirty="0" err="1">
                          <a:latin typeface="Ebrima" pitchFamily="2" charset="0"/>
                          <a:ea typeface="Ebrima" pitchFamily="2" charset="0"/>
                          <a:cs typeface="Ebrima" pitchFamily="2" charset="0"/>
                        </a:rPr>
                        <a:t>Jordanstown</a:t>
                      </a:r>
                      <a:r>
                        <a:rPr lang="en-GB" sz="1200" dirty="0">
                          <a:latin typeface="Ebrima" pitchFamily="2" charset="0"/>
                          <a:ea typeface="Ebrima" pitchFamily="2" charset="0"/>
                          <a:cs typeface="Ebrima" pitchFamily="2" charset="0"/>
                        </a:rPr>
                        <a:t> and Belfast campus.  </a:t>
                      </a:r>
                    </a:p>
                  </a:txBody>
                  <a:tcPr marL="68580" marR="68580" marT="0" marB="0"/>
                </a:tc>
              </a:tr>
              <a:tr h="410801">
                <a:tc>
                  <a:txBody>
                    <a:bodyPr/>
                    <a:lstStyle/>
                    <a:p>
                      <a:r>
                        <a:rPr lang="en-GB" sz="1200" dirty="0" smtClean="0">
                          <a:latin typeface="Ebrima" pitchFamily="2" charset="0"/>
                          <a:ea typeface="Ebrima" pitchFamily="2" charset="0"/>
                          <a:cs typeface="Ebrima" pitchFamily="2" charset="0"/>
                        </a:rPr>
                        <a:t>5</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a:latin typeface="Ebrima" pitchFamily="2" charset="0"/>
                          <a:ea typeface="Ebrima" pitchFamily="2" charset="0"/>
                          <a:cs typeface="Ebrima" pitchFamily="2" charset="0"/>
                        </a:rPr>
                        <a:t>Other module work </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Low</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Establish a timetable and give certain days to a subject.</a:t>
                      </a:r>
                    </a:p>
                  </a:txBody>
                  <a:tcPr marL="68580" marR="68580" marT="0" marB="0"/>
                </a:tc>
              </a:tr>
              <a:tr h="616201">
                <a:tc>
                  <a:txBody>
                    <a:bodyPr/>
                    <a:lstStyle/>
                    <a:p>
                      <a:r>
                        <a:rPr lang="en-GB" sz="1200" dirty="0" smtClean="0">
                          <a:latin typeface="Ebrima" pitchFamily="2" charset="0"/>
                          <a:ea typeface="Ebrima" pitchFamily="2" charset="0"/>
                          <a:cs typeface="Ebrima" pitchFamily="2" charset="0"/>
                        </a:rPr>
                        <a:t>6</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a:latin typeface="Ebrima" pitchFamily="2" charset="0"/>
                          <a:ea typeface="Ebrima" pitchFamily="2" charset="0"/>
                          <a:cs typeface="Ebrima" pitchFamily="2" charset="0"/>
                        </a:rPr>
                        <a:t>Breaking child protection policies by posting guiding pictures.</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High</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Make sure the parents have given permission for their daughters photographs to be shared by the guides. </a:t>
                      </a:r>
                    </a:p>
                  </a:txBody>
                  <a:tcPr marL="68580" marR="68580" marT="0" marB="0"/>
                </a:tc>
              </a:tr>
              <a:tr h="410801">
                <a:tc>
                  <a:txBody>
                    <a:bodyPr/>
                    <a:lstStyle/>
                    <a:p>
                      <a:r>
                        <a:rPr lang="en-GB" sz="1200" dirty="0" smtClean="0">
                          <a:latin typeface="Ebrima" pitchFamily="2" charset="0"/>
                          <a:ea typeface="Ebrima" pitchFamily="2" charset="0"/>
                          <a:cs typeface="Ebrima" pitchFamily="2" charset="0"/>
                        </a:rPr>
                        <a:t>7</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a:latin typeface="Ebrima" pitchFamily="2" charset="0"/>
                          <a:ea typeface="Ebrima" pitchFamily="2" charset="0"/>
                          <a:cs typeface="Ebrima" pitchFamily="2" charset="0"/>
                        </a:rPr>
                        <a:t>Working with sensitive information regarding children </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High</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Encrypt data in database using AES algorithms and test fully. </a:t>
                      </a:r>
                    </a:p>
                  </a:txBody>
                  <a:tcPr marL="68580" marR="68580" marT="0" marB="0"/>
                </a:tc>
              </a:tr>
              <a:tr h="821601">
                <a:tc>
                  <a:txBody>
                    <a:bodyPr/>
                    <a:lstStyle/>
                    <a:p>
                      <a:r>
                        <a:rPr lang="en-GB" sz="1200" dirty="0" smtClean="0">
                          <a:latin typeface="Ebrima" pitchFamily="2" charset="0"/>
                          <a:ea typeface="Ebrima" pitchFamily="2" charset="0"/>
                          <a:cs typeface="Ebrima" pitchFamily="2" charset="0"/>
                        </a:rPr>
                        <a:t>8</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a:latin typeface="Ebrima" pitchFamily="2" charset="0"/>
                          <a:ea typeface="Ebrima" pitchFamily="2" charset="0"/>
                          <a:cs typeface="Ebrima" pitchFamily="2" charset="0"/>
                        </a:rPr>
                        <a:t>Continuous changing requirements </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Medium</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Use waterfall so requirements are established at the start. Explain to stakeholder before agreeing on requirements that no changes can be made. </a:t>
                      </a:r>
                    </a:p>
                  </a:txBody>
                  <a:tcPr marL="68580" marR="68580" marT="0" marB="0"/>
                </a:tc>
              </a:tr>
              <a:tr h="410801">
                <a:tc>
                  <a:txBody>
                    <a:bodyPr/>
                    <a:lstStyle/>
                    <a:p>
                      <a:r>
                        <a:rPr lang="en-GB" sz="1200" dirty="0" smtClean="0">
                          <a:latin typeface="Ebrima" pitchFamily="2" charset="0"/>
                          <a:ea typeface="Ebrima" pitchFamily="2" charset="0"/>
                          <a:cs typeface="Ebrima" pitchFamily="2" charset="0"/>
                        </a:rPr>
                        <a:t>9</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a:latin typeface="Ebrima" pitchFamily="2" charset="0"/>
                          <a:ea typeface="Ebrima" pitchFamily="2" charset="0"/>
                          <a:cs typeface="Ebrima" pitchFamily="2" charset="0"/>
                        </a:rPr>
                        <a:t>Unrealistic time estimations </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Medium </a:t>
                      </a:r>
                    </a:p>
                  </a:txBody>
                  <a:tcPr marL="68580" marR="68580" marT="0" marB="0"/>
                </a:tc>
                <a:tc>
                  <a:txBody>
                    <a:bodyPr/>
                    <a:lstStyle/>
                    <a:p>
                      <a:pPr>
                        <a:lnSpc>
                          <a:spcPct val="107000"/>
                        </a:lnSpc>
                        <a:spcAft>
                          <a:spcPts val="0"/>
                        </a:spcAft>
                      </a:pPr>
                      <a:r>
                        <a:rPr lang="en-GB" sz="1200">
                          <a:latin typeface="Ebrima" pitchFamily="2" charset="0"/>
                          <a:ea typeface="Ebrima" pitchFamily="2" charset="0"/>
                          <a:cs typeface="Ebrima" pitchFamily="2" charset="0"/>
                        </a:rPr>
                        <a:t>Look at history of assignments and try to overestimate. </a:t>
                      </a:r>
                    </a:p>
                  </a:txBody>
                  <a:tcPr marL="68580" marR="68580" marT="0" marB="0"/>
                </a:tc>
              </a:tr>
              <a:tr h="616201">
                <a:tc>
                  <a:txBody>
                    <a:bodyPr/>
                    <a:lstStyle/>
                    <a:p>
                      <a:r>
                        <a:rPr lang="en-GB" sz="1200" dirty="0" smtClean="0">
                          <a:latin typeface="Ebrima" pitchFamily="2" charset="0"/>
                          <a:ea typeface="Ebrima" pitchFamily="2" charset="0"/>
                          <a:cs typeface="Ebrima" pitchFamily="2" charset="0"/>
                        </a:rPr>
                        <a:t>10</a:t>
                      </a:r>
                      <a:endParaRPr lang="en-GB" sz="1200" dirty="0">
                        <a:latin typeface="Ebrima" pitchFamily="2" charset="0"/>
                        <a:ea typeface="Ebrima" pitchFamily="2" charset="0"/>
                        <a:cs typeface="Ebrima" pitchFamily="2" charset="0"/>
                      </a:endParaRPr>
                    </a:p>
                  </a:txBody>
                  <a:tcPr/>
                </a:tc>
                <a:tc>
                  <a:txBody>
                    <a:bodyPr/>
                    <a:lstStyle/>
                    <a:p>
                      <a:pPr>
                        <a:lnSpc>
                          <a:spcPct val="107000"/>
                        </a:lnSpc>
                        <a:spcAft>
                          <a:spcPts val="0"/>
                        </a:spcAft>
                      </a:pPr>
                      <a:r>
                        <a:rPr lang="en-GB" sz="1200" dirty="0">
                          <a:latin typeface="Ebrima" pitchFamily="2" charset="0"/>
                          <a:ea typeface="Ebrima" pitchFamily="2" charset="0"/>
                          <a:cs typeface="Ebrima" pitchFamily="2" charset="0"/>
                        </a:rPr>
                        <a:t>Failure to manage end user expectations </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low</a:t>
                      </a:r>
                    </a:p>
                  </a:txBody>
                  <a:tcPr marL="68580" marR="68580" marT="0" marB="0"/>
                </a:tc>
                <a:tc>
                  <a:txBody>
                    <a:bodyPr/>
                    <a:lstStyle/>
                    <a:p>
                      <a:pPr>
                        <a:lnSpc>
                          <a:spcPct val="107000"/>
                        </a:lnSpc>
                        <a:spcAft>
                          <a:spcPts val="0"/>
                        </a:spcAft>
                      </a:pPr>
                      <a:r>
                        <a:rPr lang="en-GB" sz="1200" dirty="0">
                          <a:latin typeface="Ebrima" pitchFamily="2" charset="0"/>
                          <a:ea typeface="Ebrima" pitchFamily="2" charset="0"/>
                          <a:cs typeface="Ebrima" pitchFamily="2" charset="0"/>
                        </a:rPr>
                        <a:t>Always keep stakeholder up to date with how the application is going. Ask their opinions on layouts and colours. </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master page and Login</a:t>
            </a:r>
            <a:endParaRPr lang="en-GB" dirty="0">
              <a:latin typeface="Ebrima" pitchFamily="2" charset="0"/>
              <a:ea typeface="Ebrima" pitchFamily="2" charset="0"/>
              <a:cs typeface="Ebrima" pitchFamily="2" charset="0"/>
            </a:endParaRPr>
          </a:p>
        </p:txBody>
      </p:sp>
      <p:pic>
        <p:nvPicPr>
          <p:cNvPr id="6" name="Content Placeholder 5"/>
          <p:cNvPicPr>
            <a:picLocks noGrp="1" noChangeAspect="1"/>
          </p:cNvPicPr>
          <p:nvPr>
            <p:ph sz="quarter" idx="1"/>
          </p:nvPr>
        </p:nvPicPr>
        <p:blipFill>
          <a:blip r:embed="rId3" cstate="print"/>
          <a:stretch>
            <a:fillRect/>
          </a:stretch>
        </p:blipFill>
        <p:spPr>
          <a:xfrm>
            <a:off x="467544" y="1628800"/>
            <a:ext cx="4529493" cy="2641303"/>
          </a:xfrm>
          <a:prstGeom prst="rect">
            <a:avLst/>
          </a:prstGeom>
        </p:spPr>
      </p:pic>
      <p:pic>
        <p:nvPicPr>
          <p:cNvPr id="4" name="Content Placeholder 3"/>
          <p:cNvPicPr>
            <a:picLocks noChangeAspect="1"/>
          </p:cNvPicPr>
          <p:nvPr/>
        </p:nvPicPr>
        <p:blipFill>
          <a:blip r:embed="rId4" cstate="print"/>
          <a:stretch>
            <a:fillRect/>
          </a:stretch>
        </p:blipFill>
        <p:spPr>
          <a:xfrm>
            <a:off x="4572000" y="4005064"/>
            <a:ext cx="4114800" cy="2249011"/>
          </a:xfrm>
          <a:prstGeom prst="rect">
            <a:avLst/>
          </a:prstGeom>
        </p:spPr>
      </p:pic>
    </p:spTree>
    <p:extLst>
      <p:ext uri="{BB962C8B-B14F-4D97-AF65-F5344CB8AC3E}">
        <p14:creationId xmlns="" xmlns:p14="http://schemas.microsoft.com/office/powerpoint/2010/main" val="122819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Relational schema</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r>
              <a:rPr lang="en-GB" b="1" dirty="0" smtClean="0">
                <a:latin typeface="Ebrima" pitchFamily="2" charset="0"/>
                <a:ea typeface="Ebrima" pitchFamily="2" charset="0"/>
                <a:cs typeface="Ebrima" pitchFamily="2" charset="0"/>
              </a:rPr>
              <a:t>Parent</a:t>
            </a:r>
            <a:r>
              <a:rPr lang="en-GB" dirty="0" smtClean="0">
                <a:latin typeface="Ebrima" pitchFamily="2" charset="0"/>
                <a:ea typeface="Ebrima" pitchFamily="2" charset="0"/>
                <a:cs typeface="Ebrima" pitchFamily="2" charset="0"/>
              </a:rPr>
              <a:t> (</a:t>
            </a:r>
            <a:r>
              <a:rPr lang="en-GB" u="sng" dirty="0" err="1" smtClean="0">
                <a:latin typeface="Ebrima" pitchFamily="2" charset="0"/>
                <a:ea typeface="Ebrima" pitchFamily="2" charset="0"/>
                <a:cs typeface="Ebrima" pitchFamily="2" charset="0"/>
              </a:rPr>
              <a:t>ParentID</a:t>
            </a:r>
            <a:r>
              <a:rPr lang="en-GB" dirty="0" smtClean="0">
                <a:latin typeface="Ebrima" pitchFamily="2" charset="0"/>
                <a:ea typeface="Ebrima" pitchFamily="2" charset="0"/>
                <a:cs typeface="Ebrima" pitchFamily="2" charset="0"/>
              </a:rPr>
              <a:t>, </a:t>
            </a:r>
            <a:r>
              <a:rPr lang="en-GB" dirty="0" err="1" smtClean="0">
                <a:latin typeface="Ebrima" pitchFamily="2" charset="0"/>
                <a:ea typeface="Ebrima" pitchFamily="2" charset="0"/>
                <a:cs typeface="Ebrima" pitchFamily="2" charset="0"/>
              </a:rPr>
              <a:t>FirstName</a:t>
            </a:r>
            <a:r>
              <a:rPr lang="en-GB" dirty="0" smtClean="0">
                <a:latin typeface="Ebrima" pitchFamily="2" charset="0"/>
                <a:ea typeface="Ebrima" pitchFamily="2" charset="0"/>
                <a:cs typeface="Ebrima" pitchFamily="2" charset="0"/>
              </a:rPr>
              <a:t>, Surname, Address1, Address2, Town, City, Postcode, Telephone, Email, Password, </a:t>
            </a:r>
            <a:r>
              <a:rPr lang="en-GB" dirty="0" err="1" smtClean="0">
                <a:latin typeface="Ebrima" pitchFamily="2" charset="0"/>
                <a:ea typeface="Ebrima" pitchFamily="2" charset="0"/>
                <a:cs typeface="Ebrima" pitchFamily="2" charset="0"/>
              </a:rPr>
              <a:t>NumOfChildrenReg</a:t>
            </a:r>
            <a:r>
              <a:rPr lang="en-GB" dirty="0" smtClean="0">
                <a:latin typeface="Ebrima" pitchFamily="2" charset="0"/>
                <a:ea typeface="Ebrima" pitchFamily="2" charset="0"/>
                <a:cs typeface="Ebrima" pitchFamily="2" charset="0"/>
              </a:rPr>
              <a:t>, NameOfChild1, NameOfChild2, NameOfChild3)</a:t>
            </a:r>
          </a:p>
          <a:p>
            <a:r>
              <a:rPr lang="en-GB" b="1" dirty="0" smtClean="0">
                <a:latin typeface="Ebrima" pitchFamily="2" charset="0"/>
                <a:ea typeface="Ebrima" pitchFamily="2" charset="0"/>
                <a:cs typeface="Ebrima" pitchFamily="2" charset="0"/>
              </a:rPr>
              <a:t>Admin</a:t>
            </a:r>
            <a:r>
              <a:rPr lang="en-GB" dirty="0" smtClean="0">
                <a:latin typeface="Ebrima" pitchFamily="2" charset="0"/>
                <a:ea typeface="Ebrima" pitchFamily="2" charset="0"/>
                <a:cs typeface="Ebrima" pitchFamily="2" charset="0"/>
              </a:rPr>
              <a:t> (</a:t>
            </a:r>
            <a:r>
              <a:rPr lang="en-GB" u="sng" dirty="0" err="1" smtClean="0">
                <a:latin typeface="Ebrima" pitchFamily="2" charset="0"/>
                <a:ea typeface="Ebrima" pitchFamily="2" charset="0"/>
                <a:cs typeface="Ebrima" pitchFamily="2" charset="0"/>
              </a:rPr>
              <a:t>AdminID</a:t>
            </a:r>
            <a:r>
              <a:rPr lang="en-GB" u="sng" dirty="0" smtClean="0">
                <a:latin typeface="Ebrima" pitchFamily="2" charset="0"/>
                <a:ea typeface="Ebrima" pitchFamily="2" charset="0"/>
                <a:cs typeface="Ebrima" pitchFamily="2" charset="0"/>
              </a:rPr>
              <a:t>*</a:t>
            </a:r>
            <a:r>
              <a:rPr lang="en-GB" dirty="0" smtClean="0">
                <a:latin typeface="Ebrima" pitchFamily="2" charset="0"/>
                <a:ea typeface="Ebrima" pitchFamily="2" charset="0"/>
                <a:cs typeface="Ebrima" pitchFamily="2" charset="0"/>
              </a:rPr>
              <a:t>, </a:t>
            </a:r>
            <a:r>
              <a:rPr lang="en-GB" dirty="0" err="1" smtClean="0">
                <a:latin typeface="Ebrima" pitchFamily="2" charset="0"/>
                <a:ea typeface="Ebrima" pitchFamily="2" charset="0"/>
                <a:cs typeface="Ebrima" pitchFamily="2" charset="0"/>
              </a:rPr>
              <a:t>FirstName</a:t>
            </a:r>
            <a:r>
              <a:rPr lang="en-GB" dirty="0" smtClean="0">
                <a:latin typeface="Ebrima" pitchFamily="2" charset="0"/>
                <a:ea typeface="Ebrima" pitchFamily="2" charset="0"/>
                <a:cs typeface="Ebrima" pitchFamily="2" charset="0"/>
              </a:rPr>
              <a:t>, Surname, Email, </a:t>
            </a:r>
            <a:r>
              <a:rPr lang="en-GB" dirty="0" err="1" smtClean="0">
                <a:latin typeface="Ebrima" pitchFamily="2" charset="0"/>
                <a:ea typeface="Ebrima" pitchFamily="2" charset="0"/>
                <a:cs typeface="Ebrima" pitchFamily="2" charset="0"/>
              </a:rPr>
              <a:t>Passowrd</a:t>
            </a:r>
            <a:r>
              <a:rPr lang="en-GB" dirty="0" smtClean="0">
                <a:latin typeface="Ebrima" pitchFamily="2" charset="0"/>
                <a:ea typeface="Ebrima" pitchFamily="2" charset="0"/>
                <a:cs typeface="Ebrima" pitchFamily="2" charset="0"/>
              </a:rPr>
              <a:t>)</a:t>
            </a:r>
            <a:endParaRPr lang="en-GB" dirty="0">
              <a:latin typeface="Ebrima" pitchFamily="2" charset="0"/>
              <a:ea typeface="Ebrima" pitchFamily="2" charset="0"/>
              <a:cs typeface="Ebrima" pitchFamily="2" charset="0"/>
            </a:endParaRPr>
          </a:p>
          <a:p>
            <a:r>
              <a:rPr lang="en-GB" b="1" dirty="0" smtClean="0">
                <a:latin typeface="Ebrima" pitchFamily="2" charset="0"/>
                <a:ea typeface="Ebrima" pitchFamily="2" charset="0"/>
                <a:cs typeface="Ebrima" pitchFamily="2" charset="0"/>
              </a:rPr>
              <a:t>Leader</a:t>
            </a:r>
            <a:r>
              <a:rPr lang="en-GB" dirty="0" smtClean="0">
                <a:latin typeface="Ebrima" pitchFamily="2" charset="0"/>
                <a:ea typeface="Ebrima" pitchFamily="2" charset="0"/>
                <a:cs typeface="Ebrima" pitchFamily="2" charset="0"/>
              </a:rPr>
              <a:t> (</a:t>
            </a:r>
            <a:r>
              <a:rPr lang="en-GB" u="sng" dirty="0" err="1" smtClean="0">
                <a:latin typeface="Ebrima" pitchFamily="2" charset="0"/>
                <a:ea typeface="Ebrima" pitchFamily="2" charset="0"/>
                <a:cs typeface="Ebrima" pitchFamily="2" charset="0"/>
              </a:rPr>
              <a:t>LeaderID</a:t>
            </a:r>
            <a:r>
              <a:rPr lang="en-GB" dirty="0" smtClean="0">
                <a:latin typeface="Ebrima" pitchFamily="2" charset="0"/>
                <a:ea typeface="Ebrima" pitchFamily="2" charset="0"/>
                <a:cs typeface="Ebrima" pitchFamily="2" charset="0"/>
              </a:rPr>
              <a:t>, </a:t>
            </a:r>
            <a:r>
              <a:rPr lang="en-GB" dirty="0" err="1" smtClean="0">
                <a:latin typeface="Ebrima" pitchFamily="2" charset="0"/>
                <a:ea typeface="Ebrima" pitchFamily="2" charset="0"/>
                <a:cs typeface="Ebrima" pitchFamily="2" charset="0"/>
              </a:rPr>
              <a:t>FirstName</a:t>
            </a:r>
            <a:r>
              <a:rPr lang="en-GB" dirty="0" smtClean="0">
                <a:latin typeface="Ebrima" pitchFamily="2" charset="0"/>
                <a:ea typeface="Ebrima" pitchFamily="2" charset="0"/>
                <a:cs typeface="Ebrima" pitchFamily="2" charset="0"/>
              </a:rPr>
              <a:t>, Surname, Email, Address1, Address2, Town, City, Postcode, Telephone, Password)</a:t>
            </a:r>
            <a:endParaRPr lang="en-GB" dirty="0">
              <a:latin typeface="Ebrima" pitchFamily="2" charset="0"/>
              <a:ea typeface="Ebrima" pitchFamily="2" charset="0"/>
              <a:cs typeface="Ebrima" pitchFamily="2" charset="0"/>
            </a:endParaRPr>
          </a:p>
          <a:p>
            <a:r>
              <a:rPr lang="en-GB" b="1" dirty="0" smtClean="0">
                <a:latin typeface="Ebrima" pitchFamily="2" charset="0"/>
                <a:ea typeface="Ebrima" pitchFamily="2" charset="0"/>
                <a:cs typeface="Ebrima" pitchFamily="2" charset="0"/>
              </a:rPr>
              <a:t>Events </a:t>
            </a:r>
            <a:r>
              <a:rPr lang="en-GB" dirty="0" smtClean="0">
                <a:latin typeface="Ebrima" pitchFamily="2" charset="0"/>
                <a:ea typeface="Ebrima" pitchFamily="2" charset="0"/>
                <a:cs typeface="Ebrima" pitchFamily="2" charset="0"/>
              </a:rPr>
              <a:t>(</a:t>
            </a:r>
            <a:r>
              <a:rPr lang="en-GB" dirty="0" err="1" smtClean="0">
                <a:latin typeface="Ebrima" pitchFamily="2" charset="0"/>
                <a:ea typeface="Ebrima" pitchFamily="2" charset="0"/>
                <a:cs typeface="Ebrima" pitchFamily="2" charset="0"/>
              </a:rPr>
              <a:t>EventID</a:t>
            </a:r>
            <a:r>
              <a:rPr lang="en-GB" dirty="0">
                <a:latin typeface="Ebrima" pitchFamily="2" charset="0"/>
                <a:ea typeface="Ebrima" pitchFamily="2" charset="0"/>
                <a:cs typeface="Ebrima" pitchFamily="2" charset="0"/>
              </a:rPr>
              <a:t>, </a:t>
            </a:r>
            <a:r>
              <a:rPr lang="en-GB" dirty="0" err="1">
                <a:latin typeface="Ebrima" pitchFamily="2" charset="0"/>
                <a:ea typeface="Ebrima" pitchFamily="2" charset="0"/>
                <a:cs typeface="Ebrima" pitchFamily="2" charset="0"/>
              </a:rPr>
              <a:t>AdminID</a:t>
            </a:r>
            <a:r>
              <a:rPr lang="en-GB" dirty="0" smtClean="0">
                <a:latin typeface="Ebrima" pitchFamily="2" charset="0"/>
                <a:ea typeface="Ebrima" pitchFamily="2" charset="0"/>
                <a:cs typeface="Ebrima" pitchFamily="2" charset="0"/>
              </a:rPr>
              <a:t>*, </a:t>
            </a:r>
            <a:r>
              <a:rPr lang="en-GB" dirty="0" err="1" smtClean="0">
                <a:latin typeface="Ebrima" pitchFamily="2" charset="0"/>
                <a:ea typeface="Ebrima" pitchFamily="2" charset="0"/>
                <a:cs typeface="Ebrima" pitchFamily="2" charset="0"/>
              </a:rPr>
              <a:t>DateOfEvent</a:t>
            </a:r>
            <a:r>
              <a:rPr lang="en-GB" dirty="0" smtClean="0">
                <a:latin typeface="Ebrima" pitchFamily="2" charset="0"/>
                <a:ea typeface="Ebrima" pitchFamily="2" charset="0"/>
                <a:cs typeface="Ebrima" pitchFamily="2" charset="0"/>
              </a:rPr>
              <a:t>, Time, Place, Address1, Addess2, Town, </a:t>
            </a:r>
            <a:r>
              <a:rPr lang="en-GB" dirty="0" err="1" smtClean="0">
                <a:latin typeface="Ebrima" pitchFamily="2" charset="0"/>
                <a:ea typeface="Ebrima" pitchFamily="2" charset="0"/>
                <a:cs typeface="Ebrima" pitchFamily="2" charset="0"/>
              </a:rPr>
              <a:t>NumAttending</a:t>
            </a:r>
            <a:r>
              <a:rPr lang="en-GB" dirty="0">
                <a:latin typeface="Ebrima" pitchFamily="2" charset="0"/>
                <a:ea typeface="Ebrima" pitchFamily="2" charset="0"/>
                <a:cs typeface="Ebrima" pitchFamily="2" charset="0"/>
              </a:rPr>
              <a:t>)</a:t>
            </a:r>
          </a:p>
        </p:txBody>
      </p:sp>
    </p:spTree>
    <p:extLst>
      <p:ext uri="{BB962C8B-B14F-4D97-AF65-F5344CB8AC3E}">
        <p14:creationId xmlns="" xmlns:p14="http://schemas.microsoft.com/office/powerpoint/2010/main" val="1573442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Next stage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lstStyle/>
          <a:p>
            <a:r>
              <a:rPr lang="en-GB" dirty="0" smtClean="0">
                <a:latin typeface="Ebrima" pitchFamily="2" charset="0"/>
                <a:ea typeface="Ebrima" pitchFamily="2" charset="0"/>
                <a:cs typeface="Ebrima" pitchFamily="2" charset="0"/>
              </a:rPr>
              <a:t>Requirements stage is completed. </a:t>
            </a:r>
          </a:p>
          <a:p>
            <a:pPr lvl="1"/>
            <a:r>
              <a:rPr lang="en-GB" dirty="0" smtClean="0">
                <a:latin typeface="Ebrima" pitchFamily="2" charset="0"/>
                <a:ea typeface="Ebrima" pitchFamily="2" charset="0"/>
                <a:cs typeface="Ebrima" pitchFamily="2" charset="0"/>
              </a:rPr>
              <a:t>Requirement spec </a:t>
            </a:r>
          </a:p>
          <a:p>
            <a:pPr lvl="1"/>
            <a:r>
              <a:rPr lang="en-GB" dirty="0" smtClean="0">
                <a:latin typeface="Ebrima" pitchFamily="2" charset="0"/>
                <a:ea typeface="Ebrima" pitchFamily="2" charset="0"/>
                <a:cs typeface="Ebrima" pitchFamily="2" charset="0"/>
              </a:rPr>
              <a:t>Environment set up</a:t>
            </a:r>
          </a:p>
          <a:p>
            <a:pPr lvl="1"/>
            <a:endParaRPr lang="en-GB" dirty="0" smtClean="0">
              <a:latin typeface="Ebrima" pitchFamily="2" charset="0"/>
              <a:ea typeface="Ebrima" pitchFamily="2" charset="0"/>
              <a:cs typeface="Ebrima" pitchFamily="2" charset="0"/>
            </a:endParaRPr>
          </a:p>
          <a:p>
            <a:r>
              <a:rPr lang="en-GB" dirty="0" smtClean="0">
                <a:latin typeface="Ebrima" pitchFamily="2" charset="0"/>
                <a:ea typeface="Ebrima" pitchFamily="2" charset="0"/>
                <a:cs typeface="Ebrima" pitchFamily="2" charset="0"/>
              </a:rPr>
              <a:t>Currently onto design stage. </a:t>
            </a:r>
          </a:p>
          <a:p>
            <a:pPr lvl="1"/>
            <a:r>
              <a:rPr lang="en-GB" dirty="0" smtClean="0">
                <a:latin typeface="Ebrima" pitchFamily="2" charset="0"/>
                <a:ea typeface="Ebrima" pitchFamily="2" charset="0"/>
                <a:cs typeface="Ebrima" pitchFamily="2" charset="0"/>
              </a:rPr>
              <a:t>High level design</a:t>
            </a:r>
          </a:p>
          <a:p>
            <a:pPr lvl="1"/>
            <a:r>
              <a:rPr lang="en-GB" dirty="0" smtClean="0">
                <a:latin typeface="Ebrima" pitchFamily="2" charset="0"/>
                <a:ea typeface="Ebrima" pitchFamily="2" charset="0"/>
                <a:cs typeface="Ebrima" pitchFamily="2" charset="0"/>
              </a:rPr>
              <a:t>System Architecture </a:t>
            </a:r>
          </a:p>
          <a:p>
            <a:pPr lvl="1"/>
            <a:r>
              <a:rPr lang="en-GB" dirty="0" smtClean="0">
                <a:latin typeface="Ebrima" pitchFamily="2" charset="0"/>
                <a:ea typeface="Ebrima" pitchFamily="2" charset="0"/>
                <a:cs typeface="Ebrima" pitchFamily="2" charset="0"/>
              </a:rPr>
              <a:t>Create git hub repository.</a:t>
            </a:r>
          </a:p>
          <a:p>
            <a:pPr lvl="1">
              <a:buNone/>
            </a:pPr>
            <a:endParaRPr lang="en-GB" dirty="0" smtClean="0">
              <a:latin typeface="Ebrima" pitchFamily="2" charset="0"/>
              <a:ea typeface="Ebrima" pitchFamily="2" charset="0"/>
              <a:cs typeface="Ebrima" pitchFamily="2" charset="0"/>
            </a:endParaRPr>
          </a:p>
          <a:p>
            <a:r>
              <a:rPr lang="en-GB" dirty="0" smtClean="0">
                <a:latin typeface="Ebrima" pitchFamily="2" charset="0"/>
                <a:ea typeface="Ebrima" pitchFamily="2" charset="0"/>
                <a:cs typeface="Ebrima" pitchFamily="2" charset="0"/>
              </a:rPr>
              <a:t>After exam revision I will be into coding stage. </a:t>
            </a:r>
          </a:p>
          <a:p>
            <a:pPr lvl="1"/>
            <a:r>
              <a:rPr lang="en-GB" dirty="0" smtClean="0">
                <a:latin typeface="Ebrima" pitchFamily="2" charset="0"/>
                <a:ea typeface="Ebrima" pitchFamily="2" charset="0"/>
                <a:cs typeface="Ebrima" pitchFamily="2" charset="0"/>
              </a:rPr>
              <a:t>Build database </a:t>
            </a:r>
          </a:p>
          <a:p>
            <a:pPr lvl="1"/>
            <a:r>
              <a:rPr lang="en-GB" dirty="0" smtClean="0">
                <a:latin typeface="Ebrima" pitchFamily="2" charset="0"/>
                <a:ea typeface="Ebrima" pitchFamily="2" charset="0"/>
                <a:cs typeface="Ebrima" pitchFamily="2" charset="0"/>
              </a:rPr>
              <a:t>Begin developing features </a:t>
            </a:r>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Overview</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lstStyle/>
          <a:p>
            <a:r>
              <a:rPr lang="en-GB" dirty="0" smtClean="0">
                <a:latin typeface="Ebrima" pitchFamily="2" charset="0"/>
                <a:ea typeface="Ebrima" pitchFamily="2" charset="0"/>
                <a:cs typeface="Ebrima" pitchFamily="2" charset="0"/>
              </a:rPr>
              <a:t>Project background</a:t>
            </a:r>
          </a:p>
          <a:p>
            <a:r>
              <a:rPr lang="en-GB" dirty="0" smtClean="0">
                <a:latin typeface="Ebrima" pitchFamily="2" charset="0"/>
                <a:ea typeface="Ebrima" pitchFamily="2" charset="0"/>
                <a:cs typeface="Ebrima" pitchFamily="2" charset="0"/>
              </a:rPr>
              <a:t>Structure of the organisation</a:t>
            </a:r>
          </a:p>
          <a:p>
            <a:r>
              <a:rPr lang="en-GB" dirty="0" smtClean="0">
                <a:latin typeface="Ebrima" pitchFamily="2" charset="0"/>
                <a:ea typeface="Ebrima" pitchFamily="2" charset="0"/>
                <a:cs typeface="Ebrima" pitchFamily="2" charset="0"/>
              </a:rPr>
              <a:t>Current situation  </a:t>
            </a:r>
          </a:p>
          <a:p>
            <a:r>
              <a:rPr lang="en-GB" dirty="0" smtClean="0">
                <a:latin typeface="Ebrima" pitchFamily="2" charset="0"/>
                <a:ea typeface="Ebrima" pitchFamily="2" charset="0"/>
                <a:cs typeface="Ebrima" pitchFamily="2" charset="0"/>
              </a:rPr>
              <a:t>Literature review </a:t>
            </a:r>
          </a:p>
          <a:p>
            <a:r>
              <a:rPr lang="en-GB" dirty="0" smtClean="0">
                <a:latin typeface="Ebrima" pitchFamily="2" charset="0"/>
                <a:ea typeface="Ebrima" pitchFamily="2" charset="0"/>
                <a:cs typeface="Ebrima" pitchFamily="2" charset="0"/>
              </a:rPr>
              <a:t>Proposed solution </a:t>
            </a:r>
          </a:p>
          <a:p>
            <a:r>
              <a:rPr lang="en-GB" dirty="0" smtClean="0">
                <a:latin typeface="Ebrima" pitchFamily="2" charset="0"/>
                <a:ea typeface="Ebrima" pitchFamily="2" charset="0"/>
                <a:cs typeface="Ebrima" pitchFamily="2" charset="0"/>
              </a:rPr>
              <a:t>Technologies</a:t>
            </a:r>
          </a:p>
          <a:p>
            <a:r>
              <a:rPr lang="en-GB" dirty="0" smtClean="0">
                <a:latin typeface="Ebrima" pitchFamily="2" charset="0"/>
                <a:ea typeface="Ebrima" pitchFamily="2" charset="0"/>
                <a:cs typeface="Ebrima" pitchFamily="2" charset="0"/>
              </a:rPr>
              <a:t>Software methodology </a:t>
            </a:r>
          </a:p>
          <a:p>
            <a:r>
              <a:rPr lang="en-GB" dirty="0" smtClean="0">
                <a:latin typeface="Ebrima" pitchFamily="2" charset="0"/>
                <a:ea typeface="Ebrima" pitchFamily="2" charset="0"/>
                <a:cs typeface="Ebrima" pitchFamily="2" charset="0"/>
              </a:rPr>
              <a:t>Requirements gathering</a:t>
            </a:r>
          </a:p>
          <a:p>
            <a:r>
              <a:rPr lang="en-GB" dirty="0" smtClean="0">
                <a:latin typeface="Ebrima" pitchFamily="2" charset="0"/>
                <a:ea typeface="Ebrima" pitchFamily="2" charset="0"/>
                <a:cs typeface="Ebrima" pitchFamily="2" charset="0"/>
              </a:rPr>
              <a:t>Risks </a:t>
            </a:r>
          </a:p>
          <a:p>
            <a:r>
              <a:rPr lang="en-GB" dirty="0" smtClean="0">
                <a:latin typeface="Ebrima" pitchFamily="2" charset="0"/>
                <a:ea typeface="Ebrima" pitchFamily="2" charset="0"/>
                <a:cs typeface="Ebrima" pitchFamily="2" charset="0"/>
              </a:rPr>
              <a:t>Design</a:t>
            </a:r>
          </a:p>
          <a:p>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Ebrima" pitchFamily="2" charset="0"/>
                <a:ea typeface="Ebrima" pitchFamily="2" charset="0"/>
                <a:cs typeface="Ebrima" pitchFamily="2" charset="0"/>
              </a:rPr>
              <a:t>Project background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r>
              <a:rPr lang="en-GB" dirty="0" smtClean="0">
                <a:latin typeface="Ebrima" pitchFamily="2" charset="0"/>
                <a:ea typeface="Ebrima" pitchFamily="2" charset="0"/>
                <a:cs typeface="Ebrima" pitchFamily="2" charset="0"/>
              </a:rPr>
              <a:t>Leader for 3 years, member for 10. </a:t>
            </a:r>
          </a:p>
          <a:p>
            <a:r>
              <a:rPr lang="en-GB" dirty="0" smtClean="0">
                <a:latin typeface="Ebrima" pitchFamily="2" charset="0"/>
                <a:ea typeface="Ebrima" pitchFamily="2" charset="0"/>
                <a:cs typeface="Ebrima" pitchFamily="2" charset="0"/>
              </a:rPr>
              <a:t>Girl guiding  is a scouting organisation operating in 145 countries. </a:t>
            </a:r>
          </a:p>
          <a:p>
            <a:r>
              <a:rPr lang="en-GB" dirty="0" smtClean="0">
                <a:latin typeface="Ebrima" pitchFamily="2" charset="0"/>
                <a:ea typeface="Ebrima" pitchFamily="2" charset="0"/>
                <a:cs typeface="Ebrima" pitchFamily="2" charset="0"/>
              </a:rPr>
              <a:t>Local unit is situated in West Belfast. </a:t>
            </a:r>
          </a:p>
          <a:p>
            <a:pPr lvl="1"/>
            <a:r>
              <a:rPr lang="en-GB" dirty="0" smtClean="0">
                <a:latin typeface="Ebrima" pitchFamily="2" charset="0"/>
                <a:ea typeface="Ebrima" pitchFamily="2" charset="0"/>
                <a:cs typeface="Ebrima" pitchFamily="2" charset="0"/>
              </a:rPr>
              <a:t>18 leaders </a:t>
            </a:r>
          </a:p>
          <a:p>
            <a:pPr lvl="1"/>
            <a:r>
              <a:rPr lang="en-GB" dirty="0" smtClean="0">
                <a:latin typeface="Ebrima" pitchFamily="2" charset="0"/>
                <a:ea typeface="Ebrima" pitchFamily="2" charset="0"/>
                <a:cs typeface="Ebrima" pitchFamily="2" charset="0"/>
              </a:rPr>
              <a:t>50+ young people. </a:t>
            </a:r>
          </a:p>
          <a:p>
            <a:endParaRPr lang="en-GB" dirty="0">
              <a:latin typeface="Ebrima" pitchFamily="2" charset="0"/>
              <a:ea typeface="Ebrima" pitchFamily="2" charset="0"/>
              <a:cs typeface="Ebrima" pitchFamily="2" charset="0"/>
            </a:endParaRPr>
          </a:p>
        </p:txBody>
      </p:sp>
      <p:sp>
        <p:nvSpPr>
          <p:cNvPr id="4" name="Content Placeholder 3"/>
          <p:cNvSpPr>
            <a:spLocks noGrp="1"/>
          </p:cNvSpPr>
          <p:nvPr>
            <p:ph sz="quarter" idx="2"/>
          </p:nvPr>
        </p:nvSpPr>
        <p:spPr/>
        <p:txBody>
          <a:bodyPr>
            <a:normAutofit/>
          </a:bodyPr>
          <a:lstStyle/>
          <a:p>
            <a:r>
              <a:rPr lang="en-GB" dirty="0" smtClean="0">
                <a:latin typeface="Ebrima" pitchFamily="2" charset="0"/>
                <a:ea typeface="Ebrima" pitchFamily="2" charset="0"/>
                <a:cs typeface="Ebrima" pitchFamily="2" charset="0"/>
              </a:rPr>
              <a:t>Take part in many activities such as </a:t>
            </a:r>
          </a:p>
          <a:p>
            <a:pPr lvl="1"/>
            <a:r>
              <a:rPr lang="en-GB" dirty="0" smtClean="0">
                <a:latin typeface="Ebrima" pitchFamily="2" charset="0"/>
                <a:ea typeface="Ebrima" pitchFamily="2" charset="0"/>
                <a:cs typeface="Ebrima" pitchFamily="2" charset="0"/>
              </a:rPr>
              <a:t>Day trips</a:t>
            </a:r>
          </a:p>
          <a:p>
            <a:pPr lvl="1"/>
            <a:r>
              <a:rPr lang="en-GB" dirty="0" smtClean="0">
                <a:latin typeface="Ebrima" pitchFamily="2" charset="0"/>
                <a:ea typeface="Ebrima" pitchFamily="2" charset="0"/>
                <a:cs typeface="Ebrima" pitchFamily="2" charset="0"/>
              </a:rPr>
              <a:t>Camping </a:t>
            </a:r>
          </a:p>
          <a:p>
            <a:pPr lvl="1"/>
            <a:r>
              <a:rPr lang="en-GB" dirty="0" smtClean="0">
                <a:latin typeface="Ebrima" pitchFamily="2" charset="0"/>
                <a:ea typeface="Ebrima" pitchFamily="2" charset="0"/>
                <a:cs typeface="Ebrima" pitchFamily="2" charset="0"/>
              </a:rPr>
              <a:t>Fundraising </a:t>
            </a:r>
          </a:p>
          <a:p>
            <a:pPr lvl="1"/>
            <a:r>
              <a:rPr lang="en-GB" dirty="0" smtClean="0">
                <a:latin typeface="Ebrima" pitchFamily="2" charset="0"/>
                <a:ea typeface="Ebrima" pitchFamily="2" charset="0"/>
                <a:cs typeface="Ebrima" pitchFamily="2" charset="0"/>
              </a:rPr>
              <a:t>Badge work</a:t>
            </a:r>
          </a:p>
          <a:p>
            <a:pPr lvl="1"/>
            <a:r>
              <a:rPr lang="en-GB" dirty="0" smtClean="0">
                <a:latin typeface="Ebrima" pitchFamily="2" charset="0"/>
                <a:ea typeface="Ebrima" pitchFamily="2" charset="0"/>
                <a:cs typeface="Ebrima" pitchFamily="2" charset="0"/>
              </a:rPr>
              <a:t>Cooking </a:t>
            </a:r>
          </a:p>
          <a:p>
            <a:pPr lvl="1"/>
            <a:r>
              <a:rPr lang="en-GB" dirty="0" smtClean="0">
                <a:latin typeface="Ebrima" pitchFamily="2" charset="0"/>
                <a:ea typeface="Ebrima" pitchFamily="2" charset="0"/>
                <a:cs typeface="Ebrima" pitchFamily="2" charset="0"/>
              </a:rPr>
              <a:t>Etc</a:t>
            </a:r>
          </a:p>
          <a:p>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131840" y="5661248"/>
            <a:ext cx="151216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2" name="Title 1"/>
          <p:cNvSpPr>
            <a:spLocks noGrp="1"/>
          </p:cNvSpPr>
          <p:nvPr>
            <p:ph type="title"/>
          </p:nvPr>
        </p:nvSpPr>
        <p:spPr/>
        <p:txBody>
          <a:bodyPr/>
          <a:lstStyle/>
          <a:p>
            <a:pPr algn="ctr"/>
            <a:r>
              <a:rPr lang="en-GB" dirty="0" smtClean="0">
                <a:latin typeface="Ebrima" pitchFamily="2" charset="0"/>
                <a:ea typeface="Ebrima" pitchFamily="2" charset="0"/>
                <a:cs typeface="Ebrima" pitchFamily="2" charset="0"/>
              </a:rPr>
              <a:t>Structure of the organisation </a:t>
            </a:r>
            <a:endParaRPr lang="en-GB" dirty="0">
              <a:latin typeface="Ebrima" pitchFamily="2" charset="0"/>
              <a:ea typeface="Ebrima" pitchFamily="2" charset="0"/>
              <a:cs typeface="Ebrima" pitchFamily="2" charset="0"/>
            </a:endParaRPr>
          </a:p>
        </p:txBody>
      </p:sp>
      <p:sp>
        <p:nvSpPr>
          <p:cNvPr id="4" name="TextBox 3"/>
          <p:cNvSpPr txBox="1"/>
          <p:nvPr/>
        </p:nvSpPr>
        <p:spPr>
          <a:xfrm>
            <a:off x="2915816" y="1772816"/>
            <a:ext cx="2016224" cy="369332"/>
          </a:xfrm>
          <a:prstGeom prst="rect">
            <a:avLst/>
          </a:prstGeom>
          <a:noFill/>
        </p:spPr>
        <p:txBody>
          <a:bodyPr wrap="square" rtlCol="0">
            <a:spAutoFit/>
          </a:bodyPr>
          <a:lstStyle/>
          <a:p>
            <a:pPr algn="ctr"/>
            <a:r>
              <a:rPr lang="en-GB" dirty="0" smtClean="0">
                <a:latin typeface="Ebrima" pitchFamily="2" charset="0"/>
                <a:ea typeface="Ebrima" pitchFamily="2" charset="0"/>
                <a:cs typeface="Ebrima" pitchFamily="2" charset="0"/>
              </a:rPr>
              <a:t>National</a:t>
            </a:r>
            <a:endParaRPr lang="en-GB" dirty="0">
              <a:latin typeface="Ebrima" pitchFamily="2" charset="0"/>
              <a:ea typeface="Ebrima" pitchFamily="2" charset="0"/>
              <a:cs typeface="Ebrima" pitchFamily="2" charset="0"/>
            </a:endParaRPr>
          </a:p>
        </p:txBody>
      </p:sp>
      <p:sp>
        <p:nvSpPr>
          <p:cNvPr id="5" name="TextBox 4"/>
          <p:cNvSpPr txBox="1"/>
          <p:nvPr/>
        </p:nvSpPr>
        <p:spPr>
          <a:xfrm>
            <a:off x="3419872" y="2636912"/>
            <a:ext cx="1584176"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Region</a:t>
            </a:r>
            <a:endParaRPr lang="en-GB" dirty="0">
              <a:latin typeface="Ebrima" pitchFamily="2" charset="0"/>
              <a:ea typeface="Ebrima" pitchFamily="2" charset="0"/>
              <a:cs typeface="Ebrima" pitchFamily="2" charset="0"/>
            </a:endParaRPr>
          </a:p>
        </p:txBody>
      </p:sp>
      <p:sp>
        <p:nvSpPr>
          <p:cNvPr id="6" name="TextBox 5"/>
          <p:cNvSpPr txBox="1"/>
          <p:nvPr/>
        </p:nvSpPr>
        <p:spPr>
          <a:xfrm>
            <a:off x="3491880" y="3573016"/>
            <a:ext cx="864096"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Areas</a:t>
            </a:r>
            <a:endParaRPr lang="en-GB" dirty="0">
              <a:latin typeface="Ebrima" pitchFamily="2" charset="0"/>
              <a:ea typeface="Ebrima" pitchFamily="2" charset="0"/>
              <a:cs typeface="Ebrima" pitchFamily="2" charset="0"/>
            </a:endParaRPr>
          </a:p>
        </p:txBody>
      </p:sp>
      <p:sp>
        <p:nvSpPr>
          <p:cNvPr id="7" name="TextBox 6"/>
          <p:cNvSpPr txBox="1"/>
          <p:nvPr/>
        </p:nvSpPr>
        <p:spPr>
          <a:xfrm>
            <a:off x="3347864" y="4581128"/>
            <a:ext cx="1224136"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Districts</a:t>
            </a:r>
            <a:endParaRPr lang="en-GB" dirty="0">
              <a:latin typeface="Ebrima" pitchFamily="2" charset="0"/>
              <a:ea typeface="Ebrima" pitchFamily="2" charset="0"/>
              <a:cs typeface="Ebrima" pitchFamily="2" charset="0"/>
            </a:endParaRPr>
          </a:p>
        </p:txBody>
      </p:sp>
      <p:sp>
        <p:nvSpPr>
          <p:cNvPr id="8" name="TextBox 7"/>
          <p:cNvSpPr txBox="1"/>
          <p:nvPr/>
        </p:nvSpPr>
        <p:spPr>
          <a:xfrm>
            <a:off x="3131840" y="5877272"/>
            <a:ext cx="1512168" cy="369332"/>
          </a:xfrm>
          <a:prstGeom prst="rect">
            <a:avLst/>
          </a:prstGeom>
          <a:noFill/>
        </p:spPr>
        <p:txBody>
          <a:bodyPr wrap="square" rtlCol="0">
            <a:spAutoFit/>
          </a:bodyPr>
          <a:lstStyle/>
          <a:p>
            <a:pPr algn="ctr"/>
            <a:r>
              <a:rPr lang="en-GB" dirty="0" smtClean="0">
                <a:latin typeface="Ebrima" pitchFamily="2" charset="0"/>
                <a:ea typeface="Ebrima" pitchFamily="2" charset="0"/>
                <a:cs typeface="Ebrima" pitchFamily="2" charset="0"/>
              </a:rPr>
              <a:t>Units </a:t>
            </a:r>
            <a:endParaRPr lang="en-GB" dirty="0">
              <a:latin typeface="Ebrima" pitchFamily="2" charset="0"/>
              <a:ea typeface="Ebrima" pitchFamily="2" charset="0"/>
              <a:cs typeface="Ebrima" pitchFamily="2" charset="0"/>
            </a:endParaRPr>
          </a:p>
        </p:txBody>
      </p:sp>
      <p:cxnSp>
        <p:nvCxnSpPr>
          <p:cNvPr id="18" name="Straight Arrow Connector 17"/>
          <p:cNvCxnSpPr/>
          <p:nvPr/>
        </p:nvCxnSpPr>
        <p:spPr>
          <a:xfrm>
            <a:off x="3923928" y="213285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923928" y="306896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23928" y="400506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23928" y="494116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40152" y="3429000"/>
            <a:ext cx="2304256" cy="923330"/>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Guiders hub will be a resource for my local unit </a:t>
            </a:r>
            <a:endParaRPr lang="en-GB" dirty="0">
              <a:latin typeface="Ebrima" pitchFamily="2" charset="0"/>
              <a:ea typeface="Ebrima" pitchFamily="2" charset="0"/>
              <a:cs typeface="Ebrima" pitchFamily="2" charset="0"/>
            </a:endParaRPr>
          </a:p>
        </p:txBody>
      </p:sp>
      <p:cxnSp>
        <p:nvCxnSpPr>
          <p:cNvPr id="27" name="Straight Arrow Connector 26"/>
          <p:cNvCxnSpPr/>
          <p:nvPr/>
        </p:nvCxnSpPr>
        <p:spPr>
          <a:xfrm flipV="1">
            <a:off x="4572000" y="4221088"/>
            <a:ext cx="1296144" cy="1440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Ebrima" pitchFamily="2" charset="0"/>
                <a:ea typeface="Ebrima" pitchFamily="2" charset="0"/>
                <a:cs typeface="Ebrima" pitchFamily="2" charset="0"/>
              </a:rPr>
              <a:t>Current Situation</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r>
              <a:rPr lang="en-GB" dirty="0" smtClean="0">
                <a:latin typeface="Ebrima" pitchFamily="2" charset="0"/>
                <a:ea typeface="Ebrima" pitchFamily="2" charset="0"/>
                <a:cs typeface="Ebrima" pitchFamily="2" charset="0"/>
              </a:rPr>
              <a:t>There is no central resource for communication.</a:t>
            </a:r>
          </a:p>
          <a:p>
            <a:r>
              <a:rPr lang="en-GB" dirty="0" smtClean="0">
                <a:latin typeface="Ebrima" pitchFamily="2" charset="0"/>
                <a:ea typeface="Ebrima" pitchFamily="2" charset="0"/>
                <a:cs typeface="Ebrima" pitchFamily="2" charset="0"/>
              </a:rPr>
              <a:t>Current communication is through: </a:t>
            </a:r>
          </a:p>
          <a:p>
            <a:pPr lvl="1"/>
            <a:r>
              <a:rPr lang="en-GB" dirty="0" smtClean="0">
                <a:latin typeface="Ebrima" pitchFamily="2" charset="0"/>
                <a:ea typeface="Ebrima" pitchFamily="2" charset="0"/>
                <a:cs typeface="Ebrima" pitchFamily="2" charset="0"/>
              </a:rPr>
              <a:t>Facebook </a:t>
            </a:r>
          </a:p>
          <a:p>
            <a:pPr lvl="1"/>
            <a:r>
              <a:rPr lang="en-GB" dirty="0" smtClean="0">
                <a:latin typeface="Ebrima" pitchFamily="2" charset="0"/>
                <a:ea typeface="Ebrima" pitchFamily="2" charset="0"/>
                <a:cs typeface="Ebrima" pitchFamily="2" charset="0"/>
              </a:rPr>
              <a:t>What’s app </a:t>
            </a:r>
          </a:p>
          <a:p>
            <a:pPr lvl="1"/>
            <a:r>
              <a:rPr lang="en-GB" dirty="0" smtClean="0">
                <a:latin typeface="Ebrima" pitchFamily="2" charset="0"/>
                <a:ea typeface="Ebrima" pitchFamily="2" charset="0"/>
                <a:cs typeface="Ebrima" pitchFamily="2" charset="0"/>
              </a:rPr>
              <a:t>Text message </a:t>
            </a:r>
          </a:p>
          <a:p>
            <a:pPr lvl="1"/>
            <a:r>
              <a:rPr lang="en-GB" dirty="0" smtClean="0">
                <a:latin typeface="Ebrima" pitchFamily="2" charset="0"/>
                <a:ea typeface="Ebrima" pitchFamily="2" charset="0"/>
                <a:cs typeface="Ebrima" pitchFamily="2" charset="0"/>
              </a:rPr>
              <a:t>Emails </a:t>
            </a:r>
          </a:p>
          <a:p>
            <a:pPr lvl="1"/>
            <a:r>
              <a:rPr lang="en-GB" dirty="0" smtClean="0">
                <a:latin typeface="Ebrima" pitchFamily="2" charset="0"/>
                <a:ea typeface="Ebrima" pitchFamily="2" charset="0"/>
                <a:cs typeface="Ebrima" pitchFamily="2" charset="0"/>
              </a:rPr>
              <a:t>Phone calls </a:t>
            </a:r>
          </a:p>
        </p:txBody>
      </p:sp>
      <p:sp>
        <p:nvSpPr>
          <p:cNvPr id="4" name="Content Placeholder 3"/>
          <p:cNvSpPr>
            <a:spLocks noGrp="1"/>
          </p:cNvSpPr>
          <p:nvPr>
            <p:ph sz="quarter" idx="2"/>
          </p:nvPr>
        </p:nvSpPr>
        <p:spPr/>
        <p:txBody>
          <a:bodyPr>
            <a:normAutofit/>
          </a:bodyPr>
          <a:lstStyle/>
          <a:p>
            <a:r>
              <a:rPr lang="en-GB" dirty="0" smtClean="0">
                <a:latin typeface="Ebrima" pitchFamily="2" charset="0"/>
                <a:ea typeface="Ebrima" pitchFamily="2" charset="0"/>
                <a:cs typeface="Ebrima" pitchFamily="2" charset="0"/>
              </a:rPr>
              <a:t>Problems: </a:t>
            </a:r>
          </a:p>
          <a:p>
            <a:pPr lvl="1"/>
            <a:r>
              <a:rPr lang="en-GB" dirty="0" smtClean="0">
                <a:latin typeface="Ebrima" pitchFamily="2" charset="0"/>
                <a:ea typeface="Ebrima" pitchFamily="2" charset="0"/>
                <a:cs typeface="Ebrima" pitchFamily="2" charset="0"/>
              </a:rPr>
              <a:t>Not everyone is on Facebook </a:t>
            </a:r>
          </a:p>
          <a:p>
            <a:pPr lvl="1"/>
            <a:r>
              <a:rPr lang="en-GB" dirty="0" smtClean="0">
                <a:latin typeface="Ebrima" pitchFamily="2" charset="0"/>
                <a:ea typeface="Ebrima" pitchFamily="2" charset="0"/>
                <a:cs typeface="Ebrima" pitchFamily="2" charset="0"/>
              </a:rPr>
              <a:t>Older generation are not as familiar with new technology. </a:t>
            </a:r>
          </a:p>
          <a:p>
            <a:pPr lvl="1"/>
            <a:r>
              <a:rPr lang="en-GB" dirty="0" smtClean="0">
                <a:latin typeface="Ebrima" pitchFamily="2" charset="0"/>
                <a:ea typeface="Ebrima" pitchFamily="2" charset="0"/>
                <a:cs typeface="Ebrima" pitchFamily="2" charset="0"/>
              </a:rPr>
              <a:t>Not everyone owns a smart phone</a:t>
            </a:r>
          </a:p>
          <a:p>
            <a:pPr lvl="1"/>
            <a:r>
              <a:rPr lang="en-GB" dirty="0" smtClean="0">
                <a:latin typeface="Ebrima" pitchFamily="2" charset="0"/>
                <a:ea typeface="Ebrima" pitchFamily="2" charset="0"/>
                <a:cs typeface="Ebrima" pitchFamily="2" charset="0"/>
              </a:rPr>
              <a:t>Paper based </a:t>
            </a:r>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Ebrima" pitchFamily="2" charset="0"/>
                <a:ea typeface="Ebrima" pitchFamily="2" charset="0"/>
                <a:cs typeface="Ebrima" pitchFamily="2" charset="0"/>
              </a:rPr>
              <a:t>Literature review</a:t>
            </a:r>
            <a:endParaRPr lang="en-GB" sz="3200" dirty="0">
              <a:latin typeface="Ebrima" pitchFamily="2" charset="0"/>
              <a:ea typeface="Ebrima" pitchFamily="2" charset="0"/>
              <a:cs typeface="Ebrima" pitchFamily="2"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185959511"/>
              </p:ext>
            </p:extLst>
          </p:nvPr>
        </p:nvGraphicFramePr>
        <p:xfrm>
          <a:off x="357158" y="1643051"/>
          <a:ext cx="8215373" cy="3942684"/>
        </p:xfrm>
        <a:graphic>
          <a:graphicData uri="http://schemas.openxmlformats.org/drawingml/2006/table">
            <a:tbl>
              <a:tblPr>
                <a:tableStyleId>{69CF1AB2-1976-4502-BF36-3FF5EA218861}</a:tableStyleId>
              </a:tblPr>
              <a:tblGrid>
                <a:gridCol w="1550546">
                  <a:extLst>
                    <a:ext uri="{9D8B030D-6E8A-4147-A177-3AD203B41FA5}">
                      <a16:colId xmlns="" xmlns:a16="http://schemas.microsoft.com/office/drawing/2014/main" val="20000"/>
                    </a:ext>
                  </a:extLst>
                </a:gridCol>
                <a:gridCol w="796196">
                  <a:extLst>
                    <a:ext uri="{9D8B030D-6E8A-4147-A177-3AD203B41FA5}">
                      <a16:colId xmlns="" xmlns:a16="http://schemas.microsoft.com/office/drawing/2014/main" val="20001"/>
                    </a:ext>
                  </a:extLst>
                </a:gridCol>
                <a:gridCol w="1508060">
                  <a:extLst>
                    <a:ext uri="{9D8B030D-6E8A-4147-A177-3AD203B41FA5}">
                      <a16:colId xmlns="" xmlns:a16="http://schemas.microsoft.com/office/drawing/2014/main" val="20002"/>
                    </a:ext>
                  </a:extLst>
                </a:gridCol>
                <a:gridCol w="838682">
                  <a:extLst>
                    <a:ext uri="{9D8B030D-6E8A-4147-A177-3AD203B41FA5}">
                      <a16:colId xmlns="" xmlns:a16="http://schemas.microsoft.com/office/drawing/2014/main" val="20003"/>
                    </a:ext>
                  </a:extLst>
                </a:gridCol>
                <a:gridCol w="1173371">
                  <a:extLst>
                    <a:ext uri="{9D8B030D-6E8A-4147-A177-3AD203B41FA5}">
                      <a16:colId xmlns="" xmlns:a16="http://schemas.microsoft.com/office/drawing/2014/main" val="20004"/>
                    </a:ext>
                  </a:extLst>
                </a:gridCol>
                <a:gridCol w="1174259">
                  <a:extLst>
                    <a:ext uri="{9D8B030D-6E8A-4147-A177-3AD203B41FA5}">
                      <a16:colId xmlns="" xmlns:a16="http://schemas.microsoft.com/office/drawing/2014/main" val="20005"/>
                    </a:ext>
                  </a:extLst>
                </a:gridCol>
                <a:gridCol w="1174259">
                  <a:extLst>
                    <a:ext uri="{9D8B030D-6E8A-4147-A177-3AD203B41FA5}">
                      <a16:colId xmlns="" xmlns:a16="http://schemas.microsoft.com/office/drawing/2014/main" val="20006"/>
                    </a:ext>
                  </a:extLst>
                </a:gridCol>
              </a:tblGrid>
              <a:tr h="241104">
                <a:tc>
                  <a:txBody>
                    <a:bodyPr/>
                    <a:lstStyle/>
                    <a:p>
                      <a:pPr>
                        <a:lnSpc>
                          <a:spcPct val="107000"/>
                        </a:lnSpc>
                        <a:spcAft>
                          <a:spcPts val="0"/>
                        </a:spcAft>
                      </a:pPr>
                      <a:endParaRPr lang="en-GB" sz="1200" dirty="0">
                        <a:latin typeface="Calibri"/>
                        <a:ea typeface="Calibri"/>
                        <a:cs typeface="Times New Roman"/>
                      </a:endParaRPr>
                    </a:p>
                  </a:txBody>
                  <a:tcPr marL="68580" marR="68580" marT="0" marB="0"/>
                </a:tc>
                <a:tc gridSpan="6">
                  <a:txBody>
                    <a:bodyPr/>
                    <a:lstStyle/>
                    <a:p>
                      <a:pPr algn="ctr">
                        <a:lnSpc>
                          <a:spcPct val="107000"/>
                        </a:lnSpc>
                        <a:spcAft>
                          <a:spcPts val="0"/>
                        </a:spcAft>
                      </a:pPr>
                      <a:r>
                        <a:rPr lang="en-GB" sz="2000" dirty="0">
                          <a:latin typeface="Ebrima" pitchFamily="2" charset="0"/>
                          <a:ea typeface="Ebrima" pitchFamily="2" charset="0"/>
                          <a:cs typeface="Ebrima" pitchFamily="2" charset="0"/>
                        </a:rPr>
                        <a:t>Features</a:t>
                      </a: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482206">
                <a:tc>
                  <a:txBody>
                    <a:bodyPr/>
                    <a:lstStyle/>
                    <a:p>
                      <a:pPr>
                        <a:lnSpc>
                          <a:spcPct val="107000"/>
                        </a:lnSpc>
                        <a:spcAft>
                          <a:spcPts val="0"/>
                        </a:spcAft>
                      </a:pPr>
                      <a:r>
                        <a:rPr lang="en-GB" sz="1400" b="1" dirty="0">
                          <a:latin typeface="Ebrima" pitchFamily="2" charset="0"/>
                          <a:ea typeface="Ebrima" pitchFamily="2" charset="0"/>
                          <a:cs typeface="Ebrima" pitchFamily="2" charset="0"/>
                        </a:rPr>
                        <a:t>Applications </a:t>
                      </a:r>
                    </a:p>
                  </a:txBody>
                  <a:tcPr marL="68580" marR="68580" marT="0" marB="0"/>
                </a:tc>
                <a:tc>
                  <a:txBody>
                    <a:bodyPr/>
                    <a:lstStyle/>
                    <a:p>
                      <a:pPr>
                        <a:lnSpc>
                          <a:spcPct val="107000"/>
                        </a:lnSpc>
                        <a:spcAft>
                          <a:spcPts val="0"/>
                        </a:spcAft>
                        <a:tabLst>
                          <a:tab pos="676275" algn="l"/>
                        </a:tabLst>
                      </a:pPr>
                      <a:r>
                        <a:rPr lang="en-GB" sz="1400" b="1" dirty="0">
                          <a:latin typeface="Ebrima" pitchFamily="2" charset="0"/>
                          <a:ea typeface="Ebrima" pitchFamily="2" charset="0"/>
                          <a:cs typeface="Ebrima" pitchFamily="2" charset="0"/>
                        </a:rPr>
                        <a:t>Login 	</a:t>
                      </a:r>
                    </a:p>
                  </a:txBody>
                  <a:tcPr marL="68580" marR="68580" marT="0" marB="0"/>
                </a:tc>
                <a:tc>
                  <a:txBody>
                    <a:bodyPr/>
                    <a:lstStyle/>
                    <a:p>
                      <a:pPr>
                        <a:lnSpc>
                          <a:spcPct val="107000"/>
                        </a:lnSpc>
                        <a:spcAft>
                          <a:spcPts val="0"/>
                        </a:spcAft>
                      </a:pPr>
                      <a:r>
                        <a:rPr lang="en-GB" sz="1400" b="1" dirty="0">
                          <a:latin typeface="Ebrima" pitchFamily="2" charset="0"/>
                          <a:ea typeface="Ebrima" pitchFamily="2" charset="0"/>
                          <a:cs typeface="Ebrima" pitchFamily="2" charset="0"/>
                        </a:rPr>
                        <a:t>Communication</a:t>
                      </a:r>
                    </a:p>
                  </a:txBody>
                  <a:tcPr marL="68580" marR="68580" marT="0" marB="0"/>
                </a:tc>
                <a:tc>
                  <a:txBody>
                    <a:bodyPr/>
                    <a:lstStyle/>
                    <a:p>
                      <a:pPr>
                        <a:lnSpc>
                          <a:spcPct val="107000"/>
                        </a:lnSpc>
                        <a:spcAft>
                          <a:spcPts val="0"/>
                        </a:spcAft>
                      </a:pPr>
                      <a:r>
                        <a:rPr lang="en-GB" sz="1400" b="1" dirty="0">
                          <a:latin typeface="Ebrima" pitchFamily="2" charset="0"/>
                          <a:ea typeface="Ebrima" pitchFamily="2" charset="0"/>
                          <a:cs typeface="Ebrima" pitchFamily="2" charset="0"/>
                        </a:rPr>
                        <a:t>Gallery</a:t>
                      </a:r>
                    </a:p>
                  </a:txBody>
                  <a:tcPr marL="68580" marR="68580" marT="0" marB="0"/>
                </a:tc>
                <a:tc>
                  <a:txBody>
                    <a:bodyPr/>
                    <a:lstStyle/>
                    <a:p>
                      <a:pPr>
                        <a:lnSpc>
                          <a:spcPct val="107000"/>
                        </a:lnSpc>
                        <a:spcAft>
                          <a:spcPts val="0"/>
                        </a:spcAft>
                      </a:pPr>
                      <a:r>
                        <a:rPr lang="en-GB" sz="1400" b="1" dirty="0">
                          <a:latin typeface="Ebrima" pitchFamily="2" charset="0"/>
                          <a:ea typeface="Ebrima" pitchFamily="2" charset="0"/>
                          <a:cs typeface="Ebrima" pitchFamily="2" charset="0"/>
                        </a:rPr>
                        <a:t>Event page</a:t>
                      </a:r>
                    </a:p>
                  </a:txBody>
                  <a:tcPr marL="68580" marR="68580" marT="0" marB="0"/>
                </a:tc>
                <a:tc>
                  <a:txBody>
                    <a:bodyPr/>
                    <a:lstStyle/>
                    <a:p>
                      <a:pPr>
                        <a:lnSpc>
                          <a:spcPct val="107000"/>
                        </a:lnSpc>
                        <a:spcAft>
                          <a:spcPts val="0"/>
                        </a:spcAft>
                      </a:pPr>
                      <a:r>
                        <a:rPr lang="en-GB" sz="1400" b="1" dirty="0">
                          <a:latin typeface="Ebrima" pitchFamily="2" charset="0"/>
                          <a:ea typeface="Ebrima" pitchFamily="2" charset="0"/>
                          <a:cs typeface="Ebrima" pitchFamily="2" charset="0"/>
                        </a:rPr>
                        <a:t>News feed</a:t>
                      </a:r>
                    </a:p>
                  </a:txBody>
                  <a:tcPr marL="68580" marR="68580" marT="0" marB="0"/>
                </a:tc>
                <a:tc>
                  <a:txBody>
                    <a:bodyPr/>
                    <a:lstStyle/>
                    <a:p>
                      <a:pPr>
                        <a:lnSpc>
                          <a:spcPct val="107000"/>
                        </a:lnSpc>
                        <a:spcAft>
                          <a:spcPts val="0"/>
                        </a:spcAft>
                      </a:pPr>
                      <a:r>
                        <a:rPr lang="en-GB" sz="1400" b="1" dirty="0">
                          <a:latin typeface="Ebrima" pitchFamily="2" charset="0"/>
                          <a:ea typeface="Ebrima" pitchFamily="2" charset="0"/>
                          <a:cs typeface="Ebrima" pitchFamily="2" charset="0"/>
                        </a:rPr>
                        <a:t>Personal profiles </a:t>
                      </a:r>
                    </a:p>
                  </a:txBody>
                  <a:tcPr marL="68580" marR="68580" marT="0" marB="0"/>
                </a:tc>
                <a:extLst>
                  <a:ext uri="{0D108BD9-81ED-4DB2-BD59-A6C34878D82A}">
                    <a16:rowId xmlns="" xmlns:a16="http://schemas.microsoft.com/office/drawing/2014/main" val="10001"/>
                  </a:ext>
                </a:extLst>
              </a:tr>
              <a:tr h="1205515">
                <a:tc>
                  <a:txBody>
                    <a:bodyPr/>
                    <a:lstStyle/>
                    <a:p>
                      <a:pPr>
                        <a:lnSpc>
                          <a:spcPct val="107000"/>
                        </a:lnSpc>
                        <a:spcAft>
                          <a:spcPts val="0"/>
                        </a:spcAft>
                      </a:pPr>
                      <a:r>
                        <a:rPr lang="en-GB" sz="1400">
                          <a:latin typeface="Ebrima" pitchFamily="2" charset="0"/>
                          <a:ea typeface="Ebrima" pitchFamily="2" charset="0"/>
                          <a:cs typeface="Ebrima" pitchFamily="2" charset="0"/>
                        </a:rPr>
                        <a:t>World association of girl guides and girl scouts </a:t>
                      </a:r>
                    </a:p>
                  </a:txBody>
                  <a:tcPr marL="68580" marR="68580" marT="0" marB="0"/>
                </a:tc>
                <a:tc>
                  <a:txBody>
                    <a:bodyPr/>
                    <a:lstStyle/>
                    <a:p>
                      <a:pPr algn="ctr">
                        <a:lnSpc>
                          <a:spcPct val="107000"/>
                        </a:lnSpc>
                        <a:spcAft>
                          <a:spcPts val="0"/>
                        </a:spcAft>
                        <a:tabLst>
                          <a:tab pos="676275" algn="l"/>
                        </a:tabLst>
                      </a:pPr>
                      <a:endParaRPr lang="en-GB" sz="1400" dirty="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dirty="0">
                        <a:latin typeface="Ebrima" pitchFamily="2" charset="0"/>
                        <a:ea typeface="Ebrima" pitchFamily="2" charset="0"/>
                        <a:cs typeface="Ebrima" pitchFamily="2" charset="0"/>
                      </a:endParaRPr>
                    </a:p>
                  </a:txBody>
                  <a:tcPr marL="68580" marR="68580" marT="0" marB="0"/>
                </a:tc>
                <a:extLst>
                  <a:ext uri="{0D108BD9-81ED-4DB2-BD59-A6C34878D82A}">
                    <a16:rowId xmlns="" xmlns:a16="http://schemas.microsoft.com/office/drawing/2014/main" val="10002"/>
                  </a:ext>
                </a:extLst>
              </a:tr>
              <a:tr h="482206">
                <a:tc>
                  <a:txBody>
                    <a:bodyPr/>
                    <a:lstStyle/>
                    <a:p>
                      <a:pPr>
                        <a:lnSpc>
                          <a:spcPct val="107000"/>
                        </a:lnSpc>
                        <a:spcAft>
                          <a:spcPts val="0"/>
                        </a:spcAft>
                      </a:pPr>
                      <a:r>
                        <a:rPr lang="en-GB" sz="1400">
                          <a:latin typeface="Ebrima" pitchFamily="2" charset="0"/>
                          <a:ea typeface="Ebrima" pitchFamily="2" charset="0"/>
                          <a:cs typeface="Ebrima" pitchFamily="2" charset="0"/>
                        </a:rPr>
                        <a:t>Girl guiding Canada </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dirty="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dirty="0">
                          <a:latin typeface="Ebrima" pitchFamily="2" charset="0"/>
                          <a:ea typeface="Ebrima" pitchFamily="2" charset="0"/>
                          <a:cs typeface="Ebrima" pitchFamily="2" charset="0"/>
                        </a:rPr>
                        <a:t>x</a:t>
                      </a:r>
                    </a:p>
                  </a:txBody>
                  <a:tcPr marL="68580" marR="68580" marT="0" marB="0"/>
                </a:tc>
                <a:extLst>
                  <a:ext uri="{0D108BD9-81ED-4DB2-BD59-A6C34878D82A}">
                    <a16:rowId xmlns="" xmlns:a16="http://schemas.microsoft.com/office/drawing/2014/main" val="10003"/>
                  </a:ext>
                </a:extLst>
              </a:tr>
              <a:tr h="723309">
                <a:tc>
                  <a:txBody>
                    <a:bodyPr/>
                    <a:lstStyle/>
                    <a:p>
                      <a:pPr>
                        <a:lnSpc>
                          <a:spcPct val="107000"/>
                        </a:lnSpc>
                        <a:spcAft>
                          <a:spcPts val="0"/>
                        </a:spcAft>
                      </a:pPr>
                      <a:r>
                        <a:rPr lang="en-GB" sz="1400" dirty="0">
                          <a:latin typeface="Ebrima" pitchFamily="2" charset="0"/>
                          <a:ea typeface="Ebrima" pitchFamily="2" charset="0"/>
                          <a:cs typeface="Ebrima" pitchFamily="2" charset="0"/>
                        </a:rPr>
                        <a:t>Online guide </a:t>
                      </a:r>
                      <a:r>
                        <a:rPr lang="en-GB" sz="1400" b="0" dirty="0">
                          <a:latin typeface="Ebrima" pitchFamily="2" charset="0"/>
                          <a:ea typeface="Ebrima" pitchFamily="2" charset="0"/>
                          <a:cs typeface="Ebrima" pitchFamily="2" charset="0"/>
                        </a:rPr>
                        <a:t>manager</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dirty="0">
                        <a:latin typeface="Ebrima" pitchFamily="2" charset="0"/>
                        <a:ea typeface="Ebrima" pitchFamily="2" charset="0"/>
                        <a:cs typeface="Ebrima" pitchFamily="2" charset="0"/>
                      </a:endParaRPr>
                    </a:p>
                  </a:txBody>
                  <a:tcPr marL="68580" marR="68580" marT="0" marB="0"/>
                </a:tc>
                <a:extLst>
                  <a:ext uri="{0D108BD9-81ED-4DB2-BD59-A6C34878D82A}">
                    <a16:rowId xmlns="" xmlns:a16="http://schemas.microsoft.com/office/drawing/2014/main" val="10004"/>
                  </a:ext>
                </a:extLst>
              </a:tr>
              <a:tr h="241104">
                <a:tc>
                  <a:txBody>
                    <a:bodyPr/>
                    <a:lstStyle/>
                    <a:p>
                      <a:pPr>
                        <a:lnSpc>
                          <a:spcPct val="107000"/>
                        </a:lnSpc>
                        <a:spcAft>
                          <a:spcPts val="0"/>
                        </a:spcAft>
                      </a:pPr>
                      <a:r>
                        <a:rPr lang="en-GB" sz="1400" dirty="0" err="1">
                          <a:latin typeface="Ebrima" pitchFamily="2" charset="0"/>
                          <a:ea typeface="Ebrima" pitchFamily="2" charset="0"/>
                          <a:cs typeface="Ebrima" pitchFamily="2" charset="0"/>
                        </a:rPr>
                        <a:t>SendHub</a:t>
                      </a:r>
                      <a:endParaRPr lang="en-GB" sz="1400" dirty="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dirty="0">
                        <a:latin typeface="Ebrima" pitchFamily="2" charset="0"/>
                        <a:ea typeface="Ebrima" pitchFamily="2" charset="0"/>
                        <a:cs typeface="Ebrima" pitchFamily="2" charset="0"/>
                      </a:endParaRPr>
                    </a:p>
                  </a:txBody>
                  <a:tcPr marL="68580" marR="68580" marT="0" marB="0"/>
                </a:tc>
                <a:extLst>
                  <a:ext uri="{0D108BD9-81ED-4DB2-BD59-A6C34878D82A}">
                    <a16:rowId xmlns="" xmlns:a16="http://schemas.microsoft.com/office/drawing/2014/main" val="10005"/>
                  </a:ext>
                </a:extLst>
              </a:tr>
              <a:tr h="241104">
                <a:tc>
                  <a:txBody>
                    <a:bodyPr/>
                    <a:lstStyle/>
                    <a:p>
                      <a:pPr>
                        <a:lnSpc>
                          <a:spcPct val="107000"/>
                        </a:lnSpc>
                        <a:spcAft>
                          <a:spcPts val="0"/>
                        </a:spcAft>
                      </a:pPr>
                      <a:r>
                        <a:rPr lang="en-GB" sz="1400">
                          <a:latin typeface="Ebrima" pitchFamily="2" charset="0"/>
                          <a:ea typeface="Ebrima" pitchFamily="2" charset="0"/>
                          <a:cs typeface="Ebrima" pitchFamily="2" charset="0"/>
                        </a:rPr>
                        <a:t>compass</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dirty="0">
                          <a:latin typeface="Ebrima" pitchFamily="2" charset="0"/>
                          <a:ea typeface="Ebrima" pitchFamily="2" charset="0"/>
                          <a:cs typeface="Ebrima" pitchFamily="2" charset="0"/>
                        </a:rPr>
                        <a:t>x</a:t>
                      </a:r>
                    </a:p>
                  </a:txBody>
                  <a:tcPr marL="68580" marR="68580" marT="0" marB="0"/>
                </a:tc>
                <a:extLst>
                  <a:ext uri="{0D108BD9-81ED-4DB2-BD59-A6C34878D82A}">
                    <a16:rowId xmlns="" xmlns:a16="http://schemas.microsoft.com/office/drawing/2014/main" val="10006"/>
                  </a:ext>
                </a:extLst>
              </a:tr>
              <a:tr h="241104">
                <a:tc>
                  <a:txBody>
                    <a:bodyPr/>
                    <a:lstStyle/>
                    <a:p>
                      <a:pPr>
                        <a:lnSpc>
                          <a:spcPct val="107000"/>
                        </a:lnSpc>
                        <a:spcAft>
                          <a:spcPts val="0"/>
                        </a:spcAft>
                      </a:pPr>
                      <a:r>
                        <a:rPr lang="en-GB" sz="1400">
                          <a:latin typeface="Ebrima" pitchFamily="2" charset="0"/>
                          <a:ea typeface="Ebrima" pitchFamily="2" charset="0"/>
                          <a:cs typeface="Ebrima" pitchFamily="2" charset="0"/>
                        </a:rPr>
                        <a:t>Slack</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r>
                        <a:rPr lang="en-GB" sz="1400">
                          <a:latin typeface="Ebrima" pitchFamily="2" charset="0"/>
                          <a:ea typeface="Ebrima" pitchFamily="2" charset="0"/>
                          <a:cs typeface="Ebrima" pitchFamily="2" charset="0"/>
                        </a:rPr>
                        <a:t>x</a:t>
                      </a: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endParaRPr lang="en-GB" sz="1400">
                        <a:latin typeface="Ebrima" pitchFamily="2" charset="0"/>
                        <a:ea typeface="Ebrima" pitchFamily="2" charset="0"/>
                        <a:cs typeface="Ebrima" pitchFamily="2" charset="0"/>
                      </a:endParaRPr>
                    </a:p>
                  </a:txBody>
                  <a:tcPr marL="68580" marR="68580" marT="0" marB="0"/>
                </a:tc>
                <a:tc>
                  <a:txBody>
                    <a:bodyPr/>
                    <a:lstStyle/>
                    <a:p>
                      <a:pPr algn="ctr">
                        <a:lnSpc>
                          <a:spcPct val="107000"/>
                        </a:lnSpc>
                        <a:spcAft>
                          <a:spcPts val="0"/>
                        </a:spcAft>
                      </a:pPr>
                      <a:r>
                        <a:rPr lang="en-GB" sz="1400" dirty="0">
                          <a:latin typeface="Ebrima" pitchFamily="2" charset="0"/>
                          <a:ea typeface="Ebrima" pitchFamily="2" charset="0"/>
                          <a:cs typeface="Ebrima" pitchFamily="2" charset="0"/>
                        </a:rPr>
                        <a:t>x</a:t>
                      </a:r>
                    </a:p>
                  </a:txBody>
                  <a:tcPr marL="68580" marR="68580" marT="0" marB="0"/>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Ebrima" pitchFamily="2" charset="0"/>
                <a:ea typeface="Ebrima" pitchFamily="2" charset="0"/>
                <a:cs typeface="Ebrima" pitchFamily="2" charset="0"/>
              </a:rPr>
              <a:t>Proposed solution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a:xfrm>
            <a:off x="467544" y="2708920"/>
            <a:ext cx="7467600" cy="3649616"/>
          </a:xfrm>
        </p:spPr>
        <p:txBody>
          <a:bodyPr>
            <a:normAutofit lnSpcReduction="10000"/>
          </a:bodyPr>
          <a:lstStyle/>
          <a:p>
            <a:pPr lvl="1">
              <a:buNone/>
            </a:pPr>
            <a:endParaRPr lang="en-GB" sz="1600" dirty="0" smtClean="0">
              <a:latin typeface="Ebrima" pitchFamily="2" charset="0"/>
              <a:ea typeface="Ebrima" pitchFamily="2" charset="0"/>
              <a:cs typeface="Ebrima" pitchFamily="2" charset="0"/>
            </a:endParaRPr>
          </a:p>
          <a:p>
            <a:r>
              <a:rPr lang="en-GB" sz="1600" dirty="0" smtClean="0">
                <a:latin typeface="Ebrima" pitchFamily="2" charset="0"/>
                <a:ea typeface="Ebrima" pitchFamily="2" charset="0"/>
                <a:cs typeface="Ebrima" pitchFamily="2" charset="0"/>
              </a:rPr>
              <a:t>Objectives</a:t>
            </a:r>
          </a:p>
          <a:p>
            <a:pPr lvl="1"/>
            <a:r>
              <a:rPr lang="en-GB" sz="1600" dirty="0" smtClean="0">
                <a:latin typeface="Ebrima" pitchFamily="2" charset="0"/>
                <a:ea typeface="Ebrima" pitchFamily="2" charset="0"/>
                <a:cs typeface="Ebrima" pitchFamily="2" charset="0"/>
              </a:rPr>
              <a:t>Develop questionnaires and interviews to establish requirements. </a:t>
            </a:r>
          </a:p>
          <a:p>
            <a:pPr lvl="1"/>
            <a:r>
              <a:rPr lang="en-GB" sz="1600" dirty="0" smtClean="0">
                <a:latin typeface="Ebrima" pitchFamily="2" charset="0"/>
                <a:ea typeface="Ebrima" pitchFamily="2" charset="0"/>
                <a:cs typeface="Ebrima" pitchFamily="2" charset="0"/>
              </a:rPr>
              <a:t>To develop a login feature that will allow authorised users to enter.	</a:t>
            </a:r>
          </a:p>
          <a:p>
            <a:pPr lvl="1"/>
            <a:r>
              <a:rPr lang="en-GB" sz="1600" dirty="0" smtClean="0">
                <a:latin typeface="Ebrima" pitchFamily="2" charset="0"/>
                <a:ea typeface="Ebrima" pitchFamily="2" charset="0"/>
                <a:cs typeface="Ebrima" pitchFamily="2" charset="0"/>
              </a:rPr>
              <a:t>Create a chat feature  to allow users to communicate efficiently. </a:t>
            </a:r>
          </a:p>
          <a:p>
            <a:pPr lvl="1"/>
            <a:r>
              <a:rPr lang="en-GB" sz="1600" dirty="0" smtClean="0">
                <a:latin typeface="Ebrima" pitchFamily="2" charset="0"/>
                <a:ea typeface="Ebrima" pitchFamily="2" charset="0"/>
                <a:cs typeface="Ebrima" pitchFamily="2" charset="0"/>
              </a:rPr>
              <a:t>Create a gallery to allow users to view images posted on the site. </a:t>
            </a:r>
          </a:p>
          <a:p>
            <a:pPr lvl="1"/>
            <a:r>
              <a:rPr lang="en-GB" sz="1600" dirty="0" smtClean="0">
                <a:latin typeface="Ebrima" pitchFamily="2" charset="0"/>
                <a:ea typeface="Ebrima" pitchFamily="2" charset="0"/>
                <a:cs typeface="Ebrima" pitchFamily="2" charset="0"/>
              </a:rPr>
              <a:t>Develop an event pages displaying the current events coming up. Also allow users to confirm attendance. </a:t>
            </a:r>
          </a:p>
          <a:p>
            <a:pPr lvl="1"/>
            <a:r>
              <a:rPr lang="en-GB" sz="1600" dirty="0" smtClean="0">
                <a:latin typeface="Ebrima" pitchFamily="2" charset="0"/>
                <a:ea typeface="Ebrima" pitchFamily="2" charset="0"/>
                <a:cs typeface="Ebrima" pitchFamily="2" charset="0"/>
              </a:rPr>
              <a:t>Develop a personal page for users to view their own details. </a:t>
            </a:r>
          </a:p>
          <a:p>
            <a:pPr lvl="1"/>
            <a:r>
              <a:rPr lang="en-GB" sz="1600" dirty="0" smtClean="0">
                <a:latin typeface="Ebrima" pitchFamily="2" charset="0"/>
                <a:ea typeface="Ebrima" pitchFamily="2" charset="0"/>
                <a:cs typeface="Ebrima" pitchFamily="2" charset="0"/>
              </a:rPr>
              <a:t>Create a secure database that will store users login details. </a:t>
            </a:r>
          </a:p>
          <a:p>
            <a:pPr lvl="1"/>
            <a:r>
              <a:rPr lang="en-GB" sz="1600" dirty="0" smtClean="0">
                <a:latin typeface="Ebrima" pitchFamily="2" charset="0"/>
                <a:ea typeface="Ebrima" pitchFamily="2" charset="0"/>
                <a:cs typeface="Ebrima" pitchFamily="2" charset="0"/>
              </a:rPr>
              <a:t>Create a user friendly application where users can navigate easily through the site. </a:t>
            </a:r>
          </a:p>
          <a:p>
            <a:pPr lvl="1"/>
            <a:endParaRPr lang="en-GB" sz="1800" dirty="0" smtClean="0">
              <a:solidFill>
                <a:srgbClr val="FF0000"/>
              </a:solidFill>
              <a:latin typeface="Ebrima" pitchFamily="2" charset="0"/>
              <a:ea typeface="Ebrima" pitchFamily="2" charset="0"/>
              <a:cs typeface="Ebrima" pitchFamily="2" charset="0"/>
            </a:endParaRPr>
          </a:p>
          <a:p>
            <a:pPr lvl="1"/>
            <a:endParaRPr lang="en-GB" dirty="0" smtClean="0">
              <a:latin typeface="Ebrima" pitchFamily="2" charset="0"/>
              <a:ea typeface="Ebrima" pitchFamily="2" charset="0"/>
              <a:cs typeface="Ebrima" pitchFamily="2" charset="0"/>
            </a:endParaRPr>
          </a:p>
        </p:txBody>
      </p:sp>
      <p:sp>
        <p:nvSpPr>
          <p:cNvPr id="4" name="Rounded Rectangle 3"/>
          <p:cNvSpPr/>
          <p:nvPr/>
        </p:nvSpPr>
        <p:spPr>
          <a:xfrm>
            <a:off x="611560" y="1484784"/>
            <a:ext cx="748883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5" name="TextBox 4"/>
          <p:cNvSpPr txBox="1"/>
          <p:nvPr/>
        </p:nvSpPr>
        <p:spPr>
          <a:xfrm>
            <a:off x="827584" y="1484784"/>
            <a:ext cx="7056784" cy="1600438"/>
          </a:xfrm>
          <a:prstGeom prst="rect">
            <a:avLst/>
          </a:prstGeom>
          <a:noFill/>
        </p:spPr>
        <p:txBody>
          <a:bodyPr wrap="square" rtlCol="0">
            <a:spAutoFit/>
          </a:bodyPr>
          <a:lstStyle/>
          <a:p>
            <a:r>
              <a:rPr lang="en-GB" sz="1600" dirty="0" smtClean="0">
                <a:latin typeface="Ebrima" pitchFamily="2" charset="0"/>
                <a:ea typeface="Ebrima" pitchFamily="2" charset="0"/>
                <a:cs typeface="Ebrima" pitchFamily="2" charset="0"/>
              </a:rPr>
              <a:t>Aim</a:t>
            </a:r>
          </a:p>
          <a:p>
            <a:pPr lvl="1"/>
            <a:r>
              <a:rPr lang="en-GB" sz="1600" dirty="0" smtClean="0">
                <a:latin typeface="Ebrima" pitchFamily="2" charset="0"/>
                <a:ea typeface="Ebrima" pitchFamily="2" charset="0"/>
                <a:cs typeface="Ebrima" pitchFamily="2" charset="0"/>
              </a:rPr>
              <a:t>To develop an online resource that will incorporate all forms of communication together for a local girl-guiding unit. </a:t>
            </a:r>
          </a:p>
          <a:p>
            <a:pPr lvl="1"/>
            <a:r>
              <a:rPr lang="en-GB" sz="1600" dirty="0" smtClean="0">
                <a:latin typeface="Ebrima" pitchFamily="2" charset="0"/>
                <a:ea typeface="Ebrima" pitchFamily="2" charset="0"/>
                <a:cs typeface="Ebrima" pitchFamily="2" charset="0"/>
              </a:rPr>
              <a:t>In addition, to create a social hub filled with information and photos for registered members of the organisation.</a:t>
            </a:r>
          </a:p>
          <a:p>
            <a:endParaRPr lang="en-GB"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brima" pitchFamily="2" charset="0"/>
                <a:ea typeface="Ebrima" pitchFamily="2" charset="0"/>
                <a:cs typeface="Ebrima" pitchFamily="2" charset="0"/>
              </a:rPr>
              <a:t>Technologies </a:t>
            </a:r>
            <a:endParaRPr lang="en-US"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p:txBody>
          <a:bodyPr>
            <a:normAutofit/>
          </a:bodyPr>
          <a:lstStyle/>
          <a:p>
            <a:r>
              <a:rPr lang="en-US" u="sng" dirty="0" smtClean="0">
                <a:latin typeface="Ebrima" pitchFamily="2" charset="0"/>
                <a:ea typeface="Ebrima" pitchFamily="2" charset="0"/>
                <a:cs typeface="Ebrima" pitchFamily="2" charset="0"/>
              </a:rPr>
              <a:t>Software </a:t>
            </a:r>
          </a:p>
          <a:p>
            <a:pPr lvl="1"/>
            <a:r>
              <a:rPr lang="en-US" dirty="0" err="1" smtClean="0">
                <a:latin typeface="Ebrima" pitchFamily="2" charset="0"/>
                <a:ea typeface="Ebrima" pitchFamily="2" charset="0"/>
                <a:cs typeface="Ebrima" pitchFamily="2" charset="0"/>
              </a:rPr>
              <a:t>MySQL</a:t>
            </a:r>
            <a:r>
              <a:rPr lang="en-US" dirty="0" smtClean="0">
                <a:latin typeface="Ebrima" pitchFamily="2" charset="0"/>
                <a:ea typeface="Ebrima" pitchFamily="2" charset="0"/>
                <a:cs typeface="Ebrima" pitchFamily="2" charset="0"/>
              </a:rPr>
              <a:t> database</a:t>
            </a:r>
          </a:p>
          <a:p>
            <a:pPr lvl="1"/>
            <a:r>
              <a:rPr lang="en-US" dirty="0" smtClean="0">
                <a:latin typeface="Ebrima" pitchFamily="2" charset="0"/>
                <a:ea typeface="Ebrima" pitchFamily="2" charset="0"/>
                <a:cs typeface="Ebrima" pitchFamily="2" charset="0"/>
              </a:rPr>
              <a:t>Visual Studio</a:t>
            </a:r>
          </a:p>
          <a:p>
            <a:r>
              <a:rPr lang="en-US" u="sng" dirty="0" smtClean="0">
                <a:latin typeface="Ebrima" pitchFamily="2" charset="0"/>
                <a:ea typeface="Ebrima" pitchFamily="2" charset="0"/>
                <a:cs typeface="Ebrima" pitchFamily="2" charset="0"/>
              </a:rPr>
              <a:t>Other technology </a:t>
            </a:r>
          </a:p>
          <a:p>
            <a:pPr lvl="1"/>
            <a:r>
              <a:rPr lang="en-US" dirty="0" smtClean="0">
                <a:latin typeface="Ebrima" pitchFamily="2" charset="0"/>
                <a:ea typeface="Ebrima" pitchFamily="2" charset="0"/>
                <a:cs typeface="Ebrima" pitchFamily="2" charset="0"/>
              </a:rPr>
              <a:t>GitHub</a:t>
            </a:r>
            <a:endParaRPr lang="en-US" dirty="0">
              <a:latin typeface="Ebrima" pitchFamily="2" charset="0"/>
              <a:ea typeface="Ebrima" pitchFamily="2" charset="0"/>
              <a:cs typeface="Ebrima" pitchFamily="2" charset="0"/>
            </a:endParaRPr>
          </a:p>
          <a:p>
            <a:pPr lvl="1"/>
            <a:r>
              <a:rPr lang="en-US" dirty="0" smtClean="0">
                <a:latin typeface="Ebrima" pitchFamily="2" charset="0"/>
                <a:ea typeface="Ebrima" pitchFamily="2" charset="0"/>
                <a:cs typeface="Ebrima" pitchFamily="2" charset="0"/>
              </a:rPr>
              <a:t>Bootstrap </a:t>
            </a:r>
          </a:p>
          <a:p>
            <a:pPr lvl="1"/>
            <a:r>
              <a:rPr lang="en-US" dirty="0" smtClean="0">
                <a:latin typeface="Ebrima" pitchFamily="2" charset="0"/>
                <a:ea typeface="Ebrima" pitchFamily="2" charset="0"/>
                <a:cs typeface="Ebrima" pitchFamily="2" charset="0"/>
              </a:rPr>
              <a:t>HTML, CSS, </a:t>
            </a:r>
          </a:p>
          <a:p>
            <a:pPr lvl="1"/>
            <a:r>
              <a:rPr lang="en-US" dirty="0" smtClean="0">
                <a:latin typeface="Ebrima" pitchFamily="2" charset="0"/>
                <a:ea typeface="Ebrima" pitchFamily="2" charset="0"/>
                <a:cs typeface="Ebrima" pitchFamily="2" charset="0"/>
              </a:rPr>
              <a:t>JavaScript, JQuery </a:t>
            </a:r>
          </a:p>
          <a:p>
            <a:pPr lvl="1"/>
            <a:r>
              <a:rPr lang="en-US" dirty="0" smtClean="0">
                <a:latin typeface="Ebrima" pitchFamily="2" charset="0"/>
                <a:ea typeface="Ebrima" pitchFamily="2" charset="0"/>
                <a:cs typeface="Ebrima" pitchFamily="2" charset="0"/>
              </a:rPr>
              <a:t>Ajax</a:t>
            </a:r>
          </a:p>
          <a:p>
            <a:pPr lvl="1"/>
            <a:r>
              <a:rPr lang="en-US" dirty="0" smtClean="0">
                <a:latin typeface="Ebrima" pitchFamily="2" charset="0"/>
                <a:ea typeface="Ebrima" pitchFamily="2" charset="0"/>
                <a:cs typeface="Ebrima" pitchFamily="2" charset="0"/>
              </a:rPr>
              <a:t>C#</a:t>
            </a:r>
          </a:p>
          <a:p>
            <a:pPr lvl="1"/>
            <a:r>
              <a:rPr lang="en-US" dirty="0" smtClean="0">
                <a:latin typeface="Ebrima" pitchFamily="2" charset="0"/>
                <a:ea typeface="Ebrima" pitchFamily="2" charset="0"/>
                <a:cs typeface="Ebrima" pitchFamily="2" charset="0"/>
              </a:rPr>
              <a:t>Web sockets</a:t>
            </a:r>
            <a:endParaRPr lang="en-US" dirty="0">
              <a:latin typeface="Ebrima" pitchFamily="2" charset="0"/>
              <a:ea typeface="Ebrima" pitchFamily="2" charset="0"/>
              <a:cs typeface="Ebrima" pitchFamily="2" charset="0"/>
            </a:endParaRPr>
          </a:p>
          <a:p>
            <a:pPr lvl="1"/>
            <a:r>
              <a:rPr lang="en-US" dirty="0" smtClean="0">
                <a:latin typeface="Ebrima" pitchFamily="2" charset="0"/>
                <a:ea typeface="Ebrima" pitchFamily="2" charset="0"/>
                <a:cs typeface="Ebrima" pitchFamily="2" charset="0"/>
              </a:rPr>
              <a:t>Web </a:t>
            </a:r>
            <a:r>
              <a:rPr lang="en-US" dirty="0" err="1" smtClean="0">
                <a:latin typeface="Ebrima" pitchFamily="2" charset="0"/>
                <a:ea typeface="Ebrima" pitchFamily="2" charset="0"/>
                <a:cs typeface="Ebrima" pitchFamily="2" charset="0"/>
              </a:rPr>
              <a:t>apis</a:t>
            </a:r>
            <a:r>
              <a:rPr lang="en-US" dirty="0" smtClean="0">
                <a:latin typeface="Ebrima" pitchFamily="2" charset="0"/>
                <a:ea typeface="Ebrima" pitchFamily="2" charset="0"/>
                <a:cs typeface="Ebrima" pitchFamily="2" charset="0"/>
              </a:rPr>
              <a:t> </a:t>
            </a:r>
          </a:p>
          <a:p>
            <a:endParaRPr lang="en-US" dirty="0" smtClean="0">
              <a:latin typeface="Ebrima" pitchFamily="2" charset="0"/>
              <a:ea typeface="Ebrima" pitchFamily="2" charset="0"/>
              <a:cs typeface="Ebrima" pitchFamily="2" charset="0"/>
            </a:endParaRPr>
          </a:p>
          <a:p>
            <a:endParaRPr lang="en-US" dirty="0" smtClean="0">
              <a:latin typeface="Ebrima" pitchFamily="2" charset="0"/>
              <a:ea typeface="Ebrima" pitchFamily="2" charset="0"/>
              <a:cs typeface="Ebrima" pitchFamily="2" charset="0"/>
            </a:endParaRPr>
          </a:p>
        </p:txBody>
      </p:sp>
    </p:spTree>
    <p:extLst>
      <p:ext uri="{BB962C8B-B14F-4D97-AF65-F5344CB8AC3E}">
        <p14:creationId xmlns="" xmlns:p14="http://schemas.microsoft.com/office/powerpoint/2010/main" val="1172532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Ebrima" pitchFamily="2" charset="0"/>
                <a:ea typeface="Ebrima" pitchFamily="2" charset="0"/>
                <a:cs typeface="Ebrima" pitchFamily="2" charset="0"/>
              </a:rPr>
              <a:t>Methodology – Waterfall </a:t>
            </a:r>
            <a:endParaRPr lang="en-GB" dirty="0">
              <a:latin typeface="Ebrima" pitchFamily="2" charset="0"/>
              <a:ea typeface="Ebrima" pitchFamily="2" charset="0"/>
              <a:cs typeface="Ebrima" pitchFamily="2" charset="0"/>
            </a:endParaRPr>
          </a:p>
        </p:txBody>
      </p:sp>
      <p:sp>
        <p:nvSpPr>
          <p:cNvPr id="3" name="Content Placeholder 2"/>
          <p:cNvSpPr>
            <a:spLocks noGrp="1"/>
          </p:cNvSpPr>
          <p:nvPr>
            <p:ph sz="quarter" idx="1"/>
          </p:nvPr>
        </p:nvSpPr>
        <p:spPr>
          <a:xfrm>
            <a:off x="457200" y="1600200"/>
            <a:ext cx="7467600" cy="1180728"/>
          </a:xfrm>
        </p:spPr>
        <p:txBody>
          <a:bodyPr>
            <a:normAutofit/>
          </a:bodyPr>
          <a:lstStyle/>
          <a:p>
            <a:r>
              <a:rPr lang="en-GB" dirty="0" smtClean="0">
                <a:latin typeface="Ebrima" pitchFamily="2" charset="0"/>
                <a:ea typeface="Ebrima" pitchFamily="2" charset="0"/>
                <a:cs typeface="Ebrima" pitchFamily="2" charset="0"/>
              </a:rPr>
              <a:t>The deliverables that come with each phase match up with the project deadlines set by the university. </a:t>
            </a:r>
          </a:p>
          <a:p>
            <a:endParaRPr lang="en-GB" dirty="0">
              <a:latin typeface="Ebrima" pitchFamily="2" charset="0"/>
              <a:ea typeface="Ebrima" pitchFamily="2" charset="0"/>
              <a:cs typeface="Ebrima" pitchFamily="2" charset="0"/>
            </a:endParaRPr>
          </a:p>
        </p:txBody>
      </p:sp>
      <p:sp>
        <p:nvSpPr>
          <p:cNvPr id="8" name="Rounded Rectangle 7"/>
          <p:cNvSpPr/>
          <p:nvPr/>
        </p:nvSpPr>
        <p:spPr>
          <a:xfrm>
            <a:off x="2843808" y="3573016"/>
            <a:ext cx="1440160" cy="72008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10" name="Rounded Rectangle 9"/>
          <p:cNvSpPr/>
          <p:nvPr/>
        </p:nvSpPr>
        <p:spPr>
          <a:xfrm>
            <a:off x="4283968" y="4293096"/>
            <a:ext cx="1440160" cy="720080"/>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11" name="Rounded Rectangle 10"/>
          <p:cNvSpPr/>
          <p:nvPr/>
        </p:nvSpPr>
        <p:spPr>
          <a:xfrm>
            <a:off x="5652120" y="5013176"/>
            <a:ext cx="1440160" cy="72008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12" name="Rounded Rectangle 11"/>
          <p:cNvSpPr/>
          <p:nvPr/>
        </p:nvSpPr>
        <p:spPr>
          <a:xfrm>
            <a:off x="7092280" y="5733256"/>
            <a:ext cx="144016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14" name="Rounded Rectangle 13"/>
          <p:cNvSpPr/>
          <p:nvPr/>
        </p:nvSpPr>
        <p:spPr>
          <a:xfrm>
            <a:off x="1259632" y="2924944"/>
            <a:ext cx="1584176" cy="72008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Ebrima" pitchFamily="2" charset="0"/>
              <a:ea typeface="Ebrima" pitchFamily="2" charset="0"/>
              <a:cs typeface="Ebrima" pitchFamily="2" charset="0"/>
            </a:endParaRPr>
          </a:p>
        </p:txBody>
      </p:sp>
      <p:sp>
        <p:nvSpPr>
          <p:cNvPr id="15" name="TextBox 14"/>
          <p:cNvSpPr txBox="1"/>
          <p:nvPr/>
        </p:nvSpPr>
        <p:spPr>
          <a:xfrm>
            <a:off x="1331640" y="3068960"/>
            <a:ext cx="1512168" cy="307777"/>
          </a:xfrm>
          <a:prstGeom prst="rect">
            <a:avLst/>
          </a:prstGeom>
          <a:noFill/>
        </p:spPr>
        <p:txBody>
          <a:bodyPr wrap="square" rtlCol="0">
            <a:spAutoFit/>
          </a:bodyPr>
          <a:lstStyle/>
          <a:p>
            <a:r>
              <a:rPr lang="en-GB" sz="1400" dirty="0" smtClean="0">
                <a:latin typeface="Ebrima" pitchFamily="2" charset="0"/>
                <a:ea typeface="Ebrima" pitchFamily="2" charset="0"/>
                <a:cs typeface="Ebrima" pitchFamily="2" charset="0"/>
              </a:rPr>
              <a:t>Requirements</a:t>
            </a:r>
            <a:endParaRPr lang="en-GB" sz="1400" dirty="0">
              <a:latin typeface="Ebrima" pitchFamily="2" charset="0"/>
              <a:ea typeface="Ebrima" pitchFamily="2" charset="0"/>
              <a:cs typeface="Ebrima" pitchFamily="2" charset="0"/>
            </a:endParaRPr>
          </a:p>
        </p:txBody>
      </p:sp>
      <p:sp>
        <p:nvSpPr>
          <p:cNvPr id="16" name="TextBox 15"/>
          <p:cNvSpPr txBox="1"/>
          <p:nvPr/>
        </p:nvSpPr>
        <p:spPr>
          <a:xfrm>
            <a:off x="2987824" y="3717032"/>
            <a:ext cx="1296144"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Design</a:t>
            </a:r>
            <a:endParaRPr lang="en-GB" dirty="0">
              <a:latin typeface="Ebrima" pitchFamily="2" charset="0"/>
              <a:ea typeface="Ebrima" pitchFamily="2" charset="0"/>
              <a:cs typeface="Ebrima" pitchFamily="2" charset="0"/>
            </a:endParaRPr>
          </a:p>
        </p:txBody>
      </p:sp>
      <p:sp>
        <p:nvSpPr>
          <p:cNvPr id="17" name="TextBox 16"/>
          <p:cNvSpPr txBox="1"/>
          <p:nvPr/>
        </p:nvSpPr>
        <p:spPr>
          <a:xfrm>
            <a:off x="4283968" y="4509120"/>
            <a:ext cx="1440160" cy="276999"/>
          </a:xfrm>
          <a:prstGeom prst="rect">
            <a:avLst/>
          </a:prstGeom>
          <a:noFill/>
        </p:spPr>
        <p:txBody>
          <a:bodyPr wrap="square" rtlCol="0">
            <a:spAutoFit/>
          </a:bodyPr>
          <a:lstStyle/>
          <a:p>
            <a:r>
              <a:rPr lang="en-GB" sz="1200" dirty="0" smtClean="0">
                <a:latin typeface="Ebrima" pitchFamily="2" charset="0"/>
                <a:ea typeface="Ebrima" pitchFamily="2" charset="0"/>
                <a:cs typeface="Ebrima" pitchFamily="2" charset="0"/>
              </a:rPr>
              <a:t>Implementation</a:t>
            </a:r>
            <a:endParaRPr lang="en-GB" sz="1200" dirty="0">
              <a:latin typeface="Ebrima" pitchFamily="2" charset="0"/>
              <a:ea typeface="Ebrima" pitchFamily="2" charset="0"/>
              <a:cs typeface="Ebrima" pitchFamily="2" charset="0"/>
            </a:endParaRPr>
          </a:p>
        </p:txBody>
      </p:sp>
      <p:sp>
        <p:nvSpPr>
          <p:cNvPr id="18" name="TextBox 17"/>
          <p:cNvSpPr txBox="1"/>
          <p:nvPr/>
        </p:nvSpPr>
        <p:spPr>
          <a:xfrm>
            <a:off x="5724128" y="5157192"/>
            <a:ext cx="1296144"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Testing</a:t>
            </a:r>
            <a:endParaRPr lang="en-GB" dirty="0">
              <a:latin typeface="Ebrima" pitchFamily="2" charset="0"/>
              <a:ea typeface="Ebrima" pitchFamily="2" charset="0"/>
              <a:cs typeface="Ebrima" pitchFamily="2" charset="0"/>
            </a:endParaRPr>
          </a:p>
        </p:txBody>
      </p:sp>
      <p:sp>
        <p:nvSpPr>
          <p:cNvPr id="19" name="TextBox 18"/>
          <p:cNvSpPr txBox="1"/>
          <p:nvPr/>
        </p:nvSpPr>
        <p:spPr>
          <a:xfrm>
            <a:off x="7020272" y="5877272"/>
            <a:ext cx="1656184" cy="369332"/>
          </a:xfrm>
          <a:prstGeom prst="rect">
            <a:avLst/>
          </a:prstGeom>
          <a:noFill/>
        </p:spPr>
        <p:txBody>
          <a:bodyPr wrap="square" rtlCol="0">
            <a:spAutoFit/>
          </a:bodyPr>
          <a:lstStyle/>
          <a:p>
            <a:r>
              <a:rPr lang="en-GB" dirty="0" smtClean="0">
                <a:latin typeface="Ebrima" pitchFamily="2" charset="0"/>
                <a:ea typeface="Ebrima" pitchFamily="2" charset="0"/>
                <a:cs typeface="Ebrima" pitchFamily="2" charset="0"/>
              </a:rPr>
              <a:t>Maintenance</a:t>
            </a:r>
            <a:endParaRPr lang="en-GB" dirty="0">
              <a:latin typeface="Ebrima" pitchFamily="2" charset="0"/>
              <a:ea typeface="Ebrima" pitchFamily="2" charset="0"/>
              <a:cs typeface="Ebrima" pitchFamily="2" charset="0"/>
            </a:endParaRPr>
          </a:p>
        </p:txBody>
      </p:sp>
      <p:cxnSp>
        <p:nvCxnSpPr>
          <p:cNvPr id="21" name="Shape 20"/>
          <p:cNvCxnSpPr>
            <a:stCxn id="14" idx="2"/>
            <a:endCxn id="8" idx="1"/>
          </p:cNvCxnSpPr>
          <p:nvPr/>
        </p:nvCxnSpPr>
        <p:spPr>
          <a:xfrm rot="16200000" flipH="1">
            <a:off x="2303748" y="3392996"/>
            <a:ext cx="288032" cy="7920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8" idx="2"/>
            <a:endCxn id="17" idx="1"/>
          </p:cNvCxnSpPr>
          <p:nvPr/>
        </p:nvCxnSpPr>
        <p:spPr>
          <a:xfrm rot="16200000" flipH="1">
            <a:off x="3746666" y="4110318"/>
            <a:ext cx="354524"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0" idx="2"/>
            <a:endCxn id="11" idx="1"/>
          </p:cNvCxnSpPr>
          <p:nvPr/>
        </p:nvCxnSpPr>
        <p:spPr>
          <a:xfrm rot="16200000" flipH="1">
            <a:off x="5148064" y="4869160"/>
            <a:ext cx="360040" cy="6480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11" idx="2"/>
            <a:endCxn id="19" idx="1"/>
          </p:cNvCxnSpPr>
          <p:nvPr/>
        </p:nvCxnSpPr>
        <p:spPr>
          <a:xfrm rot="16200000" flipH="1">
            <a:off x="6531895" y="5573561"/>
            <a:ext cx="328682" cy="6480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3913</TotalTime>
  <Words>1372</Words>
  <Application>Microsoft Office PowerPoint</Application>
  <PresentationFormat>On-screen Show (4:3)</PresentationFormat>
  <Paragraphs>278</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Guiders Hub </vt:lpstr>
      <vt:lpstr>Overview</vt:lpstr>
      <vt:lpstr>Project background </vt:lpstr>
      <vt:lpstr>Structure of the organisation </vt:lpstr>
      <vt:lpstr>Current Situation</vt:lpstr>
      <vt:lpstr>Literature review</vt:lpstr>
      <vt:lpstr>Proposed solution  </vt:lpstr>
      <vt:lpstr>Technologies </vt:lpstr>
      <vt:lpstr>Methodology – Waterfall </vt:lpstr>
      <vt:lpstr>Slide 10</vt:lpstr>
      <vt:lpstr>Requirement gathering  </vt:lpstr>
      <vt:lpstr>Some sample answers</vt:lpstr>
      <vt:lpstr>Customer Requirements – volere shell template </vt:lpstr>
      <vt:lpstr>Security requirements </vt:lpstr>
      <vt:lpstr>Risks</vt:lpstr>
      <vt:lpstr>master page and Login</vt:lpstr>
      <vt:lpstr>Relational schema</vt:lpstr>
      <vt:lpstr>Next stage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Guiders Hub</dc:title>
  <dc:creator>User</dc:creator>
  <cp:lastModifiedBy>User</cp:lastModifiedBy>
  <cp:revision>36</cp:revision>
  <dcterms:created xsi:type="dcterms:W3CDTF">2016-11-28T20:47:31Z</dcterms:created>
  <dcterms:modified xsi:type="dcterms:W3CDTF">2016-12-13T10:28:40Z</dcterms:modified>
</cp:coreProperties>
</file>