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02ed8a5ae_1_8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02ed8a5a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2ed8a5ae_1_15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2ed8a5ae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2ed8a5ae_1_16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2ed8a5ae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2ed8a5ae_1_17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2ed8a5ae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2ed8a5ae_1_2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02ed8a5ae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2ed8a5ae_1_1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2ed8a5ae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02ed8a5ae_1_1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a02ed8a5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2ed8a5ae_1_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2ed8a5a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2ed8a5ae_1_3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2ed8a5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2ed8a5ae_1_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2ed8a5a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2ed8a5ae_1_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02ed8a5a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2ed8a5ae_1_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02ed8a5a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2ed8a5ae_1_7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02ed8a5a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02ed8a5ae_1_8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02ed8a5a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ndstep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7425" y="3416556"/>
            <a:ext cx="7797900" cy="9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575" y="4403222"/>
            <a:ext cx="32742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None/>
              <a:defRPr sz="1300">
                <a:solidFill>
                  <a:srgbClr val="274E1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4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525" y="5188425"/>
            <a:ext cx="1926400" cy="4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69386" y="5278294"/>
            <a:ext cx="3029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Copyright </a:t>
            </a:r>
            <a:r>
              <a:rPr b="0" i="0" lang="en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© 20</a:t>
            </a:r>
            <a:r>
              <a:rPr lang="en" sz="1100">
                <a:solidFill>
                  <a:srgbClr val="666666"/>
                </a:solidFill>
              </a:rPr>
              <a:t>19</a:t>
            </a:r>
            <a:r>
              <a:rPr b="0" i="0" lang="en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66"/>
                </a:solidFill>
              </a:rPr>
              <a:t>MindStep Corporation</a:t>
            </a:r>
            <a:endParaRPr sz="11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All rights reserved.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1150" y="2051417"/>
            <a:ext cx="9112800" cy="14901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None/>
              <a:defRPr sz="3600">
                <a:solidFill>
                  <a:srgbClr val="00FF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048283" y="5174277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6525" y="5188425"/>
            <a:ext cx="1926400" cy="4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None/>
              <a:defRPr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4297658" y="516749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6525" y="5188425"/>
            <a:ext cx="1926400" cy="4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68997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None/>
              <a:defRPr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42976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6525" y="5188425"/>
            <a:ext cx="1926400" cy="4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163497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None/>
              <a:defRPr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8" y="5195213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6525" y="5188425"/>
            <a:ext cx="1926400" cy="4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4297658" y="52144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6525" y="5188425"/>
            <a:ext cx="1926400" cy="4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3.jp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347425" y="3416556"/>
            <a:ext cx="7797900" cy="9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</a:t>
            </a:r>
            <a:endParaRPr/>
          </a:p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24575" y="4403222"/>
            <a:ext cx="32742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An Introduction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implementation are equal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959553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Open source vs Commercial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Total cost of open source can and often surpass cost of commercial product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Don’t underestimate the need for operation center type functionality for large scale deployment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Don’t underestimate the need for development tools</a:t>
            </a:r>
            <a:endParaRPr sz="1600">
              <a:solidFill>
                <a:srgbClr val="363534"/>
              </a:solidFill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Not all implementation support same feature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SPARQL is a standard, but …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Gremlin is great, but you may need a Spark infrastructure for your big query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SPARQL to SPARQL federation is a given, but some go much further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35"/>
              <a:buChar char="•"/>
            </a:pPr>
            <a:r>
              <a:rPr lang="en" sz="1450">
                <a:solidFill>
                  <a:srgbClr val="363534"/>
                </a:solidFill>
              </a:rPr>
              <a:t>Do you require </a:t>
            </a:r>
            <a:endParaRPr sz="1600">
              <a:solidFill>
                <a:srgbClr val="363534"/>
              </a:solidFill>
            </a:endParaRPr>
          </a:p>
          <a:p>
            <a:pPr indent="-317500" lvl="2" marL="8794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2"/>
              <a:buChar char="•"/>
            </a:pPr>
            <a:r>
              <a:rPr lang="en" sz="1265">
                <a:solidFill>
                  <a:srgbClr val="363534"/>
                </a:solidFill>
              </a:rPr>
              <a:t>Versioning</a:t>
            </a:r>
            <a:endParaRPr>
              <a:solidFill>
                <a:srgbClr val="363534"/>
              </a:solidFill>
            </a:endParaRPr>
          </a:p>
          <a:p>
            <a:pPr indent="-317500" lvl="2" marL="8794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2"/>
              <a:buChar char="•"/>
            </a:pPr>
            <a:r>
              <a:rPr lang="en" sz="1265">
                <a:solidFill>
                  <a:srgbClr val="363534"/>
                </a:solidFill>
              </a:rPr>
              <a:t>Temporal</a:t>
            </a:r>
            <a:endParaRPr>
              <a:solidFill>
                <a:srgbClr val="363534"/>
              </a:solidFill>
            </a:endParaRPr>
          </a:p>
          <a:p>
            <a:pPr indent="-317500" lvl="2" marL="8794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2"/>
              <a:buChar char="•"/>
            </a:pPr>
            <a:r>
              <a:rPr lang="en" sz="1265">
                <a:solidFill>
                  <a:srgbClr val="363534"/>
                </a:solidFill>
              </a:rPr>
              <a:t>Bi-Temporal</a:t>
            </a:r>
            <a:endParaRPr>
              <a:solidFill>
                <a:srgbClr val="363534"/>
              </a:solidFill>
            </a:endParaRPr>
          </a:p>
          <a:p>
            <a:pPr indent="-317500" lvl="2" marL="8794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2"/>
              <a:buChar char="•"/>
            </a:pPr>
            <a:r>
              <a:rPr lang="en" sz="1265">
                <a:solidFill>
                  <a:srgbClr val="363534"/>
                </a:solidFill>
              </a:rPr>
              <a:t>Geo-Spatial</a:t>
            </a:r>
            <a:endParaRPr>
              <a:solidFill>
                <a:srgbClr val="363534"/>
              </a:solidFill>
            </a:endParaRPr>
          </a:p>
          <a:p>
            <a:pPr indent="-317500" lvl="2" marL="8794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2"/>
              <a:buChar char="•"/>
            </a:pPr>
            <a:r>
              <a:rPr lang="en" sz="1265">
                <a:solidFill>
                  <a:srgbClr val="363534"/>
                </a:solidFill>
              </a:rPr>
              <a:t>Simple Machine Learning capabilities</a:t>
            </a:r>
            <a:endParaRPr>
              <a:solidFill>
                <a:srgbClr val="363534"/>
              </a:solidFill>
            </a:endParaRPr>
          </a:p>
          <a:p>
            <a:pPr indent="0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lang="en" sz="1450">
                <a:solidFill>
                  <a:srgbClr val="363534"/>
                </a:solidFill>
              </a:rPr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09400" y="3662975"/>
            <a:ext cx="3919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graph technology would you choose?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Shortest Route</a:t>
            </a:r>
            <a:endParaRPr sz="2400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172"/>
            <a:ext cx="8839197" cy="443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2114075" y="3933750"/>
            <a:ext cx="12546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ConnectedTo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229550" y="4150025"/>
            <a:ext cx="1254600" cy="3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ConnectedTo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854475" y="4429525"/>
            <a:ext cx="1254600" cy="4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ConnectedTo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5539125" y="3455175"/>
            <a:ext cx="1254600" cy="4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ConnectedTo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793725" y="4064525"/>
            <a:ext cx="1254600" cy="4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ConnectedTo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Federated Multi-Language Impact/Dependency System</a:t>
            </a:r>
            <a:endParaRPr sz="24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827375"/>
            <a:ext cx="5946400" cy="42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6442800" y="862925"/>
            <a:ext cx="27012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Impacts can be inferred by</a:t>
            </a:r>
            <a:b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  inverse(ConsistsOf)</a:t>
            </a:r>
            <a:b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  inverse(runsOn</a:t>
            </a:r>
            <a:endParaRPr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  inverse(servedBy)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  manages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  uses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  part of</a:t>
            </a:r>
            <a:endParaRPr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477659" y="2711824"/>
            <a:ext cx="37827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INSERT {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  graph ex:Application {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    ex:ServerA ex:name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      “Le Server A”@fr;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    ex:ServerA ex:name</a:t>
            </a:r>
            <a:br>
              <a:rPr lang="en" sz="12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      “The A Server”@en;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3635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019048" y="4037913"/>
            <a:ext cx="6092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B9BD5"/>
                </a:solidFill>
                <a:latin typeface="Courier New"/>
                <a:ea typeface="Courier New"/>
                <a:cs typeface="Courier New"/>
                <a:sym typeface="Courier New"/>
              </a:rPr>
              <a:t>Select ?impacted WHERE {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B9BD5"/>
                </a:solidFill>
                <a:latin typeface="Courier New"/>
                <a:ea typeface="Courier New"/>
                <a:cs typeface="Courier New"/>
                <a:sym typeface="Courier New"/>
              </a:rPr>
              <a:t>   ex:ServerA ex:impacts+ ?impacted</a:t>
            </a:r>
            <a:endParaRPr sz="1100">
              <a:solidFill>
                <a:srgbClr val="5B9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B9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B9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B9BD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635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635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09075" y="826650"/>
            <a:ext cx="3182700" cy="218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391775" y="750450"/>
            <a:ext cx="2909700" cy="328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4266875" y="4610175"/>
            <a:ext cx="2857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?impacted ex:name ?name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363534"/>
                </a:solidFill>
                <a:latin typeface="Courier New"/>
                <a:ea typeface="Courier New"/>
                <a:cs typeface="Courier New"/>
                <a:sym typeface="Courier New"/>
              </a:rPr>
              <a:t>FILTER(lang(?name)) = ‘FR’ </a:t>
            </a:r>
            <a:endParaRPr sz="1100">
              <a:solidFill>
                <a:srgbClr val="5B9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Inventory with relationship</a:t>
            </a:r>
            <a:endParaRPr/>
          </a:p>
        </p:txBody>
      </p:sp>
      <p:pic>
        <p:nvPicPr>
          <p:cNvPr descr="Related image"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33" y="1668773"/>
            <a:ext cx="786846" cy="1125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86" name="Google Shape;1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533" y="3565120"/>
            <a:ext cx="786847" cy="1147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Matrix Reloaded (2003) DVD Release Date" id="187" name="Google Shape;1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9672" y="1663353"/>
            <a:ext cx="724853" cy="1125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Matrix Revolutions (4K UHD + HD + Bonus Disc)" id="188" name="Google Shape;18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4695" y="1701952"/>
            <a:ext cx="788983" cy="10479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1999672" y="3595211"/>
            <a:ext cx="1131300" cy="10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Genre: Science Fiction</a:t>
            </a: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description: …</a:t>
            </a: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…</a:t>
            </a: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1"/>
          <p:cNvCxnSpPr>
            <a:stCxn id="185" idx="2"/>
            <a:endCxn id="186" idx="0"/>
          </p:cNvCxnSpPr>
          <p:nvPr/>
        </p:nvCxnSpPr>
        <p:spPr>
          <a:xfrm>
            <a:off x="765956" y="2793904"/>
            <a:ext cx="0" cy="7713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1" name="Google Shape;191;p21"/>
          <p:cNvCxnSpPr>
            <a:stCxn id="185" idx="3"/>
            <a:endCxn id="187" idx="1"/>
          </p:cNvCxnSpPr>
          <p:nvPr/>
        </p:nvCxnSpPr>
        <p:spPr>
          <a:xfrm flipH="1" rot="10800000">
            <a:off x="1159379" y="2225939"/>
            <a:ext cx="840300" cy="54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>
            <a:stCxn id="187" idx="3"/>
            <a:endCxn id="188" idx="1"/>
          </p:cNvCxnSpPr>
          <p:nvPr/>
        </p:nvCxnSpPr>
        <p:spPr>
          <a:xfrm>
            <a:off x="2724525" y="2225918"/>
            <a:ext cx="790200" cy="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1159380" y="2503921"/>
            <a:ext cx="840300" cy="18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2699464" y="2515732"/>
            <a:ext cx="840300" cy="18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95" name="Google Shape;195;p21"/>
          <p:cNvCxnSpPr>
            <a:stCxn id="186" idx="3"/>
            <a:endCxn id="189" idx="1"/>
          </p:cNvCxnSpPr>
          <p:nvPr/>
        </p:nvCxnSpPr>
        <p:spPr>
          <a:xfrm flipH="1" rot="10800000">
            <a:off x="1159380" y="4129949"/>
            <a:ext cx="840300" cy="87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endCxn id="189" idx="0"/>
          </p:cNvCxnSpPr>
          <p:nvPr/>
        </p:nvCxnSpPr>
        <p:spPr>
          <a:xfrm>
            <a:off x="1159522" y="2643011"/>
            <a:ext cx="1405800" cy="9522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1"/>
          <p:cNvCxnSpPr>
            <a:stCxn id="187" idx="2"/>
            <a:endCxn id="189" idx="0"/>
          </p:cNvCxnSpPr>
          <p:nvPr/>
        </p:nvCxnSpPr>
        <p:spPr>
          <a:xfrm>
            <a:off x="2362098" y="2788484"/>
            <a:ext cx="203100" cy="8067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>
            <a:stCxn id="187" idx="2"/>
            <a:endCxn id="187" idx="2"/>
          </p:cNvCxnSpPr>
          <p:nvPr/>
        </p:nvCxnSpPr>
        <p:spPr>
          <a:xfrm>
            <a:off x="2362098" y="2788484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1"/>
          <p:cNvCxnSpPr>
            <a:stCxn id="188" idx="2"/>
            <a:endCxn id="189" idx="0"/>
          </p:cNvCxnSpPr>
          <p:nvPr/>
        </p:nvCxnSpPr>
        <p:spPr>
          <a:xfrm flipH="1">
            <a:off x="2565187" y="2749885"/>
            <a:ext cx="1344000" cy="845400"/>
          </a:xfrm>
          <a:prstGeom prst="straightConnector1">
            <a:avLst/>
          </a:prstGeom>
          <a:noFill/>
          <a:ln cap="flat" cmpd="sng" w="12700">
            <a:solidFill>
              <a:srgbClr val="E3193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1"/>
          <p:cNvSpPr txBox="1"/>
          <p:nvPr/>
        </p:nvSpPr>
        <p:spPr>
          <a:xfrm>
            <a:off x="1414494" y="4138649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  <a:endParaRPr sz="1100"/>
          </a:p>
        </p:txBody>
      </p:sp>
      <p:sp>
        <p:nvSpPr>
          <p:cNvPr id="201" name="Google Shape;201;p21"/>
          <p:cNvSpPr txBox="1"/>
          <p:nvPr/>
        </p:nvSpPr>
        <p:spPr>
          <a:xfrm>
            <a:off x="1547573" y="3079983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  <a:endParaRPr sz="1100"/>
          </a:p>
        </p:txBody>
      </p:sp>
      <p:sp>
        <p:nvSpPr>
          <p:cNvPr id="202" name="Google Shape;202;p21"/>
          <p:cNvSpPr txBox="1"/>
          <p:nvPr/>
        </p:nvSpPr>
        <p:spPr>
          <a:xfrm>
            <a:off x="2316319" y="3018336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  <a:endParaRPr sz="1100"/>
          </a:p>
        </p:txBody>
      </p:sp>
      <p:sp>
        <p:nvSpPr>
          <p:cNvPr id="203" name="Google Shape;203;p21"/>
          <p:cNvSpPr txBox="1"/>
          <p:nvPr/>
        </p:nvSpPr>
        <p:spPr>
          <a:xfrm>
            <a:off x="3244143" y="3139943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  <a:endParaRPr sz="1100"/>
          </a:p>
        </p:txBody>
      </p:sp>
      <p:sp>
        <p:nvSpPr>
          <p:cNvPr id="204" name="Google Shape;204;p21"/>
          <p:cNvSpPr txBox="1"/>
          <p:nvPr/>
        </p:nvSpPr>
        <p:spPr>
          <a:xfrm>
            <a:off x="292154" y="3079982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relatedTo</a:t>
            </a:r>
            <a:endParaRPr sz="8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409077" y="2364437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relatedTo</a:t>
            </a:r>
            <a:endParaRPr sz="8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866673" y="2372350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relatedTo</a:t>
            </a:r>
            <a:endParaRPr sz="8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1409077" y="2085865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prequelTo</a:t>
            </a:r>
            <a:endParaRPr sz="8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2877722" y="2092743"/>
            <a:ext cx="531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prequelTo</a:t>
            </a:r>
            <a:endParaRPr sz="8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4940724" y="2357516"/>
            <a:ext cx="3854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31937"/>
                </a:solidFill>
                <a:latin typeface="Arial"/>
                <a:ea typeface="Arial"/>
                <a:cs typeface="Arial"/>
                <a:sym typeface="Arial"/>
              </a:rPr>
              <a:t>The right answer may be neither?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4826270" y="1195974"/>
            <a:ext cx="16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4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LPG</a:t>
            </a:r>
            <a:r>
              <a:rPr lang="en" sz="2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54875" y="1030645"/>
            <a:ext cx="849458" cy="92340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10102983" y="1368284"/>
            <a:ext cx="108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849885" y="3738854"/>
            <a:ext cx="373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Stay open, there may always be something better to use out there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7874" y="375826"/>
            <a:ext cx="2555500" cy="1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361675" y="1294100"/>
            <a:ext cx="48912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Graph database in general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Use cases to demonstrate strength of graph database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Questions </a:t>
            </a:r>
            <a:endParaRPr b="0" i="0" sz="1800" u="none" cap="none" strike="noStrike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125" y="2971175"/>
            <a:ext cx="4159398" cy="20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75" y="2971175"/>
            <a:ext cx="3723748" cy="26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a Graph Database</a:t>
            </a:r>
            <a:endParaRPr/>
          </a:p>
        </p:txBody>
      </p:sp>
      <p:sp>
        <p:nvSpPr>
          <p:cNvPr id="62" name="Google Shape;62;p10"/>
          <p:cNvSpPr txBox="1"/>
          <p:nvPr/>
        </p:nvSpPr>
        <p:spPr>
          <a:xfrm>
            <a:off x="412375" y="784650"/>
            <a:ext cx="8489100" cy="5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>
                <a:solidFill>
                  <a:srgbClr val="363534"/>
                </a:solidFill>
              </a:rPr>
              <a:t>Graph database </a:t>
            </a:r>
            <a:r>
              <a:rPr lang="en" sz="1620">
                <a:solidFill>
                  <a:srgbClr val="363534"/>
                </a:solidFill>
              </a:rPr>
              <a:t>portray the data it is viewed conceptually. </a:t>
            </a:r>
            <a:r>
              <a:rPr i="1" lang="en" sz="1620">
                <a:solidFill>
                  <a:srgbClr val="363534"/>
                </a:solidFill>
              </a:rPr>
              <a:t>Graph database model the facts, relational database model data based on the problem to be solved.  </a:t>
            </a:r>
            <a:endParaRPr i="1" sz="162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363534"/>
                </a:solidFill>
              </a:rPr>
              <a:t>The data is represented in terms of </a:t>
            </a:r>
            <a:endParaRPr>
              <a:solidFill>
                <a:srgbClr val="363534"/>
              </a:solidFill>
            </a:endParaRPr>
          </a:p>
          <a:p>
            <a:pPr indent="-225425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842"/>
              <a:buChar char="•"/>
            </a:pPr>
            <a:r>
              <a:rPr lang="en" sz="1620">
                <a:solidFill>
                  <a:srgbClr val="363534"/>
                </a:solidFill>
              </a:rPr>
              <a:t>Nodes also known as Vertices</a:t>
            </a:r>
            <a:endParaRPr>
              <a:solidFill>
                <a:srgbClr val="363534"/>
              </a:solidFill>
            </a:endParaRPr>
          </a:p>
          <a:p>
            <a:pPr indent="-225425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842"/>
              <a:buChar char="•"/>
            </a:pPr>
            <a:r>
              <a:rPr lang="en" sz="1620">
                <a:solidFill>
                  <a:srgbClr val="363534"/>
                </a:solidFill>
              </a:rPr>
              <a:t>Edges also known as Object Properties or Relationship</a:t>
            </a:r>
            <a:endParaRPr>
              <a:solidFill>
                <a:srgbClr val="363534"/>
              </a:solidFill>
            </a:endParaRPr>
          </a:p>
          <a:p>
            <a:pPr indent="-225425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842"/>
              <a:buChar char="•"/>
            </a:pPr>
            <a:r>
              <a:rPr lang="en" sz="1620">
                <a:solidFill>
                  <a:srgbClr val="363534"/>
                </a:solidFill>
              </a:rPr>
              <a:t>Properties also known as Data Properties</a:t>
            </a:r>
            <a:endParaRPr>
              <a:solidFill>
                <a:srgbClr val="363534"/>
              </a:solidFill>
            </a:endParaRPr>
          </a:p>
          <a:p>
            <a:pPr indent="-108458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363534"/>
                </a:solidFill>
              </a:rPr>
              <a:t>There are two main type of Graph Database technology</a:t>
            </a:r>
            <a:endParaRPr>
              <a:solidFill>
                <a:srgbClr val="363534"/>
              </a:solidFill>
            </a:endParaRPr>
          </a:p>
          <a:p>
            <a:pPr indent="-225425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842"/>
              <a:buChar char="•"/>
            </a:pPr>
            <a:r>
              <a:rPr lang="en" sz="1620">
                <a:solidFill>
                  <a:srgbClr val="363534"/>
                </a:solidFill>
              </a:rPr>
              <a:t>Property Graph</a:t>
            </a:r>
            <a:endParaRPr>
              <a:solidFill>
                <a:srgbClr val="363534"/>
              </a:solidFill>
            </a:endParaRPr>
          </a:p>
          <a:p>
            <a:pPr indent="-225425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842"/>
              <a:buChar char="•"/>
            </a:pPr>
            <a:r>
              <a:rPr lang="en" sz="1620">
                <a:solidFill>
                  <a:srgbClr val="363534"/>
                </a:solidFill>
              </a:rPr>
              <a:t>Resource Description Framework(RDF) – Also known as Triple Store/Web Semantic</a:t>
            </a:r>
            <a:endParaRPr>
              <a:solidFill>
                <a:srgbClr val="363534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rgbClr val="363534"/>
              </a:solidFill>
            </a:endParaRPr>
          </a:p>
          <a:p>
            <a:pPr indent="-134302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730">
                <a:solidFill>
                  <a:srgbClr val="363534"/>
                </a:solidFill>
              </a:rPr>
              <a:t>Which is better? </a:t>
            </a:r>
            <a:r>
              <a:rPr b="1" lang="en" sz="2730">
                <a:solidFill>
                  <a:srgbClr val="B6D7A8"/>
                </a:solidFill>
              </a:rPr>
              <a:t>Like all things it depends</a:t>
            </a:r>
            <a:endParaRPr>
              <a:solidFill>
                <a:srgbClr val="B6D7A8"/>
              </a:solidFill>
            </a:endParaRPr>
          </a:p>
          <a:p>
            <a:pPr indent="0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70C0"/>
              </a:solidFill>
            </a:endParaRPr>
          </a:p>
          <a:p>
            <a:pPr indent="0" lvl="1" marL="2635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70C0"/>
              </a:solidFill>
            </a:endParaRPr>
          </a:p>
        </p:txBody>
      </p:sp>
      <p:grpSp>
        <p:nvGrpSpPr>
          <p:cNvPr id="63" name="Google Shape;63;p10"/>
          <p:cNvGrpSpPr/>
          <p:nvPr/>
        </p:nvGrpSpPr>
        <p:grpSpPr>
          <a:xfrm>
            <a:off x="6625274" y="1107509"/>
            <a:ext cx="1887615" cy="2555537"/>
            <a:chOff x="8309658" y="1597118"/>
            <a:chExt cx="2173169" cy="2914286"/>
          </a:xfrm>
        </p:grpSpPr>
        <p:pic>
          <p:nvPicPr>
            <p:cNvPr id="64" name="Google Shape;6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95015" y="3459812"/>
              <a:ext cx="1240339" cy="1051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09658" y="1597118"/>
              <a:ext cx="2173169" cy="12825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" name="Google Shape;66;p10"/>
            <p:cNvCxnSpPr/>
            <p:nvPr/>
          </p:nvCxnSpPr>
          <p:spPr>
            <a:xfrm>
              <a:off x="8385243" y="2646122"/>
              <a:ext cx="593400" cy="1030800"/>
            </a:xfrm>
            <a:prstGeom prst="straightConnector1">
              <a:avLst/>
            </a:prstGeom>
            <a:noFill/>
            <a:ln cap="flat" cmpd="sng" w="12700">
              <a:solidFill>
                <a:srgbClr val="E3193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 flipH="1">
              <a:off x="9922226" y="2646122"/>
              <a:ext cx="522900" cy="1030800"/>
            </a:xfrm>
            <a:prstGeom prst="straightConnector1">
              <a:avLst/>
            </a:prstGeom>
            <a:noFill/>
            <a:ln cap="flat" cmpd="sng" w="12700">
              <a:solidFill>
                <a:srgbClr val="E3193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need?</a:t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383300" y="772450"/>
            <a:ext cx="8657400" cy="4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40"/>
              <a:buChar char="•"/>
            </a:pPr>
            <a:r>
              <a:rPr lang="en" sz="2100">
                <a:solidFill>
                  <a:srgbClr val="363534"/>
                </a:solidFill>
              </a:rPr>
              <a:t>Does my model requires a lot of properties on the edges</a:t>
            </a:r>
            <a:endParaRPr sz="1700">
              <a:solidFill>
                <a:srgbClr val="363534"/>
              </a:solidFill>
            </a:endParaRPr>
          </a:p>
          <a:p>
            <a:pPr indent="-323850" lvl="0" marL="34290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340"/>
              <a:buChar char="•"/>
            </a:pPr>
            <a:r>
              <a:rPr lang="en" sz="2100">
                <a:solidFill>
                  <a:srgbClr val="363534"/>
                </a:solidFill>
              </a:rPr>
              <a:t>Would semantic be useful:</a:t>
            </a:r>
            <a:endParaRPr sz="1700">
              <a:solidFill>
                <a:srgbClr val="363534"/>
              </a:solidFill>
            </a:endParaRPr>
          </a:p>
          <a:p>
            <a:pPr indent="-254000" lvl="2" marL="536575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700">
                <a:solidFill>
                  <a:srgbClr val="363534"/>
                </a:solidFill>
              </a:rPr>
              <a:t>Synonyms/shortcut</a:t>
            </a:r>
            <a:endParaRPr sz="1500">
              <a:solidFill>
                <a:srgbClr val="363534"/>
              </a:solidFill>
            </a:endParaRPr>
          </a:p>
          <a:p>
            <a:pPr indent="-254000" lvl="2" marL="536575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700">
                <a:solidFill>
                  <a:srgbClr val="363534"/>
                </a:solidFill>
              </a:rPr>
              <a:t>Inference</a:t>
            </a:r>
            <a:endParaRPr sz="1500">
              <a:solidFill>
                <a:srgbClr val="363534"/>
              </a:solidFill>
            </a:endParaRPr>
          </a:p>
          <a:p>
            <a:pPr indent="-254000" lvl="2" marL="536575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700">
                <a:solidFill>
                  <a:srgbClr val="363534"/>
                </a:solidFill>
              </a:rPr>
              <a:t>Taxonomy/Ontology</a:t>
            </a:r>
            <a:endParaRPr sz="1500">
              <a:solidFill>
                <a:srgbClr val="363534"/>
              </a:solidFill>
            </a:endParaRPr>
          </a:p>
          <a:p>
            <a:pPr indent="-323850" lvl="0" marL="34290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340"/>
              <a:buChar char="•"/>
            </a:pPr>
            <a:r>
              <a:rPr lang="en" sz="2100">
                <a:solidFill>
                  <a:srgbClr val="363534"/>
                </a:solidFill>
              </a:rPr>
              <a:t>Is there an already existing data model I can reuse. </a:t>
            </a:r>
            <a:endParaRPr sz="1700">
              <a:solidFill>
                <a:srgbClr val="363534"/>
              </a:solidFill>
            </a:endParaRPr>
          </a:p>
          <a:p>
            <a:pPr indent="-323850" lvl="0" marL="34290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340"/>
              <a:buChar char="•"/>
            </a:pPr>
            <a:r>
              <a:rPr lang="en" sz="2100">
                <a:solidFill>
                  <a:srgbClr val="363534"/>
                </a:solidFill>
              </a:rPr>
              <a:t>Do you have many multi-values properties</a:t>
            </a:r>
            <a:endParaRPr sz="1700">
              <a:solidFill>
                <a:srgbClr val="363534"/>
              </a:solidFill>
            </a:endParaRPr>
          </a:p>
          <a:p>
            <a:pPr indent="-323850" lvl="0" marL="34290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340"/>
              <a:buChar char="•"/>
            </a:pPr>
            <a:r>
              <a:rPr lang="en" sz="2100">
                <a:solidFill>
                  <a:srgbClr val="363534"/>
                </a:solidFill>
              </a:rPr>
              <a:t>Do you require multi-language support </a:t>
            </a:r>
            <a:endParaRPr sz="1700">
              <a:solidFill>
                <a:srgbClr val="363534"/>
              </a:solidFill>
            </a:endParaRPr>
          </a:p>
          <a:p>
            <a:pPr indent="-323850" lvl="0" marL="34290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340"/>
              <a:buChar char="•"/>
            </a:pPr>
            <a:r>
              <a:rPr lang="en" sz="2100">
                <a:solidFill>
                  <a:srgbClr val="363534"/>
                </a:solidFill>
              </a:rPr>
              <a:t>Federation: </a:t>
            </a:r>
            <a:endParaRPr sz="1700">
              <a:solidFill>
                <a:srgbClr val="363534"/>
              </a:solidFill>
            </a:endParaRPr>
          </a:p>
          <a:p>
            <a:pPr indent="-254000" lvl="2" marL="536575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700">
                <a:solidFill>
                  <a:srgbClr val="363534"/>
                </a:solidFill>
              </a:rPr>
              <a:t>Ability to query </a:t>
            </a:r>
            <a:r>
              <a:rPr lang="en" sz="1700">
                <a:solidFill>
                  <a:srgbClr val="363534"/>
                </a:solidFill>
              </a:rPr>
              <a:t>different</a:t>
            </a:r>
            <a:r>
              <a:rPr lang="en" sz="1700">
                <a:solidFill>
                  <a:srgbClr val="363534"/>
                </a:solidFill>
              </a:rPr>
              <a:t> database as if it was one</a:t>
            </a:r>
            <a:endParaRPr sz="1500">
              <a:solidFill>
                <a:srgbClr val="363534"/>
              </a:solidFill>
            </a:endParaRPr>
          </a:p>
          <a:p>
            <a:pPr indent="-254000" lvl="2" marL="536575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700">
                <a:solidFill>
                  <a:srgbClr val="363534"/>
                </a:solidFill>
              </a:rPr>
              <a:t>Do you need subgraph at the physical level</a:t>
            </a:r>
            <a:endParaRPr sz="1500">
              <a:solidFill>
                <a:srgbClr val="363534"/>
              </a:solidFill>
            </a:endParaRPr>
          </a:p>
          <a:p>
            <a:pPr indent="-323850" lvl="0" marL="34290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340"/>
              <a:buChar char="•"/>
            </a:pPr>
            <a:r>
              <a:rPr lang="en" sz="2100">
                <a:solidFill>
                  <a:srgbClr val="363534"/>
                </a:solidFill>
              </a:rPr>
              <a:t>Flexibility required: Schema or </a:t>
            </a:r>
            <a:r>
              <a:rPr lang="en" sz="2100">
                <a:solidFill>
                  <a:srgbClr val="363534"/>
                </a:solidFill>
              </a:rPr>
              <a:t>Schema Less</a:t>
            </a:r>
            <a:endParaRPr sz="2100">
              <a:solidFill>
                <a:srgbClr val="363534"/>
              </a:solidFill>
            </a:endParaRPr>
          </a:p>
          <a:p>
            <a:pPr indent="-203200" lvl="0" marL="3429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35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Graph Model</a:t>
            </a:r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311703" y="956875"/>
            <a:ext cx="84789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40"/>
              <a:buChar char="•"/>
            </a:pPr>
            <a:r>
              <a:rPr lang="en" sz="2400">
                <a:solidFill>
                  <a:srgbClr val="363534"/>
                </a:solidFill>
              </a:rPr>
              <a:t>Node and edge are data containers (key/value pair)</a:t>
            </a:r>
            <a:endParaRPr sz="2000">
              <a:solidFill>
                <a:srgbClr val="363534"/>
              </a:solidFill>
            </a:endParaRPr>
          </a:p>
          <a:p>
            <a:pPr indent="-285750" lvl="0" marL="28575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640"/>
              <a:buChar char="•"/>
            </a:pPr>
            <a:r>
              <a:rPr lang="en" sz="2400">
                <a:solidFill>
                  <a:srgbClr val="363534"/>
                </a:solidFill>
              </a:rPr>
              <a:t>Node id are usually internal driven</a:t>
            </a:r>
            <a:endParaRPr sz="2000">
              <a:solidFill>
                <a:srgbClr val="363534"/>
              </a:solidFill>
            </a:endParaRPr>
          </a:p>
          <a:p>
            <a:pPr indent="-285750" lvl="0" marL="28575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640"/>
              <a:buChar char="•"/>
            </a:pPr>
            <a:r>
              <a:rPr lang="en" sz="2400">
                <a:solidFill>
                  <a:srgbClr val="363534"/>
                </a:solidFill>
              </a:rPr>
              <a:t>Can have properties on edges</a:t>
            </a:r>
            <a:r>
              <a:rPr baseline="30000" lang="en" sz="2400">
                <a:solidFill>
                  <a:srgbClr val="363534"/>
                </a:solidFill>
              </a:rPr>
              <a:t>1</a:t>
            </a:r>
            <a:endParaRPr sz="2000">
              <a:solidFill>
                <a:srgbClr val="363534"/>
              </a:solidFill>
            </a:endParaRPr>
          </a:p>
          <a:p>
            <a:pPr indent="-285750" lvl="0" marL="28575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640"/>
              <a:buChar char="•"/>
            </a:pPr>
            <a:r>
              <a:rPr lang="en" sz="2400">
                <a:solidFill>
                  <a:srgbClr val="363534"/>
                </a:solidFill>
              </a:rPr>
              <a:t>Better for simple path traversal</a:t>
            </a:r>
            <a:r>
              <a:rPr baseline="30000" lang="en" sz="2400">
                <a:solidFill>
                  <a:srgbClr val="363534"/>
                </a:solidFill>
              </a:rPr>
              <a:t>2</a:t>
            </a:r>
            <a:r>
              <a:rPr lang="en" sz="2400">
                <a:solidFill>
                  <a:srgbClr val="363534"/>
                </a:solidFill>
              </a:rPr>
              <a:t> </a:t>
            </a:r>
            <a:endParaRPr sz="2000">
              <a:solidFill>
                <a:srgbClr val="363534"/>
              </a:solidFill>
            </a:endParaRPr>
          </a:p>
          <a:p>
            <a:pPr indent="-285750" lvl="0" marL="28575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640"/>
              <a:buChar char="•"/>
            </a:pPr>
            <a:r>
              <a:rPr lang="en" sz="2400">
                <a:solidFill>
                  <a:srgbClr val="363534"/>
                </a:solidFill>
              </a:rPr>
              <a:t>Schema</a:t>
            </a:r>
            <a:r>
              <a:rPr baseline="30000" lang="en" sz="2400">
                <a:solidFill>
                  <a:srgbClr val="363534"/>
                </a:solidFill>
              </a:rPr>
              <a:t>3</a:t>
            </a:r>
            <a:r>
              <a:rPr lang="en" sz="2400">
                <a:solidFill>
                  <a:srgbClr val="363534"/>
                </a:solidFill>
              </a:rPr>
              <a:t> </a:t>
            </a:r>
            <a:endParaRPr sz="2000">
              <a:solidFill>
                <a:srgbClr val="363534"/>
              </a:solidFill>
            </a:endParaRPr>
          </a:p>
          <a:p>
            <a:pPr indent="-285750" lvl="0" marL="28575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640"/>
              <a:buChar char="•"/>
            </a:pPr>
            <a:r>
              <a:rPr lang="en" sz="2400">
                <a:solidFill>
                  <a:srgbClr val="363534"/>
                </a:solidFill>
              </a:rPr>
              <a:t>No standard query language</a:t>
            </a:r>
            <a:r>
              <a:rPr baseline="30000" lang="en" sz="2400">
                <a:solidFill>
                  <a:srgbClr val="363534"/>
                </a:solidFill>
              </a:rPr>
              <a:t>4</a:t>
            </a:r>
            <a:endParaRPr sz="2000">
              <a:solidFill>
                <a:srgbClr val="363534"/>
              </a:solidFill>
            </a:endParaRPr>
          </a:p>
          <a:p>
            <a:pPr indent="-285750" lvl="0" marL="285750" rtl="0" algn="l"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2640"/>
              <a:buChar char="•"/>
            </a:pPr>
            <a:r>
              <a:rPr lang="en" sz="2400">
                <a:solidFill>
                  <a:srgbClr val="363534"/>
                </a:solidFill>
              </a:rPr>
              <a:t>Developer-centrique query language</a:t>
            </a:r>
            <a:endParaRPr baseline="30000" sz="2400">
              <a:solidFill>
                <a:srgbClr val="363534"/>
              </a:solidFill>
            </a:endParaRPr>
          </a:p>
          <a:p>
            <a:pPr indent="-118110" lvl="0" marL="28575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3534"/>
              </a:solidFill>
            </a:endParaRPr>
          </a:p>
          <a:p>
            <a:pPr indent="-118110" lvl="0" marL="28575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3534"/>
              </a:solidFill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145837" y="4724704"/>
            <a:ext cx="949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RDF 1.2 is to support properties , some vendors already or will soon support proposal  (</a:t>
            </a:r>
            <a:r>
              <a:rPr lang="en" sz="900">
                <a:solidFill>
                  <a:srgbClr val="363534"/>
                </a:solidFill>
              </a:rPr>
              <a:t>RDF *)</a:t>
            </a:r>
            <a:endParaRPr sz="9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Spark may be needed, some RDF vendors already support this efficiently. </a:t>
            </a:r>
            <a:endParaRPr sz="9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Some RDF support constraint which can be force or reporting on issue</a:t>
            </a:r>
            <a:endParaRPr sz="9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No standard, thought Gremlin is popular among many implementation and many vendors working on supporting SPARQL</a:t>
            </a:r>
            <a:r>
              <a:rPr lang="en" sz="12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2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upload.wikimedia.org/wikipedia/commons/3/3a/GraphDatabase_PropertyGraph.png"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4275" y="1430650"/>
            <a:ext cx="3449749" cy="2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Description Framework (RDF)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11700" y="894750"/>
            <a:ext cx="51777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219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All data represented by triple or quad  </a:t>
            </a:r>
            <a:endParaRPr sz="1900">
              <a:solidFill>
                <a:srgbClr val="363534"/>
              </a:solidFill>
            </a:endParaRPr>
          </a:p>
          <a:p>
            <a:pPr indent="-232981" lvl="1" marL="5492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6AA84F"/>
              </a:buClr>
              <a:buSzPts val="1600"/>
              <a:buChar char="•"/>
            </a:pPr>
            <a:r>
              <a:rPr i="1" lang="en" sz="1600">
                <a:solidFill>
                  <a:srgbClr val="363534"/>
                </a:solidFill>
              </a:rPr>
              <a:t>(subject, predicate, property)</a:t>
            </a:r>
            <a:endParaRPr sz="1600">
              <a:solidFill>
                <a:srgbClr val="363534"/>
              </a:solidFill>
            </a:endParaRPr>
          </a:p>
          <a:p>
            <a:pPr indent="-232981" lvl="1" marL="5492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6AA84F"/>
              </a:buClr>
              <a:buSzPts val="1600"/>
              <a:buChar char="•"/>
            </a:pPr>
            <a:r>
              <a:rPr i="1" lang="en" sz="1600">
                <a:solidFill>
                  <a:srgbClr val="363534"/>
                </a:solidFill>
              </a:rPr>
              <a:t>(subgraph, subject predicate property)</a:t>
            </a:r>
            <a:endParaRPr sz="16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Cannot have properties on edges</a:t>
            </a:r>
            <a:r>
              <a:rPr baseline="30000" lang="en" sz="1900">
                <a:solidFill>
                  <a:srgbClr val="363534"/>
                </a:solidFill>
              </a:rPr>
              <a:t>1</a:t>
            </a:r>
            <a:endParaRPr sz="19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Schemaless</a:t>
            </a:r>
            <a:r>
              <a:rPr baseline="30000" lang="en" sz="1900">
                <a:solidFill>
                  <a:srgbClr val="363534"/>
                </a:solidFill>
              </a:rPr>
              <a:t>2</a:t>
            </a:r>
            <a:r>
              <a:rPr lang="en" sz="1900">
                <a:solidFill>
                  <a:srgbClr val="363534"/>
                </a:solidFill>
              </a:rPr>
              <a:t> </a:t>
            </a:r>
            <a:endParaRPr sz="19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i="1" lang="en" sz="1900">
                <a:solidFill>
                  <a:srgbClr val="363534"/>
                </a:solidFill>
              </a:rPr>
              <a:t>Support Web Semantic </a:t>
            </a:r>
            <a:r>
              <a:rPr i="1" lang="en" sz="1200">
                <a:solidFill>
                  <a:srgbClr val="363534"/>
                </a:solidFill>
              </a:rPr>
              <a:t>(Ontologies,Inference Reasoning)</a:t>
            </a:r>
            <a:endParaRPr i="1" sz="1200">
              <a:solidFill>
                <a:srgbClr val="363534"/>
              </a:solidFill>
            </a:endParaRPr>
          </a:p>
          <a:p>
            <a:pPr indent="-291369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Federation</a:t>
            </a:r>
            <a:r>
              <a:rPr baseline="30000" lang="en" sz="1900">
                <a:solidFill>
                  <a:srgbClr val="363534"/>
                </a:solidFill>
              </a:rPr>
              <a:t>3</a:t>
            </a:r>
            <a:r>
              <a:rPr lang="en" sz="1900">
                <a:solidFill>
                  <a:srgbClr val="363534"/>
                </a:solidFill>
              </a:rPr>
              <a:t> </a:t>
            </a:r>
            <a:r>
              <a:rPr lang="en" sz="1200">
                <a:solidFill>
                  <a:srgbClr val="363534"/>
                </a:solidFill>
              </a:rPr>
              <a:t>(subgraph, other database)</a:t>
            </a:r>
            <a:endParaRPr sz="12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Standard query language</a:t>
            </a:r>
            <a:endParaRPr sz="19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Data centrique query language</a:t>
            </a:r>
            <a:endParaRPr sz="19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Multi-Value support</a:t>
            </a:r>
            <a:r>
              <a:rPr baseline="30000" lang="en" sz="1900">
                <a:solidFill>
                  <a:srgbClr val="363534"/>
                </a:solidFill>
              </a:rPr>
              <a:t>4</a:t>
            </a:r>
            <a:endParaRPr baseline="30000" sz="19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Multi-Language support</a:t>
            </a:r>
            <a:endParaRPr sz="1900">
              <a:solidFill>
                <a:srgbClr val="363534"/>
              </a:solidFill>
            </a:endParaRPr>
          </a:p>
          <a:p>
            <a:pPr indent="-234219" lvl="0" marL="2857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900"/>
              <a:buChar char="•"/>
            </a:pPr>
            <a:r>
              <a:rPr lang="en" sz="1900">
                <a:solidFill>
                  <a:srgbClr val="363534"/>
                </a:solidFill>
              </a:rPr>
              <a:t>A lot of tools available </a:t>
            </a:r>
            <a:endParaRPr sz="1900">
              <a:solidFill>
                <a:srgbClr val="363534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28437" y="4792867"/>
            <a:ext cx="949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RDF 1.2 is to support properties, some vendors already or will soon support proposal</a:t>
            </a:r>
            <a:endParaRPr sz="1100"/>
          </a:p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Some RDF support SHACL which is a constraint ontology which can be set as strict or reporting</a:t>
            </a:r>
            <a:endParaRPr sz="1100"/>
          </a:p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Some vendor go beyond supporting federation across RDF, and support SQL, CQL(Cassandra), MongoDB, … </a:t>
            </a:r>
            <a:endParaRPr sz="1100"/>
          </a:p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3534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This possible in property graph using Array</a:t>
            </a:r>
            <a:endParaRPr sz="1100"/>
          </a:p>
        </p:txBody>
      </p:sp>
      <p:sp>
        <p:nvSpPr>
          <p:cNvPr id="89" name="Google Shape;89;p13"/>
          <p:cNvSpPr/>
          <p:nvPr/>
        </p:nvSpPr>
        <p:spPr>
          <a:xfrm>
            <a:off x="6202150" y="1148025"/>
            <a:ext cx="9207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Vero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227425" y="2142575"/>
            <a:ext cx="8814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Alain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449225" y="3322975"/>
            <a:ext cx="8814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Jane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256850" y="3322975"/>
            <a:ext cx="9207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John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991725" y="1220625"/>
            <a:ext cx="12645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1990/09/05</a:t>
            </a:r>
            <a:endParaRPr sz="1000">
              <a:solidFill>
                <a:srgbClr val="274E13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7991725" y="2213750"/>
            <a:ext cx="12645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1970/07/07</a:t>
            </a:r>
            <a:endParaRPr sz="1000">
              <a:solidFill>
                <a:srgbClr val="274E13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311700" y="4104150"/>
            <a:ext cx="12645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1934/07/02</a:t>
            </a:r>
            <a:endParaRPr sz="1000">
              <a:solidFill>
                <a:srgbClr val="274E13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489400" y="4130525"/>
            <a:ext cx="12645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1937/10/10</a:t>
            </a:r>
            <a:endParaRPr sz="1000">
              <a:solidFill>
                <a:srgbClr val="274E13"/>
              </a:solidFill>
            </a:endParaRPr>
          </a:p>
        </p:txBody>
      </p:sp>
      <p:cxnSp>
        <p:nvCxnSpPr>
          <p:cNvPr id="97" name="Google Shape;97;p13"/>
          <p:cNvCxnSpPr>
            <a:stCxn id="91" idx="4"/>
          </p:cNvCxnSpPr>
          <p:nvPr/>
        </p:nvCxnSpPr>
        <p:spPr>
          <a:xfrm>
            <a:off x="5889925" y="3700375"/>
            <a:ext cx="51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92" idx="4"/>
          </p:cNvCxnSpPr>
          <p:nvPr/>
        </p:nvCxnSpPr>
        <p:spPr>
          <a:xfrm>
            <a:off x="7717200" y="3700375"/>
            <a:ext cx="132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91" idx="0"/>
            <a:endCxn id="90" idx="4"/>
          </p:cNvCxnSpPr>
          <p:nvPr/>
        </p:nvCxnSpPr>
        <p:spPr>
          <a:xfrm flipH="1" rot="10800000">
            <a:off x="5889925" y="2519875"/>
            <a:ext cx="778200" cy="8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92" idx="0"/>
            <a:endCxn id="90" idx="4"/>
          </p:cNvCxnSpPr>
          <p:nvPr/>
        </p:nvCxnSpPr>
        <p:spPr>
          <a:xfrm rot="10800000">
            <a:off x="6668100" y="2519875"/>
            <a:ext cx="1049100" cy="8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stCxn id="89" idx="4"/>
            <a:endCxn id="90" idx="0"/>
          </p:cNvCxnSpPr>
          <p:nvPr/>
        </p:nvCxnSpPr>
        <p:spPr>
          <a:xfrm>
            <a:off x="6662500" y="1525425"/>
            <a:ext cx="5700" cy="6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3"/>
          <p:cNvSpPr txBox="1"/>
          <p:nvPr/>
        </p:nvSpPr>
        <p:spPr>
          <a:xfrm>
            <a:off x="6598625" y="1653325"/>
            <a:ext cx="95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IsDaugtherOf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365750" y="2787475"/>
            <a:ext cx="836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IsMotherOf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256850" y="2787475"/>
            <a:ext cx="836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IsFatherOf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105" name="Google Shape;105;p13"/>
          <p:cNvCxnSpPr>
            <a:endCxn id="94" idx="1"/>
          </p:cNvCxnSpPr>
          <p:nvPr/>
        </p:nvCxnSpPr>
        <p:spPr>
          <a:xfrm>
            <a:off x="7108825" y="2329850"/>
            <a:ext cx="8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>
            <a:stCxn id="89" idx="6"/>
            <a:endCxn id="93" idx="1"/>
          </p:cNvCxnSpPr>
          <p:nvPr/>
        </p:nvCxnSpPr>
        <p:spPr>
          <a:xfrm>
            <a:off x="7122850" y="1336725"/>
            <a:ext cx="86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3"/>
          <p:cNvSpPr txBox="1"/>
          <p:nvPr/>
        </p:nvSpPr>
        <p:spPr>
          <a:xfrm>
            <a:off x="7196250" y="1068825"/>
            <a:ext cx="95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Born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7235500" y="2093100"/>
            <a:ext cx="95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Born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653450" y="3735825"/>
            <a:ext cx="95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Born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842075" y="3781500"/>
            <a:ext cx="95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Born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262450" y="1975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Resource Description Framework(RDF):</a:t>
            </a:r>
            <a:r>
              <a:rPr lang="en"/>
              <a:t> </a:t>
            </a:r>
            <a:r>
              <a:rPr lang="en" sz="1800"/>
              <a:t>Ontology - Inference</a:t>
            </a:r>
            <a:endParaRPr sz="1800"/>
          </a:p>
        </p:txBody>
      </p:sp>
      <p:sp>
        <p:nvSpPr>
          <p:cNvPr id="116" name="Google Shape;116;p14"/>
          <p:cNvSpPr/>
          <p:nvPr/>
        </p:nvSpPr>
        <p:spPr>
          <a:xfrm>
            <a:off x="3267290" y="1219268"/>
            <a:ext cx="13215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Ontology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205965" y="1837286"/>
            <a:ext cx="1179300" cy="54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60950" y="3776486"/>
            <a:ext cx="337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Ask { ex:Jane isMother ex:Bob }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Ask { ex:John isFather ex:Bob }</a:t>
            </a:r>
            <a:endParaRPr sz="15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Ask { ex:Julie isDaughter ex:Bob</a:t>
            </a:r>
            <a:endParaRPr sz="15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972800" y="3031025"/>
            <a:ext cx="42657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isMother/isFather =&gt; isPaternalGrandMother</a:t>
            </a:r>
            <a:endParaRPr sz="11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100">
                <a:solidFill>
                  <a:srgbClr val="38761D"/>
                </a:solidFill>
              </a:rPr>
              <a:t>F</a:t>
            </a:r>
            <a:r>
              <a:rPr lang="en" sz="11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ather/isFather =&gt; IsPaternalGrandFather </a:t>
            </a:r>
            <a:endParaRPr sz="11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578152" y="3628061"/>
            <a:ext cx="50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rgbClr val="363534"/>
                </a:solidFill>
              </a:rPr>
              <a:t>Ask { ex:Bob Male }</a:t>
            </a:r>
            <a:endParaRPr sz="1500">
              <a:solidFill>
                <a:srgbClr val="36353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6353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6353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Ask { ex:Bob isFather ex:Julie }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Ask { ex:John  isPaternalGrandFather Julie}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3534"/>
                </a:solidFill>
                <a:latin typeface="Arial"/>
                <a:ea typeface="Arial"/>
                <a:cs typeface="Arial"/>
                <a:sym typeface="Arial"/>
              </a:rPr>
              <a:t>Ask { ex:Jane isPaternalGrandMother ex:Bob</a:t>
            </a:r>
            <a:endParaRPr sz="1500">
              <a:solidFill>
                <a:srgbClr val="3635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062683" y="5093911"/>
            <a:ext cx="270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Will all return true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230575" y="1008625"/>
            <a:ext cx="9207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Julie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255850" y="2003175"/>
            <a:ext cx="8814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Bob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477650" y="3183575"/>
            <a:ext cx="8814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Jane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285275" y="3183575"/>
            <a:ext cx="920700" cy="377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John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126" name="Google Shape;126;p14"/>
          <p:cNvCxnSpPr>
            <a:stCxn id="124" idx="0"/>
            <a:endCxn id="123" idx="4"/>
          </p:cNvCxnSpPr>
          <p:nvPr/>
        </p:nvCxnSpPr>
        <p:spPr>
          <a:xfrm flipH="1" rot="10800000">
            <a:off x="918350" y="2380475"/>
            <a:ext cx="778200" cy="8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25" idx="0"/>
            <a:endCxn id="123" idx="4"/>
          </p:cNvCxnSpPr>
          <p:nvPr/>
        </p:nvCxnSpPr>
        <p:spPr>
          <a:xfrm rot="10800000">
            <a:off x="1696525" y="2380475"/>
            <a:ext cx="1049100" cy="8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22" idx="4"/>
            <a:endCxn id="123" idx="0"/>
          </p:cNvCxnSpPr>
          <p:nvPr/>
        </p:nvCxnSpPr>
        <p:spPr>
          <a:xfrm>
            <a:off x="1690925" y="1386025"/>
            <a:ext cx="5700" cy="6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4"/>
          <p:cNvSpPr txBox="1"/>
          <p:nvPr/>
        </p:nvSpPr>
        <p:spPr>
          <a:xfrm>
            <a:off x="1627050" y="1513925"/>
            <a:ext cx="95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IsDaugtherOf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94175" y="2648075"/>
            <a:ext cx="836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IsMotherOf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2285275" y="2648075"/>
            <a:ext cx="836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IsFatherOf</a:t>
            </a:r>
            <a:endParaRPr sz="1000">
              <a:solidFill>
                <a:srgbClr val="38761D"/>
              </a:solidFill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190" y="986272"/>
            <a:ext cx="4050138" cy="200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Resource Description Framework(RDF):</a:t>
            </a:r>
            <a:r>
              <a:rPr lang="en"/>
              <a:t> </a:t>
            </a:r>
            <a:r>
              <a:rPr lang="en" sz="1800"/>
              <a:t>Ontology - Inference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00407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b="1" lang="en" sz="1400">
                <a:solidFill>
                  <a:srgbClr val="274E13"/>
                </a:solidFill>
              </a:rPr>
              <a:t>Flexibility</a:t>
            </a:r>
            <a:endParaRPr sz="14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t/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lang="en" sz="1400">
                <a:solidFill>
                  <a:srgbClr val="363534"/>
                </a:solidFill>
              </a:rPr>
              <a:t>For example what if will only run the following query on the data set</a:t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lang="en" sz="1400">
                <a:solidFill>
                  <a:srgbClr val="363534"/>
                </a:solidFill>
              </a:rPr>
              <a:t>select ?ancestor { ?ancestor isAncestor of &lt;value&gt; }</a:t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t/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b="1" lang="en" sz="1400">
                <a:solidFill>
                  <a:srgbClr val="274E13"/>
                </a:solidFill>
              </a:rPr>
              <a:t>How performance?</a:t>
            </a:r>
            <a:r>
              <a:rPr lang="en" sz="1400">
                <a:solidFill>
                  <a:srgbClr val="363534"/>
                </a:solidFill>
              </a:rPr>
              <a:t> Their the catch and it depends on </a:t>
            </a:r>
            <a:endParaRPr sz="1400">
              <a:solidFill>
                <a:srgbClr val="363534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400">
                <a:solidFill>
                  <a:srgbClr val="363534"/>
                </a:solidFill>
              </a:rPr>
              <a:t>Vendor implementation</a:t>
            </a:r>
            <a:endParaRPr sz="1400">
              <a:solidFill>
                <a:srgbClr val="363534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400">
                <a:solidFill>
                  <a:srgbClr val="363534"/>
                </a:solidFill>
              </a:rPr>
              <a:t>Whether it’s a T-Box or A-Box inference</a:t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t/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lang="en" sz="1400">
                <a:solidFill>
                  <a:srgbClr val="363534"/>
                </a:solidFill>
              </a:rPr>
              <a:t>T-Box inference can be achieved by query rewriting and therefore the cost of inference is greatly mitigated (often not being noticeable)</a:t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t/>
            </a:r>
            <a:endParaRPr sz="14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lang="en" sz="1400">
                <a:solidFill>
                  <a:srgbClr val="363534"/>
                </a:solidFill>
              </a:rPr>
              <a:t>There are strategies to mitigate </a:t>
            </a:r>
            <a:r>
              <a:rPr lang="en" sz="1400">
                <a:solidFill>
                  <a:srgbClr val="363534"/>
                </a:solidFill>
              </a:rPr>
              <a:t>A-Box inference</a:t>
            </a:r>
            <a:r>
              <a:rPr lang="en" sz="1400">
                <a:solidFill>
                  <a:srgbClr val="363534"/>
                </a:solidFill>
              </a:rPr>
              <a:t>, like pre-generating data</a:t>
            </a:r>
            <a:r>
              <a:rPr lang="en" sz="2000">
                <a:solidFill>
                  <a:srgbClr val="363534"/>
                </a:solidFill>
              </a:rPr>
              <a:t>. </a:t>
            </a:r>
            <a:endParaRPr sz="2000">
              <a:solidFill>
                <a:srgbClr val="3635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1910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of technology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11700" y="82737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lang="en" sz="1900">
                <a:solidFill>
                  <a:srgbClr val="363534"/>
                </a:solidFill>
              </a:rPr>
              <a:t>At the </a:t>
            </a:r>
            <a:r>
              <a:rPr b="1" lang="en" sz="1900">
                <a:solidFill>
                  <a:srgbClr val="38761D"/>
                </a:solidFill>
              </a:rPr>
              <a:t>W3C Workshop on Web Standardization for Graph Data in 2019</a:t>
            </a:r>
            <a:r>
              <a:rPr b="1" lang="en" sz="1900">
                <a:solidFill>
                  <a:srgbClr val="363534"/>
                </a:solidFill>
              </a:rPr>
              <a:t> </a:t>
            </a:r>
            <a:r>
              <a:rPr lang="en" sz="1900">
                <a:solidFill>
                  <a:srgbClr val="363534"/>
                </a:solidFill>
              </a:rPr>
              <a:t>the focus was on “</a:t>
            </a:r>
            <a:r>
              <a:rPr i="1" lang="en" sz="1900">
                <a:solidFill>
                  <a:srgbClr val="363534"/>
                </a:solidFill>
              </a:rPr>
              <a:t>Creating Bridges between RDF, Property Graph and SQL</a:t>
            </a:r>
            <a:r>
              <a:rPr lang="en" sz="1900">
                <a:solidFill>
                  <a:srgbClr val="363534"/>
                </a:solidFill>
              </a:rPr>
              <a:t>”</a:t>
            </a:r>
            <a:endParaRPr sz="19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t/>
            </a:r>
            <a:endParaRPr b="1" sz="1000">
              <a:solidFill>
                <a:srgbClr val="36353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31937"/>
              </a:buClr>
              <a:buSzPts val="2200"/>
              <a:buFont typeface="Arial"/>
              <a:buNone/>
            </a:pPr>
            <a:r>
              <a:rPr b="1" lang="en" sz="1900">
                <a:solidFill>
                  <a:srgbClr val="274E13"/>
                </a:solidFill>
              </a:rPr>
              <a:t>What was agreed in principle </a:t>
            </a:r>
            <a:endParaRPr sz="1900">
              <a:solidFill>
                <a:srgbClr val="274E13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Property Graph to support SPARQL which is/will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Will offer an Standard interface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Support federation natively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Allow reasoned to run over property graph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Better SQL support via R2RML</a:t>
            </a:r>
            <a:endParaRPr sz="1600">
              <a:solidFill>
                <a:srgbClr val="363534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RDF to support property on edges</a:t>
            </a:r>
            <a:endParaRPr sz="1600">
              <a:solidFill>
                <a:srgbClr val="363534"/>
              </a:solidFill>
            </a:endParaRPr>
          </a:p>
          <a:p>
            <a:pPr indent="-317500" lvl="1" marL="6064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Planned to support in 1.2 (proposal RDF* and SPARQL*) </a:t>
            </a:r>
            <a:endParaRPr sz="1600">
              <a:solidFill>
                <a:srgbClr val="363534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600">
                <a:solidFill>
                  <a:srgbClr val="363534"/>
                </a:solidFill>
              </a:rPr>
              <a:t>Standardizing on common API (ie GraphQL, JSONSchema?)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