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23"/>
  </p:notesMasterIdLst>
  <p:handoutMasterIdLst>
    <p:handoutMasterId r:id="rId24"/>
  </p:handoutMasterIdLst>
  <p:sldIdLst>
    <p:sldId id="286" r:id="rId5"/>
    <p:sldId id="293" r:id="rId6"/>
    <p:sldId id="270" r:id="rId7"/>
    <p:sldId id="257" r:id="rId8"/>
    <p:sldId id="272" r:id="rId9"/>
    <p:sldId id="283" r:id="rId10"/>
    <p:sldId id="287" r:id="rId11"/>
    <p:sldId id="288" r:id="rId12"/>
    <p:sldId id="289" r:id="rId13"/>
    <p:sldId id="290" r:id="rId14"/>
    <p:sldId id="291" r:id="rId15"/>
    <p:sldId id="266" r:id="rId16"/>
    <p:sldId id="276" r:id="rId17"/>
    <p:sldId id="281" r:id="rId18"/>
    <p:sldId id="279" r:id="rId19"/>
    <p:sldId id="292" r:id="rId20"/>
    <p:sldId id="275"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pPr/>
              <a:t>5/4/2022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pPr/>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pPr/>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pPr/>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79548C-A682-4FB2-8B15-3266F2CCC2F3}"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6907B-DB35-48D2-9A02-6B879FBCDC56}"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89F3D-0E57-4D63-8030-6C9A0B2AF04C}"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609600" y="1600200"/>
            <a:ext cx="1097232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2DC3C4-19C9-449D-82D8-C67BF4E78600}"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ED10-E0C9-4DBE-95C6-77CEE53A7185}" type="datetime1">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008C92-7037-4251-BD81-231EDABBE4DD}"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9E0B0-ABB7-4443-8954-9967A1BAFBE8}" type="datetime1">
              <a:rPr lang="en-US" smtClean="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2783F3-CA88-4FC5-856A-A7ACBCCB6573}" type="datetime1">
              <a:rPr lang="en-US" smtClean="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CA21B-F444-444D-BDF0-3CC49BC23B20}" type="datetime1">
              <a:rPr lang="en-US" smtClean="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FE475-FF67-47FF-BDA2-40326F2AE9C0}"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295A6-2432-4283-AC82-61DEB0430352}" type="datetime1">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1F58E-5E9D-40E1-BF21-2B462EB3A6DF}" type="datetime1">
              <a:rPr lang="en-US" smtClean="0"/>
              <a:pPr/>
              <a:t>5/4/2022</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304800" y="1714320"/>
            <a:ext cx="11886720" cy="1028880"/>
          </a:xfrm>
          <a:prstGeom prst="rect">
            <a:avLst/>
          </a:prstGeom>
          <a:noFill/>
          <a:ln>
            <a:noFill/>
          </a:ln>
        </p:spPr>
        <p:txBody>
          <a:bodyPr spcFirstLastPara="1" wrap="square" lIns="91425" tIns="45700" rIns="91425" bIns="45700" anchor="ctr" anchorCtr="0">
            <a:noAutofit/>
          </a:bodyPr>
          <a:lstStyle/>
          <a:p>
            <a:pPr lvl="0" algn="ct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Evaluation-1</a:t>
            </a:r>
            <a:br>
              <a:rPr lang="en-US" sz="1800" b="0" i="0" u="none" strike="noStrike" cap="none" dirty="0">
                <a:solidFill>
                  <a:schemeClr val="dk1"/>
                </a:solidFill>
                <a:latin typeface="Arial"/>
                <a:ea typeface="Arial"/>
                <a:cs typeface="Arial"/>
                <a:sym typeface="Arial"/>
              </a:rPr>
            </a:br>
            <a:r>
              <a:rPr lang="en-US" sz="2000" b="1" dirty="0">
                <a:solidFill>
                  <a:srgbClr val="000000"/>
                </a:solidFill>
                <a:latin typeface="Times New Roman"/>
                <a:ea typeface="Times New Roman"/>
                <a:cs typeface="Times New Roman"/>
                <a:sym typeface="Times New Roman"/>
              </a:rPr>
              <a:t> Developing Online Discussion Forums as Student Centered Peer E-learning Environment (</a:t>
            </a:r>
            <a:r>
              <a:rPr lang="en-US" sz="2000" b="1" dirty="0" err="1">
                <a:solidFill>
                  <a:srgbClr val="000000"/>
                </a:solidFill>
                <a:latin typeface="Times New Roman"/>
                <a:ea typeface="Times New Roman"/>
                <a:cs typeface="Times New Roman"/>
                <a:sym typeface="Times New Roman"/>
              </a:rPr>
              <a:t>CollegeQues</a:t>
            </a:r>
            <a:r>
              <a:rPr lang="en-US" sz="2000" b="1" dirty="0">
                <a:solidFill>
                  <a:srgbClr val="000000"/>
                </a:solidFill>
                <a:latin typeface="Times New Roman"/>
                <a:ea typeface="Times New Roman"/>
                <a:cs typeface="Times New Roman"/>
                <a:sym typeface="Times New Roman"/>
              </a:rPr>
              <a:t>) </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908080" y="5510280"/>
            <a:ext cx="1077024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DEPARTMENT OF COMPUTER SCIENCE &amp; ENGINEERING</a:t>
            </a:r>
            <a:endParaRPr sz="20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SCHOOL OF ENGINEERING AND TECHNOLOGY </a:t>
            </a:r>
            <a:endParaRPr sz="20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May  2022</a:t>
            </a:r>
            <a:endParaRPr sz="2000" b="0" i="0" u="none" strike="noStrike" cap="none" dirty="0">
              <a:solidFill>
                <a:schemeClr val="dk1"/>
              </a:solidFill>
              <a:latin typeface="Arial"/>
              <a:ea typeface="Arial"/>
              <a:cs typeface="Arial"/>
              <a:sym typeface="Arial"/>
            </a:endParaRPr>
          </a:p>
        </p:txBody>
      </p:sp>
      <p:sp>
        <p:nvSpPr>
          <p:cNvPr id="177" name="Google Shape;177;p1"/>
          <p:cNvSpPr/>
          <p:nvPr/>
        </p:nvSpPr>
        <p:spPr>
          <a:xfrm>
            <a:off x="1066679" y="3473540"/>
            <a:ext cx="5556436"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latin typeface="Times New Roman" pitchFamily="18" charset="0"/>
                <a:ea typeface="Georgia"/>
                <a:cs typeface="Times New Roman" pitchFamily="18" charset="0"/>
                <a:sym typeface="Georgia"/>
              </a:rPr>
              <a:t>Presented by :-</a:t>
            </a:r>
            <a:endParaRPr sz="1800" b="0" i="0" u="none" strike="noStrike" cap="none" dirty="0">
              <a:latin typeface="Times New Roman" pitchFamily="18" charset="0"/>
              <a:ea typeface="Arial"/>
              <a:cs typeface="Times New Roman" pitchFamily="18" charset="0"/>
              <a:sym typeface="Arial"/>
            </a:endParaRPr>
          </a:p>
          <a:p>
            <a:pPr marL="0" marR="0" lvl="0" indent="0" algn="ctr" rtl="0">
              <a:lnSpc>
                <a:spcPct val="100000"/>
              </a:lnSpc>
              <a:spcBef>
                <a:spcPts val="0"/>
              </a:spcBef>
              <a:spcAft>
                <a:spcPts val="0"/>
              </a:spcAft>
              <a:buNone/>
            </a:pPr>
            <a:r>
              <a:rPr lang="en-US" sz="1800" b="0" i="0" u="none" strike="noStrike" cap="none" dirty="0">
                <a:latin typeface="Times New Roman" pitchFamily="18" charset="0"/>
                <a:ea typeface="Georgia"/>
                <a:cs typeface="Times New Roman" pitchFamily="18" charset="0"/>
                <a:sym typeface="Georgia"/>
              </a:rPr>
              <a:t>                            </a:t>
            </a:r>
            <a:endParaRPr sz="1800" b="0" i="0" u="none" strike="noStrike" cap="none" dirty="0">
              <a:latin typeface="Times New Roman" pitchFamily="18" charset="0"/>
              <a:ea typeface="Arial"/>
              <a:cs typeface="Times New Roman" pitchFamily="18" charset="0"/>
              <a:sym typeface="Arial"/>
            </a:endParaRPr>
          </a:p>
          <a:p>
            <a:pPr marL="539640" lvl="0"/>
            <a:r>
              <a:rPr lang="en-IN" sz="1800" b="0" i="0" u="none" strike="noStrike" cap="none" dirty="0">
                <a:latin typeface="Times New Roman" pitchFamily="18" charset="0"/>
                <a:ea typeface="Georgia"/>
                <a:cs typeface="Times New Roman" pitchFamily="18" charset="0"/>
                <a:sym typeface="Georgia"/>
              </a:rPr>
              <a:t>Abhay Bansal</a:t>
            </a:r>
            <a:r>
              <a:rPr lang="en-IN" sz="1800" dirty="0">
                <a:latin typeface="Times New Roman" pitchFamily="18" charset="0"/>
                <a:ea typeface="Georgia"/>
                <a:cs typeface="Times New Roman" pitchFamily="18" charset="0"/>
                <a:sym typeface="Georgia"/>
              </a:rPr>
              <a:t>, 20180108169</a:t>
            </a:r>
            <a:endParaRPr lang="en-IN" sz="1800" dirty="0">
              <a:latin typeface="Times New Roman" pitchFamily="18" charset="0"/>
              <a:ea typeface="Georgia"/>
              <a:cs typeface="Times New Roman" pitchFamily="18" charset="0"/>
            </a:endParaRPr>
          </a:p>
          <a:p>
            <a:pPr marL="539640" marR="0" lvl="0" indent="0" algn="l" rtl="0">
              <a:lnSpc>
                <a:spcPct val="100000"/>
              </a:lnSpc>
              <a:spcBef>
                <a:spcPts val="0"/>
              </a:spcBef>
              <a:spcAft>
                <a:spcPts val="0"/>
              </a:spcAft>
              <a:buNone/>
            </a:pPr>
            <a:r>
              <a:rPr lang="en-IN" sz="1800" dirty="0">
                <a:latin typeface="Times New Roman" pitchFamily="18" charset="0"/>
                <a:ea typeface="Georgia"/>
                <a:cs typeface="Times New Roman" pitchFamily="18" charset="0"/>
                <a:sym typeface="Georgia"/>
              </a:rPr>
              <a:t>Navneet Srivastava, 2018007307</a:t>
            </a:r>
          </a:p>
          <a:p>
            <a:pPr marL="539640" marR="0" lvl="0" indent="0" algn="l" rtl="0">
              <a:lnSpc>
                <a:spcPct val="100000"/>
              </a:lnSpc>
              <a:spcBef>
                <a:spcPts val="0"/>
              </a:spcBef>
              <a:spcAft>
                <a:spcPts val="0"/>
              </a:spcAft>
              <a:buNone/>
            </a:pPr>
            <a:r>
              <a:rPr lang="en-IN" sz="1800" dirty="0">
                <a:latin typeface="Times New Roman" pitchFamily="18" charset="0"/>
                <a:cs typeface="Times New Roman" pitchFamily="18" charset="0"/>
                <a:sym typeface="Georgia"/>
              </a:rPr>
              <a:t>Kumar Shivam,2018006994</a:t>
            </a:r>
          </a:p>
          <a:p>
            <a:pPr marL="539640" marR="0" lvl="0" indent="0" algn="l" rtl="0">
              <a:lnSpc>
                <a:spcPct val="100000"/>
              </a:lnSpc>
              <a:spcBef>
                <a:spcPts val="0"/>
              </a:spcBef>
              <a:spcAft>
                <a:spcPts val="0"/>
              </a:spcAft>
              <a:buNone/>
            </a:pPr>
            <a:r>
              <a:rPr lang="en-IN" sz="1800" dirty="0">
                <a:latin typeface="Times New Roman" pitchFamily="18" charset="0"/>
                <a:cs typeface="Times New Roman" pitchFamily="18" charset="0"/>
                <a:sym typeface="Georgia"/>
              </a:rPr>
              <a:t>Deepali Kumari, 2018014938</a:t>
            </a:r>
            <a:endParaRPr lang="en-IN" sz="1800" dirty="0">
              <a:latin typeface="Times New Roman" pitchFamily="18" charset="0"/>
              <a:cs typeface="Times New Roman" pitchFamily="18" charset="0"/>
            </a:endParaRPr>
          </a:p>
          <a:p>
            <a:pPr marL="0" marR="0" lvl="0" indent="0" algn="ctr" rtl="0">
              <a:lnSpc>
                <a:spcPct val="100000"/>
              </a:lnSpc>
              <a:spcBef>
                <a:spcPts val="0"/>
              </a:spcBef>
              <a:spcAft>
                <a:spcPts val="0"/>
              </a:spcAft>
              <a:buNone/>
            </a:pPr>
            <a:endParaRPr sz="1800" b="0" i="0" u="none" strike="noStrike" cap="none" dirty="0">
              <a:latin typeface="Arial"/>
              <a:ea typeface="Arial"/>
              <a:cs typeface="Arial"/>
              <a:sym typeface="Arial"/>
            </a:endParaRPr>
          </a:p>
        </p:txBody>
      </p:sp>
      <p:sp>
        <p:nvSpPr>
          <p:cNvPr id="178" name="Google Shape;178;p1"/>
          <p:cNvSpPr/>
          <p:nvPr/>
        </p:nvSpPr>
        <p:spPr>
          <a:xfrm>
            <a:off x="7620000" y="3786120"/>
            <a:ext cx="36192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8120160" y="4291560"/>
            <a:ext cx="399264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Mr. Sudhir Mohan</a:t>
            </a:r>
            <a:r>
              <a:rPr lang="en-US" sz="1800" b="1"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Sharda University, Gr. Noida</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8737440" y="6356520"/>
            <a:ext cx="284448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pPr marL="0" marR="0" lvl="0" indent="0" algn="r" rtl="0">
                <a:lnSpc>
                  <a:spcPct val="100000"/>
                </a:lnSpc>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207360" y="-144360"/>
            <a:ext cx="40608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a:stretch/>
        </p:blipFill>
        <p:spPr>
          <a:xfrm>
            <a:off x="2590830" y="200025"/>
            <a:ext cx="7100914" cy="149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31746" name="Picture 2" descr="C:\Users\Asus\Downloads\Screenshot 2022-02-08 at 20-48-03 LITERATURE SURVEY docx.png"/>
          <p:cNvPicPr>
            <a:picLocks noChangeAspect="1" noChangeArrowheads="1"/>
          </p:cNvPicPr>
          <p:nvPr/>
        </p:nvPicPr>
        <p:blipFill>
          <a:blip r:embed="rId2"/>
          <a:srcRect/>
          <a:stretch>
            <a:fillRect/>
          </a:stretch>
        </p:blipFill>
        <p:spPr bwMode="auto">
          <a:xfrm>
            <a:off x="622300" y="0"/>
            <a:ext cx="10845800" cy="690848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32770" name="Picture 2" descr="C:\Users\Asus\Downloads\Screenshot 2022-02-08 at 20-49-29 LITERATURE SURVEY docx.png"/>
          <p:cNvPicPr>
            <a:picLocks noChangeAspect="1" noChangeArrowheads="1"/>
          </p:cNvPicPr>
          <p:nvPr/>
        </p:nvPicPr>
        <p:blipFill>
          <a:blip r:embed="rId2"/>
          <a:srcRect/>
          <a:stretch>
            <a:fillRect/>
          </a:stretch>
        </p:blipFill>
        <p:spPr bwMode="auto">
          <a:xfrm>
            <a:off x="292100" y="0"/>
            <a:ext cx="11569700" cy="68507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49300" y="874080"/>
            <a:ext cx="2908300" cy="1310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Basic Process Flow Diagram</a:t>
            </a:r>
          </a:p>
        </p:txBody>
      </p:sp>
      <p:sp>
        <p:nvSpPr>
          <p:cNvPr id="4" name="Slide Number Placeholder 3">
            <a:extLst>
              <a:ext uri="{FF2B5EF4-FFF2-40B4-BE49-F238E27FC236}">
                <a16:creationId xmlns:a16="http://schemas.microsoft.com/office/drawing/2014/main" id="{CE3A93BC-47E3-4B26-9783-8D38F14722DC}"/>
              </a:ext>
            </a:extLst>
          </p:cNvPr>
          <p:cNvSpPr>
            <a:spLocks noGrp="1"/>
          </p:cNvSpPr>
          <p:nvPr>
            <p:ph type="sldNum" sz="quarter" idx="12"/>
          </p:nvPr>
        </p:nvSpPr>
        <p:spPr/>
        <p:txBody>
          <a:bodyPr/>
          <a:lstStyle/>
          <a:p>
            <a:fld id="{6D22F896-40B5-4ADD-8801-0D06FADFA095}" type="slidenum">
              <a:rPr lang="en-US" smtClean="0"/>
              <a:pPr/>
              <a:t>12</a:t>
            </a:fld>
            <a:endParaRPr lang="en-US" dirty="0"/>
          </a:p>
        </p:txBody>
      </p:sp>
      <p:pic>
        <p:nvPicPr>
          <p:cNvPr id="3074" name="Picture 2" descr="C:\Users\Asus\Desktop\study\Final Year Project\CollegeQues.png"/>
          <p:cNvPicPr>
            <a:picLocks noChangeAspect="1" noChangeArrowheads="1"/>
          </p:cNvPicPr>
          <p:nvPr/>
        </p:nvPicPr>
        <p:blipFill>
          <a:blip r:embed="rId2"/>
          <a:srcRect/>
          <a:stretch>
            <a:fillRect/>
          </a:stretch>
        </p:blipFill>
        <p:spPr bwMode="auto">
          <a:xfrm>
            <a:off x="4051300" y="326404"/>
            <a:ext cx="7607300" cy="585849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D9D711C-52FA-4E92-99A2-33EFBD3F062D}"/>
              </a:ext>
            </a:extLst>
          </p:cNvPr>
          <p:cNvGrpSpPr/>
          <p:nvPr/>
        </p:nvGrpSpPr>
        <p:grpSpPr>
          <a:xfrm>
            <a:off x="4146562" y="2071406"/>
            <a:ext cx="3974118" cy="3927562"/>
            <a:chOff x="4917588" y="1021431"/>
            <a:chExt cx="3477112" cy="3436378"/>
          </a:xfrm>
        </p:grpSpPr>
        <p:sp>
          <p:nvSpPr>
            <p:cNvPr id="18" name="Freeform 93">
              <a:extLst>
                <a:ext uri="{FF2B5EF4-FFF2-40B4-BE49-F238E27FC236}">
                  <a16:creationId xmlns:a16="http://schemas.microsoft.com/office/drawing/2014/main" id="{A1273813-8DAC-431B-94F6-2F3D9A437920}"/>
                </a:ext>
              </a:extLst>
            </p:cNvPr>
            <p:cNvSpPr>
              <a:spLocks/>
            </p:cNvSpPr>
            <p:nvPr/>
          </p:nvSpPr>
          <p:spPr bwMode="auto">
            <a:xfrm>
              <a:off x="5221977" y="1021431"/>
              <a:ext cx="1673037" cy="1220712"/>
            </a:xfrm>
            <a:custGeom>
              <a:avLst/>
              <a:gdLst>
                <a:gd name="T0" fmla="*/ 0 w 877"/>
                <a:gd name="T1" fmla="*/ 420 h 640"/>
                <a:gd name="T2" fmla="*/ 249 w 877"/>
                <a:gd name="T3" fmla="*/ 418 h 640"/>
                <a:gd name="T4" fmla="*/ 375 w 877"/>
                <a:gd name="T5" fmla="*/ 640 h 640"/>
                <a:gd name="T6" fmla="*/ 749 w 877"/>
                <a:gd name="T7" fmla="*/ 434 h 640"/>
                <a:gd name="T8" fmla="*/ 877 w 877"/>
                <a:gd name="T9" fmla="*/ 216 h 640"/>
                <a:gd name="T10" fmla="*/ 750 w 877"/>
                <a:gd name="T11" fmla="*/ 0 h 640"/>
                <a:gd name="T12" fmla="*/ 0 w 877"/>
                <a:gd name="T13" fmla="*/ 42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0" y="420"/>
                  </a:moveTo>
                  <a:cubicBezTo>
                    <a:pt x="249" y="418"/>
                    <a:pt x="249" y="418"/>
                    <a:pt x="249" y="418"/>
                  </a:cubicBezTo>
                  <a:cubicBezTo>
                    <a:pt x="375" y="640"/>
                    <a:pt x="375" y="640"/>
                    <a:pt x="375" y="640"/>
                  </a:cubicBezTo>
                  <a:cubicBezTo>
                    <a:pt x="459" y="516"/>
                    <a:pt x="598" y="438"/>
                    <a:pt x="749" y="434"/>
                  </a:cubicBezTo>
                  <a:cubicBezTo>
                    <a:pt x="877" y="216"/>
                    <a:pt x="877" y="216"/>
                    <a:pt x="877" y="216"/>
                  </a:cubicBezTo>
                  <a:cubicBezTo>
                    <a:pt x="750" y="0"/>
                    <a:pt x="750" y="0"/>
                    <a:pt x="750" y="0"/>
                  </a:cubicBezTo>
                  <a:cubicBezTo>
                    <a:pt x="446" y="4"/>
                    <a:pt x="162" y="164"/>
                    <a:pt x="0" y="42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19" name="Freeform 94">
              <a:extLst>
                <a:ext uri="{FF2B5EF4-FFF2-40B4-BE49-F238E27FC236}">
                  <a16:creationId xmlns:a16="http://schemas.microsoft.com/office/drawing/2014/main" id="{E7090177-7744-4223-A300-10DE04C7B197}"/>
                </a:ext>
              </a:extLst>
            </p:cNvPr>
            <p:cNvSpPr>
              <a:spLocks/>
            </p:cNvSpPr>
            <p:nvPr/>
          </p:nvSpPr>
          <p:spPr bwMode="auto">
            <a:xfrm>
              <a:off x="6736982" y="1023044"/>
              <a:ext cx="1415026" cy="1253770"/>
            </a:xfrm>
            <a:custGeom>
              <a:avLst/>
              <a:gdLst>
                <a:gd name="T0" fmla="*/ 3 w 742"/>
                <a:gd name="T1" fmla="*/ 0 h 657"/>
                <a:gd name="T2" fmla="*/ 129 w 742"/>
                <a:gd name="T3" fmla="*/ 215 h 657"/>
                <a:gd name="T4" fmla="*/ 0 w 742"/>
                <a:gd name="T5" fmla="*/ 434 h 657"/>
                <a:gd name="T6" fmla="*/ 365 w 742"/>
                <a:gd name="T7" fmla="*/ 655 h 657"/>
                <a:gd name="T8" fmla="*/ 619 w 742"/>
                <a:gd name="T9" fmla="*/ 657 h 657"/>
                <a:gd name="T10" fmla="*/ 742 w 742"/>
                <a:gd name="T11" fmla="*/ 440 h 657"/>
                <a:gd name="T12" fmla="*/ 3 w 742"/>
                <a:gd name="T13" fmla="*/ 0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3" y="0"/>
                  </a:moveTo>
                  <a:cubicBezTo>
                    <a:pt x="129" y="215"/>
                    <a:pt x="129" y="215"/>
                    <a:pt x="129" y="215"/>
                  </a:cubicBezTo>
                  <a:cubicBezTo>
                    <a:pt x="0" y="434"/>
                    <a:pt x="0" y="434"/>
                    <a:pt x="0" y="434"/>
                  </a:cubicBezTo>
                  <a:cubicBezTo>
                    <a:pt x="150" y="445"/>
                    <a:pt x="286" y="527"/>
                    <a:pt x="365" y="655"/>
                  </a:cubicBezTo>
                  <a:cubicBezTo>
                    <a:pt x="619" y="657"/>
                    <a:pt x="619" y="657"/>
                    <a:pt x="619" y="657"/>
                  </a:cubicBezTo>
                  <a:cubicBezTo>
                    <a:pt x="742" y="440"/>
                    <a:pt x="742" y="440"/>
                    <a:pt x="742" y="440"/>
                  </a:cubicBezTo>
                  <a:cubicBezTo>
                    <a:pt x="586" y="178"/>
                    <a:pt x="306" y="12"/>
                    <a:pt x="3" y="0"/>
                  </a:cubicBezTo>
                  <a:close/>
                </a:path>
              </a:pathLst>
            </a:custGeom>
            <a:solidFill>
              <a:srgbClr val="00539B"/>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20" name="Freeform 95">
              <a:extLst>
                <a:ext uri="{FF2B5EF4-FFF2-40B4-BE49-F238E27FC236}">
                  <a16:creationId xmlns:a16="http://schemas.microsoft.com/office/drawing/2014/main" id="{DC1948E3-E9DF-4AF3-B14A-6B6C048FE513}"/>
                </a:ext>
              </a:extLst>
            </p:cNvPr>
            <p:cNvSpPr>
              <a:spLocks/>
            </p:cNvSpPr>
            <p:nvPr/>
          </p:nvSpPr>
          <p:spPr bwMode="auto">
            <a:xfrm>
              <a:off x="6450443" y="3220567"/>
              <a:ext cx="1673037" cy="1220712"/>
            </a:xfrm>
            <a:custGeom>
              <a:avLst/>
              <a:gdLst>
                <a:gd name="T0" fmla="*/ 502 w 877"/>
                <a:gd name="T1" fmla="*/ 0 h 640"/>
                <a:gd name="T2" fmla="*/ 128 w 877"/>
                <a:gd name="T3" fmla="*/ 206 h 640"/>
                <a:gd name="T4" fmla="*/ 0 w 877"/>
                <a:gd name="T5" fmla="*/ 424 h 640"/>
                <a:gd name="T6" fmla="*/ 126 w 877"/>
                <a:gd name="T7" fmla="*/ 640 h 640"/>
                <a:gd name="T8" fmla="*/ 877 w 877"/>
                <a:gd name="T9" fmla="*/ 220 h 640"/>
                <a:gd name="T10" fmla="*/ 628 w 877"/>
                <a:gd name="T11" fmla="*/ 222 h 640"/>
                <a:gd name="T12" fmla="*/ 502 w 87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877" h="640">
                  <a:moveTo>
                    <a:pt x="502" y="0"/>
                  </a:moveTo>
                  <a:cubicBezTo>
                    <a:pt x="418" y="124"/>
                    <a:pt x="278" y="202"/>
                    <a:pt x="128" y="206"/>
                  </a:cubicBezTo>
                  <a:cubicBezTo>
                    <a:pt x="0" y="424"/>
                    <a:pt x="0" y="424"/>
                    <a:pt x="0" y="424"/>
                  </a:cubicBezTo>
                  <a:cubicBezTo>
                    <a:pt x="126" y="640"/>
                    <a:pt x="126" y="640"/>
                    <a:pt x="126" y="640"/>
                  </a:cubicBezTo>
                  <a:cubicBezTo>
                    <a:pt x="431" y="636"/>
                    <a:pt x="714" y="477"/>
                    <a:pt x="877" y="220"/>
                  </a:cubicBezTo>
                  <a:cubicBezTo>
                    <a:pt x="628" y="222"/>
                    <a:pt x="628" y="222"/>
                    <a:pt x="628" y="222"/>
                  </a:cubicBezTo>
                  <a:lnTo>
                    <a:pt x="502" y="0"/>
                  </a:lnTo>
                  <a:close/>
                </a:path>
              </a:pathLst>
            </a:custGeom>
            <a:solidFill>
              <a:srgbClr val="FBB04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21" name="Freeform 96">
              <a:extLst>
                <a:ext uri="{FF2B5EF4-FFF2-40B4-BE49-F238E27FC236}">
                  <a16:creationId xmlns:a16="http://schemas.microsoft.com/office/drawing/2014/main" id="{5D4A25B9-E2A3-4F5E-AD06-0634AA686752}"/>
                </a:ext>
              </a:extLst>
            </p:cNvPr>
            <p:cNvSpPr>
              <a:spLocks/>
            </p:cNvSpPr>
            <p:nvPr/>
          </p:nvSpPr>
          <p:spPr bwMode="auto">
            <a:xfrm>
              <a:off x="7459412" y="1938981"/>
              <a:ext cx="935288" cy="1644817"/>
            </a:xfrm>
            <a:custGeom>
              <a:avLst/>
              <a:gdLst>
                <a:gd name="T0" fmla="*/ 375 w 490"/>
                <a:gd name="T1" fmla="*/ 861 h 862"/>
                <a:gd name="T2" fmla="*/ 490 w 490"/>
                <a:gd name="T3" fmla="*/ 420 h 862"/>
                <a:gd name="T4" fmla="*/ 386 w 490"/>
                <a:gd name="T5" fmla="*/ 0 h 862"/>
                <a:gd name="T6" fmla="*/ 263 w 490"/>
                <a:gd name="T7" fmla="*/ 217 h 862"/>
                <a:gd name="T8" fmla="*/ 9 w 490"/>
                <a:gd name="T9" fmla="*/ 215 h 862"/>
                <a:gd name="T10" fmla="*/ 56 w 490"/>
                <a:gd name="T11" fmla="*/ 420 h 862"/>
                <a:gd name="T12" fmla="*/ 0 w 490"/>
                <a:gd name="T13" fmla="*/ 642 h 862"/>
                <a:gd name="T14" fmla="*/ 125 w 490"/>
                <a:gd name="T15" fmla="*/ 862 h 862"/>
                <a:gd name="T16" fmla="*/ 375 w 490"/>
                <a:gd name="T17" fmla="*/ 861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375" y="861"/>
                  </a:moveTo>
                  <a:cubicBezTo>
                    <a:pt x="450" y="727"/>
                    <a:pt x="490" y="575"/>
                    <a:pt x="490" y="420"/>
                  </a:cubicBezTo>
                  <a:cubicBezTo>
                    <a:pt x="490" y="273"/>
                    <a:pt x="454" y="129"/>
                    <a:pt x="386" y="0"/>
                  </a:cubicBezTo>
                  <a:cubicBezTo>
                    <a:pt x="263" y="217"/>
                    <a:pt x="263" y="217"/>
                    <a:pt x="263" y="217"/>
                  </a:cubicBezTo>
                  <a:cubicBezTo>
                    <a:pt x="9" y="215"/>
                    <a:pt x="9" y="215"/>
                    <a:pt x="9" y="215"/>
                  </a:cubicBezTo>
                  <a:cubicBezTo>
                    <a:pt x="39" y="279"/>
                    <a:pt x="56" y="349"/>
                    <a:pt x="56" y="420"/>
                  </a:cubicBezTo>
                  <a:cubicBezTo>
                    <a:pt x="56" y="498"/>
                    <a:pt x="36" y="574"/>
                    <a:pt x="0" y="642"/>
                  </a:cubicBezTo>
                  <a:cubicBezTo>
                    <a:pt x="125" y="862"/>
                    <a:pt x="125" y="862"/>
                    <a:pt x="125" y="862"/>
                  </a:cubicBezTo>
                  <a:lnTo>
                    <a:pt x="375" y="861"/>
                  </a:lnTo>
                  <a:close/>
                </a:path>
              </a:pathLst>
            </a:custGeom>
            <a:solidFill>
              <a:srgbClr val="6CADD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22" name="Freeform 97">
              <a:extLst>
                <a:ext uri="{FF2B5EF4-FFF2-40B4-BE49-F238E27FC236}">
                  <a16:creationId xmlns:a16="http://schemas.microsoft.com/office/drawing/2014/main" id="{CA961D74-5757-43F6-9A5A-EE37283A6E63}"/>
                </a:ext>
              </a:extLst>
            </p:cNvPr>
            <p:cNvSpPr>
              <a:spLocks/>
            </p:cNvSpPr>
            <p:nvPr/>
          </p:nvSpPr>
          <p:spPr bwMode="auto">
            <a:xfrm>
              <a:off x="4917588" y="1897054"/>
              <a:ext cx="934482" cy="1644817"/>
            </a:xfrm>
            <a:custGeom>
              <a:avLst/>
              <a:gdLst>
                <a:gd name="T0" fmla="*/ 115 w 490"/>
                <a:gd name="T1" fmla="*/ 2 h 862"/>
                <a:gd name="T2" fmla="*/ 0 w 490"/>
                <a:gd name="T3" fmla="*/ 442 h 862"/>
                <a:gd name="T4" fmla="*/ 103 w 490"/>
                <a:gd name="T5" fmla="*/ 862 h 862"/>
                <a:gd name="T6" fmla="*/ 226 w 490"/>
                <a:gd name="T7" fmla="*/ 645 h 862"/>
                <a:gd name="T8" fmla="*/ 481 w 490"/>
                <a:gd name="T9" fmla="*/ 647 h 862"/>
                <a:gd name="T10" fmla="*/ 434 w 490"/>
                <a:gd name="T11" fmla="*/ 442 h 862"/>
                <a:gd name="T12" fmla="*/ 490 w 490"/>
                <a:gd name="T13" fmla="*/ 220 h 862"/>
                <a:gd name="T14" fmla="*/ 365 w 490"/>
                <a:gd name="T15" fmla="*/ 0 h 862"/>
                <a:gd name="T16" fmla="*/ 115 w 490"/>
                <a:gd name="T17" fmla="*/ 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862">
                  <a:moveTo>
                    <a:pt x="115" y="2"/>
                  </a:moveTo>
                  <a:cubicBezTo>
                    <a:pt x="40" y="135"/>
                    <a:pt x="0" y="288"/>
                    <a:pt x="0" y="442"/>
                  </a:cubicBezTo>
                  <a:cubicBezTo>
                    <a:pt x="0" y="589"/>
                    <a:pt x="36" y="733"/>
                    <a:pt x="103" y="862"/>
                  </a:cubicBezTo>
                  <a:cubicBezTo>
                    <a:pt x="226" y="645"/>
                    <a:pt x="226" y="645"/>
                    <a:pt x="226" y="645"/>
                  </a:cubicBezTo>
                  <a:cubicBezTo>
                    <a:pt x="481" y="647"/>
                    <a:pt x="481" y="647"/>
                    <a:pt x="481" y="647"/>
                  </a:cubicBezTo>
                  <a:cubicBezTo>
                    <a:pt x="450" y="583"/>
                    <a:pt x="434" y="513"/>
                    <a:pt x="434" y="442"/>
                  </a:cubicBezTo>
                  <a:cubicBezTo>
                    <a:pt x="434" y="364"/>
                    <a:pt x="453" y="288"/>
                    <a:pt x="490" y="220"/>
                  </a:cubicBezTo>
                  <a:cubicBezTo>
                    <a:pt x="365" y="0"/>
                    <a:pt x="365" y="0"/>
                    <a:pt x="365" y="0"/>
                  </a:cubicBezTo>
                  <a:lnTo>
                    <a:pt x="115" y="2"/>
                  </a:lnTo>
                  <a:close/>
                </a:path>
              </a:pathLst>
            </a:custGeom>
            <a:solidFill>
              <a:srgbClr val="5F8F2C"/>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23" name="Freeform 98">
              <a:extLst>
                <a:ext uri="{FF2B5EF4-FFF2-40B4-BE49-F238E27FC236}">
                  <a16:creationId xmlns:a16="http://schemas.microsoft.com/office/drawing/2014/main" id="{5BA86944-6426-48F9-87F1-B61767541CC6}"/>
                </a:ext>
              </a:extLst>
            </p:cNvPr>
            <p:cNvSpPr>
              <a:spLocks/>
            </p:cNvSpPr>
            <p:nvPr/>
          </p:nvSpPr>
          <p:spPr bwMode="auto">
            <a:xfrm>
              <a:off x="5196982" y="3204039"/>
              <a:ext cx="1415833" cy="1253770"/>
            </a:xfrm>
            <a:custGeom>
              <a:avLst/>
              <a:gdLst>
                <a:gd name="T0" fmla="*/ 739 w 742"/>
                <a:gd name="T1" fmla="*/ 657 h 657"/>
                <a:gd name="T2" fmla="*/ 613 w 742"/>
                <a:gd name="T3" fmla="*/ 442 h 657"/>
                <a:gd name="T4" fmla="*/ 742 w 742"/>
                <a:gd name="T5" fmla="*/ 223 h 657"/>
                <a:gd name="T6" fmla="*/ 377 w 742"/>
                <a:gd name="T7" fmla="*/ 2 h 657"/>
                <a:gd name="T8" fmla="*/ 124 w 742"/>
                <a:gd name="T9" fmla="*/ 0 h 657"/>
                <a:gd name="T10" fmla="*/ 0 w 742"/>
                <a:gd name="T11" fmla="*/ 217 h 657"/>
                <a:gd name="T12" fmla="*/ 739 w 742"/>
                <a:gd name="T13" fmla="*/ 657 h 657"/>
              </a:gdLst>
              <a:ahLst/>
              <a:cxnLst>
                <a:cxn ang="0">
                  <a:pos x="T0" y="T1"/>
                </a:cxn>
                <a:cxn ang="0">
                  <a:pos x="T2" y="T3"/>
                </a:cxn>
                <a:cxn ang="0">
                  <a:pos x="T4" y="T5"/>
                </a:cxn>
                <a:cxn ang="0">
                  <a:pos x="T6" y="T7"/>
                </a:cxn>
                <a:cxn ang="0">
                  <a:pos x="T8" y="T9"/>
                </a:cxn>
                <a:cxn ang="0">
                  <a:pos x="T10" y="T11"/>
                </a:cxn>
                <a:cxn ang="0">
                  <a:pos x="T12" y="T13"/>
                </a:cxn>
              </a:cxnLst>
              <a:rect l="0" t="0" r="r" b="b"/>
              <a:pathLst>
                <a:path w="742" h="657">
                  <a:moveTo>
                    <a:pt x="739" y="657"/>
                  </a:moveTo>
                  <a:cubicBezTo>
                    <a:pt x="613" y="442"/>
                    <a:pt x="613" y="442"/>
                    <a:pt x="613" y="442"/>
                  </a:cubicBezTo>
                  <a:cubicBezTo>
                    <a:pt x="742" y="223"/>
                    <a:pt x="742" y="223"/>
                    <a:pt x="742" y="223"/>
                  </a:cubicBezTo>
                  <a:cubicBezTo>
                    <a:pt x="593" y="212"/>
                    <a:pt x="456" y="130"/>
                    <a:pt x="377" y="2"/>
                  </a:cubicBezTo>
                  <a:cubicBezTo>
                    <a:pt x="124" y="0"/>
                    <a:pt x="124" y="0"/>
                    <a:pt x="124" y="0"/>
                  </a:cubicBezTo>
                  <a:cubicBezTo>
                    <a:pt x="0" y="217"/>
                    <a:pt x="0" y="217"/>
                    <a:pt x="0" y="217"/>
                  </a:cubicBezTo>
                  <a:cubicBezTo>
                    <a:pt x="156" y="479"/>
                    <a:pt x="436" y="645"/>
                    <a:pt x="739" y="657"/>
                  </a:cubicBezTo>
                  <a:close/>
                </a:path>
              </a:pathLst>
            </a:custGeom>
            <a:solidFill>
              <a:srgbClr val="D9531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dirty="0">
                <a:ln>
                  <a:noFill/>
                </a:ln>
                <a:solidFill>
                  <a:srgbClr val="3F3F3F"/>
                </a:solidFill>
                <a:effectLst/>
                <a:uLnTx/>
                <a:uFillTx/>
                <a:latin typeface="Roboto Condensed Light" pitchFamily="2" charset="0"/>
                <a:ea typeface="Roboto Condensed Light" pitchFamily="2" charset="0"/>
                <a:cs typeface="+mn-cs"/>
              </a:endParaRPr>
            </a:p>
          </p:txBody>
        </p:sp>
        <p:sp>
          <p:nvSpPr>
            <p:cNvPr id="24" name="Rectangle 23">
              <a:extLst>
                <a:ext uri="{FF2B5EF4-FFF2-40B4-BE49-F238E27FC236}">
                  <a16:creationId xmlns:a16="http://schemas.microsoft.com/office/drawing/2014/main" id="{3EAAFEA0-F5D2-43FD-9231-44B9CC7904D0}"/>
                </a:ext>
              </a:extLst>
            </p:cNvPr>
            <p:cNvSpPr/>
            <p:nvPr/>
          </p:nvSpPr>
          <p:spPr>
            <a:xfrm>
              <a:off x="7002931" y="1278520"/>
              <a:ext cx="976436" cy="760979"/>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44500" eaLnBrk="1" fontAlgn="auto" latinLnBrk="0" hangingPunct="1">
                <a:lnSpc>
                  <a:spcPct val="90000"/>
                </a:lnSpc>
                <a:spcBef>
                  <a:spcPct val="0"/>
                </a:spcBef>
                <a:spcAft>
                  <a:spcPct val="3500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Roboto Condensed" pitchFamily="2" charset="0"/>
                  <a:ea typeface="Roboto Condensed" pitchFamily="2" charset="0"/>
                  <a:cs typeface="+mn-cs"/>
                </a:rPr>
                <a:t>1.</a:t>
              </a:r>
              <a:r>
                <a:rPr kumimoji="0" lang="en-US" sz="10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rPr>
                <a:t> </a:t>
              </a:r>
              <a:br>
                <a:rPr kumimoji="0" lang="en-US" sz="10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rPr>
              </a:br>
              <a:r>
                <a:rPr lang="en-US" sz="1600" b="1" dirty="0">
                  <a:solidFill>
                    <a:prstClr val="white"/>
                  </a:solidFill>
                  <a:latin typeface="Perpetua Titling MT" panose="02020502060505020804" pitchFamily="18" charset="0"/>
                  <a:ea typeface="Roboto Condensed Light" pitchFamily="2" charset="0"/>
                </a:rPr>
                <a:t>PLAN</a:t>
              </a:r>
              <a:endParaRPr kumimoji="0" lang="en-US" sz="1600" b="1" i="0" u="none" strike="noStrike" kern="1200" cap="none" spc="0" normalizeH="0" baseline="0" noProof="0" dirty="0">
                <a:ln>
                  <a:noFill/>
                </a:ln>
                <a:solidFill>
                  <a:prstClr val="white"/>
                </a:solidFill>
                <a:effectLst/>
                <a:uLnTx/>
                <a:uFillTx/>
                <a:latin typeface="Perpetua Titling MT" panose="02020502060505020804" pitchFamily="18" charset="0"/>
                <a:ea typeface="Roboto Condensed Light" pitchFamily="2" charset="0"/>
              </a:endParaRPr>
            </a:p>
          </p:txBody>
        </p:sp>
        <p:sp>
          <p:nvSpPr>
            <p:cNvPr id="25" name="Rectangle 24">
              <a:extLst>
                <a:ext uri="{FF2B5EF4-FFF2-40B4-BE49-F238E27FC236}">
                  <a16:creationId xmlns:a16="http://schemas.microsoft.com/office/drawing/2014/main" id="{7BCF6755-2105-4B67-B456-0612C1CC3F16}"/>
                </a:ext>
              </a:extLst>
            </p:cNvPr>
            <p:cNvSpPr/>
            <p:nvPr/>
          </p:nvSpPr>
          <p:spPr>
            <a:xfrm>
              <a:off x="7569160" y="2544558"/>
              <a:ext cx="760979" cy="760979"/>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44500" eaLnBrk="1" fontAlgn="auto" latinLnBrk="0" hangingPunct="1">
                <a:lnSpc>
                  <a:spcPct val="90000"/>
                </a:lnSpc>
                <a:spcBef>
                  <a:spcPct val="0"/>
                </a:spcBef>
                <a:spcAft>
                  <a:spcPct val="35000"/>
                </a:spcAft>
                <a:buClrTx/>
                <a:buSzTx/>
                <a:buFontTx/>
                <a:buNone/>
                <a:tabLst/>
                <a:defRPr/>
              </a:pPr>
              <a:r>
                <a:rPr lang="en-US" sz="2000" b="1" kern="1200" dirty="0">
                  <a:solidFill>
                    <a:prstClr val="white"/>
                  </a:solidFill>
                  <a:latin typeface="Roboto Condensed" pitchFamily="2" charset="0"/>
                  <a:ea typeface="Roboto Condensed" pitchFamily="2" charset="0"/>
                  <a:cs typeface="+mn-cs"/>
                </a:rPr>
                <a:t>2.DESIGN</a:t>
              </a:r>
              <a:endParaRPr kumimoji="0" lang="en-US" sz="10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endParaRPr>
            </a:p>
          </p:txBody>
        </p:sp>
        <p:sp>
          <p:nvSpPr>
            <p:cNvPr id="26" name="Rectangle 25">
              <a:extLst>
                <a:ext uri="{FF2B5EF4-FFF2-40B4-BE49-F238E27FC236}">
                  <a16:creationId xmlns:a16="http://schemas.microsoft.com/office/drawing/2014/main" id="{ECB53C12-F36A-40EF-B3B4-8DEE58BCD3BD}"/>
                </a:ext>
              </a:extLst>
            </p:cNvPr>
            <p:cNvSpPr/>
            <p:nvPr/>
          </p:nvSpPr>
          <p:spPr>
            <a:xfrm>
              <a:off x="6717708" y="3498827"/>
              <a:ext cx="894517" cy="760979"/>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44500">
                <a:lnSpc>
                  <a:spcPct val="90000"/>
                </a:lnSpc>
                <a:spcBef>
                  <a:spcPct val="0"/>
                </a:spcBef>
                <a:spcAft>
                  <a:spcPct val="35000"/>
                </a:spcAft>
                <a:defRPr/>
              </a:pPr>
              <a:r>
                <a:rPr lang="en-US" sz="2000" b="1" kern="1200" dirty="0">
                  <a:solidFill>
                    <a:prstClr val="white"/>
                  </a:solidFill>
                  <a:latin typeface="Roboto Condensed" pitchFamily="2" charset="0"/>
                  <a:ea typeface="Roboto Condensed" pitchFamily="2" charset="0"/>
                  <a:cs typeface="+mn-cs"/>
                </a:rPr>
                <a:t>3.</a:t>
              </a:r>
              <a:r>
                <a:rPr lang="en-US" sz="1000" b="1" dirty="0">
                  <a:solidFill>
                    <a:prstClr val="white"/>
                  </a:solidFill>
                  <a:latin typeface="Roboto Condensed Light" pitchFamily="2" charset="0"/>
                  <a:ea typeface="Roboto Condensed Light" pitchFamily="2" charset="0"/>
                </a:rPr>
                <a:t> </a:t>
              </a:r>
              <a:r>
                <a:rPr lang="en-US" sz="1400" b="1" dirty="0">
                  <a:solidFill>
                    <a:prstClr val="white"/>
                  </a:solidFill>
                  <a:latin typeface="Roboto Condensed Light" pitchFamily="2" charset="0"/>
                  <a:ea typeface="Roboto Condensed Light" pitchFamily="2" charset="0"/>
                </a:rPr>
                <a:t>DEVELOP</a:t>
              </a:r>
              <a:endParaRPr kumimoji="0" lang="en-US" sz="14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endParaRPr>
            </a:p>
          </p:txBody>
        </p:sp>
        <p:sp>
          <p:nvSpPr>
            <p:cNvPr id="27" name="Rectangle 26">
              <a:extLst>
                <a:ext uri="{FF2B5EF4-FFF2-40B4-BE49-F238E27FC236}">
                  <a16:creationId xmlns:a16="http://schemas.microsoft.com/office/drawing/2014/main" id="{56E9553B-F5D1-4452-9E5C-D234C4904852}"/>
                </a:ext>
              </a:extLst>
            </p:cNvPr>
            <p:cNvSpPr/>
            <p:nvPr/>
          </p:nvSpPr>
          <p:spPr>
            <a:xfrm>
              <a:off x="5454637" y="3374026"/>
              <a:ext cx="904127" cy="760979"/>
            </a:xfrm>
            <a:prstGeom prst="rect">
              <a:avLst/>
            </a:prstGeom>
            <a:noFill/>
            <a:ln w="25400" cap="flat" cmpd="sng" algn="ctr">
              <a:noFill/>
              <a:prstDash val="solid"/>
            </a:ln>
            <a:effectLst/>
          </p:spPr>
          <p:txBody>
            <a:bodyPr spcFirstLastPara="0" vert="horz" wrap="square" lIns="145106" tIns="124143" rIns="145106" bIns="124143"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44500">
                <a:lnSpc>
                  <a:spcPct val="90000"/>
                </a:lnSpc>
                <a:spcBef>
                  <a:spcPct val="0"/>
                </a:spcBef>
                <a:spcAft>
                  <a:spcPct val="35000"/>
                </a:spcAft>
                <a:defRPr/>
              </a:pPr>
              <a:r>
                <a:rPr lang="en-US" sz="2000" b="1" kern="1200" dirty="0">
                  <a:solidFill>
                    <a:prstClr val="white"/>
                  </a:solidFill>
                  <a:latin typeface="Roboto Condensed" pitchFamily="2" charset="0"/>
                  <a:ea typeface="Roboto Condensed" pitchFamily="2" charset="0"/>
                  <a:cs typeface="+mn-cs"/>
                </a:rPr>
                <a:t>4. </a:t>
              </a:r>
              <a:br>
                <a:rPr lang="en-US" sz="2000" b="1" kern="1200" dirty="0">
                  <a:solidFill>
                    <a:prstClr val="white"/>
                  </a:solidFill>
                  <a:latin typeface="Roboto Condensed" pitchFamily="2" charset="0"/>
                  <a:ea typeface="Roboto Condensed" pitchFamily="2" charset="0"/>
                  <a:cs typeface="+mn-cs"/>
                </a:rPr>
              </a:br>
              <a:r>
                <a:rPr lang="en-US" sz="1600" b="1" dirty="0">
                  <a:solidFill>
                    <a:prstClr val="white"/>
                  </a:solidFill>
                  <a:latin typeface="Roboto Condensed Light" pitchFamily="2" charset="0"/>
                  <a:ea typeface="Roboto Condensed Light" pitchFamily="2" charset="0"/>
                </a:rPr>
                <a:t>TEST</a:t>
              </a:r>
              <a:endParaRPr kumimoji="0" lang="en-US" sz="16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endParaRPr>
            </a:p>
          </p:txBody>
        </p:sp>
        <p:sp>
          <p:nvSpPr>
            <p:cNvPr id="28" name="Rectangle 27">
              <a:extLst>
                <a:ext uri="{FF2B5EF4-FFF2-40B4-BE49-F238E27FC236}">
                  <a16:creationId xmlns:a16="http://schemas.microsoft.com/office/drawing/2014/main" id="{3B171960-5051-4B08-8371-0B8D68DD5C43}"/>
                </a:ext>
              </a:extLst>
            </p:cNvPr>
            <p:cNvSpPr/>
            <p:nvPr/>
          </p:nvSpPr>
          <p:spPr>
            <a:xfrm>
              <a:off x="4917588" y="2137624"/>
              <a:ext cx="954162" cy="864305"/>
            </a:xfrm>
            <a:prstGeom prst="rect">
              <a:avLst/>
            </a:prstGeom>
            <a:noFill/>
            <a:ln w="25400" cap="flat" cmpd="sng" algn="ctr">
              <a:noFill/>
              <a:prstDash val="solid"/>
            </a:ln>
            <a:effectLst/>
          </p:spPr>
          <p:txBody>
            <a:bodyPr spcFirstLastPara="0" vert="horz" wrap="square" lIns="152434" tIns="139275" rIns="152434" bIns="139275"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44500">
                <a:lnSpc>
                  <a:spcPct val="90000"/>
                </a:lnSpc>
                <a:spcBef>
                  <a:spcPct val="0"/>
                </a:spcBef>
                <a:spcAft>
                  <a:spcPct val="35000"/>
                </a:spcAft>
                <a:defRPr/>
              </a:pPr>
              <a:r>
                <a:rPr lang="en-US" sz="2000" b="1" kern="1200" dirty="0">
                  <a:solidFill>
                    <a:prstClr val="white"/>
                  </a:solidFill>
                  <a:latin typeface="Roboto Condensed" pitchFamily="2" charset="0"/>
                  <a:ea typeface="Roboto Condensed" pitchFamily="2" charset="0"/>
                  <a:cs typeface="+mn-cs"/>
                </a:rPr>
                <a:t>5. </a:t>
              </a:r>
              <a:br>
                <a:rPr lang="en-US" sz="2000" b="1" kern="1200" dirty="0">
                  <a:solidFill>
                    <a:prstClr val="white"/>
                  </a:solidFill>
                  <a:latin typeface="Roboto Condensed" pitchFamily="2" charset="0"/>
                  <a:ea typeface="Roboto Condensed" pitchFamily="2" charset="0"/>
                  <a:cs typeface="+mn-cs"/>
                </a:rPr>
              </a:br>
              <a:r>
                <a:rPr lang="en-US" sz="1400" b="1" dirty="0">
                  <a:solidFill>
                    <a:prstClr val="white"/>
                  </a:solidFill>
                  <a:latin typeface="Roboto Condensed Light" pitchFamily="2" charset="0"/>
                  <a:ea typeface="Roboto Condensed Light" pitchFamily="2" charset="0"/>
                </a:rPr>
                <a:t>DEPLOY</a:t>
              </a:r>
              <a:endParaRPr kumimoji="0" lang="en-US" sz="14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endParaRPr>
            </a:p>
          </p:txBody>
        </p:sp>
        <p:sp>
          <p:nvSpPr>
            <p:cNvPr id="29" name="Rectangle 28">
              <a:extLst>
                <a:ext uri="{FF2B5EF4-FFF2-40B4-BE49-F238E27FC236}">
                  <a16:creationId xmlns:a16="http://schemas.microsoft.com/office/drawing/2014/main" id="{5E619CD3-969B-4D1C-AC06-972688A792CF}"/>
                </a:ext>
              </a:extLst>
            </p:cNvPr>
            <p:cNvSpPr/>
            <p:nvPr/>
          </p:nvSpPr>
          <p:spPr>
            <a:xfrm>
              <a:off x="5614447" y="1164001"/>
              <a:ext cx="1003234" cy="760979"/>
            </a:xfrm>
            <a:prstGeom prst="rect">
              <a:avLst/>
            </a:prstGeom>
            <a:noFill/>
            <a:ln w="25400" cap="flat" cmpd="sng" algn="ctr">
              <a:noFill/>
              <a:prstDash val="solid"/>
            </a:ln>
            <a:effectLst/>
          </p:spPr>
          <p:txBody>
            <a:bodyPr spcFirstLastPara="0" vert="horz" wrap="square" lIns="124143" tIns="124143" rIns="124143" bIns="124143" numCol="1" spcCol="127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444500">
                <a:lnSpc>
                  <a:spcPct val="90000"/>
                </a:lnSpc>
                <a:spcBef>
                  <a:spcPct val="0"/>
                </a:spcBef>
                <a:spcAft>
                  <a:spcPct val="35000"/>
                </a:spcAft>
                <a:defRPr/>
              </a:pPr>
              <a:r>
                <a:rPr lang="en-US" sz="2000" b="1" kern="1200" dirty="0">
                  <a:solidFill>
                    <a:prstClr val="white"/>
                  </a:solidFill>
                  <a:latin typeface="Roboto Condensed" pitchFamily="2" charset="0"/>
                  <a:ea typeface="Roboto Condensed" pitchFamily="2" charset="0"/>
                  <a:cs typeface="+mn-cs"/>
                </a:rPr>
                <a:t>6. </a:t>
              </a:r>
              <a:br>
                <a:rPr lang="en-US" sz="2000" b="1" kern="1200" dirty="0">
                  <a:solidFill>
                    <a:prstClr val="white"/>
                  </a:solidFill>
                  <a:latin typeface="Roboto Condensed" pitchFamily="2" charset="0"/>
                  <a:ea typeface="Roboto Condensed" pitchFamily="2" charset="0"/>
                  <a:cs typeface="+mn-cs"/>
                </a:rPr>
              </a:br>
              <a:r>
                <a:rPr lang="en-US" sz="1300" b="1" dirty="0">
                  <a:solidFill>
                    <a:prstClr val="white"/>
                  </a:solidFill>
                  <a:latin typeface="Roboto Condensed Light" pitchFamily="2" charset="0"/>
                  <a:ea typeface="Roboto Condensed Light" pitchFamily="2" charset="0"/>
                </a:rPr>
                <a:t>REVIEW</a:t>
              </a:r>
              <a:endParaRPr kumimoji="0" lang="en-US" sz="1300" b="1" i="0" u="none" strike="noStrike" kern="1200" cap="none" spc="0" normalizeH="0" baseline="0" noProof="0" dirty="0">
                <a:ln>
                  <a:noFill/>
                </a:ln>
                <a:solidFill>
                  <a:prstClr val="white"/>
                </a:solidFill>
                <a:effectLst/>
                <a:uLnTx/>
                <a:uFillTx/>
                <a:latin typeface="Roboto Condensed Light" pitchFamily="2" charset="0"/>
                <a:ea typeface="Roboto Condensed Light" pitchFamily="2" charset="0"/>
                <a:cs typeface="+mn-cs"/>
              </a:endParaRPr>
            </a:p>
          </p:txBody>
        </p:sp>
      </p:grpSp>
      <p:sp>
        <p:nvSpPr>
          <p:cNvPr id="3" name="TextBox 16">
            <a:extLst>
              <a:ext uri="{FF2B5EF4-FFF2-40B4-BE49-F238E27FC236}">
                <a16:creationId xmlns:a16="http://schemas.microsoft.com/office/drawing/2014/main" id="{FACE3F05-4AFC-48AB-860C-8A5D0DF9909D}"/>
              </a:ext>
            </a:extLst>
          </p:cNvPr>
          <p:cNvSpPr txBox="1"/>
          <p:nvPr/>
        </p:nvSpPr>
        <p:spPr>
          <a:xfrm>
            <a:off x="3565470" y="155762"/>
            <a:ext cx="4700325"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latin typeface="Times New Roman" pitchFamily="18" charset="0"/>
                <a:ea typeface="ＭＳ Ｐゴシック"/>
                <a:cs typeface="Times New Roman" pitchFamily="18" charset="0"/>
              </a:rPr>
              <a:t>AGILE SDLC PROCESS</a:t>
            </a:r>
          </a:p>
        </p:txBody>
      </p:sp>
      <p:sp>
        <p:nvSpPr>
          <p:cNvPr id="5" name="TextBox 18">
            <a:extLst>
              <a:ext uri="{FF2B5EF4-FFF2-40B4-BE49-F238E27FC236}">
                <a16:creationId xmlns:a16="http://schemas.microsoft.com/office/drawing/2014/main" id="{EC689D5F-2E56-480A-AA41-DAEFA557F33D}"/>
              </a:ext>
            </a:extLst>
          </p:cNvPr>
          <p:cNvSpPr txBox="1"/>
          <p:nvPr/>
        </p:nvSpPr>
        <p:spPr>
          <a:xfrm>
            <a:off x="7886667" y="1322095"/>
            <a:ext cx="265414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dirty="0">
              <a:solidFill>
                <a:schemeClr val="tx1">
                  <a:lumMod val="65000"/>
                  <a:lumOff val="35000"/>
                </a:schemeClr>
              </a:solidFill>
              <a:ea typeface="ＭＳ Ｐゴシック"/>
            </a:endParaRPr>
          </a:p>
          <a:p>
            <a:pPr algn="ctr"/>
            <a:endParaRPr lang="en-US" sz="1200" dirty="0">
              <a:solidFill>
                <a:schemeClr val="tx1">
                  <a:lumMod val="65000"/>
                  <a:lumOff val="35000"/>
                </a:schemeClr>
              </a:solidFill>
              <a:ea typeface="ＭＳ Ｐゴシック"/>
            </a:endParaRPr>
          </a:p>
        </p:txBody>
      </p:sp>
      <p:cxnSp>
        <p:nvCxnSpPr>
          <p:cNvPr id="6" name="Straight Connector 5">
            <a:extLst>
              <a:ext uri="{FF2B5EF4-FFF2-40B4-BE49-F238E27FC236}">
                <a16:creationId xmlns:a16="http://schemas.microsoft.com/office/drawing/2014/main" id="{6DC5AE7C-B891-47CF-A0F8-778EA1E277AF}"/>
              </a:ext>
            </a:extLst>
          </p:cNvPr>
          <p:cNvCxnSpPr>
            <a:cxnSpLocks/>
          </p:cNvCxnSpPr>
          <p:nvPr/>
        </p:nvCxnSpPr>
        <p:spPr>
          <a:xfrm flipH="1">
            <a:off x="7475618" y="1727766"/>
            <a:ext cx="940385" cy="65131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2B11198-0BC8-4ED5-B8F4-6EF82EF6FAFE}"/>
              </a:ext>
            </a:extLst>
          </p:cNvPr>
          <p:cNvCxnSpPr>
            <a:cxnSpLocks/>
          </p:cNvCxnSpPr>
          <p:nvPr/>
        </p:nvCxnSpPr>
        <p:spPr>
          <a:xfrm flipH="1">
            <a:off x="8246119" y="3677539"/>
            <a:ext cx="735622" cy="38252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722887C-3F8F-426B-83AE-B86562DC74DB}"/>
              </a:ext>
            </a:extLst>
          </p:cNvPr>
          <p:cNvCxnSpPr>
            <a:cxnSpLocks/>
          </p:cNvCxnSpPr>
          <p:nvPr/>
        </p:nvCxnSpPr>
        <p:spPr>
          <a:xfrm>
            <a:off x="3318988" y="3658200"/>
            <a:ext cx="82535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9FD8E63-57B6-4B61-82B4-FB3FC08168E7}"/>
              </a:ext>
            </a:extLst>
          </p:cNvPr>
          <p:cNvCxnSpPr>
            <a:cxnSpLocks/>
          </p:cNvCxnSpPr>
          <p:nvPr/>
        </p:nvCxnSpPr>
        <p:spPr>
          <a:xfrm flipH="1">
            <a:off x="3806627" y="5472931"/>
            <a:ext cx="885210" cy="2319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807995E-8EE7-4192-8517-CAD1C4254227}"/>
              </a:ext>
            </a:extLst>
          </p:cNvPr>
          <p:cNvCxnSpPr>
            <a:cxnSpLocks/>
          </p:cNvCxnSpPr>
          <p:nvPr/>
        </p:nvCxnSpPr>
        <p:spPr>
          <a:xfrm flipH="1">
            <a:off x="7612018" y="5454630"/>
            <a:ext cx="8557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FD11CC6-140C-47A7-8676-A9A16D1E5596}"/>
              </a:ext>
            </a:extLst>
          </p:cNvPr>
          <p:cNvSpPr/>
          <p:nvPr/>
        </p:nvSpPr>
        <p:spPr>
          <a:xfrm>
            <a:off x="8467798" y="1022290"/>
            <a:ext cx="2021215" cy="1170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PLAN </a:t>
            </a:r>
          </a:p>
          <a:p>
            <a:pPr marL="171450" indent="-171450" algn="ctr">
              <a:buFontTx/>
              <a:buChar char="-"/>
            </a:pPr>
            <a:r>
              <a:rPr lang="en-US" sz="1300" dirty="0">
                <a:ea typeface="ＭＳ Ｐゴシック"/>
              </a:rPr>
              <a:t>Gathering requirements</a:t>
            </a:r>
          </a:p>
          <a:p>
            <a:pPr marL="171450" indent="-171450" algn="ctr">
              <a:buFontTx/>
              <a:buChar char="-"/>
            </a:pPr>
            <a:r>
              <a:rPr lang="en-US" sz="1300" dirty="0">
                <a:ea typeface="ＭＳ Ｐゴシック"/>
              </a:rPr>
              <a:t> Planning</a:t>
            </a:r>
          </a:p>
          <a:p>
            <a:pPr marL="171450" indent="-171450" algn="ctr">
              <a:buFontTx/>
              <a:buChar char="-"/>
            </a:pPr>
            <a:r>
              <a:rPr lang="en-US" sz="1300" dirty="0">
                <a:ea typeface="ＭＳ Ｐゴシック"/>
              </a:rPr>
              <a:t>Exploring</a:t>
            </a:r>
          </a:p>
          <a:p>
            <a:pPr algn="ctr"/>
            <a:r>
              <a:rPr lang="en-US" sz="1300" dirty="0"/>
              <a:t>Identifying software  and tools</a:t>
            </a:r>
          </a:p>
        </p:txBody>
      </p:sp>
      <p:sp>
        <p:nvSpPr>
          <p:cNvPr id="12" name="Rectangle 11">
            <a:extLst>
              <a:ext uri="{FF2B5EF4-FFF2-40B4-BE49-F238E27FC236}">
                <a16:creationId xmlns:a16="http://schemas.microsoft.com/office/drawing/2014/main" id="{479ED638-3169-4F36-A645-A817FB994834}"/>
              </a:ext>
            </a:extLst>
          </p:cNvPr>
          <p:cNvSpPr/>
          <p:nvPr/>
        </p:nvSpPr>
        <p:spPr>
          <a:xfrm>
            <a:off x="9109883" y="3072188"/>
            <a:ext cx="2021215" cy="896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DESIGN</a:t>
            </a:r>
          </a:p>
          <a:p>
            <a:pPr algn="ctr"/>
            <a:r>
              <a:rPr lang="en-US" sz="1300" dirty="0">
                <a:ea typeface="ＭＳ Ｐゴシック"/>
              </a:rPr>
              <a:t>- Diagrams like Flowchart, process design,</a:t>
            </a:r>
          </a:p>
          <a:p>
            <a:pPr marL="171450" indent="-171450" algn="ctr">
              <a:buFontTx/>
              <a:buChar char="-"/>
            </a:pPr>
            <a:r>
              <a:rPr lang="en-US" sz="1300" dirty="0">
                <a:ea typeface="ＭＳ Ｐゴシック"/>
              </a:rPr>
              <a:t>Collaboration</a:t>
            </a:r>
            <a:endParaRPr lang="en-US" sz="1300" dirty="0"/>
          </a:p>
        </p:txBody>
      </p:sp>
      <p:sp>
        <p:nvSpPr>
          <p:cNvPr id="13" name="Rectangle 12">
            <a:extLst>
              <a:ext uri="{FF2B5EF4-FFF2-40B4-BE49-F238E27FC236}">
                <a16:creationId xmlns:a16="http://schemas.microsoft.com/office/drawing/2014/main" id="{9C5699DB-F4C8-41BF-BAE8-50DBC6C0F1F6}"/>
              </a:ext>
            </a:extLst>
          </p:cNvPr>
          <p:cNvSpPr/>
          <p:nvPr/>
        </p:nvSpPr>
        <p:spPr>
          <a:xfrm>
            <a:off x="8519593" y="4902912"/>
            <a:ext cx="2242309" cy="104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DEVELOP</a:t>
            </a:r>
          </a:p>
          <a:p>
            <a:pPr algn="ctr"/>
            <a:r>
              <a:rPr lang="en-US" sz="1300" b="1" dirty="0">
                <a:ea typeface="ＭＳ Ｐゴシック"/>
              </a:rPr>
              <a:t>- </a:t>
            </a:r>
            <a:r>
              <a:rPr lang="en-US" sz="1300" dirty="0">
                <a:ea typeface="ＭＳ Ｐゴシック"/>
              </a:rPr>
              <a:t>Iteration</a:t>
            </a:r>
          </a:p>
          <a:p>
            <a:pPr marL="285750" indent="-285750" algn="ctr">
              <a:buFontTx/>
              <a:buChar char="-"/>
            </a:pPr>
            <a:r>
              <a:rPr lang="en-US" sz="1300" dirty="0">
                <a:ea typeface="ＭＳ Ｐゴシック"/>
              </a:rPr>
              <a:t>Build </a:t>
            </a:r>
          </a:p>
          <a:p>
            <a:pPr marL="285750" indent="-285750" algn="ctr">
              <a:buFontTx/>
              <a:buChar char="-"/>
            </a:pPr>
            <a:r>
              <a:rPr lang="en-US" sz="1300" dirty="0">
                <a:ea typeface="ＭＳ Ｐゴシック"/>
              </a:rPr>
              <a:t>Improve</a:t>
            </a:r>
          </a:p>
          <a:p>
            <a:pPr algn="ctr"/>
            <a:endParaRPr lang="en-US" sz="1300" b="1" dirty="0">
              <a:ea typeface="ＭＳ Ｐゴシック"/>
            </a:endParaRPr>
          </a:p>
        </p:txBody>
      </p:sp>
      <p:sp>
        <p:nvSpPr>
          <p:cNvPr id="14" name="Rectangle 13">
            <a:extLst>
              <a:ext uri="{FF2B5EF4-FFF2-40B4-BE49-F238E27FC236}">
                <a16:creationId xmlns:a16="http://schemas.microsoft.com/office/drawing/2014/main" id="{97D2A662-9699-4930-B580-FB90AC0FE902}"/>
              </a:ext>
            </a:extLst>
          </p:cNvPr>
          <p:cNvSpPr/>
          <p:nvPr/>
        </p:nvSpPr>
        <p:spPr>
          <a:xfrm>
            <a:off x="1443825" y="5038319"/>
            <a:ext cx="2242309" cy="1206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TEST</a:t>
            </a:r>
          </a:p>
          <a:p>
            <a:pPr algn="ctr"/>
            <a:r>
              <a:rPr lang="en-US" sz="1300" b="1" dirty="0">
                <a:ea typeface="ＭＳ Ｐゴシック"/>
              </a:rPr>
              <a:t>- </a:t>
            </a:r>
            <a:r>
              <a:rPr lang="en-US" sz="1300" dirty="0">
                <a:ea typeface="ＭＳ Ｐゴシック"/>
              </a:rPr>
              <a:t>Issue Resolution</a:t>
            </a:r>
          </a:p>
          <a:p>
            <a:pPr marL="285750" indent="-285750" algn="ctr">
              <a:buFontTx/>
              <a:buChar char="-"/>
            </a:pPr>
            <a:r>
              <a:rPr lang="en-US" sz="1300" dirty="0">
                <a:ea typeface="ＭＳ Ｐゴシック"/>
              </a:rPr>
              <a:t>User Interaction</a:t>
            </a:r>
          </a:p>
          <a:p>
            <a:pPr algn="ctr"/>
            <a:r>
              <a:rPr lang="en-US" sz="1300" dirty="0">
                <a:ea typeface="ＭＳ Ｐゴシック"/>
              </a:rPr>
              <a:t>- Debugging and reduce errors</a:t>
            </a:r>
          </a:p>
          <a:p>
            <a:pPr marL="285750" indent="-285750" algn="ctr">
              <a:buFontTx/>
              <a:buChar char="-"/>
            </a:pPr>
            <a:r>
              <a:rPr lang="en-US" sz="1300" dirty="0">
                <a:ea typeface="ＭＳ Ｐゴシック"/>
              </a:rPr>
              <a:t>Continuous Improvement</a:t>
            </a:r>
          </a:p>
          <a:p>
            <a:pPr algn="ctr"/>
            <a:endParaRPr lang="en-US" sz="1300" b="1" dirty="0">
              <a:ea typeface="ＭＳ Ｐゴシック"/>
            </a:endParaRPr>
          </a:p>
        </p:txBody>
      </p:sp>
      <p:cxnSp>
        <p:nvCxnSpPr>
          <p:cNvPr id="15" name="Straight Connector 14">
            <a:extLst>
              <a:ext uri="{FF2B5EF4-FFF2-40B4-BE49-F238E27FC236}">
                <a16:creationId xmlns:a16="http://schemas.microsoft.com/office/drawing/2014/main" id="{8E2D42AB-5C24-46DC-8ED8-89903F52DB03}"/>
              </a:ext>
            </a:extLst>
          </p:cNvPr>
          <p:cNvCxnSpPr>
            <a:cxnSpLocks/>
          </p:cNvCxnSpPr>
          <p:nvPr/>
        </p:nvCxnSpPr>
        <p:spPr>
          <a:xfrm>
            <a:off x="3917081" y="2025329"/>
            <a:ext cx="1068054" cy="302545"/>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B9D0EE1F-7142-4CA9-9C95-213C9C3008F2}"/>
              </a:ext>
            </a:extLst>
          </p:cNvPr>
          <p:cNvSpPr/>
          <p:nvPr/>
        </p:nvSpPr>
        <p:spPr>
          <a:xfrm>
            <a:off x="1060901" y="2971610"/>
            <a:ext cx="2242309" cy="1206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DEPLOY</a:t>
            </a:r>
          </a:p>
          <a:p>
            <a:pPr algn="ctr"/>
            <a:r>
              <a:rPr lang="en-US" sz="1300" b="1" dirty="0">
                <a:ea typeface="ＭＳ Ｐゴシック"/>
              </a:rPr>
              <a:t>- </a:t>
            </a:r>
            <a:r>
              <a:rPr lang="en-US" sz="1300" dirty="0">
                <a:ea typeface="ＭＳ Ｐゴシック"/>
              </a:rPr>
              <a:t>Automated Testing</a:t>
            </a:r>
          </a:p>
          <a:p>
            <a:pPr marL="285750" indent="-285750" algn="ctr">
              <a:buFontTx/>
              <a:buChar char="-"/>
            </a:pPr>
            <a:r>
              <a:rPr lang="en-US" sz="1300" dirty="0">
                <a:ea typeface="ＭＳ Ｐゴシック"/>
              </a:rPr>
              <a:t>Continuous Integration</a:t>
            </a:r>
          </a:p>
          <a:p>
            <a:pPr marL="285750" indent="-285750" algn="ctr">
              <a:buFontTx/>
              <a:buChar char="-"/>
            </a:pPr>
            <a:r>
              <a:rPr lang="en-US" sz="1300" dirty="0">
                <a:ea typeface="ＭＳ Ｐゴシック"/>
              </a:rPr>
              <a:t>Product and Technical Support</a:t>
            </a:r>
          </a:p>
          <a:p>
            <a:pPr algn="ctr"/>
            <a:endParaRPr lang="en-US" sz="1300" b="1" dirty="0">
              <a:ea typeface="ＭＳ Ｐゴシック"/>
            </a:endParaRPr>
          </a:p>
        </p:txBody>
      </p:sp>
      <p:sp>
        <p:nvSpPr>
          <p:cNvPr id="17" name="Rectangle 16">
            <a:extLst>
              <a:ext uri="{FF2B5EF4-FFF2-40B4-BE49-F238E27FC236}">
                <a16:creationId xmlns:a16="http://schemas.microsoft.com/office/drawing/2014/main" id="{EEE5DC03-AB13-4574-9CD1-09E9925F51E1}"/>
              </a:ext>
            </a:extLst>
          </p:cNvPr>
          <p:cNvSpPr/>
          <p:nvPr/>
        </p:nvSpPr>
        <p:spPr>
          <a:xfrm>
            <a:off x="1489354" y="1231701"/>
            <a:ext cx="2242309" cy="104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ea typeface="ＭＳ Ｐゴシック"/>
              </a:rPr>
              <a:t>REVIEW</a:t>
            </a:r>
          </a:p>
          <a:p>
            <a:pPr algn="ctr"/>
            <a:r>
              <a:rPr lang="en-US" sz="1300" b="1" dirty="0">
                <a:ea typeface="ＭＳ Ｐゴシック"/>
              </a:rPr>
              <a:t>- </a:t>
            </a:r>
            <a:r>
              <a:rPr lang="en-US" sz="1300" dirty="0">
                <a:ea typeface="ＭＳ Ｐゴシック"/>
              </a:rPr>
              <a:t>Quality Assurance</a:t>
            </a:r>
          </a:p>
          <a:p>
            <a:pPr marL="285750" indent="-285750" algn="ctr">
              <a:buFontTx/>
              <a:buChar char="-"/>
            </a:pPr>
            <a:r>
              <a:rPr lang="en-US" sz="1300" dirty="0">
                <a:ea typeface="ＭＳ Ｐゴシック"/>
              </a:rPr>
              <a:t>Maintenance</a:t>
            </a:r>
          </a:p>
          <a:p>
            <a:pPr marL="285750" indent="-285750" algn="ctr">
              <a:buFontTx/>
              <a:buChar char="-"/>
            </a:pPr>
            <a:r>
              <a:rPr lang="en-US" sz="1300" dirty="0">
                <a:ea typeface="ＭＳ Ｐゴシック"/>
              </a:rPr>
              <a:t>Operate the system</a:t>
            </a:r>
          </a:p>
          <a:p>
            <a:pPr algn="ctr"/>
            <a:endParaRPr lang="en-US" sz="1300" b="1" dirty="0">
              <a:ea typeface="ＭＳ Ｐゴシック"/>
            </a:endParaRPr>
          </a:p>
        </p:txBody>
      </p:sp>
      <p:sp>
        <p:nvSpPr>
          <p:cNvPr id="31" name="Slide Number Placeholder 30">
            <a:extLst>
              <a:ext uri="{FF2B5EF4-FFF2-40B4-BE49-F238E27FC236}">
                <a16:creationId xmlns:a16="http://schemas.microsoft.com/office/drawing/2014/main" id="{EAE56073-BA67-49AB-8110-07A9032325F6}"/>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300452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74E4E7-ADDA-4A66-B140-ABB34B28273B}"/>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
        <p:nvSpPr>
          <p:cNvPr id="4" name="TextBox 3">
            <a:extLst>
              <a:ext uri="{FF2B5EF4-FFF2-40B4-BE49-F238E27FC236}">
                <a16:creationId xmlns:a16="http://schemas.microsoft.com/office/drawing/2014/main" id="{76B0CFB5-C466-4738-9844-34B4632E5B63}"/>
              </a:ext>
            </a:extLst>
          </p:cNvPr>
          <p:cNvSpPr txBox="1"/>
          <p:nvPr/>
        </p:nvSpPr>
        <p:spPr>
          <a:xfrm>
            <a:off x="1433128" y="1733119"/>
            <a:ext cx="8309500" cy="3998787"/>
          </a:xfrm>
          <a:prstGeom prst="rect">
            <a:avLst/>
          </a:prstGeom>
          <a:noFill/>
        </p:spPr>
        <p:txBody>
          <a:bodyPr wrap="square">
            <a:spAutoFit/>
          </a:bodyPr>
          <a:lstStyle/>
          <a:p>
            <a:r>
              <a:rPr lang="en-US" sz="2400" dirty="0">
                <a:effectLst/>
                <a:latin typeface="Times New Roman" pitchFamily="18" charset="0"/>
                <a:ea typeface="Calibri" panose="020F0502020204030204" pitchFamily="34" charset="0"/>
                <a:cs typeface="Times New Roman" pitchFamily="18" charset="0"/>
              </a:rPr>
              <a:t>We have decided to use Agile model because of the following:</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Less resource requirements.</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Changing the requirements can be done easily.</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Provides the realistic approach for development of our software.</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Documentation can easily be employed.</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Little Planning is enough</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Management of the project is easy.</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Gives enough iterative development.</a:t>
            </a:r>
            <a:endParaRPr lang="en-IN" sz="2400" dirty="0">
              <a:effectLst/>
              <a:latin typeface="Times New Roman" pitchFamily="18" charset="0"/>
              <a:ea typeface="Calibri" panose="020F0502020204030204" pitchFamily="34" charset="0"/>
              <a:cs typeface="Times New Roman"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imes New Roman" pitchFamily="18" charset="0"/>
                <a:ea typeface="Calibri" panose="020F0502020204030204" pitchFamily="34" charset="0"/>
                <a:cs typeface="Times New Roman" pitchFamily="18" charset="0"/>
              </a:rPr>
              <a:t>Adaptive Planning is possible.</a:t>
            </a:r>
            <a:endParaRPr lang="en-IN" sz="2400" dirty="0">
              <a:effectLst/>
              <a:latin typeface="Times New Roman" pitchFamily="18" charset="0"/>
              <a:ea typeface="Calibri" panose="020F0502020204030204" pitchFamily="34" charset="0"/>
              <a:cs typeface="Times New Roman" pitchFamily="18" charset="0"/>
            </a:endParaRPr>
          </a:p>
        </p:txBody>
      </p:sp>
      <p:sp>
        <p:nvSpPr>
          <p:cNvPr id="5" name="TextBox 16">
            <a:extLst>
              <a:ext uri="{FF2B5EF4-FFF2-40B4-BE49-F238E27FC236}">
                <a16:creationId xmlns:a16="http://schemas.microsoft.com/office/drawing/2014/main" id="{FACE3F05-4AFC-48AB-860C-8A5D0DF9909D}"/>
              </a:ext>
            </a:extLst>
          </p:cNvPr>
          <p:cNvSpPr txBox="1"/>
          <p:nvPr/>
        </p:nvSpPr>
        <p:spPr>
          <a:xfrm>
            <a:off x="2893681" y="612962"/>
            <a:ext cx="6399508"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latin typeface="Times New Roman" pitchFamily="18" charset="0"/>
                <a:ea typeface="ＭＳ Ｐゴシック"/>
                <a:cs typeface="Times New Roman" pitchFamily="18" charset="0"/>
              </a:rPr>
              <a:t>AGILE SDLC PROCESS CONT…</a:t>
            </a:r>
          </a:p>
        </p:txBody>
      </p:sp>
    </p:spTree>
    <p:extLst>
      <p:ext uri="{BB962C8B-B14F-4D97-AF65-F5344CB8AC3E}">
        <p14:creationId xmlns:p14="http://schemas.microsoft.com/office/powerpoint/2010/main" val="128199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86F8-8A37-4C9C-B910-668D7ACC7CD8}"/>
              </a:ext>
            </a:extLst>
          </p:cNvPr>
          <p:cNvSpPr>
            <a:spLocks noGrp="1"/>
          </p:cNvSpPr>
          <p:nvPr>
            <p:ph type="title"/>
          </p:nvPr>
        </p:nvSpPr>
        <p:spPr/>
        <p:txBody>
          <a:bodyPr>
            <a:normAutofit/>
          </a:bodyPr>
          <a:lstStyle/>
          <a:p>
            <a:pPr algn="ctr"/>
            <a:r>
              <a:rPr lang="en-IN" sz="3200" b="1" dirty="0">
                <a:latin typeface="Times New Roman" pitchFamily="18" charset="0"/>
                <a:cs typeface="Times New Roman" pitchFamily="18" charset="0"/>
              </a:rPr>
              <a:t>USE CASE DIAGRAMS</a:t>
            </a:r>
          </a:p>
        </p:txBody>
      </p:sp>
      <p:sp>
        <p:nvSpPr>
          <p:cNvPr id="8" name="Slide Number Placeholder 7">
            <a:extLst>
              <a:ext uri="{FF2B5EF4-FFF2-40B4-BE49-F238E27FC236}">
                <a16:creationId xmlns:a16="http://schemas.microsoft.com/office/drawing/2014/main" id="{2F2DC6B6-11CB-4C5E-95A5-B30EE85F183D}"/>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
        <p:nvSpPr>
          <p:cNvPr id="3" name="TextBox 2">
            <a:extLst>
              <a:ext uri="{FF2B5EF4-FFF2-40B4-BE49-F238E27FC236}">
                <a16:creationId xmlns:a16="http://schemas.microsoft.com/office/drawing/2014/main" id="{A1420BD0-9948-4B36-8D9B-3F77BD8E970E}"/>
              </a:ext>
            </a:extLst>
          </p:cNvPr>
          <p:cNvSpPr txBox="1"/>
          <p:nvPr/>
        </p:nvSpPr>
        <p:spPr>
          <a:xfrm>
            <a:off x="3391270" y="6065836"/>
            <a:ext cx="1114408" cy="369332"/>
          </a:xfrm>
          <a:prstGeom prst="rect">
            <a:avLst/>
          </a:prstGeom>
          <a:noFill/>
        </p:spPr>
        <p:txBody>
          <a:bodyPr wrap="none" rtlCol="0">
            <a:spAutoFit/>
          </a:bodyPr>
          <a:lstStyle/>
          <a:p>
            <a:r>
              <a:rPr lang="en-IN" dirty="0"/>
              <a:t>USER END</a:t>
            </a:r>
          </a:p>
        </p:txBody>
      </p:sp>
      <p:sp>
        <p:nvSpPr>
          <p:cNvPr id="4" name="TextBox 3">
            <a:extLst>
              <a:ext uri="{FF2B5EF4-FFF2-40B4-BE49-F238E27FC236}">
                <a16:creationId xmlns:a16="http://schemas.microsoft.com/office/drawing/2014/main" id="{8DA35726-AE64-4738-BCF2-C706B6F64B12}"/>
              </a:ext>
            </a:extLst>
          </p:cNvPr>
          <p:cNvSpPr txBox="1"/>
          <p:nvPr/>
        </p:nvSpPr>
        <p:spPr>
          <a:xfrm>
            <a:off x="9356700" y="6065836"/>
            <a:ext cx="1305165" cy="369332"/>
          </a:xfrm>
          <a:prstGeom prst="rect">
            <a:avLst/>
          </a:prstGeom>
          <a:noFill/>
        </p:spPr>
        <p:txBody>
          <a:bodyPr wrap="none" rtlCol="0">
            <a:spAutoFit/>
          </a:bodyPr>
          <a:lstStyle/>
          <a:p>
            <a:r>
              <a:rPr lang="en-IN" dirty="0"/>
              <a:t>ADMIN END</a:t>
            </a:r>
          </a:p>
        </p:txBody>
      </p:sp>
      <p:pic>
        <p:nvPicPr>
          <p:cNvPr id="6146" name="Picture 2" descr="C:\Users\Asus\Downloads\Screenshot 2021-12-10 at 01-09-41 Untitled Visual Paradigm Online.png"/>
          <p:cNvPicPr>
            <a:picLocks noChangeAspect="1" noChangeArrowheads="1"/>
          </p:cNvPicPr>
          <p:nvPr/>
        </p:nvPicPr>
        <p:blipFill>
          <a:blip r:embed="rId2"/>
          <a:srcRect/>
          <a:stretch>
            <a:fillRect/>
          </a:stretch>
        </p:blipFill>
        <p:spPr bwMode="auto">
          <a:xfrm>
            <a:off x="1168400" y="1176868"/>
            <a:ext cx="4219575" cy="4453996"/>
          </a:xfrm>
          <a:prstGeom prst="rect">
            <a:avLst/>
          </a:prstGeom>
          <a:noFill/>
        </p:spPr>
      </p:pic>
      <p:pic>
        <p:nvPicPr>
          <p:cNvPr id="6147" name="Picture 3" descr="C:\Users\Asus\Downloads\Screenshot 2021-12-10 at 01-13-12 Untitled Visual Paradigm Online.png"/>
          <p:cNvPicPr>
            <a:picLocks noChangeAspect="1" noChangeArrowheads="1"/>
          </p:cNvPicPr>
          <p:nvPr/>
        </p:nvPicPr>
        <p:blipFill>
          <a:blip r:embed="rId3"/>
          <a:srcRect/>
          <a:stretch>
            <a:fillRect/>
          </a:stretch>
        </p:blipFill>
        <p:spPr bwMode="auto">
          <a:xfrm>
            <a:off x="6502400" y="1209839"/>
            <a:ext cx="4784725" cy="4470236"/>
          </a:xfrm>
          <a:prstGeom prst="rect">
            <a:avLst/>
          </a:prstGeom>
          <a:noFill/>
        </p:spPr>
      </p:pic>
    </p:spTree>
    <p:extLst>
      <p:ext uri="{BB962C8B-B14F-4D97-AF65-F5344CB8AC3E}">
        <p14:creationId xmlns:p14="http://schemas.microsoft.com/office/powerpoint/2010/main" val="345701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RESULT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16</a:t>
            </a:fld>
            <a:endParaRPr lang="en-US" dirty="0"/>
          </a:p>
        </p:txBody>
      </p:sp>
      <p:pic>
        <p:nvPicPr>
          <p:cNvPr id="1026" name="Picture 2" descr="C:\Users\Asus\Downloads\ACCEPTENCE.JPG"/>
          <p:cNvPicPr>
            <a:picLocks noChangeAspect="1" noChangeArrowheads="1"/>
          </p:cNvPicPr>
          <p:nvPr/>
        </p:nvPicPr>
        <p:blipFill>
          <a:blip r:embed="rId2"/>
          <a:srcRect/>
          <a:stretch>
            <a:fillRect/>
          </a:stretch>
        </p:blipFill>
        <p:spPr bwMode="auto">
          <a:xfrm>
            <a:off x="1381124" y="1606926"/>
            <a:ext cx="9248775" cy="388582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1908779" y="2003032"/>
            <a:ext cx="8708421" cy="3450613"/>
          </a:xfrm>
        </p:spPr>
        <p:txBody>
          <a:bodyPr>
            <a:normAutofit/>
          </a:bodyPr>
          <a:lstStyle/>
          <a:p>
            <a:pPr marL="0" indent="0">
              <a:buNone/>
            </a:pPr>
            <a:r>
              <a:rPr lang="en-US" sz="2400" dirty="0"/>
              <a:t>Rather than using hundreds of website and unable to find relevant information related to college campus, subjects etc, students can able to ask question directly to there faculty, department staff, batch mates  or their seniors, our proposed platform make student life easier and they feel more connected to college, department , faculty etc.</a:t>
            </a:r>
          </a:p>
          <a:p>
            <a:endParaRPr lang="en-US" dirty="0"/>
          </a:p>
        </p:txBody>
      </p:sp>
      <p:sp>
        <p:nvSpPr>
          <p:cNvPr id="6" name="Slide Number Placeholder 5">
            <a:extLst>
              <a:ext uri="{FF2B5EF4-FFF2-40B4-BE49-F238E27FC236}">
                <a16:creationId xmlns:a16="http://schemas.microsoft.com/office/drawing/2014/main" id="{CC5C3225-7D70-4464-AFD5-75ADC637AEE9}"/>
              </a:ext>
            </a:extLst>
          </p:cNvPr>
          <p:cNvSpPr>
            <a:spLocks noGrp="1"/>
          </p:cNvSpPr>
          <p:nvPr>
            <p:ph type="sldNum" sz="quarter" idx="12"/>
          </p:nvPr>
        </p:nvSpPr>
        <p:spPr/>
        <p:txBody>
          <a:bodyPr/>
          <a:lstStyle/>
          <a:p>
            <a:fld id="{6D22F896-40B5-4ADD-8801-0D06FADFA095}" type="slidenum">
              <a:rPr lang="en-US" smtClean="0"/>
              <a:pPr/>
              <a:t>17</a:t>
            </a:fld>
            <a:endParaRPr lang="en-US" dirty="0"/>
          </a:p>
        </p:txBody>
      </p:sp>
    </p:spTree>
    <p:extLst>
      <p:ext uri="{BB962C8B-B14F-4D97-AF65-F5344CB8AC3E}">
        <p14:creationId xmlns:p14="http://schemas.microsoft.com/office/powerpoint/2010/main" val="236858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059F-FC58-48A7-90C6-62AB6578E8EB}"/>
              </a:ext>
            </a:extLst>
          </p:cNvPr>
          <p:cNvSpPr>
            <a:spLocks noGrp="1"/>
          </p:cNvSpPr>
          <p:nvPr>
            <p:ph type="title"/>
          </p:nvPr>
        </p:nvSpPr>
        <p:spPr>
          <a:xfrm>
            <a:off x="1141413" y="618518"/>
            <a:ext cx="9905998" cy="5356154"/>
          </a:xfrm>
        </p:spPr>
        <p:txBody>
          <a:bodyPr>
            <a:normAutofit/>
          </a:bodyPr>
          <a:lstStyle/>
          <a:p>
            <a:pPr algn="ctr"/>
            <a:r>
              <a:rPr lang="en-US" sz="3200" b="1" dirty="0">
                <a:latin typeface="Times New Roman" pitchFamily="18" charset="0"/>
                <a:cs typeface="Times New Roman" pitchFamily="18" charset="0"/>
              </a:rPr>
              <a:t>THANK YOU</a:t>
            </a:r>
            <a:endParaRPr lang="en-IN" sz="32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04A43CE-BF81-48FF-BCA1-6A898C6BD988}"/>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271149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Guide’s Approval</a:t>
            </a:r>
          </a:p>
        </p:txBody>
      </p:sp>
      <p:pic>
        <p:nvPicPr>
          <p:cNvPr id="4" name="Picture 3">
            <a:extLst>
              <a:ext uri="{FF2B5EF4-FFF2-40B4-BE49-F238E27FC236}">
                <a16:creationId xmlns:a16="http://schemas.microsoft.com/office/drawing/2014/main" id="{88FCAE8C-30A1-46FF-BFC4-09A1E17C3596}"/>
              </a:ext>
            </a:extLst>
          </p:cNvPr>
          <p:cNvPicPr>
            <a:picLocks noChangeAspect="1"/>
          </p:cNvPicPr>
          <p:nvPr/>
        </p:nvPicPr>
        <p:blipFill>
          <a:blip r:embed="rId2"/>
          <a:stretch>
            <a:fillRect/>
          </a:stretch>
        </p:blipFill>
        <p:spPr>
          <a:xfrm>
            <a:off x="1115866" y="1271657"/>
            <a:ext cx="9959788" cy="53861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685E-5B38-1F49-ADD7-02F45AF75F40}"/>
              </a:ext>
            </a:extLst>
          </p:cNvPr>
          <p:cNvSpPr>
            <a:spLocks noGrp="1"/>
          </p:cNvSpPr>
          <p:nvPr>
            <p:ph type="title"/>
          </p:nvPr>
        </p:nvSpPr>
        <p:spPr>
          <a:xfrm>
            <a:off x="2400300" y="668338"/>
            <a:ext cx="9080500" cy="1143000"/>
          </a:xfrm>
        </p:spPr>
        <p:txBody>
          <a:bodyPr>
            <a:normAutofit/>
          </a:bodyPr>
          <a:lstStyle/>
          <a:p>
            <a:pPr algn="ctr"/>
            <a:r>
              <a:rPr lang="en-US" sz="3200" b="1" dirty="0">
                <a:latin typeface="Times New Roman" pitchFamily="18" charset="0"/>
                <a:cs typeface="Times New Roman" pitchFamily="18" charset="0"/>
              </a:rPr>
              <a:t> INTRODUCTION</a:t>
            </a:r>
          </a:p>
        </p:txBody>
      </p:sp>
      <p:sp>
        <p:nvSpPr>
          <p:cNvPr id="3" name="Content Placeholder 2">
            <a:extLst>
              <a:ext uri="{FF2B5EF4-FFF2-40B4-BE49-F238E27FC236}">
                <a16:creationId xmlns:a16="http://schemas.microsoft.com/office/drawing/2014/main" id="{C72428E1-2DA3-B74D-9353-C4D86D22C06C}"/>
              </a:ext>
            </a:extLst>
          </p:cNvPr>
          <p:cNvSpPr>
            <a:spLocks noGrp="1"/>
          </p:cNvSpPr>
          <p:nvPr>
            <p:ph idx="1"/>
          </p:nvPr>
        </p:nvSpPr>
        <p:spPr>
          <a:xfrm>
            <a:off x="4655127" y="2015732"/>
            <a:ext cx="7257473" cy="4143768"/>
          </a:xfrm>
        </p:spPr>
        <p:txBody>
          <a:bodyPr>
            <a:noAutofit/>
          </a:bodyPr>
          <a:lstStyle/>
          <a:p>
            <a:pPr marL="0" indent="0">
              <a:buNone/>
            </a:pPr>
            <a:r>
              <a:rPr lang="en-US" sz="2400" dirty="0">
                <a:latin typeface="Times New Roman" pitchFamily="18" charset="0"/>
                <a:cs typeface="Times New Roman" pitchFamily="18" charset="0"/>
              </a:rPr>
              <a:t>The purpose of the CollegeQues Project is to provide a platform for students, Where student can rise question and anyone from college (Faculty, Other students etc.) can give answer to the question, In CollegeQues the question is get classified into to their related topic, subject and the teacher related to that subject, topic get notify to give answer to that question, Student get notify by the their expertise topic chosen by himself.</a:t>
            </a:r>
          </a:p>
          <a:p>
            <a:pPr marL="0" indent="0">
              <a:buNone/>
            </a:pPr>
            <a:endParaRPr lang="en-IN"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70270BC1-CF47-4857-AC10-0C8060A8B4D9}"/>
              </a:ext>
            </a:extLst>
          </p:cNvPr>
          <p:cNvSpPr>
            <a:spLocks noGrp="1"/>
          </p:cNvSpPr>
          <p:nvPr>
            <p:ph type="sldNum" sz="quarter" idx="12"/>
          </p:nvPr>
        </p:nvSpPr>
        <p:spPr/>
        <p:txBody>
          <a:bodyPr/>
          <a:lstStyle/>
          <a:p>
            <a:fld id="{6D22F896-40B5-4ADD-8801-0D06FADFA095}" type="slidenum">
              <a:rPr lang="en-US" smtClean="0"/>
              <a:pPr/>
              <a:t>3</a:t>
            </a:fld>
            <a:endParaRPr lang="en-US" dirty="0"/>
          </a:p>
        </p:txBody>
      </p:sp>
      <p:pic>
        <p:nvPicPr>
          <p:cNvPr id="1027" name="Picture 3" descr="C:\Users\Asus\Desktop\study\tablet-with-users-communicating-speech-bubbles-global-internet-communication-social-media-network-technology-chat-message-forum-concept-vector-isolated-illustration\209451881.jpg"/>
          <p:cNvPicPr>
            <a:picLocks noChangeAspect="1" noChangeArrowheads="1"/>
          </p:cNvPicPr>
          <p:nvPr/>
        </p:nvPicPr>
        <p:blipFill>
          <a:blip r:embed="rId2"/>
          <a:srcRect/>
          <a:stretch>
            <a:fillRect/>
          </a:stretch>
        </p:blipFill>
        <p:spPr bwMode="auto">
          <a:xfrm>
            <a:off x="520700" y="2116666"/>
            <a:ext cx="3822700" cy="25484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159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2CE0-3EF7-418A-A9E1-24C29F4F159E}"/>
              </a:ext>
            </a:extLst>
          </p:cNvPr>
          <p:cNvSpPr>
            <a:spLocks noGrp="1"/>
          </p:cNvSpPr>
          <p:nvPr>
            <p:ph type="title"/>
          </p:nvPr>
        </p:nvSpPr>
        <p:spPr>
          <a:xfrm>
            <a:off x="1364078" y="517372"/>
            <a:ext cx="5747922" cy="976544"/>
          </a:xfrm>
        </p:spPr>
        <p:txBody>
          <a:bodyPr>
            <a:normAutofit/>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PROJECT OBJECTIVES</a:t>
            </a:r>
            <a:endParaRPr lang="en-IN" sz="3200" b="1" dirty="0"/>
          </a:p>
        </p:txBody>
      </p:sp>
      <p:sp>
        <p:nvSpPr>
          <p:cNvPr id="3" name="Content Placeholder 2">
            <a:extLst>
              <a:ext uri="{FF2B5EF4-FFF2-40B4-BE49-F238E27FC236}">
                <a16:creationId xmlns:a16="http://schemas.microsoft.com/office/drawing/2014/main" id="{CFBEA147-0C85-49B4-B4D0-E0BDA567C165}"/>
              </a:ext>
            </a:extLst>
          </p:cNvPr>
          <p:cNvSpPr>
            <a:spLocks noGrp="1"/>
          </p:cNvSpPr>
          <p:nvPr>
            <p:ph idx="1"/>
          </p:nvPr>
        </p:nvSpPr>
        <p:spPr>
          <a:xfrm>
            <a:off x="1141412" y="1802166"/>
            <a:ext cx="6670937" cy="4487661"/>
          </a:xfrm>
        </p:spPr>
        <p:txBody>
          <a:bodyPr>
            <a:normAutofit/>
          </a:bodyPr>
          <a:lstStyle/>
          <a:p>
            <a:r>
              <a:rPr lang="en-IN" sz="2400" dirty="0">
                <a:latin typeface="Times New Roman" panose="02020603050405020304" pitchFamily="18" charset="0"/>
                <a:ea typeface="Calibri" panose="020F0502020204030204" pitchFamily="34" charset="0"/>
                <a:cs typeface="Times New Roman" panose="02020603050405020304" pitchFamily="18" charset="0"/>
              </a:rPr>
              <a:t>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evelopment of web application to provide a Discussion platform for college/university students.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ea typeface="Calibri" panose="020F0502020204030204" pitchFamily="34" charset="0"/>
                <a:cs typeface="Times New Roman" panose="02020603050405020304" pitchFamily="18" charset="0"/>
              </a:rPr>
              <a:t>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evelopment of mobile application which provide easy accessibility from mobile devices.</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Developing a functionality using NLP which help user to get the answers in summarized form.</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The main objective of the Project is to provide an authentic platform where students get answer to there question from there college students and faculty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7257ABB-F48C-4C3F-AAED-FBFCAF4D2510}"/>
              </a:ext>
            </a:extLst>
          </p:cNvPr>
          <p:cNvSpPr>
            <a:spLocks noGrp="1"/>
          </p:cNvSpPr>
          <p:nvPr>
            <p:ph type="sldNum" sz="quarter" idx="12"/>
          </p:nvPr>
        </p:nvSpPr>
        <p:spPr/>
        <p:txBody>
          <a:bodyPr/>
          <a:lstStyle/>
          <a:p>
            <a:fld id="{6D22F896-40B5-4ADD-8801-0D06FADFA095}" type="slidenum">
              <a:rPr lang="en-US" smtClean="0"/>
              <a:pPr/>
              <a:t>4</a:t>
            </a:fld>
            <a:endParaRPr lang="en-US" dirty="0"/>
          </a:p>
        </p:txBody>
      </p:sp>
      <p:pic>
        <p:nvPicPr>
          <p:cNvPr id="2050" name="Picture 2" descr="C:\Users\Asus\Downloads\CO_1016_Feature1_760x456.png"/>
          <p:cNvPicPr>
            <a:picLocks noChangeAspect="1" noChangeArrowheads="1"/>
          </p:cNvPicPr>
          <p:nvPr/>
        </p:nvPicPr>
        <p:blipFill>
          <a:blip r:embed="rId2"/>
          <a:srcRect/>
          <a:stretch>
            <a:fillRect/>
          </a:stretch>
        </p:blipFill>
        <p:spPr bwMode="auto">
          <a:xfrm>
            <a:off x="8140700" y="1499954"/>
            <a:ext cx="3863185" cy="4176946"/>
          </a:xfrm>
          <a:prstGeom prst="rect">
            <a:avLst/>
          </a:prstGeom>
          <a:ln>
            <a:noFill/>
          </a:ln>
          <a:effectLst>
            <a:softEdge rad="112500"/>
          </a:effectLst>
        </p:spPr>
      </p:pic>
    </p:spTree>
    <p:extLst>
      <p:ext uri="{BB962C8B-B14F-4D97-AF65-F5344CB8AC3E}">
        <p14:creationId xmlns:p14="http://schemas.microsoft.com/office/powerpoint/2010/main" val="188716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93738"/>
            <a:ext cx="10972800" cy="1143000"/>
          </a:xfrm>
        </p:spPr>
        <p:txBody>
          <a:bodyPr>
            <a:normAutofit/>
          </a:bodyPr>
          <a:lstStyle/>
          <a:p>
            <a:pPr algn="ctr"/>
            <a:r>
              <a:rPr lang="en-US" sz="3200" b="1" dirty="0">
                <a:latin typeface="Times New Roman" pitchFamily="18" charset="0"/>
                <a:cs typeface="Times New Roman" pitchFamily="18" charset="0"/>
              </a:rPr>
              <a:t>PROBLEM STATEMENT </a:t>
            </a:r>
          </a:p>
        </p:txBody>
      </p:sp>
      <p:sp>
        <p:nvSpPr>
          <p:cNvPr id="3" name="Content Placeholder 2"/>
          <p:cNvSpPr>
            <a:spLocks noGrp="1"/>
          </p:cNvSpPr>
          <p:nvPr>
            <p:ph idx="1"/>
          </p:nvPr>
        </p:nvSpPr>
        <p:spPr>
          <a:xfrm>
            <a:off x="1041400" y="2108200"/>
            <a:ext cx="9740900" cy="4017966"/>
          </a:xfrm>
        </p:spPr>
        <p:txBody>
          <a:bodyPr>
            <a:normAutofit/>
          </a:bodyPr>
          <a:lstStyle/>
          <a:p>
            <a:pPr marL="0" indent="0">
              <a:buNone/>
            </a:pPr>
            <a:r>
              <a:rPr lang="en-US" sz="2400" dirty="0">
                <a:latin typeface="Times New Roman" pitchFamily="18" charset="0"/>
                <a:cs typeface="Times New Roman" pitchFamily="18" charset="0"/>
              </a:rPr>
              <a:t> In recent time the quest for this knowledge has risen drastically, surfing or browsing the web without direction for information is becoming stressful especially using search engines. </a:t>
            </a:r>
          </a:p>
          <a:p>
            <a:pPr marL="0" indent="0">
              <a:buNone/>
            </a:pPr>
            <a:r>
              <a:rPr lang="en-US" sz="2400" dirty="0">
                <a:latin typeface="Times New Roman" pitchFamily="18" charset="0"/>
                <a:cs typeface="Times New Roman" pitchFamily="18" charset="0"/>
              </a:rPr>
              <a:t>New students in colleges totally disconnected from there seniors who have lots of information which can’t be further transfer to new one due to they got shifted to different collocations.</a:t>
            </a:r>
          </a:p>
          <a:p>
            <a:pPr marL="0" indent="0">
              <a:buNone/>
            </a:pPr>
            <a:r>
              <a:rPr lang="en-US" sz="2400" dirty="0">
                <a:latin typeface="Times New Roman" pitchFamily="18" charset="0"/>
                <a:cs typeface="Times New Roman" pitchFamily="18" charset="0"/>
              </a:rPr>
              <a:t>Due to busy schedules of lecturers, they find it difficult passing information to students, students in turn also find it difficult to interact with them, especially to ask question and get ideas.</a:t>
            </a:r>
          </a:p>
        </p:txBody>
      </p:sp>
      <p:sp>
        <p:nvSpPr>
          <p:cNvPr id="5" name="Slide Number Placeholder 4">
            <a:extLst>
              <a:ext uri="{FF2B5EF4-FFF2-40B4-BE49-F238E27FC236}">
                <a16:creationId xmlns:a16="http://schemas.microsoft.com/office/drawing/2014/main" id="{59E21795-0054-4639-9CEC-4D67D6212386}"/>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Tree>
    <p:extLst>
      <p:ext uri="{BB962C8B-B14F-4D97-AF65-F5344CB8AC3E}">
        <p14:creationId xmlns:p14="http://schemas.microsoft.com/office/powerpoint/2010/main" val="177737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6</a:t>
            </a:fld>
            <a:endParaRPr lang="en-US" dirty="0"/>
          </a:p>
        </p:txBody>
      </p:sp>
      <p:sp>
        <p:nvSpPr>
          <p:cNvPr id="5" name="Rectangle 4"/>
          <p:cNvSpPr/>
          <p:nvPr/>
        </p:nvSpPr>
        <p:spPr>
          <a:xfrm>
            <a:off x="965200" y="2198638"/>
            <a:ext cx="9902952" cy="1569660"/>
          </a:xfrm>
          <a:prstGeom prst="rect">
            <a:avLst/>
          </a:prstGeom>
        </p:spPr>
        <p:txBody>
          <a:bodyPr>
            <a:spAutoFit/>
          </a:bodyPr>
          <a:lstStyle/>
          <a:p>
            <a:r>
              <a:rPr lang="en-US" sz="2400" dirty="0">
                <a:latin typeface="Times New Roman" pitchFamily="18" charset="0"/>
                <a:cs typeface="Times New Roman" pitchFamily="18" charset="0"/>
              </a:rPr>
              <a:t> Setting up a discussion forum is actually quite an interesting problem. We will need some way of storing  the Question, answers, comment, like, dislike etc, and use these data to recommend the question to the relevant member of the discussion forum who can able to answer the question.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r>
              <a:rPr lang="en-US" sz="3200" b="1"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p:txBody>
          <a:bodyPr/>
          <a:lstStyle/>
          <a:p>
            <a:fld id="{6D22F896-40B5-4ADD-8801-0D06FADFA095}" type="slidenum">
              <a:rPr lang="en-US" smtClean="0"/>
              <a:pPr/>
              <a:t>7</a:t>
            </a:fld>
            <a:endParaRPr lang="en-US" dirty="0"/>
          </a:p>
        </p:txBody>
      </p:sp>
      <p:sp>
        <p:nvSpPr>
          <p:cNvPr id="1025"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descr="C:\Users\Asus\Downloads\Screenshot 2022-02-08 at 20-41-18 LITERATURE SURVEY docx.png"/>
          <p:cNvPicPr>
            <a:picLocks noChangeAspect="1" noChangeArrowheads="1"/>
          </p:cNvPicPr>
          <p:nvPr/>
        </p:nvPicPr>
        <p:blipFill>
          <a:blip r:embed="rId2"/>
          <a:srcRect/>
          <a:stretch>
            <a:fillRect/>
          </a:stretch>
        </p:blipFill>
        <p:spPr bwMode="auto">
          <a:xfrm>
            <a:off x="127000" y="1177924"/>
            <a:ext cx="11841820" cy="56800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8</a:t>
            </a:fld>
            <a:endParaRPr lang="en-US" dirty="0"/>
          </a:p>
        </p:txBody>
      </p:sp>
      <p:pic>
        <p:nvPicPr>
          <p:cNvPr id="29698" name="Picture 2" descr="C:\Users\Asus\Downloads\Screenshot 2022-02-08 at 20-42-34 LITERATURE SURVEY docx.png"/>
          <p:cNvPicPr>
            <a:picLocks noChangeAspect="1" noChangeArrowheads="1"/>
          </p:cNvPicPr>
          <p:nvPr/>
        </p:nvPicPr>
        <p:blipFill>
          <a:blip r:embed="rId2"/>
          <a:srcRect/>
          <a:stretch>
            <a:fillRect/>
          </a:stretch>
        </p:blipFill>
        <p:spPr bwMode="auto">
          <a:xfrm>
            <a:off x="749300" y="0"/>
            <a:ext cx="10782300" cy="68364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pic>
        <p:nvPicPr>
          <p:cNvPr id="30722" name="Picture 2" descr="C:\Users\Asus\Downloads\Screenshot 2022-02-08 at 20-44-35 LITERATURE SURVEY docx.png"/>
          <p:cNvPicPr>
            <a:picLocks noChangeAspect="1" noChangeArrowheads="1"/>
          </p:cNvPicPr>
          <p:nvPr/>
        </p:nvPicPr>
        <p:blipFill>
          <a:blip r:embed="rId2"/>
          <a:srcRect b="18519"/>
          <a:stretch>
            <a:fillRect/>
          </a:stretch>
        </p:blipFill>
        <p:spPr bwMode="auto">
          <a:xfrm>
            <a:off x="0" y="-1"/>
            <a:ext cx="12192000" cy="646391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560</TotalTime>
  <Words>633</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Perpetua Titling MT</vt:lpstr>
      <vt:lpstr>Roboto Condensed</vt:lpstr>
      <vt:lpstr>Roboto Condensed Light</vt:lpstr>
      <vt:lpstr>Symbol</vt:lpstr>
      <vt:lpstr>Times New Roman</vt:lpstr>
      <vt:lpstr>Office Theme</vt:lpstr>
      <vt:lpstr>PowerPoint Presentation</vt:lpstr>
      <vt:lpstr>Guide’s Approval</vt:lpstr>
      <vt:lpstr> INTRODUCTION</vt:lpstr>
      <vt:lpstr>PROJECT OBJECTIVES</vt:lpstr>
      <vt:lpstr>PROBLEM STATEMENT </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DIAGRAMS</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Navneet Srivastava</dc:creator>
  <cp:lastModifiedBy>Abhay Bansal</cp:lastModifiedBy>
  <cp:revision>100</cp:revision>
  <dcterms:created xsi:type="dcterms:W3CDTF">2021-08-19T10:26:33Z</dcterms:created>
  <dcterms:modified xsi:type="dcterms:W3CDTF">2022-05-04T18:28:19Z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