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253AD4-B034-4EC8-A9E2-0FEEE749323A}">
  <a:tblStyle styleId="{6E253AD4-B034-4EC8-A9E2-0FEEE7493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0848048-6B6A-49CB-A6C9-002C06971FDC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da15e417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6da15e417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da15e417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6da15e417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6da15e417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76da15e417_2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6da15e417_2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6da15e417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76da15e417_2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76da15e417_2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6da15e417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76da15e417_2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76da15e417_2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6da15e417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76da15e417_2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76da15e417_2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6da15e417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76da15e417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76da15e417_2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e24aa3de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83e24aa3d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e24aa3d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3e24aa3d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e24aa3d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3e24aa3d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da15e41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76da15e41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54175" y="5136675"/>
            <a:ext cx="77724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 </a:t>
            </a:r>
            <a:r>
              <a:rPr lang="en-US"/>
              <a:t>Bilingual Sentiment Analysis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8610600" y="4960125"/>
            <a:ext cx="33327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Sakshi Goel PES1201700148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Suhail Rahman  PES1201701420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UE17CS333  Project Submission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LITERATURE REVIEW - TABLE 2</a:t>
            </a:r>
            <a:endParaRPr/>
          </a:p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sz="1800"/>
          </a:p>
        </p:txBody>
      </p:sp>
      <p:graphicFrame>
        <p:nvGraphicFramePr>
          <p:cNvPr id="172" name="Google Shape;172;p22"/>
          <p:cNvGraphicFramePr/>
          <p:nvPr/>
        </p:nvGraphicFramePr>
        <p:xfrm>
          <a:off x="628488" y="208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{6E253AD4-B034-4EC8-A9E2-0FEEE749323A}</a:tableStyleId>
              </a:tblPr>
              <a:tblGrid>
                <a:gridCol w="1203075"/>
                <a:gridCol w="1239750"/>
                <a:gridCol w="4299175"/>
                <a:gridCol w="4193025"/>
              </a:tblGrid>
              <a:tr h="5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Papers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Benefits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Drawbacks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90%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strategy described here is equally applicable to all Indian languages as these are verb ending languages and have similar mixture of lexicons as in case of Hindi.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Elaborate testing is not possible as these languages are used in verbal communication.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27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69.7%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Sub-Word LSTM interprets sentiment based on morpheme-like structures and the results thus produced are signiﬁcantly better than baselines.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The lexicon lookup approach didn’t perform well owing to the heavily misspelt words in the text, which led to incorrect transliterations. 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LITERATURE REVIEW - TABLE 2</a:t>
            </a:r>
            <a:endParaRPr/>
          </a:p>
        </p:txBody>
      </p:sp>
      <p:sp>
        <p:nvSpPr>
          <p:cNvPr id="178" name="Google Shape;178;p23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endParaRPr sz="1800"/>
          </a:p>
        </p:txBody>
      </p:sp>
      <p:graphicFrame>
        <p:nvGraphicFramePr>
          <p:cNvPr id="180" name="Google Shape;180;p23"/>
          <p:cNvGraphicFramePr/>
          <p:nvPr/>
        </p:nvGraphicFramePr>
        <p:xfrm>
          <a:off x="876100" y="208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{6E253AD4-B034-4EC8-A9E2-0FEEE749323A}</a:tableStyleId>
              </a:tblPr>
              <a:tblGrid>
                <a:gridCol w="1203075"/>
                <a:gridCol w="1239750"/>
                <a:gridCol w="4504525"/>
                <a:gridCol w="3987675"/>
              </a:tblGrid>
              <a:tr h="9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71.7%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features used in the classiﬁcation system are character n-grams, word n-grams, punctuations, negation words and hate lexicon which are integrated in the SVM as the classiﬁcation system.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corpus was not annotated with part-of-speech tags at word level which would have yield better results.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89.94%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They have used an existing language identiﬁcation system, and improved a normalisation system, achieving a higher accuracy than the base system.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Have not taken into consideration the  sentence-level context for word disambiguation.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9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AUC = 0.8601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Proposed a triumvirate of TF-IDF, GR, and RBFNN, which is found as the best combination for classifying sentiment expressed in the Hinglish text.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Did not employ sentence parser for considering relation between different parts-of-speech of a sentence.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944100" y="453175"/>
            <a:ext cx="10866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BLOCK DIAGRAM FOR IMPLEMENTATION</a:t>
            </a:r>
            <a:endParaRPr/>
          </a:p>
        </p:txBody>
      </p:sp>
      <p:sp>
        <p:nvSpPr>
          <p:cNvPr id="186" name="Google Shape;186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1468" r="0" t="0"/>
          <a:stretch/>
        </p:blipFill>
        <p:spPr>
          <a:xfrm>
            <a:off x="2518475" y="1612675"/>
            <a:ext cx="6571501" cy="48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1024127" y="585216"/>
            <a:ext cx="9961551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QUANTITY OF WORK – THE MAIN CODE MODULES </a:t>
            </a:r>
            <a:endParaRPr/>
          </a:p>
        </p:txBody>
      </p:sp>
      <p:sp>
        <p:nvSpPr>
          <p:cNvPr id="194" name="Google Shape;194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13</a:t>
            </a:r>
            <a:endParaRPr sz="1800"/>
          </a:p>
        </p:txBody>
      </p:sp>
      <p:graphicFrame>
        <p:nvGraphicFramePr>
          <p:cNvPr id="196" name="Google Shape;196;p25"/>
          <p:cNvGraphicFramePr/>
          <p:nvPr/>
        </p:nvGraphicFramePr>
        <p:xfrm>
          <a:off x="889275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{6E253AD4-B034-4EC8-A9E2-0FEEE749323A}</a:tableStyleId>
              </a:tblPr>
              <a:tblGrid>
                <a:gridCol w="1041325"/>
                <a:gridCol w="3091050"/>
                <a:gridCol w="2607550"/>
                <a:gridCol w="361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Sl. No. 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Code Module Description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Status (% completed)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Comments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func(test_text)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master module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hinglish(test_text)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Takes care of text translation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text_classify(text)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Classifies text using all 8 models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hybrid(test_set_formatted)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Builds the hybrid model classifier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features(test_text)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Filters features from the text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start(text)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Preprocessing module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117200" y="57079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QUALITY OF WORK – MILESTONES THAT ARE DONE AND WORKING</a:t>
            </a:r>
            <a:endParaRPr/>
          </a:p>
        </p:txBody>
      </p:sp>
      <p:sp>
        <p:nvSpPr>
          <p:cNvPr id="202" name="Google Shape;202;p26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10837325" y="6470700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14</a:t>
            </a:r>
            <a:endParaRPr sz="1800"/>
          </a:p>
        </p:txBody>
      </p:sp>
      <p:graphicFrame>
        <p:nvGraphicFramePr>
          <p:cNvPr id="204" name="Google Shape;204;p26"/>
          <p:cNvGraphicFramePr/>
          <p:nvPr/>
        </p:nvGraphicFramePr>
        <p:xfrm>
          <a:off x="1117103" y="2226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{E0848048-6B6A-49CB-A6C9-002C06971FDC}</a:tableStyleId>
              </a:tblPr>
              <a:tblGrid>
                <a:gridCol w="972275"/>
                <a:gridCol w="3332225"/>
                <a:gridCol w="1310200"/>
                <a:gridCol w="4105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Serial no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Milestone 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Status (% complete)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Comments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Dataset Selection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better dataset can be used.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Preprocessing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Cleaning done efficiently.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Selection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Adjectives, Abstract Nouns, Adverbs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Choice of Classifiers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 Classifiers chosen.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Building Classifiers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Successfully built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Training Classifiers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Trained on 85% data.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Creation of Hybrid Model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Voting Based Ensemble Model.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Translation Challenge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Google Translate Machine, TextBlob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Creating a controller module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 module combines all functionality.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024125" y="585225"/>
            <a:ext cx="10185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RESULTS OBTAINED - Accuracy</a:t>
            </a:r>
            <a:endParaRPr/>
          </a:p>
        </p:txBody>
      </p:sp>
      <p:sp>
        <p:nvSpPr>
          <p:cNvPr id="211" name="Google Shape;211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835" r="835" t="0"/>
          <a:stretch/>
        </p:blipFill>
        <p:spPr>
          <a:xfrm>
            <a:off x="895325" y="2236512"/>
            <a:ext cx="6088050" cy="379781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 rot="-5400000">
            <a:off x="-805575" y="3926175"/>
            <a:ext cx="32409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Accuracy</a:t>
            </a:r>
            <a:endParaRPr sz="20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2560525" y="5827500"/>
            <a:ext cx="3115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Classifier</a:t>
            </a:r>
            <a:endParaRPr sz="20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2453125" y="1800025"/>
            <a:ext cx="39036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Comparison of Accuracies</a:t>
            </a:r>
            <a:endParaRPr sz="22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17" name="Google Shape;217;p27"/>
          <p:cNvGraphicFramePr/>
          <p:nvPr/>
        </p:nvGraphicFramePr>
        <p:xfrm>
          <a:off x="6879400" y="18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{6E253AD4-B034-4EC8-A9E2-0FEEE749323A}</a:tableStyleId>
              </a:tblPr>
              <a:tblGrid>
                <a:gridCol w="3064075"/>
                <a:gridCol w="1551475"/>
              </a:tblGrid>
              <a:tr h="47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Classifier Used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Naive Bayes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2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62.0729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2F5"/>
                    </a:solidFill>
                  </a:tcPr>
                </a:tc>
              </a:tr>
              <a:tr h="51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Multinomial Naive Bayes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62.2062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4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Bernoulli Naive Bayes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2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62.2062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2F5"/>
                    </a:solidFill>
                  </a:tcPr>
                </a:tc>
              </a:tr>
              <a:tr h="4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 Regression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62.2562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4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SGD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2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61.2397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2F5"/>
                    </a:solidFill>
                  </a:tcPr>
                </a:tc>
              </a:tr>
              <a:tr h="4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SVC Classifier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61.3897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4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 Entropy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2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613897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2F5"/>
                    </a:solidFill>
                  </a:tcPr>
                </a:tc>
              </a:tr>
              <a:tr h="47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Hybrid Model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62.2563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024125" y="585225"/>
            <a:ext cx="102567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RESULTS OBTAINED - Confusion Matrix</a:t>
            </a:r>
            <a:endParaRPr/>
          </a:p>
        </p:txBody>
      </p:sp>
      <p:sp>
        <p:nvSpPr>
          <p:cNvPr id="224" name="Google Shape;224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6749" r="13282" t="0"/>
          <a:stretch/>
        </p:blipFill>
        <p:spPr>
          <a:xfrm>
            <a:off x="1024125" y="2317963"/>
            <a:ext cx="4868301" cy="40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 rotWithShape="1">
          <a:blip r:embed="rId4">
            <a:alphaModFix/>
          </a:blip>
          <a:srcRect b="0" l="3787" r="16809" t="5365"/>
          <a:stretch/>
        </p:blipFill>
        <p:spPr>
          <a:xfrm>
            <a:off x="6272071" y="2449437"/>
            <a:ext cx="4847553" cy="40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1253425" y="1701075"/>
            <a:ext cx="42795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For Hybrid Model: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024125" y="585225"/>
            <a:ext cx="102567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RESULTS OBTAINED - F1 Score</a:t>
            </a:r>
            <a:endParaRPr/>
          </a:p>
        </p:txBody>
      </p:sp>
      <p:sp>
        <p:nvSpPr>
          <p:cNvPr id="235" name="Google Shape;235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 b="39979" l="7287" r="23311" t="17013"/>
          <a:stretch/>
        </p:blipFill>
        <p:spPr>
          <a:xfrm>
            <a:off x="4209250" y="2084925"/>
            <a:ext cx="7350801" cy="16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736675" y="2084925"/>
            <a:ext cx="3678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Naive Bayes’ Classifier: 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4">
            <a:alphaModFix/>
          </a:blip>
          <a:srcRect b="41861" l="8460" r="21388" t="14825"/>
          <a:stretch/>
        </p:blipFill>
        <p:spPr>
          <a:xfrm>
            <a:off x="4218613" y="4108075"/>
            <a:ext cx="7332078" cy="16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/>
        </p:nvSpPr>
        <p:spPr>
          <a:xfrm>
            <a:off x="736675" y="4108075"/>
            <a:ext cx="4807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Bernouille’s 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Naive Bayes’ Classifier: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24125" y="585225"/>
            <a:ext cx="102567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RESULTS OBTAINED - F1 Score</a:t>
            </a:r>
            <a:endParaRPr/>
          </a:p>
        </p:txBody>
      </p:sp>
      <p:sp>
        <p:nvSpPr>
          <p:cNvPr id="247" name="Google Shape;247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39979" l="7287" r="23311" t="17013"/>
          <a:stretch/>
        </p:blipFill>
        <p:spPr>
          <a:xfrm>
            <a:off x="4209250" y="2084925"/>
            <a:ext cx="7350801" cy="16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736675" y="2084925"/>
            <a:ext cx="4807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Multinomial 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Naive Bayes’ Classifier: 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4">
            <a:alphaModFix/>
          </a:blip>
          <a:srcRect b="46268" l="6873" r="25076" t="19573"/>
          <a:stretch/>
        </p:blipFill>
        <p:spPr>
          <a:xfrm>
            <a:off x="4378150" y="4313425"/>
            <a:ext cx="7181900" cy="13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736675" y="4108075"/>
            <a:ext cx="4807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Logistic Regression Classifier: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024125" y="585225"/>
            <a:ext cx="102567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RESULTS OBTAINED - F1 Score</a:t>
            </a:r>
            <a:endParaRPr/>
          </a:p>
        </p:txBody>
      </p:sp>
      <p:sp>
        <p:nvSpPr>
          <p:cNvPr id="259" name="Google Shape;259;p31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3">
            <a:alphaModFix/>
          </a:blip>
          <a:srcRect b="39950" l="7443" r="21735" t="16714"/>
          <a:stretch/>
        </p:blipFill>
        <p:spPr>
          <a:xfrm>
            <a:off x="4426937" y="2084925"/>
            <a:ext cx="7064479" cy="14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736675" y="2084925"/>
            <a:ext cx="50124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Stochastic Gradient Descent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Classifier: 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4">
            <a:alphaModFix/>
          </a:blip>
          <a:srcRect b="41775" l="8518" r="21018" t="18513"/>
          <a:stretch/>
        </p:blipFill>
        <p:spPr>
          <a:xfrm>
            <a:off x="4458600" y="4215500"/>
            <a:ext cx="7001150" cy="14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736675" y="4108075"/>
            <a:ext cx="4807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Support Vector Machines Classifier: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ABOUT THE PROJECT</a:t>
            </a:r>
            <a:endParaRPr/>
          </a:p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sp>
        <p:nvSpPr>
          <p:cNvPr id="106" name="Google Shape;106;p14"/>
          <p:cNvSpPr txBox="1"/>
          <p:nvPr/>
        </p:nvSpPr>
        <p:spPr>
          <a:xfrm>
            <a:off x="949025" y="2005475"/>
            <a:ext cx="105183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wentieth Century"/>
              <a:buChar char="-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The main aim of the project is to develop a sentiment analyzer that can be used on twitter data to classify it as positive or negative.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Twentieth Century"/>
              <a:buChar char="-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Our project takes care of the challenge of bilingual comments, where people tweet in two languages, in this case Hindi and  English, in the English Alphabet.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024125" y="585225"/>
            <a:ext cx="102567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RESULTS OBTAINED - F1 Score</a:t>
            </a:r>
            <a:endParaRPr/>
          </a:p>
        </p:txBody>
      </p:sp>
      <p:sp>
        <p:nvSpPr>
          <p:cNvPr id="271" name="Google Shape;271;p32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273" name="Google Shape;273;p32"/>
          <p:cNvPicPr preferRelativeResize="0"/>
          <p:nvPr/>
        </p:nvPicPr>
        <p:blipFill rotWithShape="1">
          <a:blip r:embed="rId3">
            <a:alphaModFix/>
          </a:blip>
          <a:srcRect b="43332" l="8622" r="27929" t="16060"/>
          <a:stretch/>
        </p:blipFill>
        <p:spPr>
          <a:xfrm>
            <a:off x="4302030" y="2156575"/>
            <a:ext cx="7258031" cy="15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/>
        </p:nvSpPr>
        <p:spPr>
          <a:xfrm>
            <a:off x="736675" y="2084925"/>
            <a:ext cx="39654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Maximum Entropy Classifer: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4">
            <a:alphaModFix/>
          </a:blip>
          <a:srcRect b="39428" l="6588" r="21721" t="18098"/>
          <a:stretch/>
        </p:blipFill>
        <p:spPr>
          <a:xfrm>
            <a:off x="4255637" y="4179700"/>
            <a:ext cx="7350801" cy="154850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2"/>
          <p:cNvSpPr txBox="1"/>
          <p:nvPr/>
        </p:nvSpPr>
        <p:spPr>
          <a:xfrm>
            <a:off x="736675" y="4108075"/>
            <a:ext cx="4807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Hybrid Model:</a:t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OUR TOP THREE LEARNING IN THIS PROJECT  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69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/>
              <a:t>We were able to get familiar with the usage and implementation of different classifiers. </a:t>
            </a:r>
            <a:endParaRPr sz="2400"/>
          </a:p>
          <a:p>
            <a:pPr indent="-3175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None/>
            </a:pPr>
            <a:r>
              <a:t/>
            </a:r>
            <a:endParaRPr sz="2400"/>
          </a:p>
          <a:p>
            <a:pPr indent="-4699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/>
              <a:t>Understanding which classifiers work when used on a certain type of data. Learning the advantages and drawbacks of the used classification models.</a:t>
            </a:r>
            <a:endParaRPr sz="2400"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699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/>
              <a:t>Getting the opportunity to create an ensemble model to give us optimal results.</a:t>
            </a:r>
            <a:endParaRPr sz="2400"/>
          </a:p>
        </p:txBody>
      </p:sp>
      <p:sp>
        <p:nvSpPr>
          <p:cNvPr id="284" name="Google Shape;284;p3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TOP CHALLENGES UNRESOLVED SO FAR 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889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/>
              <a:t>Accuracy for the testing of the models was around 60%, even after several efforts to increase it.</a:t>
            </a:r>
            <a:r>
              <a:rPr lang="en-US" sz="2400"/>
              <a:t> </a:t>
            </a:r>
            <a:endParaRPr sz="2400"/>
          </a:p>
          <a:p>
            <a:pPr indent="-336550" lvl="0" marL="51435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t/>
            </a:r>
            <a:endParaRPr sz="2400"/>
          </a:p>
          <a:p>
            <a:pPr indent="-488950" lvl="0" marL="51435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/>
              <a:t>Two separate modules, instead of one, used for translation.</a:t>
            </a:r>
            <a:endParaRPr sz="2400"/>
          </a:p>
          <a:p>
            <a:pPr indent="-336550" lvl="0" marL="51435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t/>
            </a:r>
            <a:endParaRPr sz="2400"/>
          </a:p>
          <a:p>
            <a:pPr indent="-488950" lvl="0" marL="51435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/>
              <a:t>Dataset used for training could be a better one.</a:t>
            </a:r>
            <a:endParaRPr sz="2400"/>
          </a:p>
          <a:p>
            <a:pPr indent="-336550" lvl="0" marL="51435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t/>
            </a:r>
            <a:endParaRPr sz="2800"/>
          </a:p>
        </p:txBody>
      </p:sp>
      <p:sp>
        <p:nvSpPr>
          <p:cNvPr id="292" name="Google Shape;292;p3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OUR GOING FORWARD PLAN (IF ANY) </a:t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318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/>
              <a:t>Find a better dataset to work with.</a:t>
            </a:r>
            <a:r>
              <a:rPr lang="en-US" sz="2400"/>
              <a:t> </a:t>
            </a:r>
            <a:endParaRPr sz="2400"/>
          </a:p>
          <a:p>
            <a:pPr indent="-2794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t/>
            </a:r>
            <a:endParaRPr sz="2400"/>
          </a:p>
          <a:p>
            <a:pPr indent="-4318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/>
              <a:t>Try more complex machine learning models for the classification of text.</a:t>
            </a:r>
            <a:endParaRPr sz="2400"/>
          </a:p>
          <a:p>
            <a:pPr indent="-2794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t/>
            </a:r>
            <a:endParaRPr sz="2400"/>
          </a:p>
          <a:p>
            <a:pPr indent="-4318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/>
              <a:t>Use better translation techniques. </a:t>
            </a:r>
            <a:endParaRPr sz="2400"/>
          </a:p>
        </p:txBody>
      </p:sp>
      <p:sp>
        <p:nvSpPr>
          <p:cNvPr id="300" name="Google Shape;300;p3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UNIQUENESS AND ANALYSIS 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1024100" y="2084825"/>
            <a:ext cx="9720000" cy="4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A86E8"/>
                </a:solidFill>
              </a:rPr>
              <a:t>-</a:t>
            </a:r>
            <a:r>
              <a:rPr lang="en-US" sz="2400"/>
              <a:t>   </a:t>
            </a:r>
            <a:r>
              <a:rPr lang="en-US" sz="2400"/>
              <a:t>We created an aggregated model consisting of all the classifiers used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</a:t>
            </a:r>
            <a:r>
              <a:rPr lang="en-US" sz="2400"/>
              <a:t>during</a:t>
            </a:r>
            <a:r>
              <a:rPr lang="en-US" sz="2400"/>
              <a:t> </a:t>
            </a:r>
            <a:r>
              <a:rPr lang="en-US" sz="2400"/>
              <a:t>the process. The ensemble model created worked to our advantage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</a:t>
            </a:r>
            <a:r>
              <a:rPr lang="en-US" sz="2400"/>
              <a:t>as we</a:t>
            </a:r>
            <a:r>
              <a:rPr lang="en-US" sz="2400"/>
              <a:t> </a:t>
            </a:r>
            <a:r>
              <a:rPr lang="en-US" sz="2400"/>
              <a:t>saw</a:t>
            </a:r>
            <a:r>
              <a:rPr lang="en-US" sz="2400"/>
              <a:t> </a:t>
            </a:r>
            <a:r>
              <a:rPr lang="en-US" sz="2400"/>
              <a:t>in the previous slides that it provided one of the highest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</a:t>
            </a:r>
            <a:r>
              <a:rPr lang="en-US" sz="2400"/>
              <a:t>accuracy</a:t>
            </a:r>
            <a:r>
              <a:rPr lang="en-US" sz="2400"/>
              <a:t> </a:t>
            </a:r>
            <a:r>
              <a:rPr lang="en-US" sz="2400"/>
              <a:t>compared to other classifiers. 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A86E8"/>
                </a:solidFill>
              </a:rPr>
              <a:t>-  </a:t>
            </a:r>
            <a:r>
              <a:rPr lang="en-US" sz="2400"/>
              <a:t>When a sentence is in Hindi, we use Google Translate to directly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convert it to English. If the sentence consists of a combination of Hindi and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English, we make use of TextBlob to identify that. 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A86E8"/>
                </a:solidFill>
              </a:rPr>
              <a:t>-  </a:t>
            </a:r>
            <a:r>
              <a:rPr lang="en-US" sz="2400"/>
              <a:t>We can observe that using this approach of both the platforms, increased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our accuracy significantly when compared to using them individually. 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DATASET SOURCE 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024150" y="1905750"/>
            <a:ext cx="9720000" cy="4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just"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 dataset that was used was obtained from “Kaggle” called the Sentiment140 dataset.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It contains 1,600,000 tweets extracted using the twitter API. The tweets have been annotated (0 = negative, 4 = positive) and they can be used to detect sentiment. </a:t>
            </a:r>
            <a:endParaRPr sz="2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-381000" lvl="0" marL="457200" rtl="0" algn="just"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 two columns that we mainly need are as follows: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 Label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 Tweet</a:t>
            </a:r>
            <a:endParaRPr sz="2400"/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DATASET SOURCE 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024125" y="1808500"/>
            <a:ext cx="97200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just"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 format of the Tweet column was not useful and had to be cleaned and tokenized. We also limited the number of tweets to 40 thousand.</a:t>
            </a:r>
            <a:endParaRPr sz="2400"/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</a:t>
            </a:r>
            <a:endParaRPr sz="1800"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9070" l="15592" r="15260" t="15343"/>
          <a:stretch/>
        </p:blipFill>
        <p:spPr>
          <a:xfrm>
            <a:off x="1507575" y="2853600"/>
            <a:ext cx="8430251" cy="34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92908" l="1421" r="40563" t="4545"/>
          <a:stretch/>
        </p:blipFill>
        <p:spPr>
          <a:xfrm>
            <a:off x="1400150" y="2853600"/>
            <a:ext cx="8430248" cy="27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DATASET PREPROCESSING</a:t>
            </a:r>
            <a:r>
              <a:rPr lang="en-US"/>
              <a:t> 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024128" y="1905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Chose the relevant columns that were required for our study, which were the tweet and the sentiment associated.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If there were any emoticons used, we converted them into their equivalent emotion that they are trying to signify, while emojis were removed.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We also expanded some words which were joined together such as “Can’t” was changed to “Can not”. 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139" name="Google Shape;139;p1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DATASET PREPROCESSING 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1024125" y="1905000"/>
            <a:ext cx="9720000" cy="4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Removal of numbers, URLs, html tags and symbols, the “@” symbol followed by the account handle.  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These were all some data cleaning steps that were important to the study to function effectively. Finally, the dataset contained the cleaned tweets which we converted to lowercase for simplicity. </a:t>
            </a:r>
            <a:endParaRPr sz="2400"/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Certain features, like adjectives, abstract nouns and adverbs were focused on and the rest of the words were removed as they did not add any value to the sentiment.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LITERATURE REVIEW - TABLE 1</a:t>
            </a:r>
            <a:endParaRPr/>
          </a:p>
        </p:txBody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sz="1800"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876100" y="208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{6E253AD4-B034-4EC8-A9E2-0FEEE749323A}</a:tableStyleId>
              </a:tblPr>
              <a:tblGrid>
                <a:gridCol w="1248700"/>
                <a:gridCol w="2718125"/>
                <a:gridCol w="2624375"/>
                <a:gridCol w="3963650"/>
              </a:tblGrid>
              <a:tr h="62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Papers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Authors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Methodology Used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2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Machine translation of bi-lingual Hindi-English (Hinglish) text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R. Mahesh, K.Sinha, Anil Thakur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Makes use a system designed specifically to separate out the Hindi and English parts of a word that has a combination of the two.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5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r>
                        <a:rPr lang="en-US" sz="1800"/>
                        <a:t>owards Sub-Word Level Compositions for Sentiment Analysis of Hindi-English Code Mixed Text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Aditya Joshi,Ameya Prabhu Pandurang, Manish Shrivatsava and Vasudeva Varma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Introduces a constantly learning sub-word level representation in LSTM (Subword-LSTM) architecture instead of character-level or word-level representations.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LITERATURE REVIEW - TABLE 1</a:t>
            </a:r>
            <a:endParaRPr/>
          </a:p>
        </p:txBody>
      </p:sp>
      <p:sp>
        <p:nvSpPr>
          <p:cNvPr id="162" name="Google Shape;162;p21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UE17CS333-PROJECT_2020</a:t>
            </a:r>
            <a:endParaRPr sz="1800"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9</a:t>
            </a:r>
            <a:endParaRPr sz="1800"/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900725" y="19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{6E253AD4-B034-4EC8-A9E2-0FEEE749323A}</a:tableStyleId>
              </a:tblPr>
              <a:tblGrid>
                <a:gridCol w="1248700"/>
                <a:gridCol w="2718125"/>
                <a:gridCol w="2809175"/>
                <a:gridCol w="3778850"/>
              </a:tblGrid>
              <a:tr h="77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Dataset of Hindi-English Code-Mixed Social Media Text for Hate Speech Detection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Aditya Bohra, Deepanshu Vijay, Vinay Singh, Syed S. Akhtar and Manish Shrivatsava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Makes use of a system created that classifies a tweet having a combination of Hindi and English to negative or not. 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5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Resource Creation for Hindi-English Code Mixed Social Media Text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Sakshi Gupta, Piyush Bansal and Radhika Mamidi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Proposes a method to successfully aggregate data to form a dataset of words that have a multilingual characteristic.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1FA"/>
                    </a:solidFill>
                  </a:tcPr>
                </a:tc>
              </a:tr>
              <a:tr h="98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Sentiment classification of  Hinglish text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Kumar Ravi and Vadlamani Ravi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Made use of different combinations of feature selection methods and a host of classifiers using term frequency-inverse document frequency feature representation.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