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Changed name from Quitter to Twittical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is the front end front for our sentiment analysis tools.  Name off the names of the canidates and president.  What we do is check the sentiment from tweets which allows us to see how people feel about current canditates .  Go into trump.  Talk about how  Show the two different graphs then show the date range from the 15 to the 25. The sentiment Anaylsis is from 0 being totally negative to 1 being fully positive.  Show the tweets down below.   Talk about the date range is between the 16 and 21 for the tweets down below.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ctrTitle"/>
          </p:nvPr>
        </p:nvSpPr>
        <p:spPr>
          <a:xfrm>
            <a:off x="390525" y="1819275"/>
            <a:ext cx="8222100" cy="933600"/>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58" name="Shape 58"/>
          <p:cNvSpPr txBox="1"/>
          <p:nvPr>
            <p:ph idx="1" type="subTitle"/>
          </p:nvPr>
        </p:nvSpPr>
        <p:spPr>
          <a:xfrm>
            <a:off x="390525" y="2789130"/>
            <a:ext cx="8222100" cy="4329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59" name="Shape 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0" name="Shape 60"/>
        <p:cNvGrpSpPr/>
        <p:nvPr/>
      </p:nvGrpSpPr>
      <p:grpSpPr>
        <a:xfrm>
          <a:off x="0" y="0"/>
          <a:ext cx="0" cy="0"/>
          <a:chOff x="0" y="0"/>
          <a:chExt cx="0" cy="0"/>
        </a:xfrm>
      </p:grpSpPr>
      <p:sp>
        <p:nvSpPr>
          <p:cNvPr id="61" name="Shape 61"/>
          <p:cNvSpPr txBox="1"/>
          <p:nvPr>
            <p:ph type="title"/>
          </p:nvPr>
        </p:nvSpPr>
        <p:spPr>
          <a:xfrm>
            <a:off x="460950" y="2065350"/>
            <a:ext cx="8222100" cy="1012800"/>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9" name="Shape 69"/>
        <p:cNvGrpSpPr/>
        <p:nvPr/>
      </p:nvGrpSpPr>
      <p:grpSpPr>
        <a:xfrm>
          <a:off x="0" y="0"/>
          <a:ext cx="0" cy="0"/>
          <a:chOff x="0" y="0"/>
          <a:chExt cx="0" cy="0"/>
        </a:xfrm>
      </p:grpSpPr>
      <p:sp>
        <p:nvSpPr>
          <p:cNvPr id="70" name="Shape 70"/>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1" type="body"/>
          </p:nvPr>
        </p:nvSpPr>
        <p:spPr>
          <a:xfrm>
            <a:off x="47190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4" name="Shape 74"/>
          <p:cNvSpPr txBox="1"/>
          <p:nvPr>
            <p:ph idx="2" type="body"/>
          </p:nvPr>
        </p:nvSpPr>
        <p:spPr>
          <a:xfrm>
            <a:off x="469425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5" name="Shape 7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x="0" y="0"/>
          <a:ext cx="0" cy="0"/>
          <a:chOff x="0" y="0"/>
          <a:chExt cx="0" cy="0"/>
        </a:xfrm>
      </p:grpSpPr>
      <p:sp>
        <p:nvSpPr>
          <p:cNvPr id="77" name="Shape 77"/>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ph type="title"/>
          </p:nvPr>
        </p:nvSpPr>
        <p:spPr>
          <a:xfrm>
            <a:off x="98250" y="16350"/>
            <a:ext cx="8826600"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80" name="Shape 8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81" name="Shape 81"/>
        <p:cNvGrpSpPr/>
        <p:nvPr/>
      </p:nvGrpSpPr>
      <p:grpSpPr>
        <a:xfrm>
          <a:off x="0" y="0"/>
          <a:ext cx="0" cy="0"/>
          <a:chOff x="0" y="0"/>
          <a:chExt cx="0" cy="0"/>
        </a:xfrm>
      </p:grpSpPr>
      <p:sp>
        <p:nvSpPr>
          <p:cNvPr id="82" name="Shape 82"/>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226077" y="357800"/>
            <a:ext cx="2808000" cy="9534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85" name="Shape 85"/>
          <p:cNvSpPr txBox="1"/>
          <p:nvPr>
            <p:ph idx="1" type="body"/>
          </p:nvPr>
        </p:nvSpPr>
        <p:spPr>
          <a:xfrm>
            <a:off x="226075" y="1465800"/>
            <a:ext cx="2808000" cy="3163500"/>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86" name="Shape 8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87" name="Shape 87"/>
        <p:cNvGrpSpPr/>
        <p:nvPr/>
      </p:nvGrpSpPr>
      <p:grpSpPr>
        <a:xfrm>
          <a:off x="0" y="0"/>
          <a:ext cx="0" cy="0"/>
          <a:chOff x="0" y="0"/>
          <a:chExt cx="0" cy="0"/>
        </a:xfrm>
      </p:grpSpPr>
      <p:sp>
        <p:nvSpPr>
          <p:cNvPr id="88" name="Shape 88"/>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89" name="Shape 8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90" name="Shape 90"/>
        <p:cNvGrpSpPr/>
        <p:nvPr/>
      </p:nvGrpSpPr>
      <p:grpSpPr>
        <a:xfrm>
          <a:off x="0" y="0"/>
          <a:ext cx="0" cy="0"/>
          <a:chOff x="0" y="0"/>
          <a:chExt cx="0" cy="0"/>
        </a:xfrm>
      </p:grpSpPr>
      <p:sp>
        <p:nvSpPr>
          <p:cNvPr id="91" name="Shape 91"/>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3" name="Shape 93"/>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94" name="Shape 94"/>
          <p:cNvSpPr txBox="1"/>
          <p:nvPr>
            <p:ph idx="1" type="subTitle"/>
          </p:nvPr>
        </p:nvSpPr>
        <p:spPr>
          <a:xfrm>
            <a:off x="265500" y="2779466"/>
            <a:ext cx="4045200" cy="12350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95" name="Shape 95"/>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96" name="Shape 9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7" name="Shape 97"/>
        <p:cNvGrpSpPr/>
        <p:nvPr/>
      </p:nvGrpSpPr>
      <p:grpSpPr>
        <a:xfrm>
          <a:off x="0" y="0"/>
          <a:ext cx="0" cy="0"/>
          <a:chOff x="0" y="0"/>
          <a:chExt cx="0" cy="0"/>
        </a:xfrm>
      </p:grpSpPr>
      <p:sp>
        <p:nvSpPr>
          <p:cNvPr id="98" name="Shape 98"/>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00" name="Shape 100"/>
          <p:cNvSpPr txBox="1"/>
          <p:nvPr>
            <p:ph idx="1" type="body"/>
          </p:nvPr>
        </p:nvSpPr>
        <p:spPr>
          <a:xfrm>
            <a:off x="57150" y="4696825"/>
            <a:ext cx="8382000"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101" name="Shape 10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104" name="Shape 104"/>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05" name="Shape 10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106" name="Shape 106"/>
        <p:cNvGrpSpPr/>
        <p:nvPr/>
      </p:nvGrpSpPr>
      <p:grpSpPr>
        <a:xfrm>
          <a:off x="0" y="0"/>
          <a:ext cx="0" cy="0"/>
          <a:chOff x="0" y="0"/>
          <a:chExt cx="0" cy="0"/>
        </a:xfrm>
      </p:grpSpPr>
      <p:sp>
        <p:nvSpPr>
          <p:cNvPr id="107" name="Shape 10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71900" y="738725"/>
            <a:ext cx="8222100" cy="767700"/>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52" name="Shape 52"/>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53" name="Shape 53"/>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hyperlink" Target="http://ec2-52-38-210-101.us-west-2.compute.amazonaws.com:61621/#/homep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4.png"/><Relationship Id="rId6" Type="http://schemas.openxmlformats.org/officeDocument/2006/relationships/image" Target="../media/image03.png"/><Relationship Id="rId7" Type="http://schemas.openxmlformats.org/officeDocument/2006/relationships/image" Target="../media/image08.png"/><Relationship Id="rId8"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7.png"/><Relationship Id="rId5"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111" name="Shape 111"/>
        <p:cNvGrpSpPr/>
        <p:nvPr/>
      </p:nvGrpSpPr>
      <p:grpSpPr>
        <a:xfrm>
          <a:off x="0" y="0"/>
          <a:ext cx="0" cy="0"/>
          <a:chOff x="0" y="0"/>
          <a:chExt cx="0" cy="0"/>
        </a:xfrm>
      </p:grpSpPr>
      <p:pic>
        <p:nvPicPr>
          <p:cNvPr id="112" name="Shape 112"/>
          <p:cNvPicPr preferRelativeResize="0"/>
          <p:nvPr/>
        </p:nvPicPr>
        <p:blipFill>
          <a:blip r:embed="rId3">
            <a:alphaModFix/>
          </a:blip>
          <a:stretch>
            <a:fillRect/>
          </a:stretch>
        </p:blipFill>
        <p:spPr>
          <a:xfrm>
            <a:off x="1363512" y="0"/>
            <a:ext cx="6416974" cy="483285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 Factory - Django Models </a:t>
            </a:r>
          </a:p>
        </p:txBody>
      </p:sp>
      <p:sp>
        <p:nvSpPr>
          <p:cNvPr id="275" name="Shape 27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class Candidate(Model):</a:t>
            </a:r>
          </a:p>
          <a:p>
            <a:pPr lvl="0">
              <a:spcBef>
                <a:spcPts val="0"/>
              </a:spcBef>
              <a:buNone/>
            </a:pPr>
            <a:r>
              <a:rPr lang="en"/>
              <a:t>    __abstract__ = True</a:t>
            </a:r>
          </a:p>
          <a:p>
            <a:pPr lvl="0">
              <a:spcBef>
                <a:spcPts val="0"/>
              </a:spcBef>
              <a:buNone/>
            </a:pPr>
            <a:r>
              <a:rPr lang="en"/>
              <a:t>class Bernie(Candidate):</a:t>
            </a:r>
          </a:p>
          <a:p>
            <a:pPr lvl="0">
              <a:spcBef>
                <a:spcPts val="0"/>
              </a:spcBef>
              <a:buNone/>
            </a:pPr>
            <a:r>
              <a:rPr lang="en"/>
              <a:t>class Cruz(Candidate):</a:t>
            </a:r>
          </a:p>
          <a:p>
            <a:pPr lvl="0">
              <a:spcBef>
                <a:spcPts val="0"/>
              </a:spcBef>
              <a:buNone/>
            </a:pPr>
            <a:r>
              <a:rPr lang="en"/>
              <a:t>class Hillary(Candidate):</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CNN Model Trainer </a:t>
            </a:r>
          </a:p>
        </p:txBody>
      </p:sp>
      <p:sp>
        <p:nvSpPr>
          <p:cNvPr id="281" name="Shape 281"/>
          <p:cNvSpPr txBox="1"/>
          <p:nvPr>
            <p:ph idx="1" type="body"/>
          </p:nvPr>
        </p:nvSpPr>
        <p:spPr>
          <a:xfrm>
            <a:off x="319850" y="1919075"/>
            <a:ext cx="8824200" cy="27102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Employs CNN feeding LSTM into an RNN language model. Brain.</a:t>
            </a:r>
          </a:p>
          <a:p>
            <a:pPr indent="-355600" lvl="0" marL="457200" rtl="0">
              <a:spcBef>
                <a:spcPts val="0"/>
              </a:spcBef>
              <a:buSzPct val="100000"/>
              <a:buChar char="●"/>
            </a:pPr>
            <a:r>
              <a:rPr lang="en" sz="2000"/>
              <a:t>Trained on 200,000 tagged tweets. Accuracy: 84%. Humans can only agree on sentiment 80% of the time</a:t>
            </a:r>
          </a:p>
          <a:p>
            <a:pPr indent="-355600" lvl="0" marL="457200" rtl="0">
              <a:spcBef>
                <a:spcPts val="0"/>
              </a:spcBef>
              <a:buSzPct val="100000"/>
              <a:buChar char="●"/>
            </a:pPr>
            <a:r>
              <a:rPr lang="en" sz="2000"/>
              <a:t>Very modular design: High cohesion, Low coupling. Adapter design pattern</a:t>
            </a:r>
          </a:p>
          <a:p>
            <a:pPr indent="-355600" lvl="0" marL="457200" rtl="0">
              <a:spcBef>
                <a:spcPts val="0"/>
              </a:spcBef>
              <a:buSzPct val="100000"/>
              <a:buChar char="●"/>
            </a:pPr>
            <a:r>
              <a:rPr lang="en" sz="2000"/>
              <a:t>Allowed us to reuse a lot of code and identify bottlenecks quickly</a:t>
            </a:r>
          </a:p>
          <a:p>
            <a:pPr indent="-355600" lvl="0" marL="457200" rtl="0">
              <a:spcBef>
                <a:spcPts val="0"/>
              </a:spcBef>
              <a:buSzPct val="100000"/>
              <a:buChar char="●"/>
            </a:pPr>
            <a:r>
              <a:rPr lang="en" sz="2000"/>
              <a:t>Created clusters of identical machines that could be threaded efficiently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pic>
        <p:nvPicPr>
          <p:cNvPr id="286" name="Shape 286"/>
          <p:cNvPicPr preferRelativeResize="0"/>
          <p:nvPr/>
        </p:nvPicPr>
        <p:blipFill>
          <a:blip r:embed="rId3">
            <a:alphaModFix amt="89000"/>
          </a:blip>
          <a:stretch>
            <a:fillRect/>
          </a:stretch>
        </p:blipFill>
        <p:spPr>
          <a:xfrm>
            <a:off x="4233325" y="1932705"/>
            <a:ext cx="4460675" cy="2335269"/>
          </a:xfrm>
          <a:prstGeom prst="rect">
            <a:avLst/>
          </a:prstGeom>
          <a:noFill/>
          <a:ln>
            <a:noFill/>
          </a:ln>
        </p:spPr>
      </p:pic>
      <p:sp>
        <p:nvSpPr>
          <p:cNvPr id="287" name="Shape 28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Takeaways</a:t>
            </a:r>
          </a:p>
        </p:txBody>
      </p:sp>
      <p:sp>
        <p:nvSpPr>
          <p:cNvPr id="288" name="Shape 288"/>
          <p:cNvSpPr txBox="1"/>
          <p:nvPr>
            <p:ph idx="1" type="body"/>
          </p:nvPr>
        </p:nvSpPr>
        <p:spPr>
          <a:xfrm>
            <a:off x="471900" y="1919075"/>
            <a:ext cx="8391600" cy="2710200"/>
          </a:xfrm>
          <a:prstGeom prst="rect">
            <a:avLst/>
          </a:prstGeom>
        </p:spPr>
        <p:txBody>
          <a:bodyPr anchorCtr="0" anchor="t" bIns="91425" lIns="91425" rIns="91425" tIns="91425">
            <a:noAutofit/>
          </a:bodyPr>
          <a:lstStyle/>
          <a:p>
            <a:pPr lvl="0" rtl="0">
              <a:spcBef>
                <a:spcPts val="0"/>
              </a:spcBef>
              <a:spcAft>
                <a:spcPts val="0"/>
              </a:spcAft>
              <a:buNone/>
            </a:pPr>
            <a:r>
              <a:rPr lang="en" sz="2000"/>
              <a:t>Creating an object oriented </a:t>
            </a:r>
          </a:p>
          <a:p>
            <a:pPr lvl="0" rtl="0">
              <a:spcBef>
                <a:spcPts val="0"/>
              </a:spcBef>
              <a:spcAft>
                <a:spcPts val="0"/>
              </a:spcAft>
              <a:buNone/>
            </a:pPr>
            <a:r>
              <a:rPr lang="en" sz="2000"/>
              <a:t>REST API for our project </a:t>
            </a:r>
          </a:p>
          <a:p>
            <a:pPr lvl="0" rtl="0">
              <a:spcBef>
                <a:spcPts val="0"/>
              </a:spcBef>
              <a:spcAft>
                <a:spcPts val="0"/>
              </a:spcAft>
              <a:buNone/>
            </a:pPr>
            <a:r>
              <a:rPr lang="en" sz="2000"/>
              <a:t>worked well due to our roles </a:t>
            </a:r>
          </a:p>
          <a:p>
            <a:pPr lvl="0" rtl="0">
              <a:spcBef>
                <a:spcPts val="0"/>
              </a:spcBef>
              <a:spcAft>
                <a:spcPts val="0"/>
              </a:spcAft>
              <a:buNone/>
            </a:pPr>
            <a:r>
              <a:t/>
            </a:r>
            <a:endParaRPr sz="600"/>
          </a:p>
          <a:p>
            <a:pPr indent="-355600" lvl="0" marL="457200" rtl="0">
              <a:spcBef>
                <a:spcPts val="0"/>
              </a:spcBef>
              <a:spcAft>
                <a:spcPts val="0"/>
              </a:spcAft>
              <a:buSzPct val="100000"/>
              <a:buChar char="-"/>
            </a:pPr>
            <a:r>
              <a:rPr lang="en" sz="2000"/>
              <a:t>querying database and </a:t>
            </a:r>
          </a:p>
          <a:p>
            <a:pPr indent="457200" lvl="0" rtl="0">
              <a:spcBef>
                <a:spcPts val="0"/>
              </a:spcBef>
              <a:spcAft>
                <a:spcPts val="0"/>
              </a:spcAft>
              <a:buNone/>
            </a:pPr>
            <a:r>
              <a:rPr lang="en" sz="2000"/>
              <a:t>formatting JSON data </a:t>
            </a:r>
          </a:p>
          <a:p>
            <a:pPr indent="-355600" lvl="0" marL="457200" rtl="0">
              <a:spcBef>
                <a:spcPts val="0"/>
              </a:spcBef>
              <a:spcAft>
                <a:spcPts val="0"/>
              </a:spcAft>
              <a:buSzPct val="100000"/>
              <a:buChar char="-"/>
            </a:pPr>
            <a:r>
              <a:rPr lang="en" sz="2000"/>
              <a:t>developing front end</a:t>
            </a:r>
          </a:p>
          <a:p>
            <a:pPr lvl="0" rtl="0">
              <a:spcBef>
                <a:spcPts val="0"/>
              </a:spcBef>
              <a:spcAft>
                <a:spcPts val="0"/>
              </a:spcAft>
              <a:buNone/>
            </a:pPr>
            <a:r>
              <a:t/>
            </a:r>
            <a:endParaRPr sz="1000"/>
          </a:p>
          <a:p>
            <a:pPr lvl="0" rtl="0">
              <a:spcBef>
                <a:spcPts val="0"/>
              </a:spcBef>
              <a:spcAft>
                <a:spcPts val="0"/>
              </a:spcAft>
              <a:buNone/>
            </a:pPr>
            <a:r>
              <a:rPr b="1" lang="en" sz="2000"/>
              <a:t>Modular design allowed for seamless integration with no overlap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ctrTitle"/>
          </p:nvPr>
        </p:nvSpPr>
        <p:spPr>
          <a:xfrm>
            <a:off x="390525" y="1819275"/>
            <a:ext cx="8499300" cy="933600"/>
          </a:xfrm>
          <a:prstGeom prst="rect">
            <a:avLst/>
          </a:prstGeom>
        </p:spPr>
        <p:txBody>
          <a:bodyPr anchorCtr="0" anchor="b" bIns="91425" lIns="91425" rIns="91425" tIns="91425">
            <a:noAutofit/>
          </a:bodyPr>
          <a:lstStyle/>
          <a:p>
            <a:pPr lvl="0">
              <a:spcBef>
                <a:spcPts val="0"/>
              </a:spcBef>
              <a:buNone/>
            </a:pPr>
            <a:r>
              <a:rPr lang="en" sz="6000"/>
              <a:t>QUITTER/</a:t>
            </a:r>
          </a:p>
          <a:p>
            <a:pPr lvl="0" rtl="0">
              <a:spcBef>
                <a:spcPts val="0"/>
              </a:spcBef>
              <a:buNone/>
            </a:pPr>
            <a:r>
              <a:rPr lang="en" sz="6000"/>
              <a:t>TWITTICAL</a:t>
            </a:r>
          </a:p>
        </p:txBody>
      </p:sp>
      <p:sp>
        <p:nvSpPr>
          <p:cNvPr id="118" name="Shape 118"/>
          <p:cNvSpPr txBox="1"/>
          <p:nvPr>
            <p:ph idx="1" type="subTitle"/>
          </p:nvPr>
        </p:nvSpPr>
        <p:spPr>
          <a:xfrm>
            <a:off x="390525" y="3286900"/>
            <a:ext cx="8412000" cy="432900"/>
          </a:xfrm>
          <a:prstGeom prst="rect">
            <a:avLst/>
          </a:prstGeom>
        </p:spPr>
        <p:txBody>
          <a:bodyPr anchorCtr="0" anchor="t" bIns="91425" lIns="91425" rIns="91425" tIns="91425">
            <a:noAutofit/>
          </a:bodyPr>
          <a:lstStyle/>
          <a:p>
            <a:pPr lvl="0" rtl="0">
              <a:spcBef>
                <a:spcPts val="0"/>
              </a:spcBef>
              <a:buNone/>
            </a:pPr>
            <a:r>
              <a:rPr lang="en" sz="2000">
                <a:solidFill>
                  <a:srgbClr val="FFFFFF"/>
                </a:solidFill>
              </a:rPr>
              <a:t>Rishab Kanwal, Bryce Strickland, Loic Guegan, Ahmed Almutawa, Nika Shafranov</a:t>
            </a:r>
          </a:p>
          <a:p>
            <a:pPr lvl="0" rtl="0">
              <a:spcBef>
                <a:spcPts val="0"/>
              </a:spcBef>
              <a:buNone/>
            </a:pPr>
            <a:r>
              <a:t/>
            </a:r>
            <a:endParaRPr>
              <a:solidFill>
                <a:srgbClr val="FFFFFF"/>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pic>
        <p:nvPicPr>
          <p:cNvPr id="123" name="Shape 123"/>
          <p:cNvPicPr preferRelativeResize="0"/>
          <p:nvPr/>
        </p:nvPicPr>
        <p:blipFill rotWithShape="1">
          <a:blip r:embed="rId3">
            <a:alphaModFix/>
          </a:blip>
          <a:srcRect b="14661" l="0" r="0" t="0"/>
          <a:stretch/>
        </p:blipFill>
        <p:spPr>
          <a:xfrm>
            <a:off x="0" y="0"/>
            <a:ext cx="9144000" cy="5143499"/>
          </a:xfrm>
          <a:prstGeom prst="rect">
            <a:avLst/>
          </a:prstGeom>
          <a:noFill/>
          <a:ln>
            <a:noFill/>
          </a:ln>
        </p:spPr>
      </p:pic>
      <p:sp>
        <p:nvSpPr>
          <p:cNvPr id="124" name="Shape 124"/>
          <p:cNvSpPr txBox="1"/>
          <p:nvPr>
            <p:ph type="title"/>
          </p:nvPr>
        </p:nvSpPr>
        <p:spPr>
          <a:xfrm>
            <a:off x="490250" y="488250"/>
            <a:ext cx="6227100" cy="4090800"/>
          </a:xfrm>
          <a:prstGeom prst="rect">
            <a:avLst/>
          </a:prstGeom>
        </p:spPr>
        <p:txBody>
          <a:bodyPr anchorCtr="0" anchor="ctr" bIns="91425" lIns="91425" rIns="91425" tIns="91425">
            <a:noAutofit/>
          </a:bodyPr>
          <a:lstStyle/>
          <a:p>
            <a:pPr lvl="0" rtl="0">
              <a:spcBef>
                <a:spcPts val="0"/>
              </a:spcBef>
              <a:buNone/>
            </a:pPr>
            <a:r>
              <a:rPr b="1" lang="en" sz="4800"/>
              <a:t>Mission statement: </a:t>
            </a:r>
            <a:r>
              <a:rPr lang="en" sz="3600"/>
              <a:t>Track sentiment of tweets associated with candidates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90250" y="488250"/>
            <a:ext cx="4439100" cy="4090800"/>
          </a:xfrm>
          <a:prstGeom prst="rect">
            <a:avLst/>
          </a:prstGeom>
        </p:spPr>
        <p:txBody>
          <a:bodyPr anchorCtr="0" anchor="ctr" bIns="91425" lIns="91425" rIns="91425" tIns="91425">
            <a:noAutofit/>
          </a:bodyPr>
          <a:lstStyle/>
          <a:p>
            <a:pPr lvl="0" rtl="0">
              <a:spcBef>
                <a:spcPts val="0"/>
              </a:spcBef>
              <a:spcAft>
                <a:spcPts val="1000"/>
              </a:spcAft>
              <a:buNone/>
            </a:pPr>
            <a:r>
              <a:rPr b="1" lang="en" sz="3000">
                <a:solidFill>
                  <a:srgbClr val="FFFFFF"/>
                </a:solidFill>
              </a:rPr>
              <a:t>Link:</a:t>
            </a:r>
          </a:p>
          <a:p>
            <a:pPr lvl="0" rtl="0">
              <a:spcBef>
                <a:spcPts val="0"/>
              </a:spcBef>
              <a:spcAft>
                <a:spcPts val="1000"/>
              </a:spcAft>
              <a:buNone/>
            </a:pPr>
            <a:r>
              <a:rPr b="1" lang="en" sz="1200" u="sng">
                <a:solidFill>
                  <a:schemeClr val="hlink"/>
                </a:solidFill>
                <a:hlinkClick r:id="rId3"/>
              </a:rPr>
              <a:t>http://ec2-52-38-210-101.us-west-2.compute.amazonaws.com:61621/#/homepage</a:t>
            </a:r>
          </a:p>
          <a:p>
            <a:pPr lvl="0" rtl="0">
              <a:spcBef>
                <a:spcPts val="0"/>
              </a:spcBef>
              <a:spcAft>
                <a:spcPts val="1000"/>
              </a:spcAft>
              <a:buNone/>
            </a:pPr>
            <a:r>
              <a:rPr lang="en" sz="2400"/>
              <a:t>A look at the varying sentiments over the past few months pertaining to presidential candidates </a:t>
            </a:r>
          </a:p>
        </p:txBody>
      </p:sp>
      <p:grpSp>
        <p:nvGrpSpPr>
          <p:cNvPr id="130" name="Shape 130"/>
          <p:cNvGrpSpPr/>
          <p:nvPr/>
        </p:nvGrpSpPr>
        <p:grpSpPr>
          <a:xfrm>
            <a:off x="5212393" y="864519"/>
            <a:ext cx="3307407" cy="3307407"/>
            <a:chOff x="5212393" y="864519"/>
            <a:chExt cx="3307407" cy="3307407"/>
          </a:xfrm>
        </p:grpSpPr>
        <p:sp>
          <p:nvSpPr>
            <p:cNvPr id="131" name="Shape 131"/>
            <p:cNvSpPr/>
            <p:nvPr/>
          </p:nvSpPr>
          <p:spPr>
            <a:xfrm>
              <a:off x="5212393"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5549484"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5886575"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6223662"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6560753"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6897843"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7234932"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7572022"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7909113"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8246200" y="86451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5212393"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5549484"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5886575" y="1201621"/>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6223662"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6560753"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6897843"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7234932"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7572022"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7909113"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8246200" y="120160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5212393"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5549484"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5886575"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6223662"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6560753"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6897843"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7234932"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7572022"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7909113"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8246200" y="1538699"/>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5212393"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5549484"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5886575"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6223662"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6560753"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6897843"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7234932"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7572022"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7909113"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8246200" y="187578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5212393" y="221287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5549484" y="2212878"/>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5886575" y="221287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6223662" y="221287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6560753" y="221287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6897843" y="221287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7234932" y="2212878"/>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7572022" y="221287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7909113" y="221287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8246200" y="221287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5212393" y="254996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5549484" y="2549968"/>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5886575" y="2549968"/>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6223662" y="2549968"/>
              <a:ext cx="273600" cy="273600"/>
            </a:xfrm>
            <a:prstGeom prst="rect">
              <a:avLst/>
            </a:prstGeom>
            <a:solidFill>
              <a:schemeClr val="lt1"/>
            </a:solidFill>
            <a:ln>
              <a:noFill/>
            </a:ln>
          </p:spPr>
          <p:txBody>
            <a:bodyPr anchorCtr="0" anchor="ctr" bIns="91425" lIns="91425" rIns="91425" tIns="91425">
              <a:noAutofit/>
            </a:bodyPr>
            <a:lstStyle/>
            <a:p>
              <a:pPr lvl="0" rtl="0">
                <a:spcBef>
                  <a:spcPts val="0"/>
                </a:spcBef>
                <a:buNone/>
              </a:pPr>
              <a:r>
                <a:t/>
              </a:r>
              <a:endParaRPr/>
            </a:p>
          </p:txBody>
        </p:sp>
        <p:sp>
          <p:nvSpPr>
            <p:cNvPr id="185" name="Shape 185"/>
            <p:cNvSpPr/>
            <p:nvPr/>
          </p:nvSpPr>
          <p:spPr>
            <a:xfrm>
              <a:off x="6560753" y="254996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6897843" y="254996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7234932" y="2549968"/>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7572022" y="254996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7909113" y="2549968"/>
              <a:ext cx="273600" cy="2736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8246200" y="2549968"/>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5212393" y="288705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5549484" y="288705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5886575" y="288705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6223662" y="2887057"/>
              <a:ext cx="273600" cy="273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6560753" y="2887057"/>
              <a:ext cx="273600" cy="273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6897843" y="2887057"/>
              <a:ext cx="273600" cy="273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7234932" y="288705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7572022" y="288705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7909113" y="2887057"/>
              <a:ext cx="273600" cy="273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8246200" y="288705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5212393" y="322414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5549484" y="322414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5886575" y="322414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6223662" y="322414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6560753" y="3224147"/>
              <a:ext cx="273600" cy="273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6897843" y="3224147"/>
              <a:ext cx="273600" cy="273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7234932" y="322414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7572022" y="322414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7909113" y="322414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8246200" y="322414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5212393"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5549484"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a:off x="5886575"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6223662"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6560753"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6897843" y="3561237"/>
              <a:ext cx="273600" cy="273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7234932"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7572022"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7909113"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8246200" y="3561237"/>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5212393"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5549484"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5886575"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6223662"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6560753"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6897843"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7234932"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7572022"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7909113"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8246200" y="3898326"/>
              <a:ext cx="273600" cy="273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pic>
        <p:nvPicPr>
          <p:cNvPr id="235" name="Shape 235"/>
          <p:cNvPicPr preferRelativeResize="0"/>
          <p:nvPr/>
        </p:nvPicPr>
        <p:blipFill>
          <a:blip r:embed="rId3">
            <a:alphaModFix/>
          </a:blip>
          <a:stretch>
            <a:fillRect/>
          </a:stretch>
        </p:blipFill>
        <p:spPr>
          <a:xfrm>
            <a:off x="4935525" y="3518137"/>
            <a:ext cx="1827925" cy="1560875"/>
          </a:xfrm>
          <a:prstGeom prst="rect">
            <a:avLst/>
          </a:prstGeom>
          <a:noFill/>
          <a:ln>
            <a:noFill/>
          </a:ln>
        </p:spPr>
      </p:pic>
      <p:sp>
        <p:nvSpPr>
          <p:cNvPr id="236" name="Shape 23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Technology Stack</a:t>
            </a:r>
          </a:p>
        </p:txBody>
      </p:sp>
      <p:pic>
        <p:nvPicPr>
          <p:cNvPr id="237" name="Shape 237"/>
          <p:cNvPicPr preferRelativeResize="0"/>
          <p:nvPr/>
        </p:nvPicPr>
        <p:blipFill>
          <a:blip r:embed="rId4">
            <a:alphaModFix/>
          </a:blip>
          <a:stretch>
            <a:fillRect/>
          </a:stretch>
        </p:blipFill>
        <p:spPr>
          <a:xfrm>
            <a:off x="232800" y="1802562"/>
            <a:ext cx="1930400" cy="1294326"/>
          </a:xfrm>
          <a:prstGeom prst="rect">
            <a:avLst/>
          </a:prstGeom>
          <a:noFill/>
          <a:ln>
            <a:noFill/>
          </a:ln>
        </p:spPr>
      </p:pic>
      <p:pic>
        <p:nvPicPr>
          <p:cNvPr id="238" name="Shape 238"/>
          <p:cNvPicPr preferRelativeResize="0"/>
          <p:nvPr/>
        </p:nvPicPr>
        <p:blipFill>
          <a:blip r:embed="rId5">
            <a:alphaModFix/>
          </a:blip>
          <a:stretch>
            <a:fillRect/>
          </a:stretch>
        </p:blipFill>
        <p:spPr>
          <a:xfrm>
            <a:off x="2163187" y="2754062"/>
            <a:ext cx="3072576" cy="1193050"/>
          </a:xfrm>
          <a:prstGeom prst="rect">
            <a:avLst/>
          </a:prstGeom>
          <a:noFill/>
          <a:ln>
            <a:noFill/>
          </a:ln>
        </p:spPr>
      </p:pic>
      <p:pic>
        <p:nvPicPr>
          <p:cNvPr id="239" name="Shape 239"/>
          <p:cNvPicPr preferRelativeResize="0"/>
          <p:nvPr/>
        </p:nvPicPr>
        <p:blipFill>
          <a:blip r:embed="rId6">
            <a:alphaModFix/>
          </a:blip>
          <a:stretch>
            <a:fillRect/>
          </a:stretch>
        </p:blipFill>
        <p:spPr>
          <a:xfrm>
            <a:off x="6763455" y="3702047"/>
            <a:ext cx="2208744" cy="1193050"/>
          </a:xfrm>
          <a:prstGeom prst="rect">
            <a:avLst/>
          </a:prstGeom>
          <a:noFill/>
          <a:ln>
            <a:noFill/>
          </a:ln>
        </p:spPr>
      </p:pic>
      <p:pic>
        <p:nvPicPr>
          <p:cNvPr id="240" name="Shape 240"/>
          <p:cNvPicPr preferRelativeResize="0"/>
          <p:nvPr/>
        </p:nvPicPr>
        <p:blipFill>
          <a:blip r:embed="rId7">
            <a:alphaModFix/>
          </a:blip>
          <a:stretch>
            <a:fillRect/>
          </a:stretch>
        </p:blipFill>
        <p:spPr>
          <a:xfrm>
            <a:off x="5324075" y="1813424"/>
            <a:ext cx="3494300" cy="1397723"/>
          </a:xfrm>
          <a:prstGeom prst="rect">
            <a:avLst/>
          </a:prstGeom>
          <a:noFill/>
          <a:ln>
            <a:noFill/>
          </a:ln>
        </p:spPr>
      </p:pic>
      <p:pic>
        <p:nvPicPr>
          <p:cNvPr id="241" name="Shape 241"/>
          <p:cNvPicPr preferRelativeResize="0"/>
          <p:nvPr/>
        </p:nvPicPr>
        <p:blipFill>
          <a:blip r:embed="rId8">
            <a:alphaModFix/>
          </a:blip>
          <a:stretch>
            <a:fillRect/>
          </a:stretch>
        </p:blipFill>
        <p:spPr>
          <a:xfrm>
            <a:off x="385187" y="3947125"/>
            <a:ext cx="3648075" cy="10287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Architectural Pattern - MVC (AngularJS)</a:t>
            </a:r>
          </a:p>
        </p:txBody>
      </p:sp>
      <p:sp>
        <p:nvSpPr>
          <p:cNvPr id="247" name="Shape 247"/>
          <p:cNvSpPr txBox="1"/>
          <p:nvPr/>
        </p:nvSpPr>
        <p:spPr>
          <a:xfrm>
            <a:off x="263400" y="1862675"/>
            <a:ext cx="8654700" cy="3085200"/>
          </a:xfrm>
          <a:prstGeom prst="rect">
            <a:avLst/>
          </a:prstGeom>
          <a:noFill/>
          <a:ln>
            <a:noFill/>
          </a:ln>
        </p:spPr>
        <p:txBody>
          <a:bodyPr anchorCtr="0" anchor="t" bIns="91425" lIns="91425" rIns="91425" tIns="91425">
            <a:noAutofit/>
          </a:bodyPr>
          <a:lstStyle/>
          <a:p>
            <a:pPr indent="-355600" lvl="0" marL="457200" rtl="0">
              <a:lnSpc>
                <a:spcPct val="115000"/>
              </a:lnSpc>
              <a:spcBef>
                <a:spcPts val="0"/>
              </a:spcBef>
              <a:spcAft>
                <a:spcPts val="1600"/>
              </a:spcAft>
              <a:buClr>
                <a:schemeClr val="lt2"/>
              </a:buClr>
              <a:buSzPct val="100000"/>
              <a:buFont typeface="Roboto"/>
              <a:buChar char="●"/>
            </a:pPr>
            <a:r>
              <a:rPr lang="en" sz="2000">
                <a:solidFill>
                  <a:schemeClr val="lt2"/>
                </a:solidFill>
                <a:latin typeface="Roboto"/>
                <a:ea typeface="Roboto"/>
                <a:cs typeface="Roboto"/>
                <a:sym typeface="Roboto"/>
              </a:rPr>
              <a:t>The View is defined in HTML, while the model and controller and implemented in JavaScript</a:t>
            </a:r>
          </a:p>
          <a:p>
            <a:pPr indent="-355600" lvl="0" marL="457200" rtl="0">
              <a:lnSpc>
                <a:spcPct val="115000"/>
              </a:lnSpc>
              <a:spcBef>
                <a:spcPts val="0"/>
              </a:spcBef>
              <a:spcAft>
                <a:spcPts val="1600"/>
              </a:spcAft>
              <a:buClr>
                <a:schemeClr val="lt2"/>
              </a:buClr>
              <a:buSzPct val="100000"/>
              <a:buFont typeface="Roboto"/>
              <a:buChar char="●"/>
            </a:pPr>
            <a:r>
              <a:rPr lang="en" sz="2000">
                <a:solidFill>
                  <a:schemeClr val="lt2"/>
                </a:solidFill>
                <a:latin typeface="Roboto"/>
                <a:ea typeface="Roboto"/>
                <a:cs typeface="Roboto"/>
                <a:sym typeface="Roboto"/>
              </a:rPr>
              <a:t>HTML templates with a ng-controller directive specifying a controller allow it to bind data from the model </a:t>
            </a:r>
          </a:p>
          <a:p>
            <a:pPr indent="-355600" lvl="0" marL="457200" rtl="0">
              <a:lnSpc>
                <a:spcPct val="115000"/>
              </a:lnSpc>
              <a:spcBef>
                <a:spcPts val="0"/>
              </a:spcBef>
              <a:spcAft>
                <a:spcPts val="1600"/>
              </a:spcAft>
              <a:buClr>
                <a:schemeClr val="lt2"/>
              </a:buClr>
              <a:buSzPct val="100000"/>
              <a:buFont typeface="Roboto"/>
              <a:buChar char="●"/>
            </a:pPr>
            <a:r>
              <a:rPr lang="en" sz="2000">
                <a:solidFill>
                  <a:schemeClr val="lt2"/>
                </a:solidFill>
                <a:latin typeface="Roboto"/>
                <a:ea typeface="Roboto"/>
                <a:cs typeface="Roboto"/>
                <a:sym typeface="Roboto"/>
              </a:rPr>
              <a:t>Factory methods allowed for asynchronous calls to grab JSON to use for our model</a:t>
            </a:r>
          </a:p>
          <a:p>
            <a:pPr indent="-355600" lvl="0" marL="457200" rtl="0">
              <a:lnSpc>
                <a:spcPct val="115000"/>
              </a:lnSpc>
              <a:spcBef>
                <a:spcPts val="0"/>
              </a:spcBef>
              <a:spcAft>
                <a:spcPts val="1600"/>
              </a:spcAft>
              <a:buClr>
                <a:schemeClr val="lt2"/>
              </a:buClr>
              <a:buSzPct val="100000"/>
              <a:buFont typeface="Roboto"/>
              <a:buChar char="●"/>
            </a:pPr>
            <a:r>
              <a:rPr lang="en" sz="2000">
                <a:solidFill>
                  <a:schemeClr val="lt2"/>
                </a:solidFill>
                <a:latin typeface="Roboto"/>
                <a:ea typeface="Roboto"/>
                <a:cs typeface="Roboto"/>
                <a:sym typeface="Roboto"/>
              </a:rPr>
              <a:t>Decouples view from model, controller binds to HTML</a:t>
            </a:r>
            <a:r>
              <a:rPr lang="en" sz="1800">
                <a:solidFill>
                  <a:schemeClr val="lt2"/>
                </a:solidFill>
                <a:latin typeface="Roboto"/>
                <a:ea typeface="Roboto"/>
                <a:cs typeface="Roboto"/>
                <a:sym typeface="Roboto"/>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AngularJS Example</a:t>
            </a:r>
          </a:p>
        </p:txBody>
      </p:sp>
      <p:sp>
        <p:nvSpPr>
          <p:cNvPr id="253" name="Shape 253"/>
          <p:cNvSpPr txBox="1"/>
          <p:nvPr>
            <p:ph idx="1" type="body"/>
          </p:nvPr>
        </p:nvSpPr>
        <p:spPr>
          <a:xfrm>
            <a:off x="471900" y="1919075"/>
            <a:ext cx="5341800" cy="2710200"/>
          </a:xfrm>
          <a:prstGeom prst="rect">
            <a:avLst/>
          </a:prstGeom>
        </p:spPr>
        <p:txBody>
          <a:bodyPr anchorCtr="0" anchor="t" bIns="91425" lIns="91425" rIns="91425" tIns="91425">
            <a:noAutofit/>
          </a:bodyPr>
          <a:lstStyle/>
          <a:p>
            <a:pPr lvl="0">
              <a:spcBef>
                <a:spcPts val="0"/>
              </a:spcBef>
              <a:buNone/>
            </a:pPr>
            <a:r>
              <a:rPr lang="en" sz="2000"/>
              <a:t>Binding in HTML:</a:t>
            </a:r>
          </a:p>
          <a:p>
            <a:pPr lvl="0">
              <a:spcBef>
                <a:spcPts val="0"/>
              </a:spcBef>
              <a:buNone/>
            </a:pPr>
            <a:r>
              <a:rPr lang="en" sz="2000"/>
              <a:t>&lt;h3&gt;Latest Tweets For {{chartTitle}}&lt;/h3&gt;</a:t>
            </a:r>
          </a:p>
          <a:p>
            <a:pPr lvl="0">
              <a:spcBef>
                <a:spcPts val="0"/>
              </a:spcBef>
              <a:buNone/>
            </a:pPr>
            <a:r>
              <a:rPr lang="en" sz="2000"/>
              <a:t>Declaration in controller:</a:t>
            </a:r>
          </a:p>
          <a:p>
            <a:pPr lvl="0">
              <a:spcBef>
                <a:spcPts val="0"/>
              </a:spcBef>
              <a:buNone/>
            </a:pPr>
            <a:r>
              <a:rPr lang="en" sz="2000"/>
              <a:t>$scope.chartTitle = Barack Obama</a:t>
            </a:r>
          </a:p>
          <a:p>
            <a:pPr lvl="0">
              <a:spcBef>
                <a:spcPts val="0"/>
              </a:spcBef>
              <a:buNone/>
            </a:pPr>
            <a:r>
              <a:rPr lang="en" sz="2000"/>
              <a:t>Displays → Latest Tweets For Barack Obama</a:t>
            </a:r>
          </a:p>
        </p:txBody>
      </p:sp>
      <p:pic>
        <p:nvPicPr>
          <p:cNvPr id="254" name="Shape 254"/>
          <p:cNvPicPr preferRelativeResize="0"/>
          <p:nvPr/>
        </p:nvPicPr>
        <p:blipFill>
          <a:blip r:embed="rId3">
            <a:alphaModFix/>
          </a:blip>
          <a:stretch>
            <a:fillRect/>
          </a:stretch>
        </p:blipFill>
        <p:spPr>
          <a:xfrm>
            <a:off x="5813704" y="1919075"/>
            <a:ext cx="2765849" cy="295704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Django + Cassandra + REST API</a:t>
            </a:r>
          </a:p>
        </p:txBody>
      </p:sp>
      <p:sp>
        <p:nvSpPr>
          <p:cNvPr id="260" name="Shape 26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261" name="Shape 261"/>
          <p:cNvPicPr preferRelativeResize="0"/>
          <p:nvPr/>
        </p:nvPicPr>
        <p:blipFill>
          <a:blip r:embed="rId3">
            <a:alphaModFix/>
          </a:blip>
          <a:stretch>
            <a:fillRect/>
          </a:stretch>
        </p:blipFill>
        <p:spPr>
          <a:xfrm>
            <a:off x="471887" y="2469800"/>
            <a:ext cx="3072576" cy="1193050"/>
          </a:xfrm>
          <a:prstGeom prst="rect">
            <a:avLst/>
          </a:prstGeom>
          <a:noFill/>
          <a:ln>
            <a:noFill/>
          </a:ln>
        </p:spPr>
      </p:pic>
      <p:pic>
        <p:nvPicPr>
          <p:cNvPr id="262" name="Shape 262"/>
          <p:cNvPicPr preferRelativeResize="0"/>
          <p:nvPr/>
        </p:nvPicPr>
        <p:blipFill>
          <a:blip r:embed="rId4">
            <a:alphaModFix/>
          </a:blip>
          <a:stretch>
            <a:fillRect/>
          </a:stretch>
        </p:blipFill>
        <p:spPr>
          <a:xfrm>
            <a:off x="6178750" y="2419162"/>
            <a:ext cx="1930399" cy="1294326"/>
          </a:xfrm>
          <a:prstGeom prst="rect">
            <a:avLst/>
          </a:prstGeom>
          <a:noFill/>
          <a:ln>
            <a:noFill/>
          </a:ln>
        </p:spPr>
      </p:pic>
      <p:pic>
        <p:nvPicPr>
          <p:cNvPr id="263" name="Shape 263"/>
          <p:cNvPicPr preferRelativeResize="0"/>
          <p:nvPr/>
        </p:nvPicPr>
        <p:blipFill>
          <a:blip r:embed="rId5">
            <a:alphaModFix/>
          </a:blip>
          <a:stretch>
            <a:fillRect/>
          </a:stretch>
        </p:blipFill>
        <p:spPr>
          <a:xfrm>
            <a:off x="4244437" y="2555736"/>
            <a:ext cx="1234350" cy="10211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Abstract Factory - Django Models</a:t>
            </a:r>
          </a:p>
        </p:txBody>
      </p:sp>
      <p:sp>
        <p:nvSpPr>
          <p:cNvPr id="269" name="Shape 26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spcBef>
                <a:spcPts val="0"/>
              </a:spcBef>
              <a:buSzPct val="100000"/>
              <a:buChar char="●"/>
            </a:pPr>
            <a:r>
              <a:rPr lang="en" sz="2000"/>
              <a:t>Way to encapsulate a group of individual factories with a common theme without specifying their concrete classes</a:t>
            </a:r>
          </a:p>
          <a:p>
            <a:pPr lvl="0" rtl="0">
              <a:spcBef>
                <a:spcPts val="0"/>
              </a:spcBef>
              <a:buNone/>
            </a:pPr>
            <a:r>
              <a:t/>
            </a:r>
            <a:endParaRPr sz="2000"/>
          </a:p>
          <a:p>
            <a:pPr indent="-355600" lvl="0" marL="457200" rtl="0">
              <a:spcBef>
                <a:spcPts val="0"/>
              </a:spcBef>
              <a:buSzPct val="100000"/>
              <a:buChar char="●"/>
            </a:pPr>
            <a:r>
              <a:rPr lang="en" sz="2000"/>
              <a:t>A factory is the location of a concrete class in the code of a concrete class in the code at which objects are constructed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