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59" r:id="rId5"/>
    <p:sldId id="260" r:id="rId6"/>
    <p:sldId id="261" r:id="rId7"/>
    <p:sldId id="262" r:id="rId8"/>
    <p:sldId id="263" r:id="rId9"/>
    <p:sldId id="264" r:id="rId10"/>
    <p:sldId id="265" r:id="rId11"/>
    <p:sldId id="267" r:id="rId12"/>
    <p:sldId id="266" r:id="rId13"/>
    <p:sldId id="258" r:id="rId14"/>
    <p:sldId id="268" r:id="rId15"/>
    <p:sldId id="270" r:id="rId16"/>
    <p:sldId id="272" r:id="rId17"/>
    <p:sldId id="269" r:id="rId18"/>
    <p:sldId id="275" r:id="rId19"/>
    <p:sldId id="277" r:id="rId20"/>
    <p:sldId id="274"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3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5E64CAD8-11F6-4EB5-8A44-44FA30223821}" type="datetimeFigureOut">
              <a:rPr lang="fr-FR" smtClean="0"/>
              <a:t>23/06/2022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3EA5FA-1499-4147-904B-AF08FFA3BCFF}" type="slidenum">
              <a:rPr lang="fr-FR" smtClean="0"/>
              <a:t>‹N°›</a:t>
            </a:fld>
            <a:endParaRPr lang="fr-FR"/>
          </a:p>
        </p:txBody>
      </p:sp>
    </p:spTree>
    <p:extLst>
      <p:ext uri="{BB962C8B-B14F-4D97-AF65-F5344CB8AC3E}">
        <p14:creationId xmlns:p14="http://schemas.microsoft.com/office/powerpoint/2010/main" val="2970567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E64CAD8-11F6-4EB5-8A44-44FA30223821}" type="datetimeFigureOut">
              <a:rPr lang="fr-FR" smtClean="0"/>
              <a:t>23/06/2022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3EA5FA-1499-4147-904B-AF08FFA3BCFF}" type="slidenum">
              <a:rPr lang="fr-FR" smtClean="0"/>
              <a:t>‹N°›</a:t>
            </a:fld>
            <a:endParaRPr lang="fr-FR"/>
          </a:p>
        </p:txBody>
      </p:sp>
    </p:spTree>
    <p:extLst>
      <p:ext uri="{BB962C8B-B14F-4D97-AF65-F5344CB8AC3E}">
        <p14:creationId xmlns:p14="http://schemas.microsoft.com/office/powerpoint/2010/main" val="296883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E64CAD8-11F6-4EB5-8A44-44FA30223821}" type="datetimeFigureOut">
              <a:rPr lang="fr-FR" smtClean="0"/>
              <a:t>23/06/2022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3EA5FA-1499-4147-904B-AF08FFA3BCFF}" type="slidenum">
              <a:rPr lang="fr-FR" smtClean="0"/>
              <a:t>‹N°›</a:t>
            </a:fld>
            <a:endParaRPr lang="fr-FR"/>
          </a:p>
        </p:txBody>
      </p:sp>
    </p:spTree>
    <p:extLst>
      <p:ext uri="{BB962C8B-B14F-4D97-AF65-F5344CB8AC3E}">
        <p14:creationId xmlns:p14="http://schemas.microsoft.com/office/powerpoint/2010/main" val="408608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E64CAD8-11F6-4EB5-8A44-44FA30223821}" type="datetimeFigureOut">
              <a:rPr lang="fr-FR" smtClean="0"/>
              <a:t>23/06/2022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3EA5FA-1499-4147-904B-AF08FFA3BCFF}" type="slidenum">
              <a:rPr lang="fr-FR" smtClean="0"/>
              <a:t>‹N°›</a:t>
            </a:fld>
            <a:endParaRPr lang="fr-FR"/>
          </a:p>
        </p:txBody>
      </p:sp>
    </p:spTree>
    <p:extLst>
      <p:ext uri="{BB962C8B-B14F-4D97-AF65-F5344CB8AC3E}">
        <p14:creationId xmlns:p14="http://schemas.microsoft.com/office/powerpoint/2010/main" val="34081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5E64CAD8-11F6-4EB5-8A44-44FA30223821}" type="datetimeFigureOut">
              <a:rPr lang="fr-FR" smtClean="0"/>
              <a:t>23/06/2022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3EA5FA-1499-4147-904B-AF08FFA3BCFF}" type="slidenum">
              <a:rPr lang="fr-FR" smtClean="0"/>
              <a:t>‹N°›</a:t>
            </a:fld>
            <a:endParaRPr lang="fr-FR"/>
          </a:p>
        </p:txBody>
      </p:sp>
    </p:spTree>
    <p:extLst>
      <p:ext uri="{BB962C8B-B14F-4D97-AF65-F5344CB8AC3E}">
        <p14:creationId xmlns:p14="http://schemas.microsoft.com/office/powerpoint/2010/main" val="3175184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E64CAD8-11F6-4EB5-8A44-44FA30223821}" type="datetimeFigureOut">
              <a:rPr lang="fr-FR" smtClean="0"/>
              <a:t>23/06/2022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3EA5FA-1499-4147-904B-AF08FFA3BCFF}" type="slidenum">
              <a:rPr lang="fr-FR" smtClean="0"/>
              <a:t>‹N°›</a:t>
            </a:fld>
            <a:endParaRPr lang="fr-FR"/>
          </a:p>
        </p:txBody>
      </p:sp>
    </p:spTree>
    <p:extLst>
      <p:ext uri="{BB962C8B-B14F-4D97-AF65-F5344CB8AC3E}">
        <p14:creationId xmlns:p14="http://schemas.microsoft.com/office/powerpoint/2010/main" val="2521904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E64CAD8-11F6-4EB5-8A44-44FA30223821}" type="datetimeFigureOut">
              <a:rPr lang="fr-FR" smtClean="0"/>
              <a:t>23/06/2022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3EA5FA-1499-4147-904B-AF08FFA3BCFF}" type="slidenum">
              <a:rPr lang="fr-FR" smtClean="0"/>
              <a:t>‹N°›</a:t>
            </a:fld>
            <a:endParaRPr lang="fr-FR"/>
          </a:p>
        </p:txBody>
      </p:sp>
    </p:spTree>
    <p:extLst>
      <p:ext uri="{BB962C8B-B14F-4D97-AF65-F5344CB8AC3E}">
        <p14:creationId xmlns:p14="http://schemas.microsoft.com/office/powerpoint/2010/main" val="2343737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5E64CAD8-11F6-4EB5-8A44-44FA30223821}" type="datetimeFigureOut">
              <a:rPr lang="fr-FR" smtClean="0"/>
              <a:t>23/06/2022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3EA5FA-1499-4147-904B-AF08FFA3BCFF}" type="slidenum">
              <a:rPr lang="fr-FR" smtClean="0"/>
              <a:t>‹N°›</a:t>
            </a:fld>
            <a:endParaRPr lang="fr-FR"/>
          </a:p>
        </p:txBody>
      </p:sp>
    </p:spTree>
    <p:extLst>
      <p:ext uri="{BB962C8B-B14F-4D97-AF65-F5344CB8AC3E}">
        <p14:creationId xmlns:p14="http://schemas.microsoft.com/office/powerpoint/2010/main" val="93508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E64CAD8-11F6-4EB5-8A44-44FA30223821}" type="datetimeFigureOut">
              <a:rPr lang="fr-FR" smtClean="0"/>
              <a:t>23/06/2022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3EA5FA-1499-4147-904B-AF08FFA3BCFF}" type="slidenum">
              <a:rPr lang="fr-FR" smtClean="0"/>
              <a:t>‹N°›</a:t>
            </a:fld>
            <a:endParaRPr lang="fr-FR"/>
          </a:p>
        </p:txBody>
      </p:sp>
    </p:spTree>
    <p:extLst>
      <p:ext uri="{BB962C8B-B14F-4D97-AF65-F5344CB8AC3E}">
        <p14:creationId xmlns:p14="http://schemas.microsoft.com/office/powerpoint/2010/main" val="43167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5E64CAD8-11F6-4EB5-8A44-44FA30223821}" type="datetimeFigureOut">
              <a:rPr lang="fr-FR" smtClean="0"/>
              <a:t>23/06/2022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3EA5FA-1499-4147-904B-AF08FFA3BCFF}" type="slidenum">
              <a:rPr lang="fr-FR" smtClean="0"/>
              <a:t>‹N°›</a:t>
            </a:fld>
            <a:endParaRPr lang="fr-FR"/>
          </a:p>
        </p:txBody>
      </p:sp>
    </p:spTree>
    <p:extLst>
      <p:ext uri="{BB962C8B-B14F-4D97-AF65-F5344CB8AC3E}">
        <p14:creationId xmlns:p14="http://schemas.microsoft.com/office/powerpoint/2010/main" val="3244743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5E64CAD8-11F6-4EB5-8A44-44FA30223821}" type="datetimeFigureOut">
              <a:rPr lang="fr-FR" smtClean="0"/>
              <a:t>23/06/2022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3EA5FA-1499-4147-904B-AF08FFA3BCFF}" type="slidenum">
              <a:rPr lang="fr-FR" smtClean="0"/>
              <a:t>‹N°›</a:t>
            </a:fld>
            <a:endParaRPr lang="fr-FR"/>
          </a:p>
        </p:txBody>
      </p:sp>
    </p:spTree>
    <p:extLst>
      <p:ext uri="{BB962C8B-B14F-4D97-AF65-F5344CB8AC3E}">
        <p14:creationId xmlns:p14="http://schemas.microsoft.com/office/powerpoint/2010/main" val="84614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64CAD8-11F6-4EB5-8A44-44FA30223821}" type="datetimeFigureOut">
              <a:rPr lang="fr-FR" smtClean="0"/>
              <a:t>23/06/2022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EA5FA-1499-4147-904B-AF08FFA3BCFF}" type="slidenum">
              <a:rPr lang="fr-FR" smtClean="0"/>
              <a:t>‹N°›</a:t>
            </a:fld>
            <a:endParaRPr lang="fr-FR"/>
          </a:p>
        </p:txBody>
      </p:sp>
    </p:spTree>
    <p:extLst>
      <p:ext uri="{BB962C8B-B14F-4D97-AF65-F5344CB8AC3E}">
        <p14:creationId xmlns:p14="http://schemas.microsoft.com/office/powerpoint/2010/main" val="4259949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ZbE-MlEmdu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fr.wikisource.org/wiki/La_Maison_Tellier_(recueil,_Ollendorff_1891)/Sur_l%E2%80%99eau"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12258" y="283487"/>
            <a:ext cx="9144000" cy="1313748"/>
          </a:xfrm>
        </p:spPr>
        <p:txBody>
          <a:bodyPr/>
          <a:lstStyle/>
          <a:p>
            <a:r>
              <a:rPr lang="fr-FR" smtClean="0"/>
              <a:t>Analyse logique</a:t>
            </a:r>
            <a:endParaRPr lang="fr-FR"/>
          </a:p>
        </p:txBody>
      </p:sp>
      <p:sp>
        <p:nvSpPr>
          <p:cNvPr id="3" name="Sous-titre 2"/>
          <p:cNvSpPr>
            <a:spLocks noGrp="1"/>
          </p:cNvSpPr>
          <p:nvPr>
            <p:ph type="subTitle" idx="1"/>
          </p:nvPr>
        </p:nvSpPr>
        <p:spPr>
          <a:xfrm>
            <a:off x="1712258" y="1597235"/>
            <a:ext cx="9144000" cy="502023"/>
          </a:xfrm>
        </p:spPr>
        <p:txBody>
          <a:bodyPr/>
          <a:lstStyle/>
          <a:p>
            <a:r>
              <a:rPr lang="fr-FR" smtClean="0"/>
              <a:t>Sur l’Eau, Guy de Maupassant</a:t>
            </a:r>
            <a:endParaRPr lang="fr-FR"/>
          </a:p>
        </p:txBody>
      </p:sp>
      <p:sp>
        <p:nvSpPr>
          <p:cNvPr id="4" name="Rectangle 3"/>
          <p:cNvSpPr/>
          <p:nvPr/>
        </p:nvSpPr>
        <p:spPr>
          <a:xfrm>
            <a:off x="3734167" y="6355087"/>
            <a:ext cx="5100179" cy="369332"/>
          </a:xfrm>
          <a:prstGeom prst="rect">
            <a:avLst/>
          </a:prstGeom>
        </p:spPr>
        <p:txBody>
          <a:bodyPr wrap="square">
            <a:spAutoFit/>
          </a:bodyPr>
          <a:lstStyle/>
          <a:p>
            <a:pPr algn="ctr"/>
            <a:r>
              <a:rPr lang="fr-FR">
                <a:hlinkClick r:id="rId2"/>
              </a:rPr>
              <a:t>https://www.youtube.com/watch?v=ZbE-MlEmduM</a:t>
            </a:r>
            <a:endParaRPr lang="fr-FR"/>
          </a:p>
        </p:txBody>
      </p:sp>
      <p:pic>
        <p:nvPicPr>
          <p:cNvPr id="5" name="Image 4">
            <a:hlinkClick r:id="rId2"/>
          </p:cNvPr>
          <p:cNvPicPr>
            <a:picLocks noChangeAspect="1"/>
          </p:cNvPicPr>
          <p:nvPr/>
        </p:nvPicPr>
        <p:blipFill>
          <a:blip r:embed="rId3"/>
          <a:stretch>
            <a:fillRect/>
          </a:stretch>
        </p:blipFill>
        <p:spPr>
          <a:xfrm>
            <a:off x="3734168" y="2696005"/>
            <a:ext cx="5100179" cy="3659082"/>
          </a:xfrm>
          <a:prstGeom prst="rect">
            <a:avLst/>
          </a:prstGeom>
        </p:spPr>
      </p:pic>
      <p:sp>
        <p:nvSpPr>
          <p:cNvPr id="6" name="Rectangle 5"/>
          <p:cNvSpPr/>
          <p:nvPr/>
        </p:nvSpPr>
        <p:spPr>
          <a:xfrm>
            <a:off x="4025153" y="5985755"/>
            <a:ext cx="4800228" cy="369332"/>
          </a:xfrm>
          <a:prstGeom prst="rect">
            <a:avLst/>
          </a:prstGeom>
        </p:spPr>
        <p:txBody>
          <a:bodyPr wrap="square">
            <a:spAutoFit/>
          </a:bodyPr>
          <a:lstStyle/>
          <a:p>
            <a:pPr algn="r"/>
            <a:r>
              <a:rPr lang="fr-FR" smtClean="0">
                <a:solidFill>
                  <a:schemeClr val="bg1"/>
                </a:solidFill>
              </a:rPr>
              <a:t>(</a:t>
            </a:r>
            <a:r>
              <a:rPr lang="fr-FR">
                <a:solidFill>
                  <a:schemeClr val="bg1"/>
                </a:solidFill>
              </a:rPr>
              <a:t>Livre </a:t>
            </a:r>
            <a:r>
              <a:rPr lang="fr-FR">
                <a:solidFill>
                  <a:schemeClr val="bg1"/>
                </a:solidFill>
              </a:rPr>
              <a:t>audio </a:t>
            </a:r>
            <a:r>
              <a:rPr lang="fr-FR" smtClean="0">
                <a:solidFill>
                  <a:schemeClr val="bg1"/>
                </a:solidFill>
              </a:rPr>
              <a:t>: très belle lecture du texte </a:t>
            </a:r>
            <a:r>
              <a:rPr lang="fr-FR">
                <a:solidFill>
                  <a:schemeClr val="bg1"/>
                </a:solidFill>
              </a:rPr>
              <a:t>intégral)</a:t>
            </a:r>
          </a:p>
        </p:txBody>
      </p:sp>
    </p:spTree>
    <p:extLst>
      <p:ext uri="{BB962C8B-B14F-4D97-AF65-F5344CB8AC3E}">
        <p14:creationId xmlns:p14="http://schemas.microsoft.com/office/powerpoint/2010/main" val="3619745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5522" y="468350"/>
            <a:ext cx="3475462"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fr-FR" smtClean="0">
                <a:solidFill>
                  <a:schemeClr val="bg1"/>
                </a:solidFill>
              </a:rPr>
              <a:t>Un soir, </a:t>
            </a:r>
            <a:r>
              <a:rPr lang="fr-FR" u="sng" smtClean="0">
                <a:solidFill>
                  <a:schemeClr val="bg1"/>
                </a:solidFill>
              </a:rPr>
              <a:t>je m’arrêtai</a:t>
            </a:r>
            <a:r>
              <a:rPr lang="fr-FR" smtClean="0">
                <a:solidFill>
                  <a:schemeClr val="bg1"/>
                </a:solidFill>
              </a:rPr>
              <a:t> quelques secondes pour reprendre haleine auprès de la pointe des roseaux, là-bas, deux cents mètres environ avant le pont du chemin de fer.</a:t>
            </a:r>
            <a:endParaRPr lang="fr-FR">
              <a:solidFill>
                <a:schemeClr val="bg1"/>
              </a:solidFill>
            </a:endParaRPr>
          </a:p>
        </p:txBody>
      </p:sp>
      <p:sp>
        <p:nvSpPr>
          <p:cNvPr id="3" name="Rectangle 2"/>
          <p:cNvSpPr/>
          <p:nvPr/>
        </p:nvSpPr>
        <p:spPr>
          <a:xfrm>
            <a:off x="481671" y="2643299"/>
            <a:ext cx="3523163"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fr-FR" b="1" smtClean="0">
                <a:solidFill>
                  <a:schemeClr val="tx1"/>
                </a:solidFill>
              </a:rPr>
              <a:t>comme</a:t>
            </a:r>
            <a:r>
              <a:rPr lang="fr-FR" smtClean="0">
                <a:solidFill>
                  <a:schemeClr val="tx1"/>
                </a:solidFill>
              </a:rPr>
              <a:t> </a:t>
            </a:r>
            <a:r>
              <a:rPr lang="fr-FR" u="sng" smtClean="0">
                <a:solidFill>
                  <a:schemeClr val="tx1"/>
                </a:solidFill>
              </a:rPr>
              <a:t>je revenais</a:t>
            </a:r>
            <a:r>
              <a:rPr lang="fr-FR" smtClean="0">
                <a:solidFill>
                  <a:schemeClr val="tx1"/>
                </a:solidFill>
              </a:rPr>
              <a:t> tout seul et assez fatigué, traînant péniblement mon gros bateau, un </a:t>
            </a:r>
            <a:r>
              <a:rPr lang="fr-FR" i="1" smtClean="0">
                <a:solidFill>
                  <a:schemeClr val="tx1"/>
                </a:solidFill>
              </a:rPr>
              <a:t>océan</a:t>
            </a:r>
            <a:r>
              <a:rPr lang="fr-FR" smtClean="0">
                <a:solidFill>
                  <a:schemeClr val="tx1"/>
                </a:solidFill>
              </a:rPr>
              <a:t> de douze pieds </a:t>
            </a:r>
            <a:endParaRPr lang="fr-FR">
              <a:solidFill>
                <a:schemeClr val="tx1"/>
              </a:solidFill>
            </a:endParaRPr>
          </a:p>
        </p:txBody>
      </p:sp>
      <p:sp>
        <p:nvSpPr>
          <p:cNvPr id="4" name="Rectangle 3"/>
          <p:cNvSpPr/>
          <p:nvPr/>
        </p:nvSpPr>
        <p:spPr>
          <a:xfrm>
            <a:off x="457821" y="5067930"/>
            <a:ext cx="3523163"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fr-FR" b="1" smtClean="0">
                <a:solidFill>
                  <a:schemeClr val="bg1"/>
                </a:solidFill>
              </a:rPr>
              <a:t>dont</a:t>
            </a:r>
            <a:r>
              <a:rPr lang="fr-FR" smtClean="0">
                <a:solidFill>
                  <a:schemeClr val="bg1"/>
                </a:solidFill>
              </a:rPr>
              <a:t> je me servais toujours la nuit </a:t>
            </a:r>
            <a:endParaRPr lang="fr-FR">
              <a:solidFill>
                <a:schemeClr val="bg1"/>
              </a:solidFill>
            </a:endParaRPr>
          </a:p>
        </p:txBody>
      </p:sp>
      <p:sp>
        <p:nvSpPr>
          <p:cNvPr id="7" name="ZoneTexte 6"/>
          <p:cNvSpPr txBox="1"/>
          <p:nvPr/>
        </p:nvSpPr>
        <p:spPr>
          <a:xfrm>
            <a:off x="505520" y="3855689"/>
            <a:ext cx="3475464" cy="584775"/>
          </a:xfrm>
          <a:prstGeom prst="rect">
            <a:avLst/>
          </a:prstGeom>
          <a:noFill/>
        </p:spPr>
        <p:txBody>
          <a:bodyPr wrap="square" rtlCol="0">
            <a:spAutoFit/>
          </a:bodyPr>
          <a:lstStyle/>
          <a:p>
            <a:pPr algn="ctr"/>
            <a:r>
              <a:rPr lang="fr-FR" sz="1600" smtClean="0"/>
              <a:t>complément circonstanciel de </a:t>
            </a:r>
            <a:r>
              <a:rPr lang="fr-FR" sz="1600" smtClean="0"/>
              <a:t>temps </a:t>
            </a:r>
            <a:endParaRPr lang="fr-FR" sz="1600" smtClean="0"/>
          </a:p>
          <a:p>
            <a:pPr algn="ctr"/>
            <a:r>
              <a:rPr lang="fr-FR" sz="1600" smtClean="0"/>
              <a:t>du verbe « s’arrêter »</a:t>
            </a:r>
            <a:endParaRPr lang="fr-FR" sz="1600"/>
          </a:p>
        </p:txBody>
      </p:sp>
      <p:sp>
        <p:nvSpPr>
          <p:cNvPr id="8" name="ZoneTexte 7"/>
          <p:cNvSpPr txBox="1"/>
          <p:nvPr/>
        </p:nvSpPr>
        <p:spPr>
          <a:xfrm>
            <a:off x="514514" y="5562708"/>
            <a:ext cx="3409775" cy="338554"/>
          </a:xfrm>
          <a:prstGeom prst="rect">
            <a:avLst/>
          </a:prstGeom>
          <a:noFill/>
        </p:spPr>
        <p:txBody>
          <a:bodyPr wrap="square" rtlCol="0">
            <a:spAutoFit/>
          </a:bodyPr>
          <a:lstStyle/>
          <a:p>
            <a:pPr algn="ctr"/>
            <a:r>
              <a:rPr lang="fr-FR" sz="1600" smtClean="0"/>
              <a:t>complément du nom « bateau »</a:t>
            </a:r>
            <a:endParaRPr lang="fr-FR" sz="1600"/>
          </a:p>
        </p:txBody>
      </p:sp>
      <p:sp>
        <p:nvSpPr>
          <p:cNvPr id="9" name="ZoneTexte 8"/>
          <p:cNvSpPr txBox="1"/>
          <p:nvPr/>
        </p:nvSpPr>
        <p:spPr>
          <a:xfrm>
            <a:off x="4249536" y="745348"/>
            <a:ext cx="4627331" cy="923330"/>
          </a:xfrm>
          <a:prstGeom prst="rect">
            <a:avLst/>
          </a:prstGeom>
          <a:noFill/>
        </p:spPr>
        <p:txBody>
          <a:bodyPr wrap="square" rtlCol="0">
            <a:spAutoFit/>
          </a:bodyPr>
          <a:lstStyle/>
          <a:p>
            <a:r>
              <a:rPr lang="fr-FR" smtClean="0"/>
              <a:t>Nous avons donc une </a:t>
            </a:r>
            <a:r>
              <a:rPr lang="fr-FR" smtClean="0">
                <a:solidFill>
                  <a:srgbClr val="FF0000"/>
                </a:solidFill>
              </a:rPr>
              <a:t>proposition </a:t>
            </a:r>
            <a:r>
              <a:rPr lang="fr-FR" b="1" smtClean="0">
                <a:solidFill>
                  <a:srgbClr val="FF0000"/>
                </a:solidFill>
              </a:rPr>
              <a:t>principale</a:t>
            </a:r>
          </a:p>
          <a:p>
            <a:r>
              <a:rPr lang="fr-FR" smtClean="0"/>
              <a:t>(elle </a:t>
            </a:r>
            <a:r>
              <a:rPr lang="fr-FR" b="1" smtClean="0"/>
              <a:t>est complétée </a:t>
            </a:r>
            <a:r>
              <a:rPr lang="fr-FR" smtClean="0"/>
              <a:t>par une autre proposition) </a:t>
            </a:r>
          </a:p>
          <a:p>
            <a:endParaRPr lang="fr-FR"/>
          </a:p>
        </p:txBody>
      </p:sp>
      <p:sp>
        <p:nvSpPr>
          <p:cNvPr id="10" name="ZoneTexte 9"/>
          <p:cNvSpPr txBox="1"/>
          <p:nvPr/>
        </p:nvSpPr>
        <p:spPr>
          <a:xfrm>
            <a:off x="4249536" y="2643298"/>
            <a:ext cx="4627331" cy="1477328"/>
          </a:xfrm>
          <a:prstGeom prst="rect">
            <a:avLst/>
          </a:prstGeom>
          <a:noFill/>
        </p:spPr>
        <p:txBody>
          <a:bodyPr wrap="square" rtlCol="0">
            <a:spAutoFit/>
          </a:bodyPr>
          <a:lstStyle/>
          <a:p>
            <a:r>
              <a:rPr lang="fr-FR" smtClean="0"/>
              <a:t>Nous avons ensuite une </a:t>
            </a:r>
            <a:r>
              <a:rPr lang="fr-FR" smtClean="0">
                <a:solidFill>
                  <a:srgbClr val="FF0000"/>
                </a:solidFill>
              </a:rPr>
              <a:t>proposition </a:t>
            </a:r>
            <a:r>
              <a:rPr lang="fr-FR" b="1" smtClean="0">
                <a:solidFill>
                  <a:srgbClr val="FF0000"/>
                </a:solidFill>
              </a:rPr>
              <a:t>subordonné conjonctive</a:t>
            </a:r>
          </a:p>
          <a:p>
            <a:r>
              <a:rPr lang="fr-FR" smtClean="0"/>
              <a:t>(elle </a:t>
            </a:r>
            <a:r>
              <a:rPr lang="fr-FR" smtClean="0">
                <a:solidFill>
                  <a:schemeClr val="accent6">
                    <a:lumMod val="75000"/>
                  </a:schemeClr>
                </a:solidFill>
              </a:rPr>
              <a:t>complète</a:t>
            </a:r>
            <a:r>
              <a:rPr lang="fr-FR" b="1" smtClean="0"/>
              <a:t> </a:t>
            </a:r>
            <a:r>
              <a:rPr lang="fr-FR" b="1" smtClean="0">
                <a:solidFill>
                  <a:schemeClr val="accent6">
                    <a:lumMod val="75000"/>
                  </a:schemeClr>
                </a:solidFill>
              </a:rPr>
              <a:t>le verbe </a:t>
            </a:r>
            <a:r>
              <a:rPr lang="fr-FR" smtClean="0"/>
              <a:t>« s’arrêter » en répondant à la question « </a:t>
            </a:r>
            <a:r>
              <a:rPr lang="fr-FR" smtClean="0"/>
              <a:t>Quand</a:t>
            </a:r>
            <a:r>
              <a:rPr lang="fr-FR" smtClean="0"/>
              <a:t> ? » </a:t>
            </a:r>
          </a:p>
          <a:p>
            <a:endParaRPr lang="fr-FR"/>
          </a:p>
        </p:txBody>
      </p:sp>
      <p:sp>
        <p:nvSpPr>
          <p:cNvPr id="11" name="ZoneTexte 10"/>
          <p:cNvSpPr txBox="1"/>
          <p:nvPr/>
        </p:nvSpPr>
        <p:spPr>
          <a:xfrm>
            <a:off x="4395111" y="4685545"/>
            <a:ext cx="4627331" cy="1754326"/>
          </a:xfrm>
          <a:prstGeom prst="rect">
            <a:avLst/>
          </a:prstGeom>
          <a:noFill/>
        </p:spPr>
        <p:txBody>
          <a:bodyPr wrap="square" rtlCol="0">
            <a:spAutoFit/>
          </a:bodyPr>
          <a:lstStyle/>
          <a:p>
            <a:r>
              <a:rPr lang="fr-FR" smtClean="0"/>
              <a:t>Nous avons enfin une </a:t>
            </a:r>
            <a:r>
              <a:rPr lang="fr-FR" smtClean="0">
                <a:solidFill>
                  <a:srgbClr val="FF0000"/>
                </a:solidFill>
              </a:rPr>
              <a:t>proposition </a:t>
            </a:r>
            <a:r>
              <a:rPr lang="fr-FR" b="1" smtClean="0">
                <a:solidFill>
                  <a:srgbClr val="FF0000"/>
                </a:solidFill>
              </a:rPr>
              <a:t>subordonnée relative  </a:t>
            </a:r>
            <a:r>
              <a:rPr lang="fr-FR" smtClean="0"/>
              <a:t>(elle </a:t>
            </a:r>
            <a:r>
              <a:rPr lang="fr-FR" smtClean="0">
                <a:solidFill>
                  <a:schemeClr val="accent2">
                    <a:lumMod val="75000"/>
                  </a:schemeClr>
                </a:solidFill>
              </a:rPr>
              <a:t>complète</a:t>
            </a:r>
            <a:r>
              <a:rPr lang="fr-FR" b="1" smtClean="0"/>
              <a:t> </a:t>
            </a:r>
            <a:r>
              <a:rPr lang="fr-FR" b="1" smtClean="0">
                <a:solidFill>
                  <a:schemeClr val="accent2">
                    <a:lumMod val="75000"/>
                  </a:schemeClr>
                </a:solidFill>
              </a:rPr>
              <a:t>le</a:t>
            </a:r>
            <a:r>
              <a:rPr lang="fr-FR" b="1" smtClean="0"/>
              <a:t> </a:t>
            </a:r>
            <a:r>
              <a:rPr lang="fr-FR" b="1" smtClean="0">
                <a:solidFill>
                  <a:schemeClr val="accent2">
                    <a:lumMod val="75000"/>
                  </a:schemeClr>
                </a:solidFill>
              </a:rPr>
              <a:t>nom</a:t>
            </a:r>
            <a:r>
              <a:rPr lang="fr-FR" b="1" smtClean="0"/>
              <a:t> </a:t>
            </a:r>
            <a:r>
              <a:rPr lang="fr-FR" smtClean="0"/>
              <a:t>« bateau »)</a:t>
            </a:r>
          </a:p>
          <a:p>
            <a:r>
              <a:rPr lang="fr-FR" smtClean="0"/>
              <a:t>Ce nom est (obligatoirement) placé avant la relative et on le nomme pour cela « </a:t>
            </a:r>
            <a:r>
              <a:rPr lang="fr-FR" smtClean="0">
                <a:solidFill>
                  <a:schemeClr val="accent2">
                    <a:lumMod val="75000"/>
                  </a:schemeClr>
                </a:solidFill>
              </a:rPr>
              <a:t>antécédent</a:t>
            </a:r>
            <a:r>
              <a:rPr lang="fr-FR" smtClean="0"/>
              <a:t> ».</a:t>
            </a:r>
          </a:p>
          <a:p>
            <a:endParaRPr lang="fr-FR"/>
          </a:p>
        </p:txBody>
      </p:sp>
      <p:sp>
        <p:nvSpPr>
          <p:cNvPr id="12" name="Rectangle à coins arrondis 11"/>
          <p:cNvSpPr/>
          <p:nvPr/>
        </p:nvSpPr>
        <p:spPr>
          <a:xfrm>
            <a:off x="1479667" y="3243463"/>
            <a:ext cx="739736" cy="314384"/>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avec flèche 13"/>
          <p:cNvCxnSpPr>
            <a:stCxn id="4" idx="0"/>
            <a:endCxn id="12" idx="2"/>
          </p:cNvCxnSpPr>
          <p:nvPr/>
        </p:nvCxnSpPr>
        <p:spPr>
          <a:xfrm flipH="1" flipV="1">
            <a:off x="1849535" y="3557847"/>
            <a:ext cx="369868" cy="1510083"/>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en angle 17"/>
          <p:cNvCxnSpPr>
            <a:stCxn id="3" idx="0"/>
            <a:endCxn id="2" idx="3"/>
          </p:cNvCxnSpPr>
          <p:nvPr/>
        </p:nvCxnSpPr>
        <p:spPr>
          <a:xfrm rot="5400000" flipH="1" flipV="1">
            <a:off x="2393976" y="1056292"/>
            <a:ext cx="1436285" cy="1737731"/>
          </a:xfrm>
          <a:prstGeom prst="bentConnector4">
            <a:avLst>
              <a:gd name="adj1" fmla="val 24286"/>
              <a:gd name="adj2" fmla="val 11315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040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081" y="149471"/>
            <a:ext cx="5996567"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smtClean="0">
                <a:ln>
                  <a:noFill/>
                </a:ln>
                <a:solidFill>
                  <a:prstClr val="white"/>
                </a:solidFill>
                <a:effectLst/>
                <a:uLnTx/>
                <a:uFillTx/>
                <a:latin typeface="Calibri" panose="020F0502020204030204"/>
                <a:ea typeface="+mn-ea"/>
                <a:cs typeface="+mn-cs"/>
              </a:rPr>
              <a:t>Un soir, </a:t>
            </a:r>
            <a:r>
              <a:rPr kumimoji="0" lang="fr-FR" sz="1800" b="0" i="0" u="sng" strike="noStrike" kern="1200" cap="none" spc="0" normalizeH="0" baseline="0" noProof="0" smtClean="0">
                <a:ln>
                  <a:noFill/>
                </a:ln>
                <a:solidFill>
                  <a:prstClr val="white"/>
                </a:solidFill>
                <a:effectLst/>
                <a:uLnTx/>
                <a:uFillTx/>
                <a:latin typeface="Calibri" panose="020F0502020204030204"/>
                <a:ea typeface="+mn-ea"/>
                <a:cs typeface="+mn-cs"/>
              </a:rPr>
              <a:t>je m’arrêtai</a:t>
            </a:r>
            <a:r>
              <a:rPr kumimoji="0" lang="fr-FR" sz="1800" b="0" i="0" u="none" strike="noStrike" kern="1200" cap="none" spc="0" normalizeH="0" baseline="0" noProof="0" smtClean="0">
                <a:ln>
                  <a:noFill/>
                </a:ln>
                <a:solidFill>
                  <a:prstClr val="white"/>
                </a:solidFill>
                <a:effectLst/>
                <a:uLnTx/>
                <a:uFillTx/>
                <a:latin typeface="Calibri" panose="020F0502020204030204"/>
                <a:ea typeface="+mn-ea"/>
                <a:cs typeface="+mn-cs"/>
              </a:rPr>
              <a:t> quelques secondes pour reprendre haleine auprès de la pointe des roseaux, là-bas, deux cents mètres environ avant le pont du chemin de fer.</a:t>
            </a:r>
          </a:p>
        </p:txBody>
      </p:sp>
      <p:sp>
        <p:nvSpPr>
          <p:cNvPr id="3" name="Rectangle 2"/>
          <p:cNvSpPr/>
          <p:nvPr/>
        </p:nvSpPr>
        <p:spPr>
          <a:xfrm>
            <a:off x="369232" y="1935674"/>
            <a:ext cx="6020417"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smtClean="0">
                <a:ln>
                  <a:noFill/>
                </a:ln>
                <a:solidFill>
                  <a:prstClr val="black"/>
                </a:solidFill>
                <a:effectLst/>
                <a:uLnTx/>
                <a:uFillTx/>
                <a:latin typeface="Calibri" panose="020F0502020204030204"/>
                <a:ea typeface="+mn-ea"/>
                <a:cs typeface="+mn-cs"/>
              </a:rPr>
              <a:t>comme</a:t>
            </a:r>
            <a:r>
              <a:rPr kumimoji="0" lang="fr-FR" sz="1800" b="0" i="0" u="none" strike="noStrike" kern="1200" cap="none" spc="0" normalizeH="0" baseline="0" noProof="0" smtClean="0">
                <a:ln>
                  <a:noFill/>
                </a:ln>
                <a:solidFill>
                  <a:prstClr val="black"/>
                </a:solidFill>
                <a:effectLst/>
                <a:uLnTx/>
                <a:uFillTx/>
                <a:latin typeface="Calibri" panose="020F0502020204030204"/>
                <a:ea typeface="+mn-ea"/>
                <a:cs typeface="+mn-cs"/>
              </a:rPr>
              <a:t> </a:t>
            </a:r>
            <a:r>
              <a:rPr kumimoji="0" lang="fr-FR" sz="1800" b="0" i="0" u="sng" strike="noStrike" kern="1200" cap="none" spc="0" normalizeH="0" baseline="0" noProof="0" smtClean="0">
                <a:ln>
                  <a:noFill/>
                </a:ln>
                <a:solidFill>
                  <a:prstClr val="black"/>
                </a:solidFill>
                <a:effectLst/>
                <a:uLnTx/>
                <a:uFillTx/>
                <a:latin typeface="Calibri" panose="020F0502020204030204"/>
                <a:ea typeface="+mn-ea"/>
                <a:cs typeface="+mn-cs"/>
              </a:rPr>
              <a:t>je revenais</a:t>
            </a:r>
            <a:r>
              <a:rPr kumimoji="0" lang="fr-FR" sz="1800" b="0" i="0" u="none" strike="noStrike" kern="1200" cap="none" spc="0" normalizeH="0" baseline="0" noProof="0" smtClean="0">
                <a:ln>
                  <a:noFill/>
                </a:ln>
                <a:solidFill>
                  <a:prstClr val="black"/>
                </a:solidFill>
                <a:effectLst/>
                <a:uLnTx/>
                <a:uFillTx/>
                <a:latin typeface="Calibri" panose="020F0502020204030204"/>
                <a:ea typeface="+mn-ea"/>
                <a:cs typeface="+mn-cs"/>
              </a:rPr>
              <a:t> tout seul et assez fatigué, traînant péniblement mon gros bateau, un océan de douze pieds </a:t>
            </a:r>
          </a:p>
        </p:txBody>
      </p:sp>
      <p:sp>
        <p:nvSpPr>
          <p:cNvPr id="4" name="Rectangle 3"/>
          <p:cNvSpPr/>
          <p:nvPr/>
        </p:nvSpPr>
        <p:spPr>
          <a:xfrm>
            <a:off x="369232" y="3935289"/>
            <a:ext cx="6020417"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smtClean="0">
                <a:ln>
                  <a:noFill/>
                </a:ln>
                <a:solidFill>
                  <a:prstClr val="white"/>
                </a:solidFill>
                <a:effectLst/>
                <a:uLnTx/>
                <a:uFillTx/>
                <a:latin typeface="Calibri" panose="020F0502020204030204"/>
                <a:ea typeface="+mn-ea"/>
                <a:cs typeface="+mn-cs"/>
              </a:rPr>
              <a:t>dont</a:t>
            </a:r>
            <a:r>
              <a:rPr kumimoji="0" lang="fr-FR" sz="1800" b="0" i="0" u="none" strike="noStrike" kern="1200" cap="none" spc="0" normalizeH="0" baseline="0" noProof="0" smtClean="0">
                <a:ln>
                  <a:noFill/>
                </a:ln>
                <a:solidFill>
                  <a:prstClr val="white"/>
                </a:solidFill>
                <a:effectLst/>
                <a:uLnTx/>
                <a:uFillTx/>
                <a:latin typeface="Calibri" panose="020F0502020204030204"/>
                <a:ea typeface="+mn-ea"/>
                <a:cs typeface="+mn-cs"/>
              </a:rPr>
              <a:t> je me servais toujours la nuit </a:t>
            </a:r>
          </a:p>
        </p:txBody>
      </p:sp>
      <p:sp>
        <p:nvSpPr>
          <p:cNvPr id="9" name="ZoneTexte 8"/>
          <p:cNvSpPr txBox="1"/>
          <p:nvPr/>
        </p:nvSpPr>
        <p:spPr>
          <a:xfrm>
            <a:off x="393080" y="1162011"/>
            <a:ext cx="59965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smtClean="0">
                <a:ln>
                  <a:noFill/>
                </a:ln>
                <a:solidFill>
                  <a:srgbClr val="FF0000"/>
                </a:solidFill>
                <a:effectLst/>
                <a:uLnTx/>
                <a:uFillTx/>
                <a:latin typeface="Calibri" panose="020F0502020204030204"/>
                <a:ea typeface="+mn-ea"/>
                <a:cs typeface="+mn-cs"/>
              </a:rPr>
              <a:t>proposition </a:t>
            </a:r>
            <a:r>
              <a:rPr kumimoji="0" lang="fr-FR" sz="1800" b="1" i="0" u="none" strike="noStrike" kern="1200" cap="none" spc="0" normalizeH="0" baseline="0" noProof="0" smtClean="0">
                <a:ln>
                  <a:noFill/>
                </a:ln>
                <a:solidFill>
                  <a:srgbClr val="FF0000"/>
                </a:solidFill>
                <a:effectLst/>
                <a:uLnTx/>
                <a:uFillTx/>
                <a:latin typeface="Calibri" panose="020F0502020204030204"/>
                <a:ea typeface="+mn-ea"/>
                <a:cs typeface="+mn-cs"/>
              </a:rPr>
              <a:t>principale</a:t>
            </a:r>
            <a:endParaRPr kumimoji="0" lang="fr-FR" sz="1800" b="0" i="0" u="none" strike="noStrike" kern="1200" cap="none" spc="0" normalizeH="0" baseline="0" noProof="0" smtClean="0">
              <a:ln>
                <a:noFill/>
              </a:ln>
              <a:solidFill>
                <a:prstClr val="black"/>
              </a:solidFill>
              <a:effectLst/>
              <a:uLnTx/>
              <a:uFillTx/>
              <a:latin typeface="Calibri" panose="020F0502020204030204"/>
              <a:ea typeface="+mn-ea"/>
              <a:cs typeface="+mn-cs"/>
            </a:endParaRPr>
          </a:p>
        </p:txBody>
      </p:sp>
      <p:sp>
        <p:nvSpPr>
          <p:cNvPr id="10" name="ZoneTexte 9"/>
          <p:cNvSpPr txBox="1"/>
          <p:nvPr/>
        </p:nvSpPr>
        <p:spPr>
          <a:xfrm>
            <a:off x="369232" y="2676970"/>
            <a:ext cx="6020417" cy="923330"/>
          </a:xfrm>
          <a:prstGeom prst="rect">
            <a:avLst/>
          </a:prstGeom>
          <a:noFill/>
          <a:ln w="3175">
            <a:solidFill>
              <a:schemeClr val="tx1"/>
            </a:solidFill>
          </a:ln>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fr-FR" sz="1800" b="0" i="0" u="none" strike="noStrike" kern="1200" cap="none" spc="0" normalizeH="0" baseline="0" noProof="0" smtClean="0">
                <a:ln>
                  <a:noFill/>
                </a:ln>
                <a:solidFill>
                  <a:prstClr val="black"/>
                </a:solidFill>
                <a:effectLst/>
                <a:uLnTx/>
                <a:uFillTx/>
                <a:latin typeface="Calibri" panose="020F0502020204030204"/>
                <a:ea typeface="+mn-ea"/>
                <a:cs typeface="+mn-cs"/>
              </a:rPr>
              <a:t>proposition </a:t>
            </a:r>
            <a:r>
              <a:rPr kumimoji="0" lang="fr-FR" sz="1800" i="0" u="none" strike="noStrike" kern="1200" cap="none" spc="0" normalizeH="0" baseline="0" noProof="0" smtClean="0">
                <a:ln>
                  <a:noFill/>
                </a:ln>
                <a:effectLst/>
                <a:uLnTx/>
                <a:uFillTx/>
                <a:latin typeface="Calibri" panose="020F0502020204030204"/>
              </a:rPr>
              <a:t>subordonnée ________________</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fr-FR" smtClean="0">
                <a:latin typeface="Calibri" panose="020F0502020204030204"/>
              </a:rPr>
              <a:t>introduite par __________________________</a:t>
            </a:r>
            <a:endParaRPr lang="fr-FR">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fr-FR" sz="1800" i="0" u="none" strike="noStrike" kern="1200" cap="none" spc="0" normalizeH="0" baseline="0" noProof="0" smtClean="0">
                <a:ln>
                  <a:noFill/>
                </a:ln>
                <a:effectLst/>
                <a:uLnTx/>
                <a:uFillTx/>
                <a:latin typeface="Calibri" panose="020F0502020204030204"/>
              </a:rPr>
              <a:t>complément</a:t>
            </a:r>
            <a:r>
              <a:rPr kumimoji="0" lang="fr-FR" sz="1800" i="0" u="none" strike="noStrike" kern="1200" cap="none" spc="0" normalizeH="0" noProof="0" smtClean="0">
                <a:ln>
                  <a:noFill/>
                </a:ln>
                <a:effectLst/>
                <a:uLnTx/>
                <a:uFillTx/>
                <a:latin typeface="Calibri" panose="020F0502020204030204"/>
              </a:rPr>
              <a:t> ___________________ </a:t>
            </a:r>
            <a:r>
              <a:rPr kumimoji="0" lang="fr-FR" sz="1800" i="0" u="none" strike="noStrike" kern="1200" cap="none" spc="0" normalizeH="0" baseline="0" noProof="0" smtClean="0">
                <a:ln>
                  <a:noFill/>
                </a:ln>
                <a:effectLst/>
                <a:uLnTx/>
                <a:uFillTx/>
                <a:latin typeface="Calibri" panose="020F0502020204030204"/>
              </a:rPr>
              <a:t>« s’arrêter »</a:t>
            </a:r>
          </a:p>
        </p:txBody>
      </p:sp>
      <p:sp>
        <p:nvSpPr>
          <p:cNvPr id="11" name="ZoneTexte 10"/>
          <p:cNvSpPr txBox="1"/>
          <p:nvPr/>
        </p:nvSpPr>
        <p:spPr>
          <a:xfrm>
            <a:off x="369232" y="4393831"/>
            <a:ext cx="6020417" cy="923330"/>
          </a:xfrm>
          <a:prstGeom prst="rect">
            <a:avLst/>
          </a:prstGeom>
          <a:noFill/>
          <a:ln w="3175">
            <a:solidFill>
              <a:schemeClr val="tx1"/>
            </a:solidFill>
          </a:ln>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fr-FR" sz="1800" i="0" u="none" strike="noStrike" kern="1200" cap="none" spc="0" normalizeH="0" baseline="0" noProof="0" smtClean="0">
                <a:ln>
                  <a:noFill/>
                </a:ln>
                <a:effectLst/>
                <a:uLnTx/>
                <a:uFillTx/>
                <a:latin typeface="Calibri" panose="020F0502020204030204"/>
              </a:rPr>
              <a:t>proposition subordonnée ___________________,</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fr-FR" smtClean="0">
                <a:latin typeface="Calibri" panose="020F0502020204030204"/>
              </a:rPr>
              <a:t>introduite par _________________________</a:t>
            </a:r>
            <a:endParaRPr lang="fr-FR">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fr-FR" sz="1800" i="0" u="none" strike="noStrike" kern="1200" cap="none" spc="0" normalizeH="0" baseline="0" noProof="0" smtClean="0">
                <a:ln>
                  <a:noFill/>
                </a:ln>
                <a:effectLst/>
                <a:uLnTx/>
                <a:uFillTx/>
                <a:latin typeface="Calibri" panose="020F0502020204030204"/>
              </a:rPr>
              <a:t>complément</a:t>
            </a:r>
            <a:r>
              <a:rPr kumimoji="0" lang="fr-FR" sz="1800" i="0" u="none" strike="noStrike" kern="1200" cap="none" spc="0" normalizeH="0" noProof="0" smtClean="0">
                <a:ln>
                  <a:noFill/>
                </a:ln>
                <a:effectLst/>
                <a:uLnTx/>
                <a:uFillTx/>
                <a:latin typeface="Calibri" panose="020F0502020204030204"/>
              </a:rPr>
              <a:t> _______________________« bateau »</a:t>
            </a:r>
            <a:endParaRPr kumimoji="0" lang="fr-FR" sz="1800" i="0" u="none" strike="noStrike" kern="1200" cap="none" spc="0" normalizeH="0" baseline="0" noProof="0" smtClean="0">
              <a:ln>
                <a:noFill/>
              </a:ln>
              <a:effectLst/>
              <a:uLnTx/>
              <a:uFillTx/>
              <a:latin typeface="Calibri" panose="020F0502020204030204"/>
            </a:endParaRPr>
          </a:p>
        </p:txBody>
      </p:sp>
      <p:sp>
        <p:nvSpPr>
          <p:cNvPr id="16" name="Rectangle 15"/>
          <p:cNvSpPr/>
          <p:nvPr/>
        </p:nvSpPr>
        <p:spPr>
          <a:xfrm>
            <a:off x="7560527" y="93715"/>
            <a:ext cx="4516244" cy="3841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7750098" y="2538470"/>
            <a:ext cx="4159404"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mtClean="0"/>
              <a:t>Une proposition subordonnée relative </a:t>
            </a:r>
          </a:p>
          <a:p>
            <a:r>
              <a:rPr lang="fr-FR" smtClean="0"/>
              <a:t>complète </a:t>
            </a:r>
            <a:r>
              <a:rPr lang="fr-FR" b="1" smtClean="0"/>
              <a:t>un nom </a:t>
            </a:r>
            <a:r>
              <a:rPr lang="fr-FR" smtClean="0"/>
              <a:t>placé avant elle, </a:t>
            </a:r>
          </a:p>
          <a:p>
            <a:r>
              <a:rPr lang="fr-FR" smtClean="0"/>
              <a:t>et que l’on nomme son </a:t>
            </a:r>
            <a:r>
              <a:rPr lang="fr-FR" b="1" smtClean="0"/>
              <a:t>antécédent</a:t>
            </a:r>
            <a:r>
              <a:rPr lang="fr-FR" smtClean="0"/>
              <a:t>.</a:t>
            </a:r>
          </a:p>
          <a:p>
            <a:r>
              <a:rPr lang="fr-FR" smtClean="0"/>
              <a:t>Elle est introduite par un </a:t>
            </a:r>
            <a:r>
              <a:rPr lang="fr-FR" b="1" smtClean="0"/>
              <a:t>pronom relatif</a:t>
            </a:r>
            <a:r>
              <a:rPr lang="fr-FR" smtClean="0"/>
              <a:t>.</a:t>
            </a:r>
            <a:endParaRPr lang="fr-FR"/>
          </a:p>
        </p:txBody>
      </p:sp>
      <p:sp>
        <p:nvSpPr>
          <p:cNvPr id="13" name="ZoneTexte 12"/>
          <p:cNvSpPr txBox="1"/>
          <p:nvPr/>
        </p:nvSpPr>
        <p:spPr>
          <a:xfrm>
            <a:off x="7750098" y="1190663"/>
            <a:ext cx="4159404"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mtClean="0"/>
              <a:t>Une proposition subordonnée </a:t>
            </a:r>
            <a:r>
              <a:rPr lang="fr-FR" b="1" smtClean="0"/>
              <a:t>conjonctive</a:t>
            </a:r>
            <a:r>
              <a:rPr lang="fr-FR" smtClean="0"/>
              <a:t> complète un </a:t>
            </a:r>
            <a:r>
              <a:rPr lang="fr-FR" b="1" smtClean="0"/>
              <a:t>verbe</a:t>
            </a:r>
            <a:r>
              <a:rPr lang="fr-FR" smtClean="0"/>
              <a:t>. </a:t>
            </a:r>
          </a:p>
          <a:p>
            <a:r>
              <a:rPr lang="fr-FR" smtClean="0"/>
              <a:t>Elle est introduite par une </a:t>
            </a:r>
            <a:r>
              <a:rPr lang="fr-FR" b="1" smtClean="0"/>
              <a:t>conjonction</a:t>
            </a:r>
            <a:r>
              <a:rPr lang="fr-FR" smtClean="0"/>
              <a:t> de </a:t>
            </a:r>
            <a:r>
              <a:rPr lang="fr-FR" b="1" smtClean="0"/>
              <a:t>subordination</a:t>
            </a:r>
            <a:r>
              <a:rPr lang="fr-FR" smtClean="0"/>
              <a:t>.</a:t>
            </a:r>
            <a:endParaRPr lang="fr-FR"/>
          </a:p>
        </p:txBody>
      </p:sp>
      <p:sp>
        <p:nvSpPr>
          <p:cNvPr id="15" name="ZoneTexte 14"/>
          <p:cNvSpPr txBox="1"/>
          <p:nvPr/>
        </p:nvSpPr>
        <p:spPr>
          <a:xfrm>
            <a:off x="7750098" y="257013"/>
            <a:ext cx="4159404" cy="400110"/>
          </a:xfrm>
          <a:prstGeom prst="rect">
            <a:avLst/>
          </a:prstGeom>
          <a:solidFill>
            <a:schemeClr val="bg1"/>
          </a:solidFill>
        </p:spPr>
        <p:txBody>
          <a:bodyPr wrap="square" rtlCol="0">
            <a:spAutoFit/>
          </a:bodyPr>
          <a:lstStyle/>
          <a:p>
            <a:pPr algn="ctr"/>
            <a:r>
              <a:rPr lang="fr-FR" sz="2000" b="1" smtClean="0">
                <a:solidFill>
                  <a:srgbClr val="FF0000"/>
                </a:solidFill>
              </a:rPr>
              <a:t>Retenir !</a:t>
            </a:r>
            <a:endParaRPr lang="fr-FR" sz="2000" b="1">
              <a:solidFill>
                <a:srgbClr val="FF0000"/>
              </a:solidFill>
            </a:endParaRPr>
          </a:p>
        </p:txBody>
      </p:sp>
    </p:spTree>
    <p:extLst>
      <p:ext uri="{BB962C8B-B14F-4D97-AF65-F5344CB8AC3E}">
        <p14:creationId xmlns:p14="http://schemas.microsoft.com/office/powerpoint/2010/main" val="677265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232" y="1935674"/>
            <a:ext cx="6020417"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smtClean="0">
                <a:ln>
                  <a:noFill/>
                </a:ln>
                <a:solidFill>
                  <a:prstClr val="black"/>
                </a:solidFill>
                <a:effectLst/>
                <a:uLnTx/>
                <a:uFillTx/>
                <a:latin typeface="Calibri" panose="020F0502020204030204"/>
                <a:ea typeface="+mn-ea"/>
                <a:cs typeface="+mn-cs"/>
              </a:rPr>
              <a:t>comme</a:t>
            </a:r>
            <a:r>
              <a:rPr kumimoji="0" lang="fr-FR" sz="1800" b="0" i="0" u="none" strike="noStrike" kern="1200" cap="none" spc="0" normalizeH="0" baseline="0" noProof="0" smtClean="0">
                <a:ln>
                  <a:noFill/>
                </a:ln>
                <a:solidFill>
                  <a:prstClr val="black"/>
                </a:solidFill>
                <a:effectLst/>
                <a:uLnTx/>
                <a:uFillTx/>
                <a:latin typeface="Calibri" panose="020F0502020204030204"/>
                <a:ea typeface="+mn-ea"/>
                <a:cs typeface="+mn-cs"/>
              </a:rPr>
              <a:t> </a:t>
            </a:r>
            <a:r>
              <a:rPr kumimoji="0" lang="fr-FR" sz="1800" b="0" i="0" u="sng" strike="noStrike" kern="1200" cap="none" spc="0" normalizeH="0" baseline="0" noProof="0" smtClean="0">
                <a:ln>
                  <a:noFill/>
                </a:ln>
                <a:solidFill>
                  <a:prstClr val="black"/>
                </a:solidFill>
                <a:effectLst/>
                <a:uLnTx/>
                <a:uFillTx/>
                <a:latin typeface="Calibri" panose="020F0502020204030204"/>
                <a:ea typeface="+mn-ea"/>
                <a:cs typeface="+mn-cs"/>
              </a:rPr>
              <a:t>je revenais</a:t>
            </a:r>
            <a:r>
              <a:rPr kumimoji="0" lang="fr-FR" sz="1800" b="0" i="0" u="none" strike="noStrike" kern="1200" cap="none" spc="0" normalizeH="0" baseline="0" noProof="0" smtClean="0">
                <a:ln>
                  <a:noFill/>
                </a:ln>
                <a:solidFill>
                  <a:prstClr val="black"/>
                </a:solidFill>
                <a:effectLst/>
                <a:uLnTx/>
                <a:uFillTx/>
                <a:latin typeface="Calibri" panose="020F0502020204030204"/>
                <a:ea typeface="+mn-ea"/>
                <a:cs typeface="+mn-cs"/>
              </a:rPr>
              <a:t> tout seul et assez fatigué, traînant péniblement mon gros bateau, un océan de douze pieds </a:t>
            </a:r>
          </a:p>
        </p:txBody>
      </p:sp>
      <p:sp>
        <p:nvSpPr>
          <p:cNvPr id="3" name="Rectangle 2"/>
          <p:cNvSpPr/>
          <p:nvPr/>
        </p:nvSpPr>
        <p:spPr>
          <a:xfrm>
            <a:off x="369232" y="3935289"/>
            <a:ext cx="6020417"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smtClean="0">
                <a:ln>
                  <a:noFill/>
                </a:ln>
                <a:solidFill>
                  <a:prstClr val="white"/>
                </a:solidFill>
                <a:effectLst/>
                <a:uLnTx/>
                <a:uFillTx/>
                <a:latin typeface="Calibri" panose="020F0502020204030204"/>
                <a:ea typeface="+mn-ea"/>
                <a:cs typeface="+mn-cs"/>
              </a:rPr>
              <a:t>dont</a:t>
            </a:r>
            <a:r>
              <a:rPr kumimoji="0" lang="fr-FR" sz="1800" b="0" i="0" u="none" strike="noStrike" kern="1200" cap="none" spc="0" normalizeH="0" baseline="0" noProof="0" smtClean="0">
                <a:ln>
                  <a:noFill/>
                </a:ln>
                <a:solidFill>
                  <a:prstClr val="white"/>
                </a:solidFill>
                <a:effectLst/>
                <a:uLnTx/>
                <a:uFillTx/>
                <a:latin typeface="Calibri" panose="020F0502020204030204"/>
                <a:ea typeface="+mn-ea"/>
                <a:cs typeface="+mn-cs"/>
              </a:rPr>
              <a:t> je me servais toujours la nuit </a:t>
            </a:r>
          </a:p>
        </p:txBody>
      </p:sp>
      <p:sp>
        <p:nvSpPr>
          <p:cNvPr id="4" name="ZoneTexte 3"/>
          <p:cNvSpPr txBox="1"/>
          <p:nvPr/>
        </p:nvSpPr>
        <p:spPr>
          <a:xfrm>
            <a:off x="369232" y="2676970"/>
            <a:ext cx="6020417" cy="923330"/>
          </a:xfrm>
          <a:prstGeom prst="rect">
            <a:avLst/>
          </a:prstGeom>
          <a:noFill/>
          <a:ln w="3175">
            <a:solidFill>
              <a:schemeClr val="tx1"/>
            </a:solidFill>
          </a:ln>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fr-FR" sz="1800" b="0" i="0" u="none" strike="noStrike" kern="1200" cap="none" spc="0" normalizeH="0" baseline="0" noProof="0" smtClean="0">
                <a:ln>
                  <a:noFill/>
                </a:ln>
                <a:solidFill>
                  <a:prstClr val="black"/>
                </a:solidFill>
                <a:effectLst/>
                <a:uLnTx/>
                <a:uFillTx/>
                <a:latin typeface="Calibri" panose="020F0502020204030204"/>
                <a:ea typeface="+mn-ea"/>
                <a:cs typeface="+mn-cs"/>
              </a:rPr>
              <a:t>proposition </a:t>
            </a:r>
            <a:r>
              <a:rPr kumimoji="0" lang="fr-FR" sz="1800" i="0" u="none" strike="noStrike" kern="1200" cap="none" spc="0" normalizeH="0" baseline="0" noProof="0" smtClean="0">
                <a:ln>
                  <a:noFill/>
                </a:ln>
                <a:effectLst/>
                <a:uLnTx/>
                <a:uFillTx/>
                <a:latin typeface="Calibri" panose="020F0502020204030204"/>
              </a:rPr>
              <a:t>subordonnée </a:t>
            </a:r>
            <a:r>
              <a:rPr kumimoji="0" lang="fr-FR" sz="1800" b="1" i="0" u="none" strike="noStrike" kern="1200" cap="none" spc="0" normalizeH="0" baseline="0" noProof="0" smtClean="0">
                <a:ln>
                  <a:noFill/>
                </a:ln>
                <a:effectLst/>
                <a:uLnTx/>
                <a:uFillTx/>
                <a:latin typeface="Calibri" panose="020F0502020204030204"/>
              </a:rPr>
              <a:t>conjonctive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fr-FR" smtClean="0">
                <a:latin typeface="Calibri" panose="020F0502020204030204"/>
              </a:rPr>
              <a:t>introduite par la </a:t>
            </a:r>
            <a:r>
              <a:rPr lang="fr-FR" b="1" smtClean="0">
                <a:latin typeface="Calibri" panose="020F0502020204030204"/>
              </a:rPr>
              <a:t>conjonction</a:t>
            </a:r>
            <a:r>
              <a:rPr lang="fr-FR" smtClean="0">
                <a:latin typeface="Calibri" panose="020F0502020204030204"/>
              </a:rPr>
              <a:t> de </a:t>
            </a:r>
            <a:r>
              <a:rPr lang="fr-FR" b="1" smtClean="0">
                <a:latin typeface="Calibri" panose="020F0502020204030204"/>
              </a:rPr>
              <a:t>subordination</a:t>
            </a:r>
            <a:r>
              <a:rPr lang="fr-FR" smtClean="0">
                <a:latin typeface="Calibri" panose="020F0502020204030204"/>
              </a:rPr>
              <a:t> « comme »</a:t>
            </a:r>
            <a:endParaRPr lang="fr-FR">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fr-FR" sz="1800" i="0" u="none" strike="noStrike" kern="1200" cap="none" spc="0" normalizeH="0" baseline="0" noProof="0" smtClean="0">
                <a:ln>
                  <a:noFill/>
                </a:ln>
                <a:effectLst/>
                <a:uLnTx/>
                <a:uFillTx/>
                <a:latin typeface="Calibri" panose="020F0502020204030204"/>
              </a:rPr>
              <a:t>complément</a:t>
            </a:r>
            <a:r>
              <a:rPr kumimoji="0" lang="fr-FR" sz="1800" i="0" u="none" strike="noStrike" kern="1200" cap="none" spc="0" normalizeH="0" noProof="0" smtClean="0">
                <a:ln>
                  <a:noFill/>
                </a:ln>
                <a:effectLst/>
                <a:uLnTx/>
                <a:uFillTx/>
                <a:latin typeface="Calibri" panose="020F0502020204030204"/>
              </a:rPr>
              <a:t> circonstanciel de </a:t>
            </a:r>
            <a:r>
              <a:rPr lang="fr-FR" smtClean="0">
                <a:latin typeface="Calibri" panose="020F0502020204030204"/>
              </a:rPr>
              <a:t>temps</a:t>
            </a:r>
            <a:r>
              <a:rPr kumimoji="0" lang="fr-FR" sz="1800" i="0" u="none" strike="noStrike" kern="1200" cap="none" spc="0" normalizeH="0" noProof="0" smtClean="0">
                <a:ln>
                  <a:noFill/>
                </a:ln>
                <a:effectLst/>
                <a:uLnTx/>
                <a:uFillTx/>
                <a:latin typeface="Calibri" panose="020F0502020204030204"/>
              </a:rPr>
              <a:t> </a:t>
            </a:r>
            <a:r>
              <a:rPr kumimoji="0" lang="fr-FR" sz="1800" i="0" u="none" strike="noStrike" kern="1200" cap="none" spc="0" normalizeH="0" noProof="0" smtClean="0">
                <a:ln>
                  <a:noFill/>
                </a:ln>
                <a:effectLst/>
                <a:uLnTx/>
                <a:uFillTx/>
                <a:latin typeface="Calibri" panose="020F0502020204030204"/>
              </a:rPr>
              <a:t>du verbe </a:t>
            </a:r>
            <a:r>
              <a:rPr kumimoji="0" lang="fr-FR" sz="1800" i="0" u="none" strike="noStrike" kern="1200" cap="none" spc="0" normalizeH="0" baseline="0" noProof="0" smtClean="0">
                <a:ln>
                  <a:noFill/>
                </a:ln>
                <a:effectLst/>
                <a:uLnTx/>
                <a:uFillTx/>
                <a:latin typeface="Calibri" panose="020F0502020204030204"/>
              </a:rPr>
              <a:t>« s’arrêter »</a:t>
            </a:r>
          </a:p>
        </p:txBody>
      </p:sp>
      <p:sp>
        <p:nvSpPr>
          <p:cNvPr id="5" name="ZoneTexte 4"/>
          <p:cNvSpPr txBox="1"/>
          <p:nvPr/>
        </p:nvSpPr>
        <p:spPr>
          <a:xfrm>
            <a:off x="369232" y="4393831"/>
            <a:ext cx="6020417" cy="923330"/>
          </a:xfrm>
          <a:prstGeom prst="rect">
            <a:avLst/>
          </a:prstGeom>
          <a:noFill/>
          <a:ln w="3175">
            <a:solidFill>
              <a:schemeClr val="tx1"/>
            </a:solidFill>
          </a:ln>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fr-FR" sz="1800" i="0" u="none" strike="noStrike" kern="1200" cap="none" spc="0" normalizeH="0" baseline="0" noProof="0" smtClean="0">
                <a:ln>
                  <a:noFill/>
                </a:ln>
                <a:effectLst/>
                <a:uLnTx/>
                <a:uFillTx/>
                <a:latin typeface="Calibri" panose="020F0502020204030204"/>
              </a:rPr>
              <a:t>proposition subordonnée </a:t>
            </a:r>
            <a:r>
              <a:rPr kumimoji="0" lang="fr-FR" sz="1800" b="1" i="0" u="none" strike="noStrike" kern="1200" cap="none" spc="0" normalizeH="0" baseline="0" noProof="0" smtClean="0">
                <a:ln>
                  <a:noFill/>
                </a:ln>
                <a:effectLst/>
                <a:uLnTx/>
                <a:uFillTx/>
                <a:latin typeface="Calibri" panose="020F0502020204030204"/>
              </a:rPr>
              <a:t>relative</a:t>
            </a:r>
            <a:r>
              <a:rPr kumimoji="0" lang="fr-FR" sz="1800" i="0" u="none" strike="noStrike" kern="1200" cap="none" spc="0" normalizeH="0" baseline="0" noProof="0" smtClean="0">
                <a:ln>
                  <a:noFill/>
                </a:ln>
                <a:effectLst/>
                <a:uLnTx/>
                <a:uFillTx/>
                <a:latin typeface="Calibri" panose="020F0502020204030204"/>
              </a:rPr>
              <a: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fr-FR" smtClean="0">
                <a:latin typeface="Calibri" panose="020F0502020204030204"/>
              </a:rPr>
              <a:t>introduite par le </a:t>
            </a:r>
            <a:r>
              <a:rPr lang="fr-FR" b="1" smtClean="0">
                <a:latin typeface="Calibri" panose="020F0502020204030204"/>
              </a:rPr>
              <a:t>pronom relatif </a:t>
            </a:r>
            <a:r>
              <a:rPr lang="fr-FR" smtClean="0">
                <a:latin typeface="Calibri" panose="020F0502020204030204"/>
              </a:rPr>
              <a:t>« dont »</a:t>
            </a:r>
            <a:endParaRPr lang="fr-FR">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fr-FR" sz="1800" i="0" u="none" strike="noStrike" kern="1200" cap="none" spc="0" normalizeH="0" baseline="0" noProof="0" smtClean="0">
                <a:ln>
                  <a:noFill/>
                </a:ln>
                <a:effectLst/>
                <a:uLnTx/>
                <a:uFillTx/>
                <a:latin typeface="Calibri" panose="020F0502020204030204"/>
              </a:rPr>
              <a:t>complément</a:t>
            </a:r>
            <a:r>
              <a:rPr kumimoji="0" lang="fr-FR" sz="1800" i="0" u="none" strike="noStrike" kern="1200" cap="none" spc="0" normalizeH="0" noProof="0" smtClean="0">
                <a:ln>
                  <a:noFill/>
                </a:ln>
                <a:effectLst/>
                <a:uLnTx/>
                <a:uFillTx/>
                <a:latin typeface="Calibri" panose="020F0502020204030204"/>
              </a:rPr>
              <a:t> </a:t>
            </a:r>
            <a:r>
              <a:rPr kumimoji="0" lang="fr-FR" sz="1800" b="1" i="0" u="none" strike="noStrike" kern="1200" cap="none" spc="0" normalizeH="0" noProof="0" smtClean="0">
                <a:ln>
                  <a:noFill/>
                </a:ln>
                <a:effectLst/>
                <a:uLnTx/>
                <a:uFillTx/>
                <a:latin typeface="Calibri" panose="020F0502020204030204"/>
              </a:rPr>
              <a:t>de l’antécédent </a:t>
            </a:r>
            <a:r>
              <a:rPr kumimoji="0" lang="fr-FR" sz="1800" i="0" u="none" strike="noStrike" kern="1200" cap="none" spc="0" normalizeH="0" noProof="0" smtClean="0">
                <a:ln>
                  <a:noFill/>
                </a:ln>
                <a:effectLst/>
                <a:uLnTx/>
                <a:uFillTx/>
                <a:latin typeface="Calibri" panose="020F0502020204030204"/>
              </a:rPr>
              <a:t>« bateau »</a:t>
            </a:r>
            <a:endParaRPr kumimoji="0" lang="fr-FR" sz="1800" i="0" u="none" strike="noStrike" kern="1200" cap="none" spc="0" normalizeH="0" baseline="0" noProof="0" smtClean="0">
              <a:ln>
                <a:noFill/>
              </a:ln>
              <a:effectLst/>
              <a:uLnTx/>
              <a:uFillTx/>
              <a:latin typeface="Calibri" panose="020F0502020204030204"/>
            </a:endParaRPr>
          </a:p>
        </p:txBody>
      </p:sp>
      <p:sp>
        <p:nvSpPr>
          <p:cNvPr id="6" name="Rectangle 5"/>
          <p:cNvSpPr/>
          <p:nvPr/>
        </p:nvSpPr>
        <p:spPr>
          <a:xfrm>
            <a:off x="393081" y="149471"/>
            <a:ext cx="5996567"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smtClean="0">
                <a:ln>
                  <a:noFill/>
                </a:ln>
                <a:solidFill>
                  <a:prstClr val="white"/>
                </a:solidFill>
                <a:effectLst/>
                <a:uLnTx/>
                <a:uFillTx/>
                <a:latin typeface="Calibri" panose="020F0502020204030204"/>
                <a:ea typeface="+mn-ea"/>
                <a:cs typeface="+mn-cs"/>
              </a:rPr>
              <a:t>Un soir, </a:t>
            </a:r>
            <a:r>
              <a:rPr kumimoji="0" lang="fr-FR" sz="1800" b="0" i="0" u="sng" strike="noStrike" kern="1200" cap="none" spc="0" normalizeH="0" baseline="0" noProof="0" smtClean="0">
                <a:ln>
                  <a:noFill/>
                </a:ln>
                <a:solidFill>
                  <a:prstClr val="white"/>
                </a:solidFill>
                <a:effectLst/>
                <a:uLnTx/>
                <a:uFillTx/>
                <a:latin typeface="Calibri" panose="020F0502020204030204"/>
                <a:ea typeface="+mn-ea"/>
                <a:cs typeface="+mn-cs"/>
              </a:rPr>
              <a:t>je m’arrêtai</a:t>
            </a:r>
            <a:r>
              <a:rPr kumimoji="0" lang="fr-FR" sz="1800" b="0" i="0" u="none" strike="noStrike" kern="1200" cap="none" spc="0" normalizeH="0" baseline="0" noProof="0" smtClean="0">
                <a:ln>
                  <a:noFill/>
                </a:ln>
                <a:solidFill>
                  <a:prstClr val="white"/>
                </a:solidFill>
                <a:effectLst/>
                <a:uLnTx/>
                <a:uFillTx/>
                <a:latin typeface="Calibri" panose="020F0502020204030204"/>
                <a:ea typeface="+mn-ea"/>
                <a:cs typeface="+mn-cs"/>
              </a:rPr>
              <a:t> quelques secondes pour reprendre haleine auprès de la pointe des roseaux, là-bas, deux cents mètres environ avant le pont du chemin de fer.</a:t>
            </a:r>
          </a:p>
        </p:txBody>
      </p:sp>
      <p:sp>
        <p:nvSpPr>
          <p:cNvPr id="7" name="ZoneTexte 6"/>
          <p:cNvSpPr txBox="1"/>
          <p:nvPr/>
        </p:nvSpPr>
        <p:spPr>
          <a:xfrm>
            <a:off x="393080" y="1162011"/>
            <a:ext cx="59965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smtClean="0">
                <a:ln>
                  <a:noFill/>
                </a:ln>
                <a:effectLst/>
                <a:uLnTx/>
                <a:uFillTx/>
                <a:latin typeface="Calibri" panose="020F0502020204030204"/>
                <a:ea typeface="+mn-ea"/>
                <a:cs typeface="+mn-cs"/>
              </a:rPr>
              <a:t>proposition </a:t>
            </a:r>
            <a:r>
              <a:rPr kumimoji="0" lang="fr-FR" sz="1800" b="1" i="0" u="none" strike="noStrike" kern="1200" cap="none" spc="0" normalizeH="0" baseline="0" noProof="0" smtClean="0">
                <a:ln>
                  <a:noFill/>
                </a:ln>
                <a:effectLst/>
                <a:uLnTx/>
                <a:uFillTx/>
                <a:latin typeface="Calibri" panose="020F0502020204030204"/>
                <a:ea typeface="+mn-ea"/>
                <a:cs typeface="+mn-cs"/>
              </a:rPr>
              <a:t>principale</a:t>
            </a:r>
            <a:endParaRPr kumimoji="0" lang="fr-FR" sz="1800" b="0" i="0" u="none" strike="noStrike" kern="1200" cap="none" spc="0" normalizeH="0" baseline="0" noProof="0" smtClean="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66209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Le texte servant d’exemple (suite)</a:t>
            </a:r>
            <a:endParaRPr lang="fr-FR"/>
          </a:p>
        </p:txBody>
      </p:sp>
      <p:sp>
        <p:nvSpPr>
          <p:cNvPr id="4" name="Rectangle 3"/>
          <p:cNvSpPr/>
          <p:nvPr/>
        </p:nvSpPr>
        <p:spPr>
          <a:xfrm>
            <a:off x="613317" y="1762818"/>
            <a:ext cx="11082691" cy="3416320"/>
          </a:xfrm>
          <a:prstGeom prst="rect">
            <a:avLst/>
          </a:prstGeom>
        </p:spPr>
        <p:txBody>
          <a:bodyPr wrap="square">
            <a:spAutoFit/>
          </a:bodyPr>
          <a:lstStyle/>
          <a:p>
            <a:r>
              <a:rPr lang="fr-FR" smtClean="0"/>
              <a:t>Cependant, la rivière s’était peu à peu couverte d’un brouillard blanc très épais qui rampait sur l’eau fort bas, de sorte que, en me dressant debout, je ne voyais plus le fleuve, ni mes pieds, ni mon bateau, mais j’apercevais seulement les pointes des roseaux, puis, plus loin, la plaine toute pâle de la lumière de la lune, avec de grandes taches noires qui montaient dans le ciel, formées par des groupes de peupliers d’Italie. J’étais comme enseveli jusqu’à la ceinture dans une nappe de coton d’une blancheur singulière, et il me venait des imaginations fantastiques. Je me figurais qu’on essayait de monter dans ma barque que je ne pouvais plus distinguer, et que la rivière, cachée par ce brouillard opaque, devait être pleine d’être étranges qui nageaient autour de moi. J’éprouvais un malaise horrible, j’avais les tempes serrées, mon cœur battait à m’étouffer ; et, perdant la tête, je pensai à me sauver à la nage ; puis aussitôt cette idée me fit frissonner d’épouvante. Je me vis, perdu, allant à l’aventure dans cette brume épaisse, me débattant au milieu des herbes et des roseaux que je ne pourrais éviter, râlant de peur, ne voyant pas la berge, ne retrouvant plus mon bateau, et il me semblait que je me sentirais tiré par les pieds tout au fond de cette eau noire. </a:t>
            </a:r>
            <a:endParaRPr lang="fr-FR"/>
          </a:p>
        </p:txBody>
      </p:sp>
    </p:spTree>
    <p:extLst>
      <p:ext uri="{BB962C8B-B14F-4D97-AF65-F5344CB8AC3E}">
        <p14:creationId xmlns:p14="http://schemas.microsoft.com/office/powerpoint/2010/main" val="65722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4370" y="417269"/>
            <a:ext cx="11426283" cy="1323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fr-FR" sz="2000" smtClean="0"/>
              <a:t>Cependant, la rivière s’était peu à peu couverte d’un brouillard blanc très épais qui rampait sur l’eau fort bas, de sorte que, en me dressant debout, je ne voyais plus le fleuve, ni mes pieds, ni mon bateau, mais j’apercevais seulement les pointes des roseaux, puis, plus loin, la plaine toute pâle de la lumière de la lune, avec de grandes taches noires qui montaient dans le ciel, formées par des groupes de peupliers d’Italie. </a:t>
            </a:r>
            <a:endParaRPr lang="fr-FR" sz="2000"/>
          </a:p>
        </p:txBody>
      </p:sp>
      <p:sp>
        <p:nvSpPr>
          <p:cNvPr id="2" name="ZoneTexte 1"/>
          <p:cNvSpPr txBox="1"/>
          <p:nvPr/>
        </p:nvSpPr>
        <p:spPr>
          <a:xfrm>
            <a:off x="494370" y="1813984"/>
            <a:ext cx="11426283" cy="646331"/>
          </a:xfrm>
          <a:prstGeom prst="rect">
            <a:avLst/>
          </a:prstGeom>
          <a:noFill/>
        </p:spPr>
        <p:txBody>
          <a:bodyPr wrap="square" rtlCol="0">
            <a:spAutoFit/>
          </a:bodyPr>
          <a:lstStyle/>
          <a:p>
            <a:pPr marL="342900" indent="-342900">
              <a:buFont typeface="+mj-lt"/>
              <a:buAutoNum type="arabicPeriod"/>
            </a:pPr>
            <a:r>
              <a:rPr lang="fr-FR" smtClean="0"/>
              <a:t>Faire la liste des groupes verbaux en respectant la règle : un seul verbe conjugué (avec son sujet) par groupe verbal</a:t>
            </a:r>
          </a:p>
          <a:p>
            <a:pPr marL="342900" indent="-342900">
              <a:buFont typeface="+mj-lt"/>
              <a:buAutoNum type="arabicPeriod"/>
            </a:pPr>
            <a:r>
              <a:rPr lang="fr-FR" smtClean="0"/>
              <a:t>Mettez en rouge les verbes.</a:t>
            </a:r>
          </a:p>
        </p:txBody>
      </p:sp>
    </p:spTree>
    <p:extLst>
      <p:ext uri="{BB962C8B-B14F-4D97-AF65-F5344CB8AC3E}">
        <p14:creationId xmlns:p14="http://schemas.microsoft.com/office/powerpoint/2010/main" val="1166718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4370" y="417269"/>
            <a:ext cx="11426283" cy="1323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fr-FR" sz="2000" smtClean="0"/>
              <a:t>Cependant, la rivière s’était peu à peu couverte d’un brouillard blanc très épais qui rampait sur l’eau fort bas, de sorte que, en me dressant debout, je ne voyais plus le fleuve, ni mes pieds, ni mon bateau, mais j’apercevais seulement les pointes des roseaux, puis, plus loin, la plaine toute pâle de la lumière de la lune, avec de grandes taches noires qui montaient dans le ciel, formées par des groupes de peupliers d’Italie. </a:t>
            </a:r>
            <a:endParaRPr lang="fr-FR" sz="2000"/>
          </a:p>
        </p:txBody>
      </p:sp>
      <p:sp>
        <p:nvSpPr>
          <p:cNvPr id="2" name="Rectangle 1"/>
          <p:cNvSpPr/>
          <p:nvPr/>
        </p:nvSpPr>
        <p:spPr>
          <a:xfrm>
            <a:off x="494370" y="1958353"/>
            <a:ext cx="5843677" cy="646331"/>
          </a:xfrm>
          <a:prstGeom prst="rect">
            <a:avLst/>
          </a:prstGeom>
          <a:solidFill>
            <a:schemeClr val="accent1">
              <a:lumMod val="20000"/>
              <a:lumOff val="80000"/>
            </a:schemeClr>
          </a:solidFill>
        </p:spPr>
        <p:txBody>
          <a:bodyPr wrap="square">
            <a:spAutoFit/>
          </a:bodyPr>
          <a:lstStyle/>
          <a:p>
            <a:r>
              <a:rPr lang="fr-FR"/>
              <a:t>Cependant, la rivière </a:t>
            </a:r>
            <a:r>
              <a:rPr lang="fr-FR">
                <a:solidFill>
                  <a:srgbClr val="FF0000"/>
                </a:solidFill>
              </a:rPr>
              <a:t>s’était </a:t>
            </a:r>
            <a:r>
              <a:rPr lang="fr-FR"/>
              <a:t>peu à peu </a:t>
            </a:r>
            <a:r>
              <a:rPr lang="fr-FR">
                <a:solidFill>
                  <a:srgbClr val="FF0000"/>
                </a:solidFill>
              </a:rPr>
              <a:t>couverte </a:t>
            </a:r>
            <a:r>
              <a:rPr lang="fr-FR"/>
              <a:t>d’un brouillard blanc très épais </a:t>
            </a:r>
          </a:p>
        </p:txBody>
      </p:sp>
      <p:sp>
        <p:nvSpPr>
          <p:cNvPr id="4" name="Rectangle 3"/>
          <p:cNvSpPr/>
          <p:nvPr/>
        </p:nvSpPr>
        <p:spPr>
          <a:xfrm>
            <a:off x="494369" y="2991196"/>
            <a:ext cx="5843678" cy="369332"/>
          </a:xfrm>
          <a:prstGeom prst="rect">
            <a:avLst/>
          </a:prstGeom>
          <a:solidFill>
            <a:schemeClr val="accent1">
              <a:lumMod val="20000"/>
              <a:lumOff val="80000"/>
            </a:schemeClr>
          </a:solidFill>
        </p:spPr>
        <p:txBody>
          <a:bodyPr wrap="square">
            <a:spAutoFit/>
          </a:bodyPr>
          <a:lstStyle/>
          <a:p>
            <a:r>
              <a:rPr lang="fr-FR"/>
              <a:t>qui </a:t>
            </a:r>
            <a:r>
              <a:rPr lang="fr-FR">
                <a:solidFill>
                  <a:srgbClr val="FF0000"/>
                </a:solidFill>
              </a:rPr>
              <a:t>rampait</a:t>
            </a:r>
            <a:r>
              <a:rPr lang="fr-FR"/>
              <a:t> sur l’eau fort bas, </a:t>
            </a:r>
          </a:p>
        </p:txBody>
      </p:sp>
      <p:sp>
        <p:nvSpPr>
          <p:cNvPr id="5" name="Rectangle 4"/>
          <p:cNvSpPr/>
          <p:nvPr/>
        </p:nvSpPr>
        <p:spPr>
          <a:xfrm>
            <a:off x="494369" y="3747040"/>
            <a:ext cx="5843678" cy="646331"/>
          </a:xfrm>
          <a:prstGeom prst="rect">
            <a:avLst/>
          </a:prstGeom>
          <a:solidFill>
            <a:schemeClr val="accent1">
              <a:lumMod val="20000"/>
              <a:lumOff val="80000"/>
            </a:schemeClr>
          </a:solidFill>
        </p:spPr>
        <p:txBody>
          <a:bodyPr wrap="square">
            <a:spAutoFit/>
          </a:bodyPr>
          <a:lstStyle/>
          <a:p>
            <a:r>
              <a:rPr lang="fr-FR"/>
              <a:t>de sorte que, en me dressant debout, </a:t>
            </a:r>
            <a:r>
              <a:rPr lang="fr-FR">
                <a:solidFill>
                  <a:srgbClr val="FF0000"/>
                </a:solidFill>
              </a:rPr>
              <a:t>je </a:t>
            </a:r>
            <a:r>
              <a:rPr lang="fr-FR"/>
              <a:t>ne</a:t>
            </a:r>
            <a:r>
              <a:rPr lang="fr-FR">
                <a:solidFill>
                  <a:srgbClr val="FF0000"/>
                </a:solidFill>
              </a:rPr>
              <a:t> voyais </a:t>
            </a:r>
            <a:r>
              <a:rPr lang="fr-FR"/>
              <a:t>plus</a:t>
            </a:r>
            <a:r>
              <a:rPr lang="fr-FR">
                <a:solidFill>
                  <a:srgbClr val="FF0000"/>
                </a:solidFill>
              </a:rPr>
              <a:t> </a:t>
            </a:r>
            <a:r>
              <a:rPr lang="fr-FR"/>
              <a:t>le fleuve, ni mes pieds, ni mon bateau, </a:t>
            </a:r>
          </a:p>
        </p:txBody>
      </p:sp>
      <p:sp>
        <p:nvSpPr>
          <p:cNvPr id="6" name="Rectangle 5"/>
          <p:cNvSpPr/>
          <p:nvPr/>
        </p:nvSpPr>
        <p:spPr>
          <a:xfrm>
            <a:off x="494369" y="4779883"/>
            <a:ext cx="5843678" cy="923330"/>
          </a:xfrm>
          <a:prstGeom prst="rect">
            <a:avLst/>
          </a:prstGeom>
          <a:solidFill>
            <a:schemeClr val="accent1">
              <a:lumMod val="20000"/>
              <a:lumOff val="80000"/>
            </a:schemeClr>
          </a:solidFill>
        </p:spPr>
        <p:txBody>
          <a:bodyPr wrap="square">
            <a:spAutoFit/>
          </a:bodyPr>
          <a:lstStyle/>
          <a:p>
            <a:r>
              <a:rPr lang="fr-FR"/>
              <a:t>mais j’</a:t>
            </a:r>
            <a:r>
              <a:rPr lang="fr-FR">
                <a:solidFill>
                  <a:srgbClr val="FF0000"/>
                </a:solidFill>
              </a:rPr>
              <a:t>apercevais</a:t>
            </a:r>
            <a:r>
              <a:rPr lang="fr-FR"/>
              <a:t> seulement les pointes des roseaux, puis, plus loin, la plaine toute pâle de la lumière de la lune, avec de grandes taches noires </a:t>
            </a:r>
          </a:p>
        </p:txBody>
      </p:sp>
      <p:sp>
        <p:nvSpPr>
          <p:cNvPr id="7" name="Rectangle 6"/>
          <p:cNvSpPr/>
          <p:nvPr/>
        </p:nvSpPr>
        <p:spPr>
          <a:xfrm>
            <a:off x="494369" y="6089723"/>
            <a:ext cx="5843678" cy="646331"/>
          </a:xfrm>
          <a:prstGeom prst="rect">
            <a:avLst/>
          </a:prstGeom>
          <a:solidFill>
            <a:schemeClr val="accent1">
              <a:lumMod val="20000"/>
              <a:lumOff val="80000"/>
            </a:schemeClr>
          </a:solidFill>
        </p:spPr>
        <p:txBody>
          <a:bodyPr wrap="square">
            <a:spAutoFit/>
          </a:bodyPr>
          <a:lstStyle/>
          <a:p>
            <a:r>
              <a:rPr lang="fr-FR"/>
              <a:t>qui </a:t>
            </a:r>
            <a:r>
              <a:rPr lang="fr-FR">
                <a:solidFill>
                  <a:srgbClr val="FF0000"/>
                </a:solidFill>
              </a:rPr>
              <a:t>montaient</a:t>
            </a:r>
            <a:r>
              <a:rPr lang="fr-FR"/>
              <a:t> dans le ciel, formées par des groupes de peupliers d’Italie. </a:t>
            </a:r>
          </a:p>
        </p:txBody>
      </p:sp>
      <p:sp>
        <p:nvSpPr>
          <p:cNvPr id="8" name="ZoneTexte 7"/>
          <p:cNvSpPr txBox="1"/>
          <p:nvPr/>
        </p:nvSpPr>
        <p:spPr>
          <a:xfrm>
            <a:off x="6568507" y="1958353"/>
            <a:ext cx="5352146" cy="2308324"/>
          </a:xfrm>
          <a:prstGeom prst="rect">
            <a:avLst/>
          </a:prstGeom>
          <a:noFill/>
        </p:spPr>
        <p:txBody>
          <a:bodyPr wrap="square" rtlCol="0">
            <a:spAutoFit/>
          </a:bodyPr>
          <a:lstStyle/>
          <a:p>
            <a:pPr marL="342900" indent="-342900">
              <a:buFont typeface="+mj-lt"/>
              <a:buAutoNum type="arabicPeriod"/>
            </a:pPr>
            <a:r>
              <a:rPr lang="fr-FR" smtClean="0"/>
              <a:t>Mettre en gras </a:t>
            </a:r>
            <a:r>
              <a:rPr lang="fr-FR" smtClean="0">
                <a:solidFill>
                  <a:srgbClr val="FF0000"/>
                </a:solidFill>
              </a:rPr>
              <a:t>les mots qui introduisent des propositions subordonnées </a:t>
            </a:r>
            <a:r>
              <a:rPr lang="fr-FR" smtClean="0"/>
              <a:t>(en montrant un lien avec un autre G.V)</a:t>
            </a:r>
          </a:p>
          <a:p>
            <a:pPr marL="342900" indent="-342900">
              <a:buFont typeface="+mj-lt"/>
              <a:buAutoNum type="arabicPeriod"/>
            </a:pPr>
            <a:r>
              <a:rPr lang="fr-FR" smtClean="0"/>
              <a:t>Indiquez si ce mot est un pronom relatif. Si oui, quel mot remplace-t-il ?</a:t>
            </a:r>
          </a:p>
          <a:p>
            <a:pPr marL="342900" indent="-342900">
              <a:buFont typeface="+mj-lt"/>
              <a:buAutoNum type="arabicPeriod"/>
            </a:pPr>
            <a:r>
              <a:rPr lang="fr-FR" smtClean="0"/>
              <a:t>Sinon, quelle est la nature du mot en gras ?</a:t>
            </a:r>
          </a:p>
          <a:p>
            <a:pPr marL="342900" indent="-342900">
              <a:buFont typeface="+mj-lt"/>
              <a:buAutoNum type="arabicPeriod"/>
            </a:pPr>
            <a:r>
              <a:rPr lang="fr-FR" smtClean="0"/>
              <a:t>Mettez à côté de chaque proposition subordonnée la fonction de cette proposition.</a:t>
            </a:r>
          </a:p>
        </p:txBody>
      </p:sp>
    </p:spTree>
    <p:extLst>
      <p:ext uri="{BB962C8B-B14F-4D97-AF65-F5344CB8AC3E}">
        <p14:creationId xmlns:p14="http://schemas.microsoft.com/office/powerpoint/2010/main" val="2910844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4370" y="417269"/>
            <a:ext cx="11426283" cy="1323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fr-FR" sz="2000" smtClean="0"/>
              <a:t>Cependant, la rivière s’était peu à peu couverte d’un brouillard blanc très épais qui rampait sur l’eau fort bas, de sorte que, en me dressant debout, je ne voyais plus le fleuve, ni mes pieds, ni mon bateau, mais j’apercevais seulement les pointes des roseaux, puis, plus loin, la plaine toute pâle de la lumière de la lune, avec de grandes taches noires qui montaient dans le ciel, formées par des groupes de peupliers d’Italie. </a:t>
            </a:r>
            <a:endParaRPr lang="fr-FR" sz="2000"/>
          </a:p>
        </p:txBody>
      </p:sp>
      <p:sp>
        <p:nvSpPr>
          <p:cNvPr id="2" name="Rectangle 1"/>
          <p:cNvSpPr/>
          <p:nvPr/>
        </p:nvSpPr>
        <p:spPr>
          <a:xfrm>
            <a:off x="494369" y="3293973"/>
            <a:ext cx="5843677" cy="646331"/>
          </a:xfrm>
          <a:prstGeom prst="rect">
            <a:avLst/>
          </a:prstGeom>
          <a:solidFill>
            <a:schemeClr val="bg2"/>
          </a:solidFill>
        </p:spPr>
        <p:txBody>
          <a:bodyPr wrap="square">
            <a:spAutoFit/>
          </a:bodyPr>
          <a:lstStyle/>
          <a:p>
            <a:r>
              <a:rPr lang="fr-FR"/>
              <a:t>Cependant, la rivière </a:t>
            </a:r>
            <a:r>
              <a:rPr lang="fr-FR">
                <a:solidFill>
                  <a:srgbClr val="FF0000"/>
                </a:solidFill>
              </a:rPr>
              <a:t>s’était </a:t>
            </a:r>
            <a:r>
              <a:rPr lang="fr-FR"/>
              <a:t>peu à peu </a:t>
            </a:r>
            <a:r>
              <a:rPr lang="fr-FR">
                <a:solidFill>
                  <a:srgbClr val="FF0000"/>
                </a:solidFill>
              </a:rPr>
              <a:t>couverte </a:t>
            </a:r>
            <a:r>
              <a:rPr lang="fr-FR"/>
              <a:t>d’un brouillard blanc très épais </a:t>
            </a:r>
          </a:p>
        </p:txBody>
      </p:sp>
      <p:sp>
        <p:nvSpPr>
          <p:cNvPr id="4" name="Rectangle 3"/>
          <p:cNvSpPr/>
          <p:nvPr/>
        </p:nvSpPr>
        <p:spPr>
          <a:xfrm>
            <a:off x="494369" y="3988313"/>
            <a:ext cx="5843678" cy="369332"/>
          </a:xfrm>
          <a:prstGeom prst="rect">
            <a:avLst/>
          </a:prstGeom>
          <a:solidFill>
            <a:schemeClr val="accent2">
              <a:lumMod val="20000"/>
              <a:lumOff val="80000"/>
            </a:schemeClr>
          </a:solidFill>
        </p:spPr>
        <p:txBody>
          <a:bodyPr wrap="square">
            <a:spAutoFit/>
          </a:bodyPr>
          <a:lstStyle/>
          <a:p>
            <a:r>
              <a:rPr lang="fr-FR" b="1"/>
              <a:t>qui</a:t>
            </a:r>
            <a:r>
              <a:rPr lang="fr-FR"/>
              <a:t> </a:t>
            </a:r>
            <a:r>
              <a:rPr lang="fr-FR">
                <a:solidFill>
                  <a:srgbClr val="FF0000"/>
                </a:solidFill>
              </a:rPr>
              <a:t>rampait</a:t>
            </a:r>
            <a:r>
              <a:rPr lang="fr-FR"/>
              <a:t> sur l’eau fort bas, </a:t>
            </a:r>
          </a:p>
        </p:txBody>
      </p:sp>
      <p:sp>
        <p:nvSpPr>
          <p:cNvPr id="5" name="Rectangle 4"/>
          <p:cNvSpPr/>
          <p:nvPr/>
        </p:nvSpPr>
        <p:spPr>
          <a:xfrm>
            <a:off x="494369" y="4414849"/>
            <a:ext cx="5843678" cy="646331"/>
          </a:xfrm>
          <a:prstGeom prst="rect">
            <a:avLst/>
          </a:prstGeom>
          <a:solidFill>
            <a:schemeClr val="accent1">
              <a:lumMod val="20000"/>
              <a:lumOff val="80000"/>
            </a:schemeClr>
          </a:solidFill>
        </p:spPr>
        <p:txBody>
          <a:bodyPr wrap="square">
            <a:spAutoFit/>
          </a:bodyPr>
          <a:lstStyle/>
          <a:p>
            <a:r>
              <a:rPr lang="fr-FR" b="1"/>
              <a:t>de sorte que</a:t>
            </a:r>
            <a:r>
              <a:rPr lang="fr-FR"/>
              <a:t>, en me dressant debout, </a:t>
            </a:r>
            <a:r>
              <a:rPr lang="fr-FR">
                <a:solidFill>
                  <a:srgbClr val="FF0000"/>
                </a:solidFill>
              </a:rPr>
              <a:t>je </a:t>
            </a:r>
            <a:r>
              <a:rPr lang="fr-FR"/>
              <a:t>ne</a:t>
            </a:r>
            <a:r>
              <a:rPr lang="fr-FR">
                <a:solidFill>
                  <a:srgbClr val="FF0000"/>
                </a:solidFill>
              </a:rPr>
              <a:t> voyais </a:t>
            </a:r>
            <a:r>
              <a:rPr lang="fr-FR"/>
              <a:t>plus</a:t>
            </a:r>
            <a:r>
              <a:rPr lang="fr-FR">
                <a:solidFill>
                  <a:srgbClr val="FF0000"/>
                </a:solidFill>
              </a:rPr>
              <a:t> </a:t>
            </a:r>
            <a:r>
              <a:rPr lang="fr-FR"/>
              <a:t>le fleuve, ni mes pieds, ni mon bateau, </a:t>
            </a:r>
          </a:p>
        </p:txBody>
      </p:sp>
      <p:sp>
        <p:nvSpPr>
          <p:cNvPr id="6" name="Rectangle 5"/>
          <p:cNvSpPr/>
          <p:nvPr/>
        </p:nvSpPr>
        <p:spPr>
          <a:xfrm>
            <a:off x="494369" y="5109189"/>
            <a:ext cx="5843678" cy="923330"/>
          </a:xfrm>
          <a:prstGeom prst="rect">
            <a:avLst/>
          </a:prstGeom>
          <a:solidFill>
            <a:schemeClr val="bg2"/>
          </a:solidFill>
        </p:spPr>
        <p:txBody>
          <a:bodyPr wrap="square">
            <a:spAutoFit/>
          </a:bodyPr>
          <a:lstStyle/>
          <a:p>
            <a:r>
              <a:rPr lang="fr-FR"/>
              <a:t>mais j’</a:t>
            </a:r>
            <a:r>
              <a:rPr lang="fr-FR">
                <a:solidFill>
                  <a:srgbClr val="FF0000"/>
                </a:solidFill>
              </a:rPr>
              <a:t>apercevais</a:t>
            </a:r>
            <a:r>
              <a:rPr lang="fr-FR"/>
              <a:t> seulement les pointes des roseaux, puis, plus loin, la plaine toute pâle de la lumière de la lune, avec de grandes taches noires </a:t>
            </a:r>
          </a:p>
        </p:txBody>
      </p:sp>
      <p:sp>
        <p:nvSpPr>
          <p:cNvPr id="7" name="Rectangle 6"/>
          <p:cNvSpPr/>
          <p:nvPr/>
        </p:nvSpPr>
        <p:spPr>
          <a:xfrm>
            <a:off x="494369" y="6089723"/>
            <a:ext cx="5843678" cy="646331"/>
          </a:xfrm>
          <a:prstGeom prst="rect">
            <a:avLst/>
          </a:prstGeom>
          <a:solidFill>
            <a:schemeClr val="accent2">
              <a:lumMod val="20000"/>
              <a:lumOff val="80000"/>
            </a:schemeClr>
          </a:solidFill>
        </p:spPr>
        <p:txBody>
          <a:bodyPr wrap="square">
            <a:spAutoFit/>
          </a:bodyPr>
          <a:lstStyle/>
          <a:p>
            <a:r>
              <a:rPr lang="fr-FR" b="1"/>
              <a:t>qui</a:t>
            </a:r>
            <a:r>
              <a:rPr lang="fr-FR"/>
              <a:t> </a:t>
            </a:r>
            <a:r>
              <a:rPr lang="fr-FR">
                <a:solidFill>
                  <a:srgbClr val="FF0000"/>
                </a:solidFill>
              </a:rPr>
              <a:t>montaient</a:t>
            </a:r>
            <a:r>
              <a:rPr lang="fr-FR"/>
              <a:t> dans le ciel, formées par des groupes de peupliers d’Italie. </a:t>
            </a:r>
          </a:p>
        </p:txBody>
      </p:sp>
      <p:sp>
        <p:nvSpPr>
          <p:cNvPr id="8" name="ZoneTexte 7"/>
          <p:cNvSpPr txBox="1"/>
          <p:nvPr/>
        </p:nvSpPr>
        <p:spPr>
          <a:xfrm>
            <a:off x="494370" y="1740708"/>
            <a:ext cx="11426284" cy="954107"/>
          </a:xfrm>
          <a:prstGeom prst="rect">
            <a:avLst/>
          </a:prstGeom>
          <a:noFill/>
        </p:spPr>
        <p:txBody>
          <a:bodyPr wrap="square" rtlCol="0">
            <a:spAutoFit/>
          </a:bodyPr>
          <a:lstStyle/>
          <a:p>
            <a:pPr marL="342900" indent="-342900">
              <a:buFont typeface="+mj-lt"/>
              <a:buAutoNum type="arabicPeriod"/>
            </a:pPr>
            <a:r>
              <a:rPr lang="fr-FR" smtClean="0"/>
              <a:t>Le premier mot « </a:t>
            </a:r>
            <a:r>
              <a:rPr lang="fr-FR" smtClean="0">
                <a:solidFill>
                  <a:srgbClr val="FF0000"/>
                </a:solidFill>
              </a:rPr>
              <a:t>qui</a:t>
            </a:r>
            <a:r>
              <a:rPr lang="fr-FR" smtClean="0"/>
              <a:t> » est un </a:t>
            </a:r>
            <a:r>
              <a:rPr lang="fr-FR" sz="2000" smtClean="0"/>
              <a:t>pronom relatif </a:t>
            </a:r>
            <a:r>
              <a:rPr lang="fr-FR" smtClean="0"/>
              <a:t>et il remplace « un brouillard »</a:t>
            </a:r>
          </a:p>
          <a:p>
            <a:pPr marL="342900" indent="-342900">
              <a:buFont typeface="+mj-lt"/>
              <a:buAutoNum type="arabicPeriod"/>
            </a:pPr>
            <a:r>
              <a:rPr lang="fr-FR" smtClean="0"/>
              <a:t>La locution « </a:t>
            </a:r>
            <a:r>
              <a:rPr lang="fr-FR" smtClean="0">
                <a:solidFill>
                  <a:srgbClr val="FF0000"/>
                </a:solidFill>
              </a:rPr>
              <a:t>de sorte que</a:t>
            </a:r>
            <a:r>
              <a:rPr lang="fr-FR" smtClean="0"/>
              <a:t> » est une conjonction de subordination.</a:t>
            </a:r>
          </a:p>
          <a:p>
            <a:pPr marL="342900" indent="-342900">
              <a:buFont typeface="+mj-lt"/>
              <a:buAutoNum type="arabicPeriod"/>
            </a:pPr>
            <a:r>
              <a:rPr lang="fr-FR" smtClean="0"/>
              <a:t>Le second mot « qui » est un pronom relatif et il  remplace « de grandes taches noires »</a:t>
            </a:r>
            <a:endParaRPr lang="fr-FR"/>
          </a:p>
        </p:txBody>
      </p:sp>
      <p:sp>
        <p:nvSpPr>
          <p:cNvPr id="9" name="ZoneTexte 8"/>
          <p:cNvSpPr txBox="1"/>
          <p:nvPr/>
        </p:nvSpPr>
        <p:spPr>
          <a:xfrm>
            <a:off x="6400799" y="3988313"/>
            <a:ext cx="5519854" cy="369332"/>
          </a:xfrm>
          <a:prstGeom prst="rect">
            <a:avLst/>
          </a:prstGeom>
          <a:solidFill>
            <a:schemeClr val="accent2">
              <a:lumMod val="20000"/>
              <a:lumOff val="80000"/>
            </a:schemeClr>
          </a:solidFill>
        </p:spPr>
        <p:txBody>
          <a:bodyPr wrap="square" rtlCol="0">
            <a:spAutoFit/>
          </a:bodyPr>
          <a:lstStyle/>
          <a:p>
            <a:r>
              <a:rPr lang="fr-FR" smtClean="0"/>
              <a:t>Complément de l’antécédent « brouillard »</a:t>
            </a:r>
            <a:endParaRPr lang="fr-FR"/>
          </a:p>
        </p:txBody>
      </p:sp>
      <p:sp>
        <p:nvSpPr>
          <p:cNvPr id="10" name="ZoneTexte 9"/>
          <p:cNvSpPr txBox="1"/>
          <p:nvPr/>
        </p:nvSpPr>
        <p:spPr>
          <a:xfrm>
            <a:off x="6400800" y="6089723"/>
            <a:ext cx="5519853" cy="369332"/>
          </a:xfrm>
          <a:prstGeom prst="rect">
            <a:avLst/>
          </a:prstGeom>
          <a:solidFill>
            <a:schemeClr val="accent2">
              <a:lumMod val="20000"/>
              <a:lumOff val="80000"/>
            </a:schemeClr>
          </a:solidFill>
        </p:spPr>
        <p:txBody>
          <a:bodyPr wrap="square" rtlCol="0">
            <a:spAutoFit/>
          </a:bodyPr>
          <a:lstStyle/>
          <a:p>
            <a:r>
              <a:rPr lang="fr-FR" smtClean="0"/>
              <a:t>Complément de l’antécédent « taches »</a:t>
            </a:r>
            <a:endParaRPr lang="fr-FR"/>
          </a:p>
        </p:txBody>
      </p:sp>
      <p:sp>
        <p:nvSpPr>
          <p:cNvPr id="11" name="ZoneTexte 10"/>
          <p:cNvSpPr txBox="1"/>
          <p:nvPr/>
        </p:nvSpPr>
        <p:spPr>
          <a:xfrm>
            <a:off x="6400799" y="4414848"/>
            <a:ext cx="5519854" cy="646331"/>
          </a:xfrm>
          <a:prstGeom prst="rect">
            <a:avLst/>
          </a:prstGeom>
          <a:solidFill>
            <a:schemeClr val="accent1">
              <a:lumMod val="20000"/>
              <a:lumOff val="80000"/>
            </a:schemeClr>
          </a:solidFill>
        </p:spPr>
        <p:txBody>
          <a:bodyPr wrap="square" rtlCol="0">
            <a:spAutoFit/>
          </a:bodyPr>
          <a:lstStyle/>
          <a:p>
            <a:r>
              <a:rPr lang="fr-FR" smtClean="0"/>
              <a:t>Complément circonstanciel de conséquence du verbe « se couvrir »</a:t>
            </a:r>
            <a:endParaRPr lang="fr-FR"/>
          </a:p>
        </p:txBody>
      </p:sp>
      <p:sp>
        <p:nvSpPr>
          <p:cNvPr id="15" name="Rectangle 14"/>
          <p:cNvSpPr/>
          <p:nvPr/>
        </p:nvSpPr>
        <p:spPr>
          <a:xfrm>
            <a:off x="6400800" y="3289375"/>
            <a:ext cx="5519854" cy="369332"/>
          </a:xfrm>
          <a:prstGeom prst="rect">
            <a:avLst/>
          </a:prstGeom>
          <a:solidFill>
            <a:schemeClr val="bg2"/>
          </a:solidFill>
        </p:spPr>
        <p:txBody>
          <a:bodyPr wrap="square">
            <a:spAutoFit/>
          </a:bodyPr>
          <a:lstStyle/>
          <a:p>
            <a:r>
              <a:rPr lang="fr-FR" smtClean="0"/>
              <a:t>Proposition principale</a:t>
            </a:r>
            <a:endParaRPr lang="fr-FR"/>
          </a:p>
        </p:txBody>
      </p:sp>
      <p:sp>
        <p:nvSpPr>
          <p:cNvPr id="16" name="Rectangle 15"/>
          <p:cNvSpPr/>
          <p:nvPr/>
        </p:nvSpPr>
        <p:spPr>
          <a:xfrm>
            <a:off x="6400800" y="5662494"/>
            <a:ext cx="5519854" cy="369332"/>
          </a:xfrm>
          <a:prstGeom prst="rect">
            <a:avLst/>
          </a:prstGeom>
          <a:solidFill>
            <a:schemeClr val="bg2"/>
          </a:solidFill>
        </p:spPr>
        <p:txBody>
          <a:bodyPr wrap="square">
            <a:spAutoFit/>
          </a:bodyPr>
          <a:lstStyle/>
          <a:p>
            <a:r>
              <a:rPr lang="fr-FR" smtClean="0"/>
              <a:t>Proposition principale</a:t>
            </a:r>
            <a:endParaRPr lang="fr-FR"/>
          </a:p>
        </p:txBody>
      </p:sp>
    </p:spTree>
    <p:extLst>
      <p:ext uri="{BB962C8B-B14F-4D97-AF65-F5344CB8AC3E}">
        <p14:creationId xmlns:p14="http://schemas.microsoft.com/office/powerpoint/2010/main" val="4021352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555" y="241753"/>
            <a:ext cx="11593551"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fr-FR" sz="2000" smtClean="0"/>
              <a:t>Je me figurais qu’on essayait de monter dans ma barque que je ne pouvais plus distinguer, et que la rivière, cachée par ce brouillard opaque, devait être pleine d’être étranges qui nageaient autour de moi. </a:t>
            </a:r>
            <a:endParaRPr lang="fr-FR" sz="2000"/>
          </a:p>
        </p:txBody>
      </p:sp>
      <p:sp>
        <p:nvSpPr>
          <p:cNvPr id="3" name="Rectangle 2"/>
          <p:cNvSpPr/>
          <p:nvPr/>
        </p:nvSpPr>
        <p:spPr>
          <a:xfrm>
            <a:off x="360554" y="3214443"/>
            <a:ext cx="11593551"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fr-FR" sz="2000" smtClean="0"/>
              <a:t>Je me vis, perdu, allant à l’aventure dans cette brume épaisse, me débattant au milieu des herbes et des roseaux que je ne pourrais éviter, râlant de peur, ne voyant pas la berge, ne retrouvant plus mon bateau, et il me semblait que je me sentirais tiré par les pieds tout au fond de cette eau noire. </a:t>
            </a:r>
            <a:endParaRPr lang="fr-FR" sz="2000"/>
          </a:p>
        </p:txBody>
      </p:sp>
      <p:sp>
        <p:nvSpPr>
          <p:cNvPr id="7" name="ZoneTexte 6"/>
          <p:cNvSpPr txBox="1"/>
          <p:nvPr/>
        </p:nvSpPr>
        <p:spPr>
          <a:xfrm>
            <a:off x="360551" y="965274"/>
            <a:ext cx="11593551" cy="1200329"/>
          </a:xfrm>
          <a:prstGeom prst="rect">
            <a:avLst/>
          </a:prstGeom>
          <a:noFill/>
        </p:spPr>
        <p:txBody>
          <a:bodyPr wrap="square" rtlCol="0">
            <a:spAutoFit/>
          </a:bodyPr>
          <a:lstStyle/>
          <a:p>
            <a:pPr marL="342900" indent="-342900">
              <a:buFont typeface="+mj-lt"/>
              <a:buAutoNum type="arabicPeriod"/>
            </a:pPr>
            <a:r>
              <a:rPr lang="fr-FR" smtClean="0"/>
              <a:t>Faire la liste des groupes verbaux en respectant la règle : un seul verbe conjugué (avec son sujet) par groupe verbal</a:t>
            </a:r>
          </a:p>
          <a:p>
            <a:pPr marL="342900" indent="-342900">
              <a:buFont typeface="+mj-lt"/>
              <a:buAutoNum type="arabicPeriod"/>
            </a:pPr>
            <a:r>
              <a:rPr lang="fr-FR" smtClean="0"/>
              <a:t>Mettez en rouge les verbes.</a:t>
            </a:r>
          </a:p>
          <a:p>
            <a:pPr marL="342900" indent="-342900">
              <a:buFont typeface="+mj-lt"/>
              <a:buAutoNum type="arabicPeriod"/>
            </a:pPr>
            <a:r>
              <a:rPr lang="fr-FR"/>
              <a:t>Mettre en gras </a:t>
            </a:r>
            <a:r>
              <a:rPr lang="fr-FR">
                <a:solidFill>
                  <a:srgbClr val="FF0000"/>
                </a:solidFill>
              </a:rPr>
              <a:t>les mots qui introduisent des propositions subordonnées </a:t>
            </a:r>
            <a:r>
              <a:rPr lang="fr-FR"/>
              <a:t>(en montrant un lien avec un autre </a:t>
            </a:r>
            <a:r>
              <a:rPr lang="fr-FR"/>
              <a:t>G.V</a:t>
            </a:r>
            <a:r>
              <a:rPr lang="fr-FR" smtClean="0"/>
              <a:t>)</a:t>
            </a:r>
          </a:p>
          <a:p>
            <a:pPr marL="342900" indent="-342900">
              <a:buFont typeface="+mj-lt"/>
              <a:buAutoNum type="arabicPeriod"/>
            </a:pPr>
            <a:r>
              <a:rPr lang="fr-FR" smtClean="0"/>
              <a:t>Soulignez les </a:t>
            </a:r>
            <a:r>
              <a:rPr lang="fr-FR" u="sng" smtClean="0"/>
              <a:t>antécédents</a:t>
            </a:r>
            <a:r>
              <a:rPr lang="fr-FR" smtClean="0"/>
              <a:t> (les noms complétés par les subordonnées relatives)</a:t>
            </a:r>
            <a:endParaRPr lang="fr-FR"/>
          </a:p>
        </p:txBody>
      </p:sp>
      <p:sp>
        <p:nvSpPr>
          <p:cNvPr id="8" name="ZoneTexte 7"/>
          <p:cNvSpPr txBox="1"/>
          <p:nvPr/>
        </p:nvSpPr>
        <p:spPr>
          <a:xfrm>
            <a:off x="360550" y="4230106"/>
            <a:ext cx="11593551" cy="1200329"/>
          </a:xfrm>
          <a:prstGeom prst="rect">
            <a:avLst/>
          </a:prstGeom>
          <a:noFill/>
        </p:spPr>
        <p:txBody>
          <a:bodyPr wrap="square" rtlCol="0">
            <a:spAutoFit/>
          </a:bodyPr>
          <a:lstStyle/>
          <a:p>
            <a:pPr marL="342900" indent="-342900">
              <a:buFont typeface="+mj-lt"/>
              <a:buAutoNum type="arabicPeriod"/>
            </a:pPr>
            <a:r>
              <a:rPr lang="fr-FR" smtClean="0"/>
              <a:t>Faire la liste des groupes verbaux en respectant la règle : un seul verbe conjugué (avec son sujet) par groupe verbal</a:t>
            </a:r>
          </a:p>
          <a:p>
            <a:pPr marL="342900" indent="-342900">
              <a:buFont typeface="+mj-lt"/>
              <a:buAutoNum type="arabicPeriod"/>
            </a:pPr>
            <a:r>
              <a:rPr lang="fr-FR" smtClean="0"/>
              <a:t>Mettez en rouge les verbes.</a:t>
            </a:r>
          </a:p>
          <a:p>
            <a:pPr marL="342900" indent="-342900">
              <a:buFont typeface="+mj-lt"/>
              <a:buAutoNum type="arabicPeriod"/>
            </a:pPr>
            <a:r>
              <a:rPr lang="fr-FR"/>
              <a:t>Mettre en gras </a:t>
            </a:r>
            <a:r>
              <a:rPr lang="fr-FR">
                <a:solidFill>
                  <a:srgbClr val="FF0000"/>
                </a:solidFill>
              </a:rPr>
              <a:t>les mots qui introduisent des propositions subordonnées </a:t>
            </a:r>
            <a:r>
              <a:rPr lang="fr-FR"/>
              <a:t>(en montrant un lien avec un autre </a:t>
            </a:r>
            <a:r>
              <a:rPr lang="fr-FR"/>
              <a:t>G.V</a:t>
            </a:r>
            <a:r>
              <a:rPr lang="fr-FR" smtClean="0"/>
              <a:t>)</a:t>
            </a:r>
          </a:p>
          <a:p>
            <a:pPr marL="342900" indent="-342900">
              <a:buFont typeface="+mj-lt"/>
              <a:buAutoNum type="arabicPeriod"/>
            </a:pPr>
            <a:r>
              <a:rPr lang="fr-FR"/>
              <a:t>Soulignez les </a:t>
            </a:r>
            <a:r>
              <a:rPr lang="fr-FR" u="sng"/>
              <a:t>antécédents</a:t>
            </a:r>
            <a:r>
              <a:rPr lang="fr-FR"/>
              <a:t> (les noms complétés par </a:t>
            </a:r>
            <a:r>
              <a:rPr lang="fr-FR"/>
              <a:t>les </a:t>
            </a:r>
            <a:r>
              <a:rPr lang="fr-FR" smtClean="0"/>
              <a:t>subordonnées relatives</a:t>
            </a:r>
            <a:r>
              <a:rPr lang="fr-FR"/>
              <a:t>)</a:t>
            </a:r>
          </a:p>
        </p:txBody>
      </p:sp>
    </p:spTree>
    <p:extLst>
      <p:ext uri="{BB962C8B-B14F-4D97-AF65-F5344CB8AC3E}">
        <p14:creationId xmlns:p14="http://schemas.microsoft.com/office/powerpoint/2010/main" val="1140251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555" y="241753"/>
            <a:ext cx="11593551"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fr-FR" sz="2000" smtClean="0"/>
              <a:t>Je me figurais qu’on </a:t>
            </a:r>
            <a:r>
              <a:rPr lang="fr-FR" sz="2000" smtClean="0"/>
              <a:t>essayait de monter dans ma barque que je ne pouvais plus distinguer, et que la rivière, cachée par ce brouillard opaque, devait être pleine d’être étranges qui nageaient autour de moi. </a:t>
            </a:r>
            <a:endParaRPr lang="fr-FR" sz="2000"/>
          </a:p>
        </p:txBody>
      </p:sp>
      <p:sp>
        <p:nvSpPr>
          <p:cNvPr id="3" name="Rectangle 2"/>
          <p:cNvSpPr/>
          <p:nvPr/>
        </p:nvSpPr>
        <p:spPr>
          <a:xfrm>
            <a:off x="360554" y="3178583"/>
            <a:ext cx="11593551"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fr-FR" sz="2000" smtClean="0"/>
              <a:t>Je me vis, perdu, allant à l’aventure dans cette brume épaisse, me débattant au milieu des herbes et des roseaux que je ne pourrais éviter, râlant de peur, ne voyant pas la berge, ne retrouvant plus mon bateau, et il me semblait que je me sentirais tiré par les pieds tout au fond de cette eau noire. </a:t>
            </a:r>
            <a:endParaRPr lang="fr-FR" sz="2000"/>
          </a:p>
        </p:txBody>
      </p:sp>
      <p:sp>
        <p:nvSpPr>
          <p:cNvPr id="4" name="Rectangle 3"/>
          <p:cNvSpPr/>
          <p:nvPr/>
        </p:nvSpPr>
        <p:spPr>
          <a:xfrm>
            <a:off x="360550" y="1027920"/>
            <a:ext cx="8075236" cy="369332"/>
          </a:xfrm>
          <a:prstGeom prst="rect">
            <a:avLst/>
          </a:prstGeom>
          <a:solidFill>
            <a:schemeClr val="bg2"/>
          </a:solidFill>
        </p:spPr>
        <p:txBody>
          <a:bodyPr wrap="square">
            <a:spAutoFit/>
          </a:bodyPr>
          <a:lstStyle/>
          <a:p>
            <a:r>
              <a:rPr lang="fr-FR"/>
              <a:t>Je me </a:t>
            </a:r>
            <a:r>
              <a:rPr lang="fr-FR">
                <a:solidFill>
                  <a:srgbClr val="FF0000"/>
                </a:solidFill>
              </a:rPr>
              <a:t>figurais</a:t>
            </a:r>
            <a:r>
              <a:rPr lang="fr-FR"/>
              <a:t> </a:t>
            </a:r>
          </a:p>
        </p:txBody>
      </p:sp>
      <p:sp>
        <p:nvSpPr>
          <p:cNvPr id="5" name="Rectangle 4"/>
          <p:cNvSpPr/>
          <p:nvPr/>
        </p:nvSpPr>
        <p:spPr>
          <a:xfrm>
            <a:off x="360550" y="1450570"/>
            <a:ext cx="8075236" cy="369332"/>
          </a:xfrm>
          <a:prstGeom prst="rect">
            <a:avLst/>
          </a:prstGeom>
          <a:solidFill>
            <a:schemeClr val="accent2">
              <a:lumMod val="20000"/>
              <a:lumOff val="80000"/>
            </a:schemeClr>
          </a:solidFill>
        </p:spPr>
        <p:txBody>
          <a:bodyPr wrap="square">
            <a:spAutoFit/>
          </a:bodyPr>
          <a:lstStyle/>
          <a:p>
            <a:r>
              <a:rPr lang="fr-FR" b="1"/>
              <a:t>qu’</a:t>
            </a:r>
            <a:r>
              <a:rPr lang="fr-FR"/>
              <a:t>on </a:t>
            </a:r>
            <a:r>
              <a:rPr lang="fr-FR">
                <a:solidFill>
                  <a:srgbClr val="FF0000"/>
                </a:solidFill>
              </a:rPr>
              <a:t>essayait</a:t>
            </a:r>
            <a:r>
              <a:rPr lang="fr-FR"/>
              <a:t> de monter dans ma barque </a:t>
            </a:r>
          </a:p>
        </p:txBody>
      </p:sp>
      <p:sp>
        <p:nvSpPr>
          <p:cNvPr id="6" name="Rectangle 5"/>
          <p:cNvSpPr/>
          <p:nvPr/>
        </p:nvSpPr>
        <p:spPr>
          <a:xfrm>
            <a:off x="2404504" y="1875244"/>
            <a:ext cx="6031282" cy="369332"/>
          </a:xfrm>
          <a:prstGeom prst="rect">
            <a:avLst/>
          </a:prstGeom>
          <a:solidFill>
            <a:schemeClr val="accent1">
              <a:lumMod val="20000"/>
              <a:lumOff val="80000"/>
            </a:schemeClr>
          </a:solidFill>
        </p:spPr>
        <p:txBody>
          <a:bodyPr wrap="square">
            <a:spAutoFit/>
          </a:bodyPr>
          <a:lstStyle/>
          <a:p>
            <a:r>
              <a:rPr lang="fr-FR" b="1"/>
              <a:t>que</a:t>
            </a:r>
            <a:r>
              <a:rPr lang="fr-FR"/>
              <a:t> je ne </a:t>
            </a:r>
            <a:r>
              <a:rPr lang="fr-FR">
                <a:solidFill>
                  <a:srgbClr val="FF0000"/>
                </a:solidFill>
              </a:rPr>
              <a:t>pouvais</a:t>
            </a:r>
            <a:r>
              <a:rPr lang="fr-FR"/>
              <a:t> plus distinguer</a:t>
            </a:r>
            <a:r>
              <a:rPr lang="fr-FR"/>
              <a:t>, </a:t>
            </a:r>
            <a:endParaRPr lang="fr-FR"/>
          </a:p>
        </p:txBody>
      </p:sp>
      <p:sp>
        <p:nvSpPr>
          <p:cNvPr id="9" name="Rectangle 8"/>
          <p:cNvSpPr/>
          <p:nvPr/>
        </p:nvSpPr>
        <p:spPr>
          <a:xfrm>
            <a:off x="2404504" y="2718468"/>
            <a:ext cx="6031282" cy="369332"/>
          </a:xfrm>
          <a:prstGeom prst="rect">
            <a:avLst/>
          </a:prstGeom>
          <a:solidFill>
            <a:schemeClr val="accent1">
              <a:lumMod val="20000"/>
              <a:lumOff val="80000"/>
            </a:schemeClr>
          </a:solidFill>
        </p:spPr>
        <p:txBody>
          <a:bodyPr wrap="square">
            <a:spAutoFit/>
          </a:bodyPr>
          <a:lstStyle/>
          <a:p>
            <a:r>
              <a:rPr lang="fr-FR" b="1"/>
              <a:t>qui</a:t>
            </a:r>
            <a:r>
              <a:rPr lang="fr-FR"/>
              <a:t> </a:t>
            </a:r>
            <a:r>
              <a:rPr lang="fr-FR">
                <a:solidFill>
                  <a:srgbClr val="FF0000"/>
                </a:solidFill>
              </a:rPr>
              <a:t>nageaient</a:t>
            </a:r>
            <a:r>
              <a:rPr lang="fr-FR"/>
              <a:t> autour de moi. </a:t>
            </a:r>
          </a:p>
        </p:txBody>
      </p:sp>
      <p:sp>
        <p:nvSpPr>
          <p:cNvPr id="10" name="Rectangle 9"/>
          <p:cNvSpPr/>
          <p:nvPr/>
        </p:nvSpPr>
        <p:spPr>
          <a:xfrm>
            <a:off x="360550" y="4272274"/>
            <a:ext cx="8075236" cy="923330"/>
          </a:xfrm>
          <a:prstGeom prst="rect">
            <a:avLst/>
          </a:prstGeom>
          <a:solidFill>
            <a:schemeClr val="bg2"/>
          </a:solidFill>
        </p:spPr>
        <p:txBody>
          <a:bodyPr wrap="square">
            <a:spAutoFit/>
          </a:bodyPr>
          <a:lstStyle/>
          <a:p>
            <a:r>
              <a:rPr lang="fr-FR"/>
              <a:t>Je me </a:t>
            </a:r>
            <a:r>
              <a:rPr lang="fr-FR">
                <a:solidFill>
                  <a:srgbClr val="FF0000"/>
                </a:solidFill>
              </a:rPr>
              <a:t>vis</a:t>
            </a:r>
            <a:r>
              <a:rPr lang="fr-FR"/>
              <a:t>, perdu, allant à l’aventure dans cette brume épaisse, me débattant au milieu des herbes et </a:t>
            </a:r>
            <a:r>
              <a:rPr lang="fr-FR"/>
              <a:t>des </a:t>
            </a:r>
            <a:r>
              <a:rPr lang="fr-FR" smtClean="0"/>
              <a:t>roseaux, </a:t>
            </a:r>
            <a:r>
              <a:rPr lang="fr-FR"/>
              <a:t>râlant de peur, ne voyant pas la berge, ne retrouvant plus mon bateau, </a:t>
            </a:r>
          </a:p>
        </p:txBody>
      </p:sp>
      <p:sp>
        <p:nvSpPr>
          <p:cNvPr id="11" name="Rectangle 10"/>
          <p:cNvSpPr/>
          <p:nvPr/>
        </p:nvSpPr>
        <p:spPr>
          <a:xfrm>
            <a:off x="2404504" y="5267995"/>
            <a:ext cx="6031282" cy="369332"/>
          </a:xfrm>
          <a:prstGeom prst="rect">
            <a:avLst/>
          </a:prstGeom>
          <a:solidFill>
            <a:schemeClr val="accent1">
              <a:lumMod val="20000"/>
              <a:lumOff val="80000"/>
            </a:schemeClr>
          </a:solidFill>
        </p:spPr>
        <p:txBody>
          <a:bodyPr wrap="square">
            <a:spAutoFit/>
          </a:bodyPr>
          <a:lstStyle/>
          <a:p>
            <a:r>
              <a:rPr lang="fr-FR" b="1"/>
              <a:t>que</a:t>
            </a:r>
            <a:r>
              <a:rPr lang="fr-FR"/>
              <a:t> je ne </a:t>
            </a:r>
            <a:r>
              <a:rPr lang="fr-FR">
                <a:solidFill>
                  <a:srgbClr val="FF0000"/>
                </a:solidFill>
              </a:rPr>
              <a:t>pourrais</a:t>
            </a:r>
            <a:r>
              <a:rPr lang="fr-FR"/>
              <a:t> éviter</a:t>
            </a:r>
          </a:p>
        </p:txBody>
      </p:sp>
      <p:sp>
        <p:nvSpPr>
          <p:cNvPr id="12" name="Rectangle 11"/>
          <p:cNvSpPr/>
          <p:nvPr/>
        </p:nvSpPr>
        <p:spPr>
          <a:xfrm>
            <a:off x="360550" y="5715521"/>
            <a:ext cx="8075236" cy="369332"/>
          </a:xfrm>
          <a:prstGeom prst="rect">
            <a:avLst/>
          </a:prstGeom>
          <a:solidFill>
            <a:schemeClr val="bg2"/>
          </a:solidFill>
        </p:spPr>
        <p:txBody>
          <a:bodyPr wrap="square">
            <a:spAutoFit/>
          </a:bodyPr>
          <a:lstStyle/>
          <a:p>
            <a:r>
              <a:rPr lang="fr-FR"/>
              <a:t>et il me </a:t>
            </a:r>
            <a:r>
              <a:rPr lang="fr-FR">
                <a:solidFill>
                  <a:srgbClr val="FF0000"/>
                </a:solidFill>
              </a:rPr>
              <a:t>semblait</a:t>
            </a:r>
            <a:r>
              <a:rPr lang="fr-FR"/>
              <a:t> </a:t>
            </a:r>
          </a:p>
        </p:txBody>
      </p:sp>
      <p:sp>
        <p:nvSpPr>
          <p:cNvPr id="13" name="Rectangle 12"/>
          <p:cNvSpPr/>
          <p:nvPr/>
        </p:nvSpPr>
        <p:spPr>
          <a:xfrm>
            <a:off x="360550" y="6157244"/>
            <a:ext cx="8075236" cy="369332"/>
          </a:xfrm>
          <a:prstGeom prst="rect">
            <a:avLst/>
          </a:prstGeom>
          <a:solidFill>
            <a:schemeClr val="accent2">
              <a:lumMod val="20000"/>
              <a:lumOff val="80000"/>
            </a:schemeClr>
          </a:solidFill>
        </p:spPr>
        <p:txBody>
          <a:bodyPr wrap="square">
            <a:spAutoFit/>
          </a:bodyPr>
          <a:lstStyle/>
          <a:p>
            <a:r>
              <a:rPr lang="fr-FR" b="1"/>
              <a:t>que</a:t>
            </a:r>
            <a:r>
              <a:rPr lang="fr-FR"/>
              <a:t> je me </a:t>
            </a:r>
            <a:r>
              <a:rPr lang="fr-FR">
                <a:solidFill>
                  <a:srgbClr val="FF0000"/>
                </a:solidFill>
              </a:rPr>
              <a:t>sentirais</a:t>
            </a:r>
            <a:r>
              <a:rPr lang="fr-FR"/>
              <a:t> tiré par les pieds tout au fond de cette eau noire. </a:t>
            </a:r>
          </a:p>
        </p:txBody>
      </p:sp>
      <p:sp>
        <p:nvSpPr>
          <p:cNvPr id="14" name="Rectangle 13"/>
          <p:cNvSpPr/>
          <p:nvPr/>
        </p:nvSpPr>
        <p:spPr>
          <a:xfrm>
            <a:off x="360550" y="2293794"/>
            <a:ext cx="8075236" cy="369332"/>
          </a:xfrm>
          <a:prstGeom prst="rect">
            <a:avLst/>
          </a:prstGeom>
          <a:solidFill>
            <a:schemeClr val="accent2">
              <a:lumMod val="20000"/>
              <a:lumOff val="80000"/>
            </a:schemeClr>
          </a:solidFill>
        </p:spPr>
        <p:txBody>
          <a:bodyPr wrap="square">
            <a:spAutoFit/>
          </a:bodyPr>
          <a:lstStyle/>
          <a:p>
            <a:r>
              <a:rPr lang="fr-FR"/>
              <a:t>et </a:t>
            </a:r>
            <a:r>
              <a:rPr lang="fr-FR" b="1"/>
              <a:t>que</a:t>
            </a:r>
            <a:r>
              <a:rPr lang="fr-FR"/>
              <a:t> la rivière, cachée par ce brouillard opaque, </a:t>
            </a:r>
            <a:r>
              <a:rPr lang="fr-FR">
                <a:solidFill>
                  <a:srgbClr val="FF0000"/>
                </a:solidFill>
              </a:rPr>
              <a:t>devait</a:t>
            </a:r>
            <a:r>
              <a:rPr lang="fr-FR"/>
              <a:t> être </a:t>
            </a:r>
            <a:r>
              <a:rPr lang="fr-FR"/>
              <a:t>pleine </a:t>
            </a:r>
            <a:r>
              <a:rPr lang="fr-FR" smtClean="0"/>
              <a:t>d’êtres étranges </a:t>
            </a:r>
            <a:endParaRPr lang="fr-FR"/>
          </a:p>
        </p:txBody>
      </p:sp>
    </p:spTree>
    <p:extLst>
      <p:ext uri="{BB962C8B-B14F-4D97-AF65-F5344CB8AC3E}">
        <p14:creationId xmlns:p14="http://schemas.microsoft.com/office/powerpoint/2010/main" val="4241967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555" y="241753"/>
            <a:ext cx="11593551"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fr-FR" sz="2000" smtClean="0"/>
              <a:t>Je me figurais qu’on </a:t>
            </a:r>
            <a:r>
              <a:rPr lang="fr-FR" sz="2000" smtClean="0"/>
              <a:t>essayait de monter dans ma barque que je ne pouvais plus distinguer, et que la rivière, cachée par ce brouillard opaque, devait être pleine d’être étranges qui nageaient autour de moi. </a:t>
            </a:r>
            <a:endParaRPr lang="fr-FR" sz="2000"/>
          </a:p>
        </p:txBody>
      </p:sp>
      <p:sp>
        <p:nvSpPr>
          <p:cNvPr id="3" name="Rectangle 2"/>
          <p:cNvSpPr/>
          <p:nvPr/>
        </p:nvSpPr>
        <p:spPr>
          <a:xfrm>
            <a:off x="360554" y="3178583"/>
            <a:ext cx="11593551"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fr-FR" sz="2000" smtClean="0"/>
              <a:t>Je me vis, perdu, allant à l’aventure dans cette brume épaisse, me débattant au milieu des herbes et des roseaux que je ne pourrais éviter, râlant de peur, ne voyant pas la berge, ne retrouvant plus mon bateau, et il me semblait que je me sentirais tiré par les pieds tout au fond de cette eau noire. </a:t>
            </a:r>
            <a:endParaRPr lang="fr-FR" sz="2000"/>
          </a:p>
        </p:txBody>
      </p:sp>
      <p:sp>
        <p:nvSpPr>
          <p:cNvPr id="4" name="Rectangle 3"/>
          <p:cNvSpPr/>
          <p:nvPr/>
        </p:nvSpPr>
        <p:spPr>
          <a:xfrm>
            <a:off x="360550" y="1027920"/>
            <a:ext cx="8075236" cy="369332"/>
          </a:xfrm>
          <a:prstGeom prst="rect">
            <a:avLst/>
          </a:prstGeom>
          <a:solidFill>
            <a:schemeClr val="bg2"/>
          </a:solidFill>
        </p:spPr>
        <p:txBody>
          <a:bodyPr wrap="square">
            <a:spAutoFit/>
          </a:bodyPr>
          <a:lstStyle/>
          <a:p>
            <a:r>
              <a:rPr lang="fr-FR"/>
              <a:t>Je me </a:t>
            </a:r>
            <a:r>
              <a:rPr lang="fr-FR">
                <a:solidFill>
                  <a:srgbClr val="FF0000"/>
                </a:solidFill>
              </a:rPr>
              <a:t>figurais</a:t>
            </a:r>
            <a:r>
              <a:rPr lang="fr-FR"/>
              <a:t> </a:t>
            </a:r>
          </a:p>
        </p:txBody>
      </p:sp>
      <p:sp>
        <p:nvSpPr>
          <p:cNvPr id="5" name="Rectangle 4"/>
          <p:cNvSpPr/>
          <p:nvPr/>
        </p:nvSpPr>
        <p:spPr>
          <a:xfrm>
            <a:off x="360550" y="1450570"/>
            <a:ext cx="8075236" cy="369332"/>
          </a:xfrm>
          <a:prstGeom prst="rect">
            <a:avLst/>
          </a:prstGeom>
          <a:solidFill>
            <a:schemeClr val="accent2">
              <a:lumMod val="20000"/>
              <a:lumOff val="80000"/>
            </a:schemeClr>
          </a:solidFill>
        </p:spPr>
        <p:txBody>
          <a:bodyPr wrap="square">
            <a:spAutoFit/>
          </a:bodyPr>
          <a:lstStyle/>
          <a:p>
            <a:r>
              <a:rPr lang="fr-FR" b="1"/>
              <a:t>qu’</a:t>
            </a:r>
            <a:r>
              <a:rPr lang="fr-FR"/>
              <a:t>on </a:t>
            </a:r>
            <a:r>
              <a:rPr lang="fr-FR">
                <a:solidFill>
                  <a:srgbClr val="FF0000"/>
                </a:solidFill>
              </a:rPr>
              <a:t>essayait</a:t>
            </a:r>
            <a:r>
              <a:rPr lang="fr-FR"/>
              <a:t> de monter dans ma </a:t>
            </a:r>
            <a:r>
              <a:rPr lang="fr-FR" u="sng"/>
              <a:t>barque</a:t>
            </a:r>
            <a:r>
              <a:rPr lang="fr-FR"/>
              <a:t> </a:t>
            </a:r>
          </a:p>
        </p:txBody>
      </p:sp>
      <p:sp>
        <p:nvSpPr>
          <p:cNvPr id="6" name="Rectangle 5"/>
          <p:cNvSpPr/>
          <p:nvPr/>
        </p:nvSpPr>
        <p:spPr>
          <a:xfrm>
            <a:off x="2404504" y="1875244"/>
            <a:ext cx="6031282" cy="369332"/>
          </a:xfrm>
          <a:prstGeom prst="rect">
            <a:avLst/>
          </a:prstGeom>
          <a:solidFill>
            <a:schemeClr val="accent1">
              <a:lumMod val="20000"/>
              <a:lumOff val="80000"/>
            </a:schemeClr>
          </a:solidFill>
        </p:spPr>
        <p:txBody>
          <a:bodyPr wrap="square">
            <a:spAutoFit/>
          </a:bodyPr>
          <a:lstStyle/>
          <a:p>
            <a:r>
              <a:rPr lang="fr-FR" b="1"/>
              <a:t>que</a:t>
            </a:r>
            <a:r>
              <a:rPr lang="fr-FR"/>
              <a:t> je ne </a:t>
            </a:r>
            <a:r>
              <a:rPr lang="fr-FR">
                <a:solidFill>
                  <a:srgbClr val="FF0000"/>
                </a:solidFill>
              </a:rPr>
              <a:t>pouvais</a:t>
            </a:r>
            <a:r>
              <a:rPr lang="fr-FR"/>
              <a:t> plus distinguer</a:t>
            </a:r>
            <a:r>
              <a:rPr lang="fr-FR"/>
              <a:t>, </a:t>
            </a:r>
            <a:endParaRPr lang="fr-FR"/>
          </a:p>
        </p:txBody>
      </p:sp>
      <p:sp>
        <p:nvSpPr>
          <p:cNvPr id="9" name="Rectangle 8"/>
          <p:cNvSpPr/>
          <p:nvPr/>
        </p:nvSpPr>
        <p:spPr>
          <a:xfrm>
            <a:off x="2404504" y="2718468"/>
            <a:ext cx="6031282" cy="369332"/>
          </a:xfrm>
          <a:prstGeom prst="rect">
            <a:avLst/>
          </a:prstGeom>
          <a:solidFill>
            <a:schemeClr val="accent1">
              <a:lumMod val="20000"/>
              <a:lumOff val="80000"/>
            </a:schemeClr>
          </a:solidFill>
        </p:spPr>
        <p:txBody>
          <a:bodyPr wrap="square">
            <a:spAutoFit/>
          </a:bodyPr>
          <a:lstStyle/>
          <a:p>
            <a:r>
              <a:rPr lang="fr-FR" b="1"/>
              <a:t>qui</a:t>
            </a:r>
            <a:r>
              <a:rPr lang="fr-FR"/>
              <a:t> </a:t>
            </a:r>
            <a:r>
              <a:rPr lang="fr-FR">
                <a:solidFill>
                  <a:srgbClr val="FF0000"/>
                </a:solidFill>
              </a:rPr>
              <a:t>nageaient</a:t>
            </a:r>
            <a:r>
              <a:rPr lang="fr-FR"/>
              <a:t> autour de moi. </a:t>
            </a:r>
          </a:p>
        </p:txBody>
      </p:sp>
      <p:sp>
        <p:nvSpPr>
          <p:cNvPr id="10" name="Rectangle 9"/>
          <p:cNvSpPr/>
          <p:nvPr/>
        </p:nvSpPr>
        <p:spPr>
          <a:xfrm>
            <a:off x="360550" y="4272274"/>
            <a:ext cx="8075236" cy="923330"/>
          </a:xfrm>
          <a:prstGeom prst="rect">
            <a:avLst/>
          </a:prstGeom>
          <a:solidFill>
            <a:schemeClr val="bg2"/>
          </a:solidFill>
        </p:spPr>
        <p:txBody>
          <a:bodyPr wrap="square">
            <a:spAutoFit/>
          </a:bodyPr>
          <a:lstStyle/>
          <a:p>
            <a:r>
              <a:rPr lang="fr-FR"/>
              <a:t>Je me </a:t>
            </a:r>
            <a:r>
              <a:rPr lang="fr-FR">
                <a:solidFill>
                  <a:srgbClr val="FF0000"/>
                </a:solidFill>
              </a:rPr>
              <a:t>vis</a:t>
            </a:r>
            <a:r>
              <a:rPr lang="fr-FR"/>
              <a:t>, perdu, allant à l’aventure dans cette brume épaisse, me débattant au milieu </a:t>
            </a:r>
            <a:r>
              <a:rPr lang="fr-FR" u="sng"/>
              <a:t>des herbes et </a:t>
            </a:r>
            <a:r>
              <a:rPr lang="fr-FR" u="sng"/>
              <a:t>des </a:t>
            </a:r>
            <a:r>
              <a:rPr lang="fr-FR" u="sng" smtClean="0"/>
              <a:t>roseaux</a:t>
            </a:r>
            <a:r>
              <a:rPr lang="fr-FR" smtClean="0"/>
              <a:t>, </a:t>
            </a:r>
            <a:r>
              <a:rPr lang="fr-FR"/>
              <a:t>râlant de peur, ne voyant pas la berge, ne retrouvant plus mon bateau, </a:t>
            </a:r>
          </a:p>
        </p:txBody>
      </p:sp>
      <p:sp>
        <p:nvSpPr>
          <p:cNvPr id="11" name="Rectangle 10"/>
          <p:cNvSpPr/>
          <p:nvPr/>
        </p:nvSpPr>
        <p:spPr>
          <a:xfrm>
            <a:off x="2404504" y="5267995"/>
            <a:ext cx="6031282" cy="369332"/>
          </a:xfrm>
          <a:prstGeom prst="rect">
            <a:avLst/>
          </a:prstGeom>
          <a:solidFill>
            <a:schemeClr val="accent1">
              <a:lumMod val="20000"/>
              <a:lumOff val="80000"/>
            </a:schemeClr>
          </a:solidFill>
        </p:spPr>
        <p:txBody>
          <a:bodyPr wrap="square">
            <a:spAutoFit/>
          </a:bodyPr>
          <a:lstStyle/>
          <a:p>
            <a:r>
              <a:rPr lang="fr-FR" b="1"/>
              <a:t>que</a:t>
            </a:r>
            <a:r>
              <a:rPr lang="fr-FR"/>
              <a:t> je ne </a:t>
            </a:r>
            <a:r>
              <a:rPr lang="fr-FR">
                <a:solidFill>
                  <a:srgbClr val="FF0000"/>
                </a:solidFill>
              </a:rPr>
              <a:t>pourrais</a:t>
            </a:r>
            <a:r>
              <a:rPr lang="fr-FR"/>
              <a:t> éviter</a:t>
            </a:r>
          </a:p>
        </p:txBody>
      </p:sp>
      <p:sp>
        <p:nvSpPr>
          <p:cNvPr id="12" name="Rectangle 11"/>
          <p:cNvSpPr/>
          <p:nvPr/>
        </p:nvSpPr>
        <p:spPr>
          <a:xfrm>
            <a:off x="360550" y="5715521"/>
            <a:ext cx="8075236" cy="369332"/>
          </a:xfrm>
          <a:prstGeom prst="rect">
            <a:avLst/>
          </a:prstGeom>
          <a:solidFill>
            <a:schemeClr val="bg2"/>
          </a:solidFill>
        </p:spPr>
        <p:txBody>
          <a:bodyPr wrap="square">
            <a:spAutoFit/>
          </a:bodyPr>
          <a:lstStyle/>
          <a:p>
            <a:r>
              <a:rPr lang="fr-FR"/>
              <a:t>et il me </a:t>
            </a:r>
            <a:r>
              <a:rPr lang="fr-FR">
                <a:solidFill>
                  <a:srgbClr val="FF0000"/>
                </a:solidFill>
              </a:rPr>
              <a:t>semblait</a:t>
            </a:r>
            <a:r>
              <a:rPr lang="fr-FR"/>
              <a:t> </a:t>
            </a:r>
          </a:p>
        </p:txBody>
      </p:sp>
      <p:sp>
        <p:nvSpPr>
          <p:cNvPr id="13" name="Rectangle 12"/>
          <p:cNvSpPr/>
          <p:nvPr/>
        </p:nvSpPr>
        <p:spPr>
          <a:xfrm>
            <a:off x="360550" y="6157244"/>
            <a:ext cx="8075236" cy="369332"/>
          </a:xfrm>
          <a:prstGeom prst="rect">
            <a:avLst/>
          </a:prstGeom>
          <a:solidFill>
            <a:schemeClr val="accent2">
              <a:lumMod val="20000"/>
              <a:lumOff val="80000"/>
            </a:schemeClr>
          </a:solidFill>
        </p:spPr>
        <p:txBody>
          <a:bodyPr wrap="square">
            <a:spAutoFit/>
          </a:bodyPr>
          <a:lstStyle/>
          <a:p>
            <a:r>
              <a:rPr lang="fr-FR" b="1"/>
              <a:t>que</a:t>
            </a:r>
            <a:r>
              <a:rPr lang="fr-FR"/>
              <a:t> je me </a:t>
            </a:r>
            <a:r>
              <a:rPr lang="fr-FR">
                <a:solidFill>
                  <a:srgbClr val="FF0000"/>
                </a:solidFill>
              </a:rPr>
              <a:t>sentirais</a:t>
            </a:r>
            <a:r>
              <a:rPr lang="fr-FR"/>
              <a:t> tiré par les pieds tout au fond de cette eau noire. </a:t>
            </a:r>
          </a:p>
        </p:txBody>
      </p:sp>
      <p:sp>
        <p:nvSpPr>
          <p:cNvPr id="14" name="Rectangle 13"/>
          <p:cNvSpPr/>
          <p:nvPr/>
        </p:nvSpPr>
        <p:spPr>
          <a:xfrm>
            <a:off x="360550" y="2293794"/>
            <a:ext cx="8075236" cy="369332"/>
          </a:xfrm>
          <a:prstGeom prst="rect">
            <a:avLst/>
          </a:prstGeom>
          <a:solidFill>
            <a:schemeClr val="accent2">
              <a:lumMod val="20000"/>
              <a:lumOff val="80000"/>
            </a:schemeClr>
          </a:solidFill>
        </p:spPr>
        <p:txBody>
          <a:bodyPr wrap="square">
            <a:spAutoFit/>
          </a:bodyPr>
          <a:lstStyle/>
          <a:p>
            <a:r>
              <a:rPr lang="fr-FR"/>
              <a:t>et </a:t>
            </a:r>
            <a:r>
              <a:rPr lang="fr-FR" b="1"/>
              <a:t>que</a:t>
            </a:r>
            <a:r>
              <a:rPr lang="fr-FR"/>
              <a:t> la rivière, cachée par ce brouillard opaque, </a:t>
            </a:r>
            <a:r>
              <a:rPr lang="fr-FR">
                <a:solidFill>
                  <a:srgbClr val="FF0000"/>
                </a:solidFill>
              </a:rPr>
              <a:t>devait</a:t>
            </a:r>
            <a:r>
              <a:rPr lang="fr-FR"/>
              <a:t> être </a:t>
            </a:r>
            <a:r>
              <a:rPr lang="fr-FR"/>
              <a:t>pleine </a:t>
            </a:r>
            <a:r>
              <a:rPr lang="fr-FR" smtClean="0"/>
              <a:t>d’</a:t>
            </a:r>
            <a:r>
              <a:rPr lang="fr-FR" u="sng" smtClean="0"/>
              <a:t>êtres</a:t>
            </a:r>
            <a:r>
              <a:rPr lang="fr-FR" smtClean="0"/>
              <a:t> étranges </a:t>
            </a:r>
            <a:endParaRPr lang="fr-FR"/>
          </a:p>
        </p:txBody>
      </p:sp>
      <p:sp>
        <p:nvSpPr>
          <p:cNvPr id="15" name="Rectangle 14"/>
          <p:cNvSpPr/>
          <p:nvPr/>
        </p:nvSpPr>
        <p:spPr>
          <a:xfrm>
            <a:off x="8435787" y="1035847"/>
            <a:ext cx="3518318" cy="369332"/>
          </a:xfrm>
          <a:prstGeom prst="rect">
            <a:avLst/>
          </a:prstGeom>
          <a:solidFill>
            <a:schemeClr val="bg2">
              <a:lumMod val="75000"/>
            </a:schemeClr>
          </a:solidFill>
        </p:spPr>
        <p:txBody>
          <a:bodyPr wrap="square">
            <a:spAutoFit/>
          </a:bodyPr>
          <a:lstStyle/>
          <a:p>
            <a:r>
              <a:rPr lang="fr-FR" smtClean="0"/>
              <a:t>Proposition principale</a:t>
            </a:r>
            <a:endParaRPr lang="fr-FR"/>
          </a:p>
        </p:txBody>
      </p:sp>
      <p:sp>
        <p:nvSpPr>
          <p:cNvPr id="16" name="Rectangle 15"/>
          <p:cNvSpPr/>
          <p:nvPr/>
        </p:nvSpPr>
        <p:spPr>
          <a:xfrm>
            <a:off x="8435788" y="1450570"/>
            <a:ext cx="3518317" cy="369332"/>
          </a:xfrm>
          <a:prstGeom prst="rect">
            <a:avLst/>
          </a:prstGeom>
          <a:solidFill>
            <a:schemeClr val="accent2">
              <a:lumMod val="60000"/>
              <a:lumOff val="40000"/>
            </a:schemeClr>
          </a:solidFill>
        </p:spPr>
        <p:txBody>
          <a:bodyPr wrap="square">
            <a:spAutoFit/>
          </a:bodyPr>
          <a:lstStyle/>
          <a:p>
            <a:r>
              <a:rPr lang="fr-FR" smtClean="0"/>
              <a:t>Prop sub conjonctive complétive</a:t>
            </a:r>
            <a:endParaRPr lang="fr-FR"/>
          </a:p>
        </p:txBody>
      </p:sp>
      <p:sp>
        <p:nvSpPr>
          <p:cNvPr id="17" name="Rectangle 16"/>
          <p:cNvSpPr/>
          <p:nvPr/>
        </p:nvSpPr>
        <p:spPr>
          <a:xfrm>
            <a:off x="8435786" y="2293794"/>
            <a:ext cx="3518319" cy="369332"/>
          </a:xfrm>
          <a:prstGeom prst="rect">
            <a:avLst/>
          </a:prstGeom>
          <a:solidFill>
            <a:schemeClr val="accent2">
              <a:lumMod val="60000"/>
              <a:lumOff val="40000"/>
            </a:schemeClr>
          </a:solidFill>
        </p:spPr>
        <p:txBody>
          <a:bodyPr wrap="square">
            <a:spAutoFit/>
          </a:bodyPr>
          <a:lstStyle/>
          <a:p>
            <a:r>
              <a:rPr lang="fr-FR" smtClean="0"/>
              <a:t>Prop sub conjonctive complétive</a:t>
            </a:r>
            <a:endParaRPr lang="fr-FR"/>
          </a:p>
        </p:txBody>
      </p:sp>
      <p:sp>
        <p:nvSpPr>
          <p:cNvPr id="18" name="Rectangle 17"/>
          <p:cNvSpPr/>
          <p:nvPr/>
        </p:nvSpPr>
        <p:spPr>
          <a:xfrm>
            <a:off x="8435787" y="1875244"/>
            <a:ext cx="3518317" cy="369332"/>
          </a:xfrm>
          <a:prstGeom prst="rect">
            <a:avLst/>
          </a:prstGeom>
          <a:solidFill>
            <a:schemeClr val="accent1">
              <a:lumMod val="60000"/>
              <a:lumOff val="40000"/>
            </a:schemeClr>
          </a:solidFill>
        </p:spPr>
        <p:txBody>
          <a:bodyPr wrap="square">
            <a:spAutoFit/>
          </a:bodyPr>
          <a:lstStyle/>
          <a:p>
            <a:r>
              <a:rPr lang="fr-FR" smtClean="0"/>
              <a:t>Prop sub relative</a:t>
            </a:r>
            <a:endParaRPr lang="fr-FR"/>
          </a:p>
        </p:txBody>
      </p:sp>
      <p:sp>
        <p:nvSpPr>
          <p:cNvPr id="19" name="Rectangle 18"/>
          <p:cNvSpPr/>
          <p:nvPr/>
        </p:nvSpPr>
        <p:spPr>
          <a:xfrm>
            <a:off x="8435787" y="2718468"/>
            <a:ext cx="3518317" cy="369332"/>
          </a:xfrm>
          <a:prstGeom prst="rect">
            <a:avLst/>
          </a:prstGeom>
          <a:solidFill>
            <a:schemeClr val="accent1">
              <a:lumMod val="60000"/>
              <a:lumOff val="40000"/>
            </a:schemeClr>
          </a:solidFill>
        </p:spPr>
        <p:txBody>
          <a:bodyPr wrap="square">
            <a:spAutoFit/>
          </a:bodyPr>
          <a:lstStyle/>
          <a:p>
            <a:r>
              <a:rPr lang="fr-FR" smtClean="0"/>
              <a:t>Prop sub relative</a:t>
            </a:r>
            <a:endParaRPr lang="fr-FR"/>
          </a:p>
        </p:txBody>
      </p:sp>
      <p:sp>
        <p:nvSpPr>
          <p:cNvPr id="20" name="Rectangle 19"/>
          <p:cNvSpPr/>
          <p:nvPr/>
        </p:nvSpPr>
        <p:spPr>
          <a:xfrm>
            <a:off x="8435787" y="4288854"/>
            <a:ext cx="3518318" cy="369332"/>
          </a:xfrm>
          <a:prstGeom prst="rect">
            <a:avLst/>
          </a:prstGeom>
          <a:solidFill>
            <a:schemeClr val="bg2">
              <a:lumMod val="75000"/>
            </a:schemeClr>
          </a:solidFill>
        </p:spPr>
        <p:txBody>
          <a:bodyPr wrap="square">
            <a:spAutoFit/>
          </a:bodyPr>
          <a:lstStyle/>
          <a:p>
            <a:r>
              <a:rPr lang="fr-FR" smtClean="0"/>
              <a:t>Proposition principale</a:t>
            </a:r>
            <a:endParaRPr lang="fr-FR"/>
          </a:p>
        </p:txBody>
      </p:sp>
      <p:sp>
        <p:nvSpPr>
          <p:cNvPr id="21" name="Rectangle 20"/>
          <p:cNvSpPr/>
          <p:nvPr/>
        </p:nvSpPr>
        <p:spPr>
          <a:xfrm>
            <a:off x="8435787" y="5711443"/>
            <a:ext cx="3518318" cy="369332"/>
          </a:xfrm>
          <a:prstGeom prst="rect">
            <a:avLst/>
          </a:prstGeom>
          <a:solidFill>
            <a:schemeClr val="bg2">
              <a:lumMod val="75000"/>
            </a:schemeClr>
          </a:solidFill>
        </p:spPr>
        <p:txBody>
          <a:bodyPr wrap="square">
            <a:spAutoFit/>
          </a:bodyPr>
          <a:lstStyle/>
          <a:p>
            <a:r>
              <a:rPr lang="fr-FR" smtClean="0"/>
              <a:t>Proposition principale</a:t>
            </a:r>
            <a:endParaRPr lang="fr-FR"/>
          </a:p>
        </p:txBody>
      </p:sp>
      <p:sp>
        <p:nvSpPr>
          <p:cNvPr id="22" name="Rectangle 21"/>
          <p:cNvSpPr/>
          <p:nvPr/>
        </p:nvSpPr>
        <p:spPr>
          <a:xfrm>
            <a:off x="8435787" y="5263460"/>
            <a:ext cx="3518317" cy="369332"/>
          </a:xfrm>
          <a:prstGeom prst="rect">
            <a:avLst/>
          </a:prstGeom>
          <a:solidFill>
            <a:schemeClr val="accent1">
              <a:lumMod val="60000"/>
              <a:lumOff val="40000"/>
            </a:schemeClr>
          </a:solidFill>
        </p:spPr>
        <p:txBody>
          <a:bodyPr wrap="square">
            <a:spAutoFit/>
          </a:bodyPr>
          <a:lstStyle/>
          <a:p>
            <a:r>
              <a:rPr lang="fr-FR" smtClean="0"/>
              <a:t>Prop sub relative</a:t>
            </a:r>
            <a:endParaRPr lang="fr-FR"/>
          </a:p>
        </p:txBody>
      </p:sp>
      <p:sp>
        <p:nvSpPr>
          <p:cNvPr id="23" name="Rectangle 22"/>
          <p:cNvSpPr/>
          <p:nvPr/>
        </p:nvSpPr>
        <p:spPr>
          <a:xfrm>
            <a:off x="8435786" y="6157410"/>
            <a:ext cx="3518317" cy="369332"/>
          </a:xfrm>
          <a:prstGeom prst="rect">
            <a:avLst/>
          </a:prstGeom>
          <a:solidFill>
            <a:schemeClr val="accent2">
              <a:lumMod val="60000"/>
              <a:lumOff val="40000"/>
            </a:schemeClr>
          </a:solidFill>
        </p:spPr>
        <p:txBody>
          <a:bodyPr wrap="square">
            <a:spAutoFit/>
          </a:bodyPr>
          <a:lstStyle/>
          <a:p>
            <a:r>
              <a:rPr lang="fr-FR" smtClean="0"/>
              <a:t>Prop sub conjonctive complétive</a:t>
            </a:r>
            <a:endParaRPr lang="fr-FR"/>
          </a:p>
        </p:txBody>
      </p:sp>
    </p:spTree>
    <p:extLst>
      <p:ext uri="{BB962C8B-B14F-4D97-AF65-F5344CB8AC3E}">
        <p14:creationId xmlns:p14="http://schemas.microsoft.com/office/powerpoint/2010/main" val="163694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708178" cy="1225391"/>
          </a:xfrm>
        </p:spPr>
        <p:txBody>
          <a:bodyPr/>
          <a:lstStyle/>
          <a:p>
            <a:r>
              <a:rPr lang="fr-FR" smtClean="0"/>
              <a:t>Le texte servant d’exemple (début)</a:t>
            </a:r>
            <a:endParaRPr lang="fr-FR"/>
          </a:p>
        </p:txBody>
      </p:sp>
      <p:sp>
        <p:nvSpPr>
          <p:cNvPr id="4" name="Rectangle 3"/>
          <p:cNvSpPr/>
          <p:nvPr/>
        </p:nvSpPr>
        <p:spPr>
          <a:xfrm>
            <a:off x="605443" y="6248046"/>
            <a:ext cx="10807931" cy="369332"/>
          </a:xfrm>
          <a:prstGeom prst="rect">
            <a:avLst/>
          </a:prstGeom>
        </p:spPr>
        <p:txBody>
          <a:bodyPr wrap="square">
            <a:spAutoFit/>
          </a:bodyPr>
          <a:lstStyle/>
          <a:p>
            <a:r>
              <a:rPr lang="fr-FR" smtClean="0">
                <a:hlinkClick r:id="rId2"/>
              </a:rPr>
              <a:t>Wikisource : Sur l'Eau</a:t>
            </a:r>
            <a:endParaRPr lang="fr-FR"/>
          </a:p>
        </p:txBody>
      </p:sp>
      <p:sp>
        <p:nvSpPr>
          <p:cNvPr id="5" name="Rectangle 4"/>
          <p:cNvSpPr/>
          <p:nvPr/>
        </p:nvSpPr>
        <p:spPr>
          <a:xfrm>
            <a:off x="605443" y="1601614"/>
            <a:ext cx="4681451" cy="3693319"/>
          </a:xfrm>
          <a:prstGeom prst="rect">
            <a:avLst/>
          </a:prstGeom>
        </p:spPr>
        <p:txBody>
          <a:bodyPr wrap="square">
            <a:spAutoFit/>
          </a:bodyPr>
          <a:lstStyle/>
          <a:p>
            <a:r>
              <a:rPr lang="fr-FR" smtClean="0"/>
              <a:t>Un soir, comme je revenais tout seul et assez fatigué, traînant péniblement mon gros bateau, un océan de douze pieds, dont je me servais toujours la nuit, je m’arrêtai quelques secondes pour reprendre haleine auprès de la pointe des roseaux, là-bas, deux cents mètres environ avant le pont du chemin de fer. Il faisait un temps magnifique ; la lune resplendissait, le fleuve brillait, l’air était calme et doux. Cette tranquillité me tenta ; je me dis qu’il ferait bien bon fumer une pipe en cet endroit. L’action suivit la pensée ; je saisis mon ancre et la jetai dans la rivière. </a:t>
            </a:r>
            <a:endParaRPr lang="fr-FR"/>
          </a:p>
        </p:txBody>
      </p:sp>
      <p:sp>
        <p:nvSpPr>
          <p:cNvPr id="6" name="Rectangle 5"/>
          <p:cNvSpPr/>
          <p:nvPr/>
        </p:nvSpPr>
        <p:spPr>
          <a:xfrm>
            <a:off x="5674822" y="1502688"/>
            <a:ext cx="6096000" cy="5355312"/>
          </a:xfrm>
          <a:prstGeom prst="rect">
            <a:avLst/>
          </a:prstGeom>
        </p:spPr>
        <p:txBody>
          <a:bodyPr>
            <a:spAutoFit/>
          </a:bodyPr>
          <a:lstStyle/>
          <a:p>
            <a:r>
              <a:rPr lang="fr-FR" smtClean="0"/>
              <a:t>Le fleuve était parfaitement tranquille, mais je me sentis ému par le silence extraordinaire qui m’entourait. Toutes les bêtes, grenouilles et crapauds, ces chanteurs nocturnes des marécages, se taisaient. Soudain, à ma droite, contre moi, une grenouille coassa. Je tressaillis : elle se tut ; je n’entendis plus rien, et je résolus de fumer un peu pour me distraire. Cependant, quoique je fusse un culotteur de pipes renommé, je ne pus pas ; dès la seconde bouffée, le cœur me tourna et je cessai. Je me mis à chantonner ; le son de ma voix m’était pénible ; alors, je m’étendis au fond du bateau et je regardai le ciel. Pendant quelque temps, je demeurai tranquille, mais bientôt les légers mouvements de la barque m’inquiétèrent. Il me sembla qu’elle faisait des embardées gigantesques, touchant tour à tour les deux berges du fleuve ; puis je crus qu’un être ou qu’une force invisible l’attirait doucement au fond de l’eau et la soulevait ensuite pour la laisser retomber. J’étais ballotté comme au milieu d’une tempête ; j’entendis des bruits autour de moi ; je me dressai d’un bond : l’eau brillait, tout était calme. </a:t>
            </a:r>
            <a:endParaRPr lang="fr-FR"/>
          </a:p>
        </p:txBody>
      </p:sp>
    </p:spTree>
    <p:extLst>
      <p:ext uri="{BB962C8B-B14F-4D97-AF65-F5344CB8AC3E}">
        <p14:creationId xmlns:p14="http://schemas.microsoft.com/office/powerpoint/2010/main" val="1062901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555" y="241753"/>
            <a:ext cx="11593551"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fr-FR" sz="2000" smtClean="0"/>
              <a:t>Je me figurais qu’on </a:t>
            </a:r>
            <a:r>
              <a:rPr lang="fr-FR" sz="2000" smtClean="0"/>
              <a:t>essayait de monter dans ma barque que je ne pouvais plus distinguer, et que la rivière, cachée par ce brouillard opaque, devait être pleine d’être étranges qui nageaient autour de moi. </a:t>
            </a:r>
            <a:endParaRPr lang="fr-FR" sz="2000"/>
          </a:p>
        </p:txBody>
      </p:sp>
      <p:sp>
        <p:nvSpPr>
          <p:cNvPr id="3" name="Rectangle 2"/>
          <p:cNvSpPr/>
          <p:nvPr/>
        </p:nvSpPr>
        <p:spPr>
          <a:xfrm>
            <a:off x="360554" y="3178583"/>
            <a:ext cx="11593551"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fr-FR" sz="2000" smtClean="0"/>
              <a:t>Je me vis, perdu, allant à l’aventure dans cette brume épaisse, me débattant au milieu des herbes et des roseaux que je ne pourrais éviter, râlant de peur, ne voyant pas la berge, ne retrouvant plus mon bateau, et il me semblait que je me sentirais tiré par les pieds tout au fond de cette eau noire. </a:t>
            </a:r>
            <a:endParaRPr lang="fr-FR" sz="2000"/>
          </a:p>
        </p:txBody>
      </p:sp>
      <p:sp>
        <p:nvSpPr>
          <p:cNvPr id="4" name="Rectangle 3"/>
          <p:cNvSpPr/>
          <p:nvPr/>
        </p:nvSpPr>
        <p:spPr>
          <a:xfrm>
            <a:off x="360550" y="1054925"/>
            <a:ext cx="7936146" cy="369332"/>
          </a:xfrm>
          <a:prstGeom prst="rect">
            <a:avLst/>
          </a:prstGeom>
          <a:solidFill>
            <a:schemeClr val="bg2"/>
          </a:solidFill>
        </p:spPr>
        <p:txBody>
          <a:bodyPr wrap="square">
            <a:spAutoFit/>
          </a:bodyPr>
          <a:lstStyle/>
          <a:p>
            <a:r>
              <a:rPr lang="fr-FR"/>
              <a:t>Je me </a:t>
            </a:r>
            <a:r>
              <a:rPr lang="fr-FR">
                <a:solidFill>
                  <a:srgbClr val="FF0000"/>
                </a:solidFill>
              </a:rPr>
              <a:t>figurais</a:t>
            </a:r>
            <a:r>
              <a:rPr lang="fr-FR"/>
              <a:t> </a:t>
            </a:r>
          </a:p>
        </p:txBody>
      </p:sp>
      <p:sp>
        <p:nvSpPr>
          <p:cNvPr id="5" name="Rectangle 4"/>
          <p:cNvSpPr/>
          <p:nvPr/>
        </p:nvSpPr>
        <p:spPr>
          <a:xfrm>
            <a:off x="359008" y="1424257"/>
            <a:ext cx="7939229" cy="369332"/>
          </a:xfrm>
          <a:prstGeom prst="rect">
            <a:avLst/>
          </a:prstGeom>
          <a:solidFill>
            <a:schemeClr val="accent2">
              <a:lumMod val="20000"/>
              <a:lumOff val="80000"/>
            </a:schemeClr>
          </a:solidFill>
        </p:spPr>
        <p:txBody>
          <a:bodyPr wrap="square">
            <a:spAutoFit/>
          </a:bodyPr>
          <a:lstStyle/>
          <a:p>
            <a:r>
              <a:rPr lang="fr-FR" b="1"/>
              <a:t>qu’</a:t>
            </a:r>
            <a:r>
              <a:rPr lang="fr-FR"/>
              <a:t>on </a:t>
            </a:r>
            <a:r>
              <a:rPr lang="fr-FR">
                <a:solidFill>
                  <a:srgbClr val="FF0000"/>
                </a:solidFill>
              </a:rPr>
              <a:t>essayait</a:t>
            </a:r>
            <a:r>
              <a:rPr lang="fr-FR"/>
              <a:t> de monter dans ma barque </a:t>
            </a:r>
          </a:p>
        </p:txBody>
      </p:sp>
      <p:sp>
        <p:nvSpPr>
          <p:cNvPr id="6" name="Rectangle 5"/>
          <p:cNvSpPr/>
          <p:nvPr/>
        </p:nvSpPr>
        <p:spPr>
          <a:xfrm>
            <a:off x="4589929" y="1783297"/>
            <a:ext cx="3709848" cy="369332"/>
          </a:xfrm>
          <a:prstGeom prst="rect">
            <a:avLst/>
          </a:prstGeom>
          <a:solidFill>
            <a:schemeClr val="accent1">
              <a:lumMod val="20000"/>
              <a:lumOff val="80000"/>
            </a:schemeClr>
          </a:solidFill>
        </p:spPr>
        <p:txBody>
          <a:bodyPr wrap="square">
            <a:spAutoFit/>
          </a:bodyPr>
          <a:lstStyle/>
          <a:p>
            <a:r>
              <a:rPr lang="fr-FR" b="1"/>
              <a:t>que</a:t>
            </a:r>
            <a:r>
              <a:rPr lang="fr-FR"/>
              <a:t> je ne </a:t>
            </a:r>
            <a:r>
              <a:rPr lang="fr-FR">
                <a:solidFill>
                  <a:srgbClr val="FF0000"/>
                </a:solidFill>
              </a:rPr>
              <a:t>pouvais</a:t>
            </a:r>
            <a:r>
              <a:rPr lang="fr-FR"/>
              <a:t> plus distinguer</a:t>
            </a:r>
            <a:r>
              <a:rPr lang="fr-FR"/>
              <a:t>, </a:t>
            </a:r>
            <a:endParaRPr lang="fr-FR"/>
          </a:p>
        </p:txBody>
      </p:sp>
      <p:sp>
        <p:nvSpPr>
          <p:cNvPr id="9" name="Rectangle 8"/>
          <p:cNvSpPr/>
          <p:nvPr/>
        </p:nvSpPr>
        <p:spPr>
          <a:xfrm>
            <a:off x="4589929" y="2621681"/>
            <a:ext cx="3709847" cy="369332"/>
          </a:xfrm>
          <a:prstGeom prst="rect">
            <a:avLst/>
          </a:prstGeom>
          <a:solidFill>
            <a:schemeClr val="accent1">
              <a:lumMod val="20000"/>
              <a:lumOff val="80000"/>
            </a:schemeClr>
          </a:solidFill>
        </p:spPr>
        <p:txBody>
          <a:bodyPr wrap="square">
            <a:spAutoFit/>
          </a:bodyPr>
          <a:lstStyle/>
          <a:p>
            <a:r>
              <a:rPr lang="fr-FR" b="1"/>
              <a:t>qui</a:t>
            </a:r>
            <a:r>
              <a:rPr lang="fr-FR"/>
              <a:t> </a:t>
            </a:r>
            <a:r>
              <a:rPr lang="fr-FR">
                <a:solidFill>
                  <a:srgbClr val="FF0000"/>
                </a:solidFill>
              </a:rPr>
              <a:t>nageaient</a:t>
            </a:r>
            <a:r>
              <a:rPr lang="fr-FR"/>
              <a:t> autour de moi. </a:t>
            </a:r>
          </a:p>
        </p:txBody>
      </p:sp>
      <p:sp>
        <p:nvSpPr>
          <p:cNvPr id="10" name="Rectangle 9"/>
          <p:cNvSpPr/>
          <p:nvPr/>
        </p:nvSpPr>
        <p:spPr>
          <a:xfrm>
            <a:off x="360550" y="4272274"/>
            <a:ext cx="6872426" cy="923330"/>
          </a:xfrm>
          <a:prstGeom prst="rect">
            <a:avLst/>
          </a:prstGeom>
          <a:solidFill>
            <a:schemeClr val="bg2"/>
          </a:solidFill>
        </p:spPr>
        <p:txBody>
          <a:bodyPr wrap="square">
            <a:spAutoFit/>
          </a:bodyPr>
          <a:lstStyle/>
          <a:p>
            <a:r>
              <a:rPr lang="fr-FR"/>
              <a:t>Je me vis, perdu, allant à l’aventure dans cette brume épaisse, me débattant au milieu </a:t>
            </a:r>
            <a:r>
              <a:rPr lang="fr-FR" u="sng"/>
              <a:t>des herbes et </a:t>
            </a:r>
            <a:r>
              <a:rPr lang="fr-FR" u="sng"/>
              <a:t>des </a:t>
            </a:r>
            <a:r>
              <a:rPr lang="fr-FR" u="sng" smtClean="0"/>
              <a:t>roseaux</a:t>
            </a:r>
            <a:r>
              <a:rPr lang="fr-FR" smtClean="0"/>
              <a:t>, </a:t>
            </a:r>
            <a:r>
              <a:rPr lang="fr-FR"/>
              <a:t>râlant de peur, ne voyant pas la berge, ne retrouvant plus mon bateau, </a:t>
            </a:r>
          </a:p>
        </p:txBody>
      </p:sp>
      <p:sp>
        <p:nvSpPr>
          <p:cNvPr id="11" name="Rectangle 10"/>
          <p:cNvSpPr/>
          <p:nvPr/>
        </p:nvSpPr>
        <p:spPr>
          <a:xfrm>
            <a:off x="3684494" y="5190478"/>
            <a:ext cx="3548482" cy="369332"/>
          </a:xfrm>
          <a:prstGeom prst="rect">
            <a:avLst/>
          </a:prstGeom>
          <a:solidFill>
            <a:schemeClr val="accent1">
              <a:lumMod val="20000"/>
              <a:lumOff val="80000"/>
            </a:schemeClr>
          </a:solidFill>
        </p:spPr>
        <p:txBody>
          <a:bodyPr wrap="square">
            <a:spAutoFit/>
          </a:bodyPr>
          <a:lstStyle/>
          <a:p>
            <a:r>
              <a:rPr lang="fr-FR" b="1"/>
              <a:t>que</a:t>
            </a:r>
            <a:r>
              <a:rPr lang="fr-FR"/>
              <a:t> je ne </a:t>
            </a:r>
            <a:r>
              <a:rPr lang="fr-FR">
                <a:solidFill>
                  <a:srgbClr val="FF0000"/>
                </a:solidFill>
              </a:rPr>
              <a:t>pourrais</a:t>
            </a:r>
            <a:r>
              <a:rPr lang="fr-FR"/>
              <a:t> éviter</a:t>
            </a:r>
          </a:p>
        </p:txBody>
      </p:sp>
      <p:sp>
        <p:nvSpPr>
          <p:cNvPr id="12" name="Rectangle 11"/>
          <p:cNvSpPr/>
          <p:nvPr/>
        </p:nvSpPr>
        <p:spPr>
          <a:xfrm>
            <a:off x="360549" y="5749870"/>
            <a:ext cx="6872429" cy="369332"/>
          </a:xfrm>
          <a:prstGeom prst="rect">
            <a:avLst/>
          </a:prstGeom>
          <a:solidFill>
            <a:schemeClr val="bg2"/>
          </a:solidFill>
        </p:spPr>
        <p:txBody>
          <a:bodyPr wrap="square">
            <a:spAutoFit/>
          </a:bodyPr>
          <a:lstStyle/>
          <a:p>
            <a:r>
              <a:rPr lang="fr-FR"/>
              <a:t>et il me </a:t>
            </a:r>
            <a:r>
              <a:rPr lang="fr-FR">
                <a:solidFill>
                  <a:srgbClr val="FF0000"/>
                </a:solidFill>
              </a:rPr>
              <a:t>semblait</a:t>
            </a:r>
            <a:r>
              <a:rPr lang="fr-FR"/>
              <a:t> </a:t>
            </a:r>
          </a:p>
        </p:txBody>
      </p:sp>
      <p:sp>
        <p:nvSpPr>
          <p:cNvPr id="13" name="Rectangle 12"/>
          <p:cNvSpPr/>
          <p:nvPr/>
        </p:nvSpPr>
        <p:spPr>
          <a:xfrm>
            <a:off x="359008" y="6113808"/>
            <a:ext cx="6873969" cy="369332"/>
          </a:xfrm>
          <a:prstGeom prst="rect">
            <a:avLst/>
          </a:prstGeom>
          <a:solidFill>
            <a:schemeClr val="accent2">
              <a:lumMod val="20000"/>
              <a:lumOff val="80000"/>
            </a:schemeClr>
          </a:solidFill>
        </p:spPr>
        <p:txBody>
          <a:bodyPr wrap="square">
            <a:spAutoFit/>
          </a:bodyPr>
          <a:lstStyle/>
          <a:p>
            <a:r>
              <a:rPr lang="fr-FR" b="1"/>
              <a:t>que</a:t>
            </a:r>
            <a:r>
              <a:rPr lang="fr-FR"/>
              <a:t> je me </a:t>
            </a:r>
            <a:r>
              <a:rPr lang="fr-FR">
                <a:solidFill>
                  <a:srgbClr val="FF0000"/>
                </a:solidFill>
              </a:rPr>
              <a:t>sentirais</a:t>
            </a:r>
            <a:r>
              <a:rPr lang="fr-FR"/>
              <a:t> tiré par les pieds tout au fond de cette eau noire. </a:t>
            </a:r>
          </a:p>
        </p:txBody>
      </p:sp>
      <p:sp>
        <p:nvSpPr>
          <p:cNvPr id="14" name="Rectangle 13"/>
          <p:cNvSpPr/>
          <p:nvPr/>
        </p:nvSpPr>
        <p:spPr>
          <a:xfrm>
            <a:off x="8298236" y="1061876"/>
            <a:ext cx="3654327" cy="369332"/>
          </a:xfrm>
          <a:prstGeom prst="rect">
            <a:avLst/>
          </a:prstGeom>
          <a:solidFill>
            <a:schemeClr val="bg1">
              <a:lumMod val="75000"/>
            </a:schemeClr>
          </a:solidFill>
        </p:spPr>
        <p:txBody>
          <a:bodyPr wrap="square">
            <a:spAutoFit/>
          </a:bodyPr>
          <a:lstStyle/>
          <a:p>
            <a:r>
              <a:rPr lang="fr-FR" smtClean="0"/>
              <a:t>proposition principale</a:t>
            </a:r>
            <a:endParaRPr lang="fr-FR"/>
          </a:p>
        </p:txBody>
      </p:sp>
      <p:sp>
        <p:nvSpPr>
          <p:cNvPr id="15" name="Rectangle 14"/>
          <p:cNvSpPr/>
          <p:nvPr/>
        </p:nvSpPr>
        <p:spPr>
          <a:xfrm>
            <a:off x="7232976" y="4277348"/>
            <a:ext cx="4721126" cy="369332"/>
          </a:xfrm>
          <a:prstGeom prst="rect">
            <a:avLst/>
          </a:prstGeom>
          <a:solidFill>
            <a:schemeClr val="bg1">
              <a:lumMod val="75000"/>
            </a:schemeClr>
          </a:solidFill>
        </p:spPr>
        <p:txBody>
          <a:bodyPr wrap="square">
            <a:spAutoFit/>
          </a:bodyPr>
          <a:lstStyle/>
          <a:p>
            <a:r>
              <a:rPr lang="fr-FR" smtClean="0"/>
              <a:t>proposition principale</a:t>
            </a:r>
            <a:endParaRPr lang="fr-FR"/>
          </a:p>
        </p:txBody>
      </p:sp>
      <p:sp>
        <p:nvSpPr>
          <p:cNvPr id="7" name="Rectangle 6"/>
          <p:cNvSpPr/>
          <p:nvPr/>
        </p:nvSpPr>
        <p:spPr>
          <a:xfrm>
            <a:off x="359008" y="2248449"/>
            <a:ext cx="7942308" cy="369332"/>
          </a:xfrm>
          <a:prstGeom prst="rect">
            <a:avLst/>
          </a:prstGeom>
          <a:solidFill>
            <a:schemeClr val="accent2">
              <a:lumMod val="20000"/>
              <a:lumOff val="80000"/>
            </a:schemeClr>
          </a:solidFill>
        </p:spPr>
        <p:txBody>
          <a:bodyPr wrap="square">
            <a:spAutoFit/>
          </a:bodyPr>
          <a:lstStyle/>
          <a:p>
            <a:r>
              <a:rPr lang="fr-FR"/>
              <a:t>et que la rivière, cachée par ce brouillard opaque, </a:t>
            </a:r>
            <a:r>
              <a:rPr lang="fr-FR">
                <a:solidFill>
                  <a:srgbClr val="FF0000"/>
                </a:solidFill>
              </a:rPr>
              <a:t>devait</a:t>
            </a:r>
            <a:r>
              <a:rPr lang="fr-FR"/>
              <a:t> être pleine d’être étranges </a:t>
            </a:r>
          </a:p>
        </p:txBody>
      </p:sp>
      <p:sp>
        <p:nvSpPr>
          <p:cNvPr id="16" name="Rectangle 15"/>
          <p:cNvSpPr/>
          <p:nvPr/>
        </p:nvSpPr>
        <p:spPr>
          <a:xfrm>
            <a:off x="8299776" y="1423126"/>
            <a:ext cx="3654326" cy="369332"/>
          </a:xfrm>
          <a:prstGeom prst="rect">
            <a:avLst/>
          </a:prstGeom>
          <a:solidFill>
            <a:schemeClr val="accent2">
              <a:lumMod val="40000"/>
              <a:lumOff val="60000"/>
            </a:schemeClr>
          </a:solidFill>
        </p:spPr>
        <p:txBody>
          <a:bodyPr wrap="square">
            <a:spAutoFit/>
          </a:bodyPr>
          <a:lstStyle/>
          <a:p>
            <a:r>
              <a:rPr lang="fr-FR" smtClean="0"/>
              <a:t>proposition sub conjonctive</a:t>
            </a:r>
            <a:endParaRPr lang="fr-FR"/>
          </a:p>
        </p:txBody>
      </p:sp>
      <p:sp>
        <p:nvSpPr>
          <p:cNvPr id="17" name="Rectangle 16"/>
          <p:cNvSpPr/>
          <p:nvPr/>
        </p:nvSpPr>
        <p:spPr>
          <a:xfrm>
            <a:off x="8301316" y="2255996"/>
            <a:ext cx="3651243" cy="369332"/>
          </a:xfrm>
          <a:prstGeom prst="rect">
            <a:avLst/>
          </a:prstGeom>
          <a:solidFill>
            <a:schemeClr val="accent2">
              <a:lumMod val="40000"/>
              <a:lumOff val="60000"/>
            </a:schemeClr>
          </a:solidFill>
        </p:spPr>
        <p:txBody>
          <a:bodyPr wrap="square">
            <a:spAutoFit/>
          </a:bodyPr>
          <a:lstStyle/>
          <a:p>
            <a:r>
              <a:rPr lang="fr-FR" smtClean="0"/>
              <a:t>proposition sub conjonctive</a:t>
            </a:r>
            <a:endParaRPr lang="fr-FR"/>
          </a:p>
        </p:txBody>
      </p:sp>
      <p:sp>
        <p:nvSpPr>
          <p:cNvPr id="18" name="Rectangle 17"/>
          <p:cNvSpPr/>
          <p:nvPr/>
        </p:nvSpPr>
        <p:spPr>
          <a:xfrm>
            <a:off x="7232976" y="5180510"/>
            <a:ext cx="4721125" cy="369332"/>
          </a:xfrm>
          <a:prstGeom prst="rect">
            <a:avLst/>
          </a:prstGeom>
          <a:solidFill>
            <a:schemeClr val="accent1">
              <a:lumMod val="60000"/>
              <a:lumOff val="40000"/>
            </a:schemeClr>
          </a:solidFill>
        </p:spPr>
        <p:txBody>
          <a:bodyPr wrap="square">
            <a:spAutoFit/>
          </a:bodyPr>
          <a:lstStyle/>
          <a:p>
            <a:r>
              <a:rPr lang="fr-FR" smtClean="0"/>
              <a:t>proposition subordonnée relative</a:t>
            </a:r>
            <a:endParaRPr lang="fr-FR"/>
          </a:p>
        </p:txBody>
      </p:sp>
      <p:sp>
        <p:nvSpPr>
          <p:cNvPr id="19" name="Rectangle 18"/>
          <p:cNvSpPr/>
          <p:nvPr/>
        </p:nvSpPr>
        <p:spPr>
          <a:xfrm>
            <a:off x="8301316" y="2627075"/>
            <a:ext cx="3651244" cy="369332"/>
          </a:xfrm>
          <a:prstGeom prst="rect">
            <a:avLst/>
          </a:prstGeom>
          <a:solidFill>
            <a:schemeClr val="accent1">
              <a:lumMod val="60000"/>
              <a:lumOff val="40000"/>
            </a:schemeClr>
          </a:solidFill>
        </p:spPr>
        <p:txBody>
          <a:bodyPr wrap="square">
            <a:spAutoFit/>
          </a:bodyPr>
          <a:lstStyle/>
          <a:p>
            <a:r>
              <a:rPr lang="fr-FR" smtClean="0"/>
              <a:t>proposition subordonnée relative</a:t>
            </a:r>
            <a:endParaRPr lang="fr-FR"/>
          </a:p>
        </p:txBody>
      </p:sp>
      <p:sp>
        <p:nvSpPr>
          <p:cNvPr id="20" name="Rectangle 19"/>
          <p:cNvSpPr/>
          <p:nvPr/>
        </p:nvSpPr>
        <p:spPr>
          <a:xfrm>
            <a:off x="7234518" y="5753364"/>
            <a:ext cx="4719584" cy="369332"/>
          </a:xfrm>
          <a:prstGeom prst="rect">
            <a:avLst/>
          </a:prstGeom>
          <a:solidFill>
            <a:schemeClr val="bg1">
              <a:lumMod val="75000"/>
            </a:schemeClr>
          </a:solidFill>
        </p:spPr>
        <p:txBody>
          <a:bodyPr wrap="square">
            <a:spAutoFit/>
          </a:bodyPr>
          <a:lstStyle/>
          <a:p>
            <a:r>
              <a:rPr lang="fr-FR" smtClean="0"/>
              <a:t>proposition principale</a:t>
            </a:r>
            <a:endParaRPr lang="fr-FR"/>
          </a:p>
        </p:txBody>
      </p:sp>
      <p:sp>
        <p:nvSpPr>
          <p:cNvPr id="21" name="Rectangle 20"/>
          <p:cNvSpPr/>
          <p:nvPr/>
        </p:nvSpPr>
        <p:spPr>
          <a:xfrm>
            <a:off x="8301315" y="1776047"/>
            <a:ext cx="3652787" cy="369332"/>
          </a:xfrm>
          <a:prstGeom prst="rect">
            <a:avLst/>
          </a:prstGeom>
          <a:solidFill>
            <a:schemeClr val="accent1">
              <a:lumMod val="60000"/>
              <a:lumOff val="40000"/>
            </a:schemeClr>
          </a:solidFill>
        </p:spPr>
        <p:txBody>
          <a:bodyPr wrap="square">
            <a:spAutoFit/>
          </a:bodyPr>
          <a:lstStyle/>
          <a:p>
            <a:r>
              <a:rPr lang="fr-FR" smtClean="0"/>
              <a:t>proposition subordonnée relative</a:t>
            </a:r>
            <a:endParaRPr lang="fr-FR"/>
          </a:p>
        </p:txBody>
      </p:sp>
      <p:sp>
        <p:nvSpPr>
          <p:cNvPr id="22" name="Rectangle 21"/>
          <p:cNvSpPr/>
          <p:nvPr/>
        </p:nvSpPr>
        <p:spPr>
          <a:xfrm>
            <a:off x="7234518" y="6124596"/>
            <a:ext cx="4718044" cy="369332"/>
          </a:xfrm>
          <a:prstGeom prst="rect">
            <a:avLst/>
          </a:prstGeom>
          <a:solidFill>
            <a:schemeClr val="accent2">
              <a:lumMod val="40000"/>
              <a:lumOff val="60000"/>
            </a:schemeClr>
          </a:solidFill>
        </p:spPr>
        <p:txBody>
          <a:bodyPr wrap="square">
            <a:spAutoFit/>
          </a:bodyPr>
          <a:lstStyle/>
          <a:p>
            <a:r>
              <a:rPr lang="fr-FR" smtClean="0"/>
              <a:t>proposition subordonnée conjonctive</a:t>
            </a:r>
            <a:endParaRPr lang="fr-FR"/>
          </a:p>
        </p:txBody>
      </p:sp>
    </p:spTree>
    <p:extLst>
      <p:ext uri="{BB962C8B-B14F-4D97-AF65-F5344CB8AC3E}">
        <p14:creationId xmlns:p14="http://schemas.microsoft.com/office/powerpoint/2010/main" val="1640621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200273" y="250134"/>
            <a:ext cx="3451164" cy="3183349"/>
          </a:xfrm>
          <a:prstGeom prst="rect">
            <a:avLst/>
          </a:prstGeom>
        </p:spPr>
      </p:pic>
      <p:pic>
        <p:nvPicPr>
          <p:cNvPr id="4" name="Image 3"/>
          <p:cNvPicPr>
            <a:picLocks noChangeAspect="1"/>
          </p:cNvPicPr>
          <p:nvPr/>
        </p:nvPicPr>
        <p:blipFill>
          <a:blip r:embed="rId3"/>
          <a:stretch>
            <a:fillRect/>
          </a:stretch>
        </p:blipFill>
        <p:spPr>
          <a:xfrm>
            <a:off x="9158568" y="4472828"/>
            <a:ext cx="2857500" cy="2305050"/>
          </a:xfrm>
          <a:prstGeom prst="rect">
            <a:avLst/>
          </a:prstGeom>
        </p:spPr>
      </p:pic>
      <p:pic>
        <p:nvPicPr>
          <p:cNvPr id="5" name="Image 4"/>
          <p:cNvPicPr>
            <a:picLocks noChangeAspect="1"/>
          </p:cNvPicPr>
          <p:nvPr/>
        </p:nvPicPr>
        <p:blipFill>
          <a:blip r:embed="rId4"/>
          <a:stretch>
            <a:fillRect/>
          </a:stretch>
        </p:blipFill>
        <p:spPr>
          <a:xfrm>
            <a:off x="4643717" y="2469361"/>
            <a:ext cx="3517332" cy="2658450"/>
          </a:xfrm>
          <a:prstGeom prst="rect">
            <a:avLst/>
          </a:prstGeom>
        </p:spPr>
      </p:pic>
    </p:spTree>
    <p:extLst>
      <p:ext uri="{BB962C8B-B14F-4D97-AF65-F5344CB8AC3E}">
        <p14:creationId xmlns:p14="http://schemas.microsoft.com/office/powerpoint/2010/main" val="3901947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Découper le texte en informations</a:t>
            </a:r>
            <a:endParaRPr lang="fr-FR"/>
          </a:p>
        </p:txBody>
      </p:sp>
      <p:sp>
        <p:nvSpPr>
          <p:cNvPr id="3" name="Espace réservé du contenu 2"/>
          <p:cNvSpPr>
            <a:spLocks noGrp="1"/>
          </p:cNvSpPr>
          <p:nvPr>
            <p:ph idx="1"/>
          </p:nvPr>
        </p:nvSpPr>
        <p:spPr/>
        <p:txBody>
          <a:bodyPr/>
          <a:lstStyle/>
          <a:p>
            <a:r>
              <a:rPr lang="fr-FR" smtClean="0"/>
              <a:t>Une information se caractérise par deux éléments indispensables :</a:t>
            </a:r>
          </a:p>
          <a:p>
            <a:pPr lvl="1"/>
            <a:r>
              <a:rPr lang="fr-FR" smtClean="0"/>
              <a:t>un </a:t>
            </a:r>
            <a:r>
              <a:rPr lang="fr-FR" b="1" smtClean="0"/>
              <a:t>sujet</a:t>
            </a:r>
            <a:r>
              <a:rPr lang="fr-FR" smtClean="0"/>
              <a:t> : ce dont on parle</a:t>
            </a:r>
          </a:p>
          <a:p>
            <a:pPr lvl="1"/>
            <a:r>
              <a:rPr lang="fr-FR" smtClean="0"/>
              <a:t>un </a:t>
            </a:r>
            <a:r>
              <a:rPr lang="fr-FR" b="1" smtClean="0"/>
              <a:t>verbe</a:t>
            </a:r>
            <a:r>
              <a:rPr lang="fr-FR" smtClean="0"/>
              <a:t> : ce que l’on dit sur le sujet</a:t>
            </a:r>
          </a:p>
          <a:p>
            <a:r>
              <a:rPr lang="fr-FR" smtClean="0"/>
              <a:t>On peut donc compter le nombre d’informations dans une phrase en comptant le nombre de verbes ayant leur propre sujet.</a:t>
            </a:r>
          </a:p>
          <a:p>
            <a:r>
              <a:rPr lang="fr-FR" smtClean="0"/>
              <a:t> </a:t>
            </a:r>
            <a:r>
              <a:rPr lang="fr-FR" b="1" smtClean="0"/>
              <a:t>Ex1</a:t>
            </a:r>
            <a:r>
              <a:rPr lang="fr-FR" smtClean="0"/>
              <a:t> : </a:t>
            </a:r>
            <a:r>
              <a:rPr lang="fr-FR" i="1" smtClean="0">
                <a:solidFill>
                  <a:srgbClr val="7030A0"/>
                </a:solidFill>
              </a:rPr>
              <a:t>L’action suivit la pensée ; je saisis mon ancre et la jetai dans la rivière</a:t>
            </a:r>
            <a:r>
              <a:rPr lang="fr-FR" smtClean="0"/>
              <a:t>. </a:t>
            </a:r>
          </a:p>
          <a:p>
            <a:pPr lvl="1"/>
            <a:r>
              <a:rPr lang="fr-FR" smtClean="0">
                <a:solidFill>
                  <a:srgbClr val="FF0000"/>
                </a:solidFill>
              </a:rPr>
              <a:t>Trois</a:t>
            </a:r>
            <a:r>
              <a:rPr lang="fr-FR" smtClean="0"/>
              <a:t> verbes conjugués mais seulement </a:t>
            </a:r>
            <a:r>
              <a:rPr lang="fr-FR" smtClean="0">
                <a:solidFill>
                  <a:srgbClr val="FF0000"/>
                </a:solidFill>
              </a:rPr>
              <a:t>deux</a:t>
            </a:r>
            <a:r>
              <a:rPr lang="fr-FR" smtClean="0"/>
              <a:t> sujets : il y a donc </a:t>
            </a:r>
            <a:r>
              <a:rPr lang="fr-FR" smtClean="0">
                <a:solidFill>
                  <a:srgbClr val="FF0000"/>
                </a:solidFill>
              </a:rPr>
              <a:t>deux</a:t>
            </a:r>
            <a:r>
              <a:rPr lang="fr-FR" smtClean="0"/>
              <a:t> informations dans cette phrase. Ces informations sont séparées par un point-virgule : elles sont donc </a:t>
            </a:r>
            <a:r>
              <a:rPr lang="fr-FR" smtClean="0">
                <a:solidFill>
                  <a:srgbClr val="FF0000"/>
                </a:solidFill>
              </a:rPr>
              <a:t>juxtaposées</a:t>
            </a:r>
            <a:r>
              <a:rPr lang="fr-FR" smtClean="0"/>
              <a:t>.</a:t>
            </a:r>
          </a:p>
          <a:p>
            <a:endParaRPr lang="fr-FR"/>
          </a:p>
        </p:txBody>
      </p:sp>
    </p:spTree>
    <p:extLst>
      <p:ext uri="{BB962C8B-B14F-4D97-AF65-F5344CB8AC3E}">
        <p14:creationId xmlns:p14="http://schemas.microsoft.com/office/powerpoint/2010/main" val="1576629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Seconde phrase du premier paragraphe :</a:t>
            </a:r>
            <a:endParaRPr lang="fr-FR"/>
          </a:p>
        </p:txBody>
      </p:sp>
      <p:sp>
        <p:nvSpPr>
          <p:cNvPr id="3" name="Espace réservé du contenu 2"/>
          <p:cNvSpPr>
            <a:spLocks noGrp="1"/>
          </p:cNvSpPr>
          <p:nvPr>
            <p:ph idx="1"/>
          </p:nvPr>
        </p:nvSpPr>
        <p:spPr/>
        <p:txBody>
          <a:bodyPr>
            <a:normAutofit lnSpcReduction="10000"/>
          </a:bodyPr>
          <a:lstStyle/>
          <a:p>
            <a:r>
              <a:rPr lang="fr-FR" b="1" smtClean="0"/>
              <a:t>Ex2</a:t>
            </a:r>
            <a:r>
              <a:rPr lang="fr-FR" smtClean="0"/>
              <a:t> : </a:t>
            </a:r>
            <a:r>
              <a:rPr lang="fr-FR" i="1" smtClean="0">
                <a:solidFill>
                  <a:srgbClr val="7030A0"/>
                </a:solidFill>
              </a:rPr>
              <a:t>Il </a:t>
            </a:r>
            <a:r>
              <a:rPr lang="fr-FR" b="1" i="1" smtClean="0">
                <a:solidFill>
                  <a:srgbClr val="7030A0"/>
                </a:solidFill>
              </a:rPr>
              <a:t>faisait</a:t>
            </a:r>
            <a:r>
              <a:rPr lang="fr-FR" i="1" smtClean="0">
                <a:solidFill>
                  <a:srgbClr val="7030A0"/>
                </a:solidFill>
              </a:rPr>
              <a:t> un temps magnifique ; la lune </a:t>
            </a:r>
            <a:r>
              <a:rPr lang="fr-FR" b="1" i="1" smtClean="0">
                <a:solidFill>
                  <a:srgbClr val="7030A0"/>
                </a:solidFill>
              </a:rPr>
              <a:t>resplendissait</a:t>
            </a:r>
            <a:r>
              <a:rPr lang="fr-FR" i="1" smtClean="0">
                <a:solidFill>
                  <a:srgbClr val="7030A0"/>
                </a:solidFill>
              </a:rPr>
              <a:t>, le fleuve </a:t>
            </a:r>
            <a:r>
              <a:rPr lang="fr-FR" b="1" i="1" smtClean="0">
                <a:solidFill>
                  <a:srgbClr val="7030A0"/>
                </a:solidFill>
              </a:rPr>
              <a:t>brillait</a:t>
            </a:r>
            <a:r>
              <a:rPr lang="fr-FR" i="1" smtClean="0">
                <a:solidFill>
                  <a:srgbClr val="7030A0"/>
                </a:solidFill>
              </a:rPr>
              <a:t>, l’air </a:t>
            </a:r>
            <a:r>
              <a:rPr lang="fr-FR" b="1" i="1" smtClean="0">
                <a:solidFill>
                  <a:srgbClr val="7030A0"/>
                </a:solidFill>
              </a:rPr>
              <a:t>était</a:t>
            </a:r>
            <a:r>
              <a:rPr lang="fr-FR" i="1" smtClean="0">
                <a:solidFill>
                  <a:srgbClr val="7030A0"/>
                </a:solidFill>
              </a:rPr>
              <a:t> calme et doux</a:t>
            </a:r>
            <a:r>
              <a:rPr lang="fr-FR" i="1" smtClean="0"/>
              <a:t>.</a:t>
            </a:r>
          </a:p>
          <a:p>
            <a:r>
              <a:rPr lang="fr-FR" smtClean="0"/>
              <a:t>Dans cette phrase, nous avons quatre verbes, quatre sujets, et des séparations faibles (virgules, point-virgule). Nous avons donc quatre informations séparées, distinctes, même si elles sont complémentaires. </a:t>
            </a:r>
          </a:p>
          <a:p>
            <a:r>
              <a:rPr lang="fr-FR" smtClean="0"/>
              <a:t>L’analyse logique sera simple : nous avons quatre </a:t>
            </a:r>
            <a:r>
              <a:rPr lang="fr-FR" smtClean="0">
                <a:solidFill>
                  <a:srgbClr val="FF0000"/>
                </a:solidFill>
              </a:rPr>
              <a:t>propositions</a:t>
            </a:r>
            <a:r>
              <a:rPr lang="fr-FR" smtClean="0"/>
              <a:t> </a:t>
            </a:r>
            <a:r>
              <a:rPr lang="fr-FR" smtClean="0">
                <a:solidFill>
                  <a:schemeClr val="accent6">
                    <a:lumMod val="75000"/>
                  </a:schemeClr>
                </a:solidFill>
              </a:rPr>
              <a:t>indépendantes</a:t>
            </a:r>
            <a:r>
              <a:rPr lang="fr-FR" smtClean="0"/>
              <a:t> </a:t>
            </a:r>
            <a:r>
              <a:rPr lang="fr-FR" smtClean="0">
                <a:solidFill>
                  <a:srgbClr val="0070C0"/>
                </a:solidFill>
              </a:rPr>
              <a:t>juxtaposées</a:t>
            </a:r>
            <a:r>
              <a:rPr lang="fr-FR" smtClean="0"/>
              <a:t>.</a:t>
            </a:r>
          </a:p>
          <a:p>
            <a:pPr lvl="1"/>
            <a:r>
              <a:rPr lang="fr-FR" smtClean="0">
                <a:solidFill>
                  <a:srgbClr val="FF0000"/>
                </a:solidFill>
              </a:rPr>
              <a:t>propositions</a:t>
            </a:r>
            <a:r>
              <a:rPr lang="fr-FR" smtClean="0"/>
              <a:t> : quatre informations ( = quatre groupes verbaux)</a:t>
            </a:r>
          </a:p>
          <a:p>
            <a:pPr lvl="1"/>
            <a:r>
              <a:rPr lang="fr-FR" smtClean="0">
                <a:solidFill>
                  <a:schemeClr val="accent6">
                    <a:lumMod val="75000"/>
                  </a:schemeClr>
                </a:solidFill>
              </a:rPr>
              <a:t>indépendantes</a:t>
            </a:r>
            <a:r>
              <a:rPr lang="fr-FR" smtClean="0"/>
              <a:t> : ni complétées, ni compléments d’une autre proposition</a:t>
            </a:r>
          </a:p>
          <a:p>
            <a:pPr lvl="1"/>
            <a:r>
              <a:rPr lang="fr-FR" smtClean="0">
                <a:solidFill>
                  <a:srgbClr val="0070C0"/>
                </a:solidFill>
              </a:rPr>
              <a:t>juxtaposées</a:t>
            </a:r>
            <a:r>
              <a:rPr lang="fr-FR" smtClean="0"/>
              <a:t> : posées l’une à côté de l’autre.</a:t>
            </a:r>
            <a:endParaRPr lang="fr-FR"/>
          </a:p>
        </p:txBody>
      </p:sp>
    </p:spTree>
    <p:extLst>
      <p:ext uri="{BB962C8B-B14F-4D97-AF65-F5344CB8AC3E}">
        <p14:creationId xmlns:p14="http://schemas.microsoft.com/office/powerpoint/2010/main" val="2970976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Troisième phrase du premier paragraphe</a:t>
            </a:r>
            <a:endParaRPr lang="fr-FR"/>
          </a:p>
        </p:txBody>
      </p:sp>
      <p:sp>
        <p:nvSpPr>
          <p:cNvPr id="3" name="Espace réservé du contenu 2"/>
          <p:cNvSpPr>
            <a:spLocks noGrp="1"/>
          </p:cNvSpPr>
          <p:nvPr>
            <p:ph idx="1"/>
          </p:nvPr>
        </p:nvSpPr>
        <p:spPr>
          <a:xfrm>
            <a:off x="838200" y="1825625"/>
            <a:ext cx="7346795" cy="4351338"/>
          </a:xfrm>
        </p:spPr>
        <p:txBody>
          <a:bodyPr>
            <a:normAutofit fontScale="92500" lnSpcReduction="20000"/>
          </a:bodyPr>
          <a:lstStyle/>
          <a:p>
            <a:r>
              <a:rPr lang="fr-FR" b="1" smtClean="0"/>
              <a:t>Ex3</a:t>
            </a:r>
            <a:r>
              <a:rPr lang="fr-FR" smtClean="0"/>
              <a:t> : </a:t>
            </a:r>
            <a:r>
              <a:rPr lang="fr-FR" i="1" smtClean="0">
                <a:solidFill>
                  <a:srgbClr val="7030A0"/>
                </a:solidFill>
              </a:rPr>
              <a:t>Cette tranquillité me </a:t>
            </a:r>
            <a:r>
              <a:rPr lang="fr-FR" b="1" i="1" smtClean="0">
                <a:solidFill>
                  <a:srgbClr val="7030A0"/>
                </a:solidFill>
              </a:rPr>
              <a:t>tenta</a:t>
            </a:r>
            <a:r>
              <a:rPr lang="fr-FR" i="1" smtClean="0">
                <a:solidFill>
                  <a:srgbClr val="7030A0"/>
                </a:solidFill>
              </a:rPr>
              <a:t> ; je me </a:t>
            </a:r>
            <a:r>
              <a:rPr lang="fr-FR" b="1" i="1" smtClean="0">
                <a:solidFill>
                  <a:srgbClr val="7030A0"/>
                </a:solidFill>
              </a:rPr>
              <a:t>dis</a:t>
            </a:r>
            <a:r>
              <a:rPr lang="fr-FR" i="1" smtClean="0">
                <a:solidFill>
                  <a:srgbClr val="7030A0"/>
                </a:solidFill>
              </a:rPr>
              <a:t> qu’il </a:t>
            </a:r>
            <a:r>
              <a:rPr lang="fr-FR" b="1" i="1" smtClean="0">
                <a:solidFill>
                  <a:srgbClr val="7030A0"/>
                </a:solidFill>
              </a:rPr>
              <a:t>ferait</a:t>
            </a:r>
            <a:r>
              <a:rPr lang="fr-FR" i="1" smtClean="0">
                <a:solidFill>
                  <a:srgbClr val="7030A0"/>
                </a:solidFill>
              </a:rPr>
              <a:t> bien bon fumer une pipe en cet endroit</a:t>
            </a:r>
            <a:r>
              <a:rPr lang="fr-FR" smtClean="0"/>
              <a:t>.</a:t>
            </a:r>
          </a:p>
          <a:p>
            <a:r>
              <a:rPr lang="fr-FR" smtClean="0"/>
              <a:t>Cette phrase comporte trois groupes verbaux (donc trois propositions). </a:t>
            </a:r>
          </a:p>
          <a:p>
            <a:r>
              <a:rPr lang="fr-FR" smtClean="0"/>
              <a:t>Le premier groupe verbal est indépendant. </a:t>
            </a:r>
          </a:p>
          <a:p>
            <a:r>
              <a:rPr lang="fr-FR" smtClean="0"/>
              <a:t>Le second groupe verbal n’est pas indépendant. On a bien un sujet et un verbe, mais ce groupe verbal est complété par un autre groupe verbal qui en est le C.O.D.</a:t>
            </a:r>
          </a:p>
          <a:p>
            <a:r>
              <a:rPr lang="fr-FR" smtClean="0"/>
              <a:t>Un groupe complété par un autre se nomme en analyse logique « proposition </a:t>
            </a:r>
            <a:r>
              <a:rPr lang="fr-FR" b="1" smtClean="0">
                <a:solidFill>
                  <a:schemeClr val="accent6">
                    <a:lumMod val="75000"/>
                  </a:schemeClr>
                </a:solidFill>
              </a:rPr>
              <a:t>principale</a:t>
            </a:r>
            <a:r>
              <a:rPr lang="fr-FR" smtClean="0"/>
              <a:t> »</a:t>
            </a:r>
          </a:p>
          <a:p>
            <a:r>
              <a:rPr lang="fr-FR" smtClean="0"/>
              <a:t>Le groupe qui est le complément se nomme « proposition </a:t>
            </a:r>
            <a:r>
              <a:rPr lang="fr-FR" b="1" smtClean="0">
                <a:solidFill>
                  <a:schemeClr val="accent4">
                    <a:lumMod val="75000"/>
                  </a:schemeClr>
                </a:solidFill>
              </a:rPr>
              <a:t>subordonnée</a:t>
            </a:r>
            <a:r>
              <a:rPr lang="fr-FR" smtClean="0"/>
              <a:t> ». </a:t>
            </a:r>
            <a:endParaRPr lang="fr-FR"/>
          </a:p>
        </p:txBody>
      </p:sp>
      <p:sp>
        <p:nvSpPr>
          <p:cNvPr id="4" name="Rectangle 3"/>
          <p:cNvSpPr/>
          <p:nvPr/>
        </p:nvSpPr>
        <p:spPr>
          <a:xfrm>
            <a:off x="9437854" y="2849747"/>
            <a:ext cx="1077539"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algn="ctr"/>
            <a:r>
              <a:rPr lang="fr-FR" smtClean="0"/>
              <a:t>je me dis </a:t>
            </a:r>
            <a:endParaRPr lang="fr-FR"/>
          </a:p>
        </p:txBody>
      </p:sp>
      <p:sp>
        <p:nvSpPr>
          <p:cNvPr id="5" name="Rectangle 4"/>
          <p:cNvSpPr/>
          <p:nvPr/>
        </p:nvSpPr>
        <p:spPr>
          <a:xfrm>
            <a:off x="8542796" y="3909085"/>
            <a:ext cx="2867656" cy="64633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fr-FR" smtClean="0"/>
              <a:t>qu’il ferait bien bon fumer une pipe en cet endroit</a:t>
            </a:r>
            <a:endParaRPr lang="fr-FR"/>
          </a:p>
        </p:txBody>
      </p:sp>
      <p:sp>
        <p:nvSpPr>
          <p:cNvPr id="6" name="Rectangle 5"/>
          <p:cNvSpPr/>
          <p:nvPr/>
        </p:nvSpPr>
        <p:spPr>
          <a:xfrm>
            <a:off x="9594947" y="3379416"/>
            <a:ext cx="763351" cy="369332"/>
          </a:xfrm>
          <a:prstGeom prst="rect">
            <a:avLst/>
          </a:prstGeom>
        </p:spPr>
        <p:txBody>
          <a:bodyPr wrap="none">
            <a:spAutoFit/>
          </a:bodyPr>
          <a:lstStyle/>
          <a:p>
            <a:r>
              <a:rPr lang="fr-FR" smtClean="0"/>
              <a:t>quoi ?</a:t>
            </a:r>
            <a:endParaRPr lang="fr-FR"/>
          </a:p>
        </p:txBody>
      </p:sp>
      <p:sp>
        <p:nvSpPr>
          <p:cNvPr id="7" name="ZoneTexte 6"/>
          <p:cNvSpPr txBox="1"/>
          <p:nvPr/>
        </p:nvSpPr>
        <p:spPr>
          <a:xfrm>
            <a:off x="8542796" y="4607646"/>
            <a:ext cx="2867656" cy="369332"/>
          </a:xfrm>
          <a:prstGeom prst="rect">
            <a:avLst/>
          </a:prstGeom>
          <a:noFill/>
        </p:spPr>
        <p:txBody>
          <a:bodyPr wrap="square" rtlCol="0">
            <a:spAutoFit/>
          </a:bodyPr>
          <a:lstStyle/>
          <a:p>
            <a:pPr algn="ctr"/>
            <a:r>
              <a:rPr lang="fr-FR" smtClean="0"/>
              <a:t>c.o.d du verbe « se dire »</a:t>
            </a:r>
            <a:endParaRPr lang="fr-FR"/>
          </a:p>
        </p:txBody>
      </p:sp>
    </p:spTree>
    <p:extLst>
      <p:ext uri="{BB962C8B-B14F-4D97-AF65-F5344CB8AC3E}">
        <p14:creationId xmlns:p14="http://schemas.microsoft.com/office/powerpoint/2010/main" val="1795373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Les types de propositions subordonnées</a:t>
            </a:r>
            <a:endParaRPr lang="fr-FR"/>
          </a:p>
        </p:txBody>
      </p:sp>
      <p:sp>
        <p:nvSpPr>
          <p:cNvPr id="3" name="Espace réservé du contenu 2"/>
          <p:cNvSpPr>
            <a:spLocks noGrp="1"/>
          </p:cNvSpPr>
          <p:nvPr>
            <p:ph idx="1"/>
          </p:nvPr>
        </p:nvSpPr>
        <p:spPr>
          <a:xfrm>
            <a:off x="838200" y="1825625"/>
            <a:ext cx="10515600" cy="4628964"/>
          </a:xfrm>
        </p:spPr>
        <p:txBody>
          <a:bodyPr>
            <a:normAutofit fontScale="92500" lnSpcReduction="20000"/>
          </a:bodyPr>
          <a:lstStyle/>
          <a:p>
            <a:pPr marL="0" indent="0">
              <a:buNone/>
            </a:pPr>
            <a:r>
              <a:rPr lang="fr-FR" smtClean="0"/>
              <a:t>Il existe </a:t>
            </a:r>
            <a:r>
              <a:rPr lang="fr-FR" b="1" smtClean="0"/>
              <a:t>deux</a:t>
            </a:r>
            <a:r>
              <a:rPr lang="fr-FR" smtClean="0"/>
              <a:t> types (courants) de propositions </a:t>
            </a:r>
            <a:r>
              <a:rPr lang="fr-FR" b="1" smtClean="0">
                <a:solidFill>
                  <a:schemeClr val="accent4">
                    <a:lumMod val="75000"/>
                  </a:schemeClr>
                </a:solidFill>
              </a:rPr>
              <a:t>subordonnées</a:t>
            </a:r>
            <a:r>
              <a:rPr lang="fr-FR" smtClean="0"/>
              <a:t>. </a:t>
            </a:r>
          </a:p>
          <a:p>
            <a:pPr marL="514350" indent="-514350">
              <a:buFont typeface="+mj-lt"/>
              <a:buAutoNum type="arabicPeriod"/>
            </a:pPr>
            <a:r>
              <a:rPr lang="fr-FR" smtClean="0"/>
              <a:t>Celles qui complètent </a:t>
            </a:r>
            <a:r>
              <a:rPr lang="fr-FR" smtClean="0">
                <a:solidFill>
                  <a:srgbClr val="FF0000"/>
                </a:solidFill>
              </a:rPr>
              <a:t>un verbe </a:t>
            </a:r>
            <a:r>
              <a:rPr lang="fr-FR" smtClean="0"/>
              <a:t>dans la proposition principale : </a:t>
            </a:r>
            <a:r>
              <a:rPr lang="fr-FR" i="1" smtClean="0"/>
              <a:t>les propositions subordonnées </a:t>
            </a:r>
            <a:r>
              <a:rPr lang="fr-FR" b="1" i="1" smtClean="0">
                <a:solidFill>
                  <a:srgbClr val="FF0000"/>
                </a:solidFill>
              </a:rPr>
              <a:t>conjonctives</a:t>
            </a:r>
            <a:r>
              <a:rPr lang="fr-FR" i="1" smtClean="0"/>
              <a:t>. </a:t>
            </a:r>
            <a:endParaRPr lang="fr-FR" i="1" smtClean="0"/>
          </a:p>
          <a:p>
            <a:pPr lvl="1"/>
            <a:r>
              <a:rPr lang="fr-FR" i="1" smtClean="0"/>
              <a:t>elles peuvent alors être simplement </a:t>
            </a:r>
            <a:r>
              <a:rPr lang="fr-FR" b="1" i="1" smtClean="0">
                <a:solidFill>
                  <a:srgbClr val="FF0000"/>
                </a:solidFill>
              </a:rPr>
              <a:t>complétives</a:t>
            </a:r>
            <a:r>
              <a:rPr lang="fr-FR" i="1" smtClean="0"/>
              <a:t> (COD du verbe précédent)</a:t>
            </a:r>
          </a:p>
          <a:p>
            <a:pPr lvl="1"/>
            <a:r>
              <a:rPr lang="fr-FR" i="1" smtClean="0"/>
              <a:t>ou bien elles peuvent être </a:t>
            </a:r>
            <a:r>
              <a:rPr lang="fr-FR" b="1" i="1" smtClean="0">
                <a:solidFill>
                  <a:srgbClr val="FF0000"/>
                </a:solidFill>
              </a:rPr>
              <a:t>circonstancielles</a:t>
            </a:r>
            <a:r>
              <a:rPr lang="fr-FR" i="1" smtClean="0"/>
              <a:t> (de temps, de cause, de conséquence, de but, etc.)</a:t>
            </a:r>
            <a:endParaRPr lang="fr-FR" i="1" smtClean="0"/>
          </a:p>
          <a:p>
            <a:pPr marL="514350" indent="-514350">
              <a:buFont typeface="+mj-lt"/>
              <a:buAutoNum type="arabicPeriod"/>
            </a:pPr>
            <a:r>
              <a:rPr lang="fr-FR" smtClean="0"/>
              <a:t>Celles qui complètent </a:t>
            </a:r>
            <a:r>
              <a:rPr lang="fr-FR" smtClean="0">
                <a:solidFill>
                  <a:srgbClr val="FF0000"/>
                </a:solidFill>
              </a:rPr>
              <a:t>un nom </a:t>
            </a:r>
            <a:r>
              <a:rPr lang="fr-FR" smtClean="0"/>
              <a:t>dans la proposition principale : </a:t>
            </a:r>
            <a:r>
              <a:rPr lang="fr-FR" i="1" smtClean="0"/>
              <a:t>les propositions subordonnées </a:t>
            </a:r>
            <a:r>
              <a:rPr lang="fr-FR" b="1" i="1" smtClean="0">
                <a:solidFill>
                  <a:srgbClr val="FF0000"/>
                </a:solidFill>
              </a:rPr>
              <a:t>relatives</a:t>
            </a:r>
            <a:r>
              <a:rPr lang="fr-FR" i="1" smtClean="0"/>
              <a:t>.</a:t>
            </a:r>
          </a:p>
          <a:p>
            <a:pPr marL="0" indent="0">
              <a:buNone/>
            </a:pPr>
            <a:endParaRPr lang="fr-FR" i="1" smtClean="0"/>
          </a:p>
          <a:p>
            <a:pPr marL="0" indent="0">
              <a:buNone/>
            </a:pPr>
            <a:r>
              <a:rPr lang="fr-FR" sz="2200" i="1" smtClean="0"/>
              <a:t>Remarque :</a:t>
            </a:r>
          </a:p>
          <a:p>
            <a:pPr marL="0" indent="0">
              <a:buNone/>
            </a:pPr>
            <a:r>
              <a:rPr lang="fr-FR" sz="2200" i="1" smtClean="0"/>
              <a:t>Une proposition (un groupe verbal) qui est complément d’un groupe verbal peut être </a:t>
            </a:r>
            <a:r>
              <a:rPr lang="fr-FR" sz="2200" i="1" smtClean="0"/>
              <a:t>elle</a:t>
            </a:r>
            <a:r>
              <a:rPr lang="fr-FR" sz="2200" i="1" smtClean="0"/>
              <a:t>-même complétée </a:t>
            </a:r>
            <a:r>
              <a:rPr lang="fr-FR" sz="2200" i="1" smtClean="0"/>
              <a:t>par </a:t>
            </a:r>
            <a:r>
              <a:rPr lang="fr-FR" sz="2200" i="1" smtClean="0"/>
              <a:t>une </a:t>
            </a:r>
            <a:r>
              <a:rPr lang="fr-FR" sz="2200" i="1" smtClean="0"/>
              <a:t>troisième </a:t>
            </a:r>
            <a:r>
              <a:rPr lang="fr-FR" sz="2200" i="1" smtClean="0"/>
              <a:t>proposition. </a:t>
            </a:r>
            <a:r>
              <a:rPr lang="fr-FR" sz="2200" i="1" smtClean="0"/>
              <a:t>Cette</a:t>
            </a:r>
            <a:r>
              <a:rPr lang="fr-FR" sz="2200" i="1" smtClean="0"/>
              <a:t> proposition restera bien subordonnée dans l’analyse logique. Ce cas de figure est assez courant. </a:t>
            </a:r>
          </a:p>
          <a:p>
            <a:pPr marL="0" indent="0">
              <a:buNone/>
            </a:pPr>
            <a:r>
              <a:rPr lang="fr-FR" sz="2200" b="1" i="1" smtClean="0"/>
              <a:t>Ex.: </a:t>
            </a:r>
            <a:r>
              <a:rPr lang="fr-FR" sz="2200" smtClean="0"/>
              <a:t>[</a:t>
            </a:r>
            <a:r>
              <a:rPr lang="fr-FR" sz="2200" smtClean="0"/>
              <a:t>Je </a:t>
            </a:r>
            <a:r>
              <a:rPr lang="fr-FR" sz="2200" smtClean="0">
                <a:solidFill>
                  <a:srgbClr val="FF0000"/>
                </a:solidFill>
              </a:rPr>
              <a:t>voudrais</a:t>
            </a:r>
            <a:r>
              <a:rPr lang="fr-FR" sz="2200" smtClean="0"/>
              <a:t>] &lt;[</a:t>
            </a:r>
            <a:r>
              <a:rPr lang="fr-FR" sz="2200" b="1" smtClean="0"/>
              <a:t>que</a:t>
            </a:r>
            <a:r>
              <a:rPr lang="fr-FR" sz="2200" smtClean="0"/>
              <a:t> tu </a:t>
            </a:r>
            <a:r>
              <a:rPr lang="fr-FR" sz="2200" smtClean="0">
                <a:solidFill>
                  <a:srgbClr val="FF0000"/>
                </a:solidFill>
              </a:rPr>
              <a:t>lises</a:t>
            </a:r>
            <a:r>
              <a:rPr lang="fr-FR" sz="2200" smtClean="0"/>
              <a:t> le </a:t>
            </a:r>
            <a:r>
              <a:rPr lang="fr-FR" sz="2200" u="sng" smtClean="0"/>
              <a:t>livre</a:t>
            </a:r>
            <a:r>
              <a:rPr lang="fr-FR" sz="2200" smtClean="0"/>
              <a:t>] &lt; [</a:t>
            </a:r>
            <a:r>
              <a:rPr lang="fr-FR" sz="2200" b="1" smtClean="0"/>
              <a:t>dont</a:t>
            </a:r>
            <a:r>
              <a:rPr lang="fr-FR" sz="2200" smtClean="0"/>
              <a:t> je </a:t>
            </a:r>
            <a:r>
              <a:rPr lang="fr-FR" sz="2200" smtClean="0">
                <a:solidFill>
                  <a:srgbClr val="FF0000"/>
                </a:solidFill>
              </a:rPr>
              <a:t>t’ai parlé</a:t>
            </a:r>
            <a:r>
              <a:rPr lang="fr-FR" sz="2200" smtClean="0"/>
              <a:t>].</a:t>
            </a:r>
            <a:endParaRPr lang="fr-FR" sz="2200"/>
          </a:p>
        </p:txBody>
      </p:sp>
    </p:spTree>
    <p:extLst>
      <p:ext uri="{BB962C8B-B14F-4D97-AF65-F5344CB8AC3E}">
        <p14:creationId xmlns:p14="http://schemas.microsoft.com/office/powerpoint/2010/main" val="1903338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Première phrase du premier paragraphe</a:t>
            </a:r>
            <a:endParaRPr lang="fr-FR"/>
          </a:p>
        </p:txBody>
      </p:sp>
      <p:sp>
        <p:nvSpPr>
          <p:cNvPr id="3" name="Espace réservé du contenu 2"/>
          <p:cNvSpPr>
            <a:spLocks noGrp="1"/>
          </p:cNvSpPr>
          <p:nvPr>
            <p:ph idx="1"/>
          </p:nvPr>
        </p:nvSpPr>
        <p:spPr/>
        <p:txBody>
          <a:bodyPr>
            <a:normAutofit/>
          </a:bodyPr>
          <a:lstStyle/>
          <a:p>
            <a:r>
              <a:rPr lang="fr-FR" b="1" smtClean="0"/>
              <a:t>Ex4</a:t>
            </a:r>
            <a:r>
              <a:rPr lang="fr-FR" smtClean="0"/>
              <a:t>. </a:t>
            </a:r>
            <a:r>
              <a:rPr lang="fr-FR" i="1" smtClean="0">
                <a:solidFill>
                  <a:srgbClr val="7030A0"/>
                </a:solidFill>
              </a:rPr>
              <a:t>Un soir, </a:t>
            </a:r>
            <a:r>
              <a:rPr lang="fr-FR" b="1" i="1" smtClean="0">
                <a:solidFill>
                  <a:srgbClr val="FF0000"/>
                </a:solidFill>
              </a:rPr>
              <a:t>comme</a:t>
            </a:r>
            <a:r>
              <a:rPr lang="fr-FR" i="1" smtClean="0">
                <a:solidFill>
                  <a:srgbClr val="7030A0"/>
                </a:solidFill>
              </a:rPr>
              <a:t> je </a:t>
            </a:r>
            <a:r>
              <a:rPr lang="fr-FR" i="1" u="sng" smtClean="0">
                <a:solidFill>
                  <a:srgbClr val="7030A0"/>
                </a:solidFill>
              </a:rPr>
              <a:t>revenais</a:t>
            </a:r>
            <a:r>
              <a:rPr lang="fr-FR" i="1" smtClean="0">
                <a:solidFill>
                  <a:srgbClr val="7030A0"/>
                </a:solidFill>
              </a:rPr>
              <a:t> tout seul et assez fatigué, traînant péniblement mon gros bateau, un océan de douze pieds, </a:t>
            </a:r>
            <a:r>
              <a:rPr lang="fr-FR" b="1" i="1" smtClean="0">
                <a:solidFill>
                  <a:srgbClr val="FF0000"/>
                </a:solidFill>
              </a:rPr>
              <a:t>dont</a:t>
            </a:r>
            <a:r>
              <a:rPr lang="fr-FR" i="1" smtClean="0">
                <a:solidFill>
                  <a:srgbClr val="7030A0"/>
                </a:solidFill>
              </a:rPr>
              <a:t> je </a:t>
            </a:r>
            <a:r>
              <a:rPr lang="fr-FR" i="1" u="sng" smtClean="0">
                <a:solidFill>
                  <a:srgbClr val="7030A0"/>
                </a:solidFill>
              </a:rPr>
              <a:t>me servais</a:t>
            </a:r>
            <a:r>
              <a:rPr lang="fr-FR" i="1" smtClean="0">
                <a:solidFill>
                  <a:srgbClr val="7030A0"/>
                </a:solidFill>
              </a:rPr>
              <a:t> toujours la nuit, je </a:t>
            </a:r>
            <a:r>
              <a:rPr lang="fr-FR" i="1" u="sng" smtClean="0">
                <a:solidFill>
                  <a:srgbClr val="7030A0"/>
                </a:solidFill>
              </a:rPr>
              <a:t>m’arrêtai</a:t>
            </a:r>
            <a:r>
              <a:rPr lang="fr-FR" i="1" smtClean="0">
                <a:solidFill>
                  <a:srgbClr val="7030A0"/>
                </a:solidFill>
              </a:rPr>
              <a:t> quelques secondes pour reprendre haleine auprès de la pointe des roseaux, là-bas, deux cents mètres environ avant le pont du chemin de fer.</a:t>
            </a:r>
          </a:p>
          <a:p>
            <a:r>
              <a:rPr lang="fr-FR" smtClean="0"/>
              <a:t>Pour découper correctement cette phrase en informations, on recherche les </a:t>
            </a:r>
            <a:r>
              <a:rPr lang="fr-FR" smtClean="0">
                <a:solidFill>
                  <a:srgbClr val="FF0000"/>
                </a:solidFill>
              </a:rPr>
              <a:t>verbes</a:t>
            </a:r>
            <a:r>
              <a:rPr lang="fr-FR" smtClean="0"/>
              <a:t> et leur </a:t>
            </a:r>
            <a:r>
              <a:rPr lang="fr-FR" smtClean="0">
                <a:solidFill>
                  <a:srgbClr val="FF0000"/>
                </a:solidFill>
              </a:rPr>
              <a:t>sujet</a:t>
            </a:r>
            <a:r>
              <a:rPr lang="fr-FR" smtClean="0"/>
              <a:t>. Il y a trois verbes conjugués, ayant un sujet. Ils sont soulignés.</a:t>
            </a:r>
          </a:p>
          <a:p>
            <a:r>
              <a:rPr lang="fr-FR" smtClean="0"/>
              <a:t>Ensuite, on recherche les mots ou les ponctuations qui indiqueraient un lien entre des idées. Ces mots ici sont « </a:t>
            </a:r>
            <a:r>
              <a:rPr lang="fr-FR" smtClean="0">
                <a:solidFill>
                  <a:srgbClr val="7030A0"/>
                </a:solidFill>
              </a:rPr>
              <a:t>comme</a:t>
            </a:r>
            <a:r>
              <a:rPr lang="fr-FR" smtClean="0"/>
              <a:t> » et « </a:t>
            </a:r>
            <a:r>
              <a:rPr lang="fr-FR" smtClean="0">
                <a:solidFill>
                  <a:srgbClr val="7030A0"/>
                </a:solidFill>
              </a:rPr>
              <a:t>dont</a:t>
            </a:r>
            <a:r>
              <a:rPr lang="fr-FR" smtClean="0"/>
              <a:t> ». </a:t>
            </a:r>
            <a:endParaRPr lang="fr-FR"/>
          </a:p>
        </p:txBody>
      </p:sp>
    </p:spTree>
    <p:extLst>
      <p:ext uri="{BB962C8B-B14F-4D97-AF65-F5344CB8AC3E}">
        <p14:creationId xmlns:p14="http://schemas.microsoft.com/office/powerpoint/2010/main" val="96962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4730" y="382033"/>
            <a:ext cx="11259015" cy="1015663"/>
          </a:xfrm>
          <a:prstGeom prst="rect">
            <a:avLst/>
          </a:prstGeom>
        </p:spPr>
        <p:txBody>
          <a:bodyPr wrap="square">
            <a:spAutoFit/>
          </a:bodyPr>
          <a:lstStyle/>
          <a:p>
            <a:r>
              <a:rPr lang="fr-FR" sz="2000" smtClean="0"/>
              <a:t>Un soir, [</a:t>
            </a:r>
            <a:r>
              <a:rPr lang="fr-FR" sz="2000" b="1" smtClean="0">
                <a:solidFill>
                  <a:schemeClr val="accent6">
                    <a:lumMod val="75000"/>
                  </a:schemeClr>
                </a:solidFill>
              </a:rPr>
              <a:t>comme</a:t>
            </a:r>
            <a:r>
              <a:rPr lang="fr-FR" sz="2000" smtClean="0">
                <a:solidFill>
                  <a:schemeClr val="accent6">
                    <a:lumMod val="75000"/>
                  </a:schemeClr>
                </a:solidFill>
              </a:rPr>
              <a:t> je revenais tout seul et assez fatigué, traînant péniblement mon gros bateau, un </a:t>
            </a:r>
            <a:r>
              <a:rPr lang="fr-FR" sz="2000" i="1" smtClean="0">
                <a:solidFill>
                  <a:schemeClr val="accent6">
                    <a:lumMod val="75000"/>
                  </a:schemeClr>
                </a:solidFill>
              </a:rPr>
              <a:t>océan</a:t>
            </a:r>
            <a:r>
              <a:rPr lang="fr-FR" sz="2000" smtClean="0">
                <a:solidFill>
                  <a:schemeClr val="accent6">
                    <a:lumMod val="75000"/>
                  </a:schemeClr>
                </a:solidFill>
              </a:rPr>
              <a:t> de douze pieds,]</a:t>
            </a:r>
            <a:r>
              <a:rPr lang="fr-FR" sz="2000" smtClean="0"/>
              <a:t> [</a:t>
            </a:r>
            <a:r>
              <a:rPr lang="fr-FR" sz="2000" b="1" smtClean="0">
                <a:solidFill>
                  <a:schemeClr val="accent2">
                    <a:lumMod val="75000"/>
                  </a:schemeClr>
                </a:solidFill>
              </a:rPr>
              <a:t>dont</a:t>
            </a:r>
            <a:r>
              <a:rPr lang="fr-FR" sz="2000" smtClean="0">
                <a:solidFill>
                  <a:schemeClr val="accent2">
                    <a:lumMod val="75000"/>
                  </a:schemeClr>
                </a:solidFill>
              </a:rPr>
              <a:t> je me servais toujours la nuit</a:t>
            </a:r>
            <a:r>
              <a:rPr lang="fr-FR" sz="2000" smtClean="0"/>
              <a:t>,] je m’arrêtai quelques secondes pour reprendre haleine auprès de la pointe des roseaux, là-bas, deux cents mètres environ avant le pont du chemin de fer.</a:t>
            </a:r>
            <a:endParaRPr lang="fr-FR" sz="2000"/>
          </a:p>
        </p:txBody>
      </p:sp>
      <p:sp>
        <p:nvSpPr>
          <p:cNvPr id="5" name="ZoneTexte 4"/>
          <p:cNvSpPr txBox="1"/>
          <p:nvPr/>
        </p:nvSpPr>
        <p:spPr>
          <a:xfrm>
            <a:off x="594730" y="1628078"/>
            <a:ext cx="7489904" cy="5078313"/>
          </a:xfrm>
          <a:prstGeom prst="rect">
            <a:avLst/>
          </a:prstGeom>
          <a:noFill/>
        </p:spPr>
        <p:txBody>
          <a:bodyPr wrap="square" rtlCol="0">
            <a:spAutoFit/>
          </a:bodyPr>
          <a:lstStyle/>
          <a:p>
            <a:r>
              <a:rPr lang="fr-FR" smtClean="0"/>
              <a:t>Ce découpage est logique : </a:t>
            </a:r>
          </a:p>
          <a:p>
            <a:pPr marL="285750" indent="-285750">
              <a:buFont typeface="Arial" panose="020B0604020202020204" pitchFamily="34" charset="0"/>
              <a:buChar char="•"/>
            </a:pPr>
            <a:r>
              <a:rPr lang="fr-FR" smtClean="0"/>
              <a:t>je découpe après « douze pieds » parce que j’ai un autre verbe ensuite, donc une autre proposition. </a:t>
            </a:r>
          </a:p>
          <a:p>
            <a:pPr marL="285750" indent="-285750">
              <a:buFont typeface="Arial" panose="020B0604020202020204" pitchFamily="34" charset="0"/>
              <a:buChar char="•"/>
            </a:pPr>
            <a:r>
              <a:rPr lang="fr-FR" smtClean="0"/>
              <a:t>De même, je m’arrête après « la nuit » parce que j’ai un nouveau sujet et un nouveau verbe.</a:t>
            </a:r>
          </a:p>
          <a:p>
            <a:endParaRPr lang="fr-FR" smtClean="0"/>
          </a:p>
          <a:p>
            <a:r>
              <a:rPr lang="fr-FR" smtClean="0"/>
              <a:t>Si l’on enlève les deux groupes verbaux colorés, il reste un groupe verbal :  </a:t>
            </a:r>
          </a:p>
          <a:p>
            <a:r>
              <a:rPr lang="fr-FR" i="1" smtClean="0">
                <a:solidFill>
                  <a:schemeClr val="accent1">
                    <a:lumMod val="75000"/>
                  </a:schemeClr>
                </a:solidFill>
              </a:rPr>
              <a:t>Un soir, </a:t>
            </a:r>
            <a:r>
              <a:rPr lang="fr-FR" i="1">
                <a:solidFill>
                  <a:schemeClr val="accent1">
                    <a:lumMod val="75000"/>
                  </a:schemeClr>
                </a:solidFill>
              </a:rPr>
              <a:t>je m’arrêtai quelques secondes pour reprendre haleine auprès de la pointe des roseaux, là-bas, deux cents mètres environ avant le pont du chemin de fer</a:t>
            </a:r>
            <a:r>
              <a:rPr lang="fr-FR" i="1" smtClean="0">
                <a:solidFill>
                  <a:schemeClr val="accent1">
                    <a:lumMod val="75000"/>
                  </a:schemeClr>
                </a:solidFill>
              </a:rPr>
              <a:t>.</a:t>
            </a:r>
          </a:p>
          <a:p>
            <a:r>
              <a:rPr lang="fr-FR" smtClean="0"/>
              <a:t>C’est la proposition </a:t>
            </a:r>
            <a:r>
              <a:rPr lang="fr-FR" b="1" smtClean="0"/>
              <a:t>principale</a:t>
            </a:r>
            <a:r>
              <a:rPr lang="fr-FR" smtClean="0"/>
              <a:t>, qui est complété par le groupe en vert.</a:t>
            </a:r>
          </a:p>
          <a:p>
            <a:r>
              <a:rPr lang="fr-FR" smtClean="0"/>
              <a:t>Le groupe verbal « </a:t>
            </a:r>
            <a:r>
              <a:rPr lang="fr-FR" b="1" smtClean="0">
                <a:solidFill>
                  <a:schemeClr val="accent6">
                    <a:lumMod val="75000"/>
                  </a:schemeClr>
                </a:solidFill>
              </a:rPr>
              <a:t>comme</a:t>
            </a:r>
            <a:r>
              <a:rPr lang="fr-FR" smtClean="0">
                <a:solidFill>
                  <a:schemeClr val="accent6">
                    <a:lumMod val="75000"/>
                  </a:schemeClr>
                </a:solidFill>
              </a:rPr>
              <a:t> </a:t>
            </a:r>
            <a:r>
              <a:rPr lang="fr-FR">
                <a:solidFill>
                  <a:schemeClr val="accent6">
                    <a:lumMod val="75000"/>
                  </a:schemeClr>
                </a:solidFill>
              </a:rPr>
              <a:t>je revenais tout seul et assez fatigué, traînant péniblement mon gros bateau, un océan de douze </a:t>
            </a:r>
            <a:r>
              <a:rPr lang="fr-FR" smtClean="0">
                <a:solidFill>
                  <a:schemeClr val="accent6">
                    <a:lumMod val="75000"/>
                  </a:schemeClr>
                </a:solidFill>
              </a:rPr>
              <a:t>pieds</a:t>
            </a:r>
            <a:r>
              <a:rPr lang="fr-FR" smtClean="0"/>
              <a:t> »  sert à </a:t>
            </a:r>
            <a:r>
              <a:rPr lang="fr-FR" smtClean="0"/>
              <a:t>définir le moment (ou la cause, au choix) de </a:t>
            </a:r>
            <a:r>
              <a:rPr lang="fr-FR" smtClean="0"/>
              <a:t>l’arrêt. </a:t>
            </a:r>
            <a:endParaRPr lang="fr-FR" smtClean="0"/>
          </a:p>
          <a:p>
            <a:r>
              <a:rPr lang="fr-FR" smtClean="0"/>
              <a:t>Il </a:t>
            </a:r>
            <a:r>
              <a:rPr lang="fr-FR" smtClean="0"/>
              <a:t>est </a:t>
            </a:r>
            <a:r>
              <a:rPr lang="fr-FR" b="1" smtClean="0"/>
              <a:t>complément circonstanciel de </a:t>
            </a:r>
            <a:r>
              <a:rPr lang="fr-FR" b="1" smtClean="0"/>
              <a:t>(temps/cause) </a:t>
            </a:r>
            <a:r>
              <a:rPr lang="fr-FR" smtClean="0"/>
              <a:t>du verbe « s’arrêter ».  </a:t>
            </a:r>
          </a:p>
          <a:p>
            <a:r>
              <a:rPr lang="fr-FR" smtClean="0"/>
              <a:t>Le groupe verbal « </a:t>
            </a:r>
            <a:r>
              <a:rPr lang="fr-FR" b="1" smtClean="0">
                <a:solidFill>
                  <a:schemeClr val="accent2">
                    <a:lumMod val="75000"/>
                  </a:schemeClr>
                </a:solidFill>
              </a:rPr>
              <a:t>dont</a:t>
            </a:r>
            <a:r>
              <a:rPr lang="fr-FR" smtClean="0">
                <a:solidFill>
                  <a:schemeClr val="accent2">
                    <a:lumMod val="75000"/>
                  </a:schemeClr>
                </a:solidFill>
              </a:rPr>
              <a:t> je me servais toujours la nuit </a:t>
            </a:r>
            <a:r>
              <a:rPr lang="fr-FR" smtClean="0"/>
              <a:t> » sert à donner une information sur le </a:t>
            </a:r>
            <a:r>
              <a:rPr lang="fr-FR" b="1" smtClean="0"/>
              <a:t>bateau</a:t>
            </a:r>
            <a:r>
              <a:rPr lang="fr-FR" smtClean="0"/>
              <a:t>. Il complète ce </a:t>
            </a:r>
            <a:r>
              <a:rPr lang="fr-FR" b="1" smtClean="0"/>
              <a:t>nom</a:t>
            </a:r>
            <a:r>
              <a:rPr lang="fr-FR" smtClean="0"/>
              <a:t>.</a:t>
            </a:r>
            <a:endParaRPr lang="fr-FR"/>
          </a:p>
          <a:p>
            <a:r>
              <a:rPr lang="fr-FR" smtClean="0"/>
              <a:t> </a:t>
            </a:r>
            <a:endParaRPr lang="fr-FR"/>
          </a:p>
        </p:txBody>
      </p:sp>
      <p:sp>
        <p:nvSpPr>
          <p:cNvPr id="6" name="Rectangle 5"/>
          <p:cNvSpPr/>
          <p:nvPr/>
        </p:nvSpPr>
        <p:spPr>
          <a:xfrm>
            <a:off x="8467493" y="1628078"/>
            <a:ext cx="3475462"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fr-FR" smtClean="0"/>
              <a:t>Un soir, je m’arrêtai quelques secondes pour reprendre haleine auprès de la pointe des roseaux, là-bas, deux cents mètres environ avant le pont du chemin de fer.</a:t>
            </a:r>
            <a:endParaRPr lang="fr-FR"/>
          </a:p>
        </p:txBody>
      </p:sp>
      <p:sp>
        <p:nvSpPr>
          <p:cNvPr id="7" name="Rectangle 6"/>
          <p:cNvSpPr/>
          <p:nvPr/>
        </p:nvSpPr>
        <p:spPr>
          <a:xfrm>
            <a:off x="8443642" y="3803027"/>
            <a:ext cx="3523163"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fr-FR" b="1" smtClean="0">
                <a:solidFill>
                  <a:schemeClr val="accent6">
                    <a:lumMod val="75000"/>
                  </a:schemeClr>
                </a:solidFill>
              </a:rPr>
              <a:t>comme</a:t>
            </a:r>
            <a:r>
              <a:rPr lang="fr-FR" smtClean="0">
                <a:solidFill>
                  <a:schemeClr val="accent6">
                    <a:lumMod val="75000"/>
                  </a:schemeClr>
                </a:solidFill>
              </a:rPr>
              <a:t> je revenais tout seul et assez fatigué, traînant péniblement mon gros bateau, un océan de douze pieds</a:t>
            </a:r>
            <a:r>
              <a:rPr lang="fr-FR" smtClean="0"/>
              <a:t> </a:t>
            </a:r>
            <a:endParaRPr lang="fr-FR"/>
          </a:p>
        </p:txBody>
      </p:sp>
      <p:sp>
        <p:nvSpPr>
          <p:cNvPr id="8" name="Rectangle 7"/>
          <p:cNvSpPr/>
          <p:nvPr/>
        </p:nvSpPr>
        <p:spPr>
          <a:xfrm>
            <a:off x="8419792" y="5845273"/>
            <a:ext cx="3523163"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fr-FR" b="1" smtClean="0">
                <a:solidFill>
                  <a:schemeClr val="accent2">
                    <a:lumMod val="75000"/>
                  </a:schemeClr>
                </a:solidFill>
              </a:rPr>
              <a:t>dont</a:t>
            </a:r>
            <a:r>
              <a:rPr lang="fr-FR" smtClean="0">
                <a:solidFill>
                  <a:schemeClr val="accent2">
                    <a:lumMod val="75000"/>
                  </a:schemeClr>
                </a:solidFill>
              </a:rPr>
              <a:t> je me servais toujours la nuit </a:t>
            </a:r>
            <a:endParaRPr lang="fr-FR"/>
          </a:p>
        </p:txBody>
      </p:sp>
      <p:cxnSp>
        <p:nvCxnSpPr>
          <p:cNvPr id="10" name="Connecteur en angle 9"/>
          <p:cNvCxnSpPr>
            <a:stCxn id="7" idx="1"/>
            <a:endCxn id="8" idx="1"/>
          </p:cNvCxnSpPr>
          <p:nvPr/>
        </p:nvCxnSpPr>
        <p:spPr>
          <a:xfrm rot="10800000" flipV="1">
            <a:off x="8419792" y="4403191"/>
            <a:ext cx="23850" cy="1626747"/>
          </a:xfrm>
          <a:prstGeom prst="bentConnector3">
            <a:avLst>
              <a:gd name="adj1" fmla="val 10584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en angle 11"/>
          <p:cNvCxnSpPr>
            <a:stCxn id="6" idx="1"/>
            <a:endCxn id="7" idx="0"/>
          </p:cNvCxnSpPr>
          <p:nvPr/>
        </p:nvCxnSpPr>
        <p:spPr>
          <a:xfrm rot="10800000" flipH="1" flipV="1">
            <a:off x="8467492" y="2366741"/>
            <a:ext cx="1737731" cy="1436285"/>
          </a:xfrm>
          <a:prstGeom prst="bentConnector4">
            <a:avLst>
              <a:gd name="adj1" fmla="val -13155"/>
              <a:gd name="adj2" fmla="val 75714"/>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8887524" y="5015417"/>
            <a:ext cx="3253711" cy="369332"/>
          </a:xfrm>
          <a:prstGeom prst="rect">
            <a:avLst/>
          </a:prstGeom>
          <a:noFill/>
        </p:spPr>
        <p:txBody>
          <a:bodyPr wrap="none" rtlCol="0">
            <a:spAutoFit/>
          </a:bodyPr>
          <a:lstStyle/>
          <a:p>
            <a:r>
              <a:rPr lang="fr-FR" smtClean="0"/>
              <a:t>c.c.temps </a:t>
            </a:r>
            <a:r>
              <a:rPr lang="fr-FR" smtClean="0"/>
              <a:t>du verbe « s’arrêter »</a:t>
            </a:r>
            <a:endParaRPr lang="fr-FR"/>
          </a:p>
        </p:txBody>
      </p:sp>
      <p:sp>
        <p:nvSpPr>
          <p:cNvPr id="14" name="ZoneTexte 13"/>
          <p:cNvSpPr txBox="1"/>
          <p:nvPr/>
        </p:nvSpPr>
        <p:spPr>
          <a:xfrm>
            <a:off x="8833919" y="6208358"/>
            <a:ext cx="3199274" cy="369332"/>
          </a:xfrm>
          <a:prstGeom prst="rect">
            <a:avLst/>
          </a:prstGeom>
          <a:noFill/>
        </p:spPr>
        <p:txBody>
          <a:bodyPr wrap="none" rtlCol="0">
            <a:spAutoFit/>
          </a:bodyPr>
          <a:lstStyle/>
          <a:p>
            <a:r>
              <a:rPr lang="fr-FR" smtClean="0"/>
              <a:t>complément du nom « bateau »</a:t>
            </a:r>
            <a:endParaRPr lang="fr-FR"/>
          </a:p>
        </p:txBody>
      </p:sp>
    </p:spTree>
    <p:extLst>
      <p:ext uri="{BB962C8B-B14F-4D97-AF65-F5344CB8AC3E}">
        <p14:creationId xmlns:p14="http://schemas.microsoft.com/office/powerpoint/2010/main" val="77527361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3491</Words>
  <Application>Microsoft Office PowerPoint</Application>
  <PresentationFormat>Grand écran</PresentationFormat>
  <Paragraphs>193</Paragraphs>
  <Slides>20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Arial</vt:lpstr>
      <vt:lpstr>Calibri</vt:lpstr>
      <vt:lpstr>Calibri Light</vt:lpstr>
      <vt:lpstr>Thème Office</vt:lpstr>
      <vt:lpstr>Analyse logique</vt:lpstr>
      <vt:lpstr>Le texte servant d’exemple (début)</vt:lpstr>
      <vt:lpstr>Présentation PowerPoint</vt:lpstr>
      <vt:lpstr>Découper le texte en informations</vt:lpstr>
      <vt:lpstr>Seconde phrase du premier paragraphe :</vt:lpstr>
      <vt:lpstr>Troisième phrase du premier paragraphe</vt:lpstr>
      <vt:lpstr>Les types de propositions subordonnées</vt:lpstr>
      <vt:lpstr>Première phrase du premier paragraphe</vt:lpstr>
      <vt:lpstr>Présentation PowerPoint</vt:lpstr>
      <vt:lpstr>Présentation PowerPoint</vt:lpstr>
      <vt:lpstr>Présentation PowerPoint</vt:lpstr>
      <vt:lpstr>Présentation PowerPoint</vt:lpstr>
      <vt:lpstr>Le texte servant d’exemple (suite)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HSH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logique</dc:title>
  <dc:creator>Collège les Pins</dc:creator>
  <cp:lastModifiedBy>Collège les Pins</cp:lastModifiedBy>
  <cp:revision>29</cp:revision>
  <dcterms:created xsi:type="dcterms:W3CDTF">2021-11-10T11:17:50Z</dcterms:created>
  <dcterms:modified xsi:type="dcterms:W3CDTF">2022-06-23T22:59:12Z</dcterms:modified>
</cp:coreProperties>
</file>