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60" r:id="rId3"/>
    <p:sldId id="264" r:id="rId4"/>
    <p:sldId id="263" r:id="rId5"/>
    <p:sldId id="257" r:id="rId6"/>
    <p:sldId id="258" r:id="rId7"/>
    <p:sldId id="262" r:id="rId8"/>
    <p:sldId id="266" r:id="rId9"/>
    <p:sldId id="265" r:id="rId10"/>
    <p:sldId id="259" r:id="rId11"/>
  </p:sldIdLst>
  <p:sldSz cx="9144000" cy="6858000" type="screen4x3"/>
  <p:notesSz cx="6797675" cy="987266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73" autoAdjust="0"/>
    <p:restoredTop sz="94868" autoAdjust="0"/>
  </p:normalViewPr>
  <p:slideViewPr>
    <p:cSldViewPr>
      <p:cViewPr>
        <p:scale>
          <a:sx n="250" d="100"/>
          <a:sy n="250" d="100"/>
        </p:scale>
        <p:origin x="-78" y="65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5553AB6F-B9DE-4486-8C19-15913DD78FC6}" type="datetimeFigureOut">
              <a:rPr lang="fr-FR" smtClean="0"/>
              <a:pPr/>
              <a:t>21/06/2019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64C7A2-10EA-4E99-AB38-C7BF5685004A}"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553AB6F-B9DE-4486-8C19-15913DD78FC6}" type="datetimeFigureOut">
              <a:rPr lang="fr-FR" smtClean="0"/>
              <a:pPr/>
              <a:t>21/06/2019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64C7A2-10EA-4E99-AB38-C7BF5685004A}"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553AB6F-B9DE-4486-8C19-15913DD78FC6}" type="datetimeFigureOut">
              <a:rPr lang="fr-FR" smtClean="0"/>
              <a:pPr/>
              <a:t>21/06/2019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64C7A2-10EA-4E99-AB38-C7BF5685004A}"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553AB6F-B9DE-4486-8C19-15913DD78FC6}" type="datetimeFigureOut">
              <a:rPr lang="fr-FR" smtClean="0"/>
              <a:pPr/>
              <a:t>21/06/2019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64C7A2-10EA-4E99-AB38-C7BF5685004A}"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553AB6F-B9DE-4486-8C19-15913DD78FC6}" type="datetimeFigureOut">
              <a:rPr lang="fr-FR" smtClean="0"/>
              <a:pPr/>
              <a:t>21/06/2019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64C7A2-10EA-4E99-AB38-C7BF5685004A}"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553AB6F-B9DE-4486-8C19-15913DD78FC6}" type="datetimeFigureOut">
              <a:rPr lang="fr-FR" smtClean="0"/>
              <a:pPr/>
              <a:t>21/06/2019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464C7A2-10EA-4E99-AB38-C7BF5685004A}"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553AB6F-B9DE-4486-8C19-15913DD78FC6}" type="datetimeFigureOut">
              <a:rPr lang="fr-FR" smtClean="0"/>
              <a:pPr/>
              <a:t>21/06/2019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464C7A2-10EA-4E99-AB38-C7BF5685004A}"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5553AB6F-B9DE-4486-8C19-15913DD78FC6}" type="datetimeFigureOut">
              <a:rPr lang="fr-FR" smtClean="0"/>
              <a:pPr/>
              <a:t>21/06/2019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464C7A2-10EA-4E99-AB38-C7BF5685004A}"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553AB6F-B9DE-4486-8C19-15913DD78FC6}" type="datetimeFigureOut">
              <a:rPr lang="fr-FR" smtClean="0"/>
              <a:pPr/>
              <a:t>21/06/2019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464C7A2-10EA-4E99-AB38-C7BF5685004A}"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553AB6F-B9DE-4486-8C19-15913DD78FC6}" type="datetimeFigureOut">
              <a:rPr lang="fr-FR" smtClean="0"/>
              <a:pPr/>
              <a:t>21/06/2019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464C7A2-10EA-4E99-AB38-C7BF5685004A}"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553AB6F-B9DE-4486-8C19-15913DD78FC6}" type="datetimeFigureOut">
              <a:rPr lang="fr-FR" smtClean="0"/>
              <a:pPr/>
              <a:t>21/06/2019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464C7A2-10EA-4E99-AB38-C7BF5685004A}"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3AB6F-B9DE-4486-8C19-15913DD78FC6}" type="datetimeFigureOut">
              <a:rPr lang="fr-FR" smtClean="0"/>
              <a:pPr/>
              <a:t>21/06/2019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4C7A2-10EA-4E99-AB38-C7BF5685004A}"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users.skynet.be/litterature/lecture/melancholia.htm"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bacdefrancais.net/figures-de-style.php" TargetMode="External"/><Relationship Id="rId2" Type="http://schemas.openxmlformats.org/officeDocument/2006/relationships/hyperlink" Target="http://www.bacdefrancais.net/registres.php" TargetMode="External"/><Relationship Id="rId1" Type="http://schemas.openxmlformats.org/officeDocument/2006/relationships/slideLayout" Target="../slideLayouts/slideLayout7.xml"/><Relationship Id="rId5" Type="http://schemas.openxmlformats.org/officeDocument/2006/relationships/hyperlink" Target="http://www.bacdefrancais.net/rime.php" TargetMode="External"/><Relationship Id="rId4" Type="http://schemas.openxmlformats.org/officeDocument/2006/relationships/hyperlink" Target="http://www.bacdefrancais.net/vocabulaire-premiere.ph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620688"/>
            <a:ext cx="7772400" cy="1470025"/>
          </a:xfrm>
        </p:spPr>
        <p:txBody>
          <a:bodyPr/>
          <a:lstStyle/>
          <a:p>
            <a:r>
              <a:rPr lang="fr-FR" smtClean="0"/>
              <a:t>Lecture méthodique</a:t>
            </a:r>
            <a:endParaRPr lang="fr-FR"/>
          </a:p>
        </p:txBody>
      </p:sp>
      <p:sp>
        <p:nvSpPr>
          <p:cNvPr id="3" name="Sous-titre 2"/>
          <p:cNvSpPr>
            <a:spLocks noGrp="1"/>
          </p:cNvSpPr>
          <p:nvPr>
            <p:ph type="subTitle" idx="1"/>
          </p:nvPr>
        </p:nvSpPr>
        <p:spPr>
          <a:xfrm>
            <a:off x="1403648" y="2780928"/>
            <a:ext cx="6400800" cy="1752600"/>
          </a:xfrm>
        </p:spPr>
        <p:txBody>
          <a:bodyPr>
            <a:normAutofit fontScale="85000" lnSpcReduction="20000"/>
          </a:bodyPr>
          <a:lstStyle/>
          <a:p>
            <a:pPr marL="514350" indent="-514350">
              <a:buFont typeface="+mj-lt"/>
              <a:buAutoNum type="arabicPeriod"/>
            </a:pPr>
            <a:r>
              <a:rPr lang="fr-FR" smtClean="0"/>
              <a:t>Types de texte, de phrase</a:t>
            </a:r>
          </a:p>
          <a:p>
            <a:pPr marL="514350" indent="-514350">
              <a:buFont typeface="+mj-lt"/>
              <a:buAutoNum type="arabicPeriod"/>
            </a:pPr>
            <a:r>
              <a:rPr lang="fr-FR" smtClean="0"/>
              <a:t>Situation de production et d’énonciation </a:t>
            </a:r>
          </a:p>
          <a:p>
            <a:pPr marL="514350" indent="-514350">
              <a:buFont typeface="+mj-lt"/>
              <a:buAutoNum type="arabicPeriod"/>
            </a:pPr>
            <a:r>
              <a:rPr lang="fr-FR" smtClean="0"/>
              <a:t>Discours direct, indirect, indirect libre</a:t>
            </a:r>
          </a:p>
          <a:p>
            <a:pPr marL="514350" indent="-514350">
              <a:buFont typeface="+mj-lt"/>
              <a:buAutoNum type="arabicPeriod"/>
            </a:pPr>
            <a:r>
              <a:rPr lang="fr-FR" smtClean="0"/>
              <a:t>Figures de style</a:t>
            </a:r>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3419872" cy="692696"/>
          </a:xfrm>
        </p:spPr>
        <p:txBody>
          <a:bodyPr>
            <a:normAutofit fontScale="90000"/>
          </a:bodyPr>
          <a:lstStyle/>
          <a:p>
            <a:r>
              <a:rPr lang="fr-FR" smtClean="0"/>
              <a:t>Dürer</a:t>
            </a:r>
            <a:endParaRPr lang="fr-FR"/>
          </a:p>
        </p:txBody>
      </p:sp>
      <p:sp>
        <p:nvSpPr>
          <p:cNvPr id="1026" name="AutoShape 2" descr="File:Melencolia I (Durero).jpg"/>
          <p:cNvSpPr>
            <a:spLocks noChangeAspect="1" noChangeArrowheads="1"/>
          </p:cNvSpPr>
          <p:nvPr/>
        </p:nvSpPr>
        <p:spPr bwMode="auto">
          <a:xfrm>
            <a:off x="155575" y="-2743200"/>
            <a:ext cx="4524375" cy="5715000"/>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027" name="Picture 3"/>
          <p:cNvPicPr>
            <a:picLocks noChangeAspect="1" noChangeArrowheads="1"/>
          </p:cNvPicPr>
          <p:nvPr/>
        </p:nvPicPr>
        <p:blipFill>
          <a:blip r:embed="rId2" cstate="print"/>
          <a:srcRect/>
          <a:stretch>
            <a:fillRect/>
          </a:stretch>
        </p:blipFill>
        <p:spPr bwMode="auto">
          <a:xfrm>
            <a:off x="3714751" y="0"/>
            <a:ext cx="5429250" cy="6858000"/>
          </a:xfrm>
          <a:prstGeom prst="rect">
            <a:avLst/>
          </a:prstGeom>
          <a:noFill/>
          <a:ln w="9525">
            <a:noFill/>
            <a:miter lim="800000"/>
            <a:headEnd/>
            <a:tailEnd/>
          </a:ln>
        </p:spPr>
      </p:pic>
      <p:sp>
        <p:nvSpPr>
          <p:cNvPr id="5" name="Rectangle 4"/>
          <p:cNvSpPr/>
          <p:nvPr/>
        </p:nvSpPr>
        <p:spPr>
          <a:xfrm>
            <a:off x="35496" y="6551766"/>
            <a:ext cx="3563888" cy="261610"/>
          </a:xfrm>
          <a:prstGeom prst="rect">
            <a:avLst/>
          </a:prstGeom>
        </p:spPr>
        <p:txBody>
          <a:bodyPr wrap="square">
            <a:spAutoFit/>
          </a:bodyPr>
          <a:lstStyle/>
          <a:p>
            <a:pPr algn="ctr"/>
            <a:r>
              <a:rPr lang="fr-FR" sz="1100" smtClean="0">
                <a:hlinkClick r:id="rId3"/>
              </a:rPr>
              <a:t>http://users.skynet.be/litterature/lecture/melancholia.htm</a:t>
            </a:r>
            <a:endParaRPr lang="fr-FR" sz="1100"/>
          </a:p>
        </p:txBody>
      </p:sp>
      <p:sp>
        <p:nvSpPr>
          <p:cNvPr id="6" name="Rectangle 5"/>
          <p:cNvSpPr/>
          <p:nvPr/>
        </p:nvSpPr>
        <p:spPr>
          <a:xfrm>
            <a:off x="35496" y="692696"/>
            <a:ext cx="3635896" cy="360098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just"/>
            <a:r>
              <a:rPr lang="fr-FR" sz="1200" b="1" smtClean="0"/>
              <a:t>Albrecht Dürer </a:t>
            </a:r>
            <a:r>
              <a:rPr lang="fr-FR" sz="1200" smtClean="0"/>
              <a:t>(1471-1528) est originaire de Nüremberg. Peintre et surtout graveur, il propulse la gravure sur bois mais surtout la gravure sur cuivre, art nouveau pour l'époque, à un niveau encore jamais dépassé aujourd'hui. Il voyagea à de nombreuses reprises aux Pays-Bas et en Italie et fut influencé par les artistes qu'il y rencontra. </a:t>
            </a:r>
          </a:p>
          <a:p>
            <a:pPr algn="just"/>
            <a:r>
              <a:rPr lang="fr-FR" sz="1200" smtClean="0"/>
              <a:t>C'est un </a:t>
            </a:r>
            <a:r>
              <a:rPr lang="fr-FR" sz="1200" b="1" smtClean="0"/>
              <a:t>homme de la Renaissance</a:t>
            </a:r>
            <a:r>
              <a:rPr lang="fr-FR" sz="1200" smtClean="0"/>
              <a:t>, il est d'ailleurs un des premiers artistes à avoir acquis une réputation personnelle. Le nombre d'autoportraits qu'il a réalisés montre bien son détachement de l'art médiéval, même si l'influence du gothique reste forte chez lui, surtout au début de sa carrière.</a:t>
            </a:r>
          </a:p>
          <a:p>
            <a:pPr algn="just"/>
            <a:r>
              <a:rPr lang="fr-FR" sz="1200" smtClean="0"/>
              <a:t>Lié à l'</a:t>
            </a:r>
            <a:r>
              <a:rPr lang="fr-FR" sz="1200" b="1" smtClean="0"/>
              <a:t>Humanisme</a:t>
            </a:r>
            <a:r>
              <a:rPr lang="fr-FR" sz="1200" smtClean="0"/>
              <a:t>, Dürer est aussi un théoricien, intéressé par les mathématiques et la </a:t>
            </a:r>
            <a:r>
              <a:rPr lang="fr-FR" sz="1200" b="1" smtClean="0"/>
              <a:t>géométrie</a:t>
            </a:r>
            <a:r>
              <a:rPr lang="fr-FR" sz="1200" smtClean="0"/>
              <a:t> euclidienne - qu'il étudie en vue de travailler la </a:t>
            </a:r>
            <a:r>
              <a:rPr lang="fr-FR" sz="1200" b="1" smtClean="0"/>
              <a:t>perspective</a:t>
            </a:r>
            <a:r>
              <a:rPr lang="fr-FR" sz="1200" smtClean="0"/>
              <a:t> dans ses oeuvres - mais aussi par </a:t>
            </a:r>
            <a:r>
              <a:rPr lang="fr-FR" sz="1200" b="1" smtClean="0"/>
              <a:t>l'anatomie</a:t>
            </a:r>
            <a:r>
              <a:rPr lang="fr-FR" sz="1200" smtClean="0"/>
              <a:t>, les </a:t>
            </a:r>
            <a:r>
              <a:rPr lang="fr-FR" sz="1200" b="1" smtClean="0"/>
              <a:t>sciences</a:t>
            </a:r>
            <a:r>
              <a:rPr lang="fr-FR" sz="1200" smtClean="0"/>
              <a:t> naturelles... Par tous ces aspects, il est proche de </a:t>
            </a:r>
            <a:r>
              <a:rPr lang="fr-FR" sz="1200" b="1" smtClean="0"/>
              <a:t>Léonard de Vinci</a:t>
            </a:r>
            <a:r>
              <a:rPr lang="fr-FR" sz="1200" smtClean="0"/>
              <a:t>. </a:t>
            </a:r>
            <a:endParaRPr lang="fr-FR" sz="1200"/>
          </a:p>
        </p:txBody>
      </p:sp>
      <p:sp>
        <p:nvSpPr>
          <p:cNvPr id="7" name="Rectangle 6"/>
          <p:cNvSpPr/>
          <p:nvPr/>
        </p:nvSpPr>
        <p:spPr>
          <a:xfrm>
            <a:off x="35496" y="4725144"/>
            <a:ext cx="3600400" cy="161582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fr-FR" sz="1100" smtClean="0"/>
              <a:t>Dürer réalisa cette célèbre gravure (peut-être la plus célèbre) en 1514. C'est une </a:t>
            </a:r>
            <a:r>
              <a:rPr lang="fr-FR" sz="1100" b="1" smtClean="0"/>
              <a:t>allégorie</a:t>
            </a:r>
            <a:r>
              <a:rPr lang="fr-FR" sz="1100" smtClean="0"/>
              <a:t> qui représente </a:t>
            </a:r>
            <a:r>
              <a:rPr lang="fr-FR" sz="1100" b="1" smtClean="0"/>
              <a:t>la mélancolie dans la création de l'artiste</a:t>
            </a:r>
            <a:r>
              <a:rPr lang="fr-FR" sz="1100" smtClean="0"/>
              <a:t>. Ses interprétations sont nombreuses: certains y voient un autoportrait symbolique, d'autres des symboles </a:t>
            </a:r>
            <a:r>
              <a:rPr lang="fr-FR" sz="1100" b="1" smtClean="0"/>
              <a:t>alchimiques</a:t>
            </a:r>
            <a:r>
              <a:rPr lang="fr-FR" sz="1100" smtClean="0"/>
              <a:t> nombreux. Enfin, on a aussi envisagé que cette oeuvre soit une représentation de la </a:t>
            </a:r>
            <a:r>
              <a:rPr lang="fr-FR" sz="1100" b="1" smtClean="0"/>
              <a:t>géométrie de l'artiste</a:t>
            </a:r>
            <a:r>
              <a:rPr lang="fr-FR" sz="1100" smtClean="0"/>
              <a:t>, telle qu'il la développe dans "l'excursus esthétique" du livre 3 du </a:t>
            </a:r>
            <a:r>
              <a:rPr lang="fr-FR" sz="1100" b="1" i="1" smtClean="0"/>
              <a:t>Traité des proportions du corps humain</a:t>
            </a:r>
            <a:r>
              <a:rPr lang="fr-FR" sz="1100" smtClean="0"/>
              <a:t>.</a:t>
            </a:r>
            <a:endParaRPr lang="fr-FR" sz="11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187624" y="1196752"/>
            <a:ext cx="7088800" cy="424731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dirty="0" smtClean="0">
                <a:ln>
                  <a:noFill/>
                </a:ln>
                <a:solidFill>
                  <a:schemeClr val="tx1"/>
                </a:solidFill>
                <a:effectLst/>
                <a:latin typeface="Arial" charset="0"/>
                <a:cs typeface="Arial" charset="0"/>
              </a:rPr>
              <a:t>Le plan synthétique :</a:t>
            </a:r>
            <a:r>
              <a:rPr kumimoji="0" lang="fr-FR" sz="1800" b="0" i="0" u="none" strike="noStrike" cap="none" normalizeH="0" baseline="0" dirty="0" smtClean="0">
                <a:ln>
                  <a:noFill/>
                </a:ln>
                <a:solidFill>
                  <a:schemeClr val="tx1"/>
                </a:solidFill>
                <a:effectLst/>
                <a:latin typeface="Arial" charset="0"/>
                <a:cs typeface="Arial" charset="0"/>
              </a:rPr>
              <a:t/>
            </a:r>
            <a:br>
              <a:rPr kumimoji="0" lang="fr-FR" sz="1800" b="0" i="0" u="none" strike="noStrike" cap="none" normalizeH="0" baseline="0" dirty="0" smtClean="0">
                <a:ln>
                  <a:noFill/>
                </a:ln>
                <a:solidFill>
                  <a:schemeClr val="tx1"/>
                </a:solidFill>
                <a:effectLst/>
                <a:latin typeface="Arial" charset="0"/>
                <a:cs typeface="Arial" charset="0"/>
              </a:rPr>
            </a:br>
            <a:r>
              <a:rPr kumimoji="0" lang="fr-FR" sz="1800" b="0" i="0" u="none" strike="noStrike" cap="none" normalizeH="0" baseline="0" dirty="0" smtClean="0">
                <a:ln>
                  <a:noFill/>
                </a:ln>
                <a:solidFill>
                  <a:srgbClr val="FF0000"/>
                </a:solidFill>
                <a:effectLst/>
                <a:latin typeface="Arial" charset="0"/>
                <a:cs typeface="Arial" charset="0"/>
              </a:rPr>
              <a:t>I. Evocation du travail des enfants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Arial" charset="0"/>
                <a:cs typeface="Arial" charset="0"/>
              </a:rPr>
              <a:t>- jeunesse et fragilité des enfants</a:t>
            </a:r>
            <a:br>
              <a:rPr kumimoji="0" lang="fr-FR" sz="1800" b="0" i="0" u="none" strike="noStrike" cap="none" normalizeH="0" baseline="0" dirty="0" smtClean="0">
                <a:ln>
                  <a:noFill/>
                </a:ln>
                <a:solidFill>
                  <a:schemeClr val="tx1"/>
                </a:solidFill>
                <a:effectLst/>
                <a:latin typeface="Arial" charset="0"/>
                <a:cs typeface="Arial" charset="0"/>
              </a:rPr>
            </a:br>
            <a:r>
              <a:rPr kumimoji="0" lang="fr-FR" sz="1800" b="0" i="0" u="none" strike="noStrike" cap="none" normalizeH="0" baseline="0" dirty="0" smtClean="0">
                <a:ln>
                  <a:noFill/>
                </a:ln>
                <a:solidFill>
                  <a:schemeClr val="tx1"/>
                </a:solidFill>
                <a:effectLst/>
                <a:latin typeface="Arial" charset="0"/>
                <a:cs typeface="Arial" charset="0"/>
              </a:rPr>
              <a:t>- durée du travail, aspect répétitif</a:t>
            </a:r>
            <a:br>
              <a:rPr kumimoji="0" lang="fr-FR" sz="1800" b="0" i="0" u="none" strike="noStrike" cap="none" normalizeH="0" baseline="0" dirty="0" smtClean="0">
                <a:ln>
                  <a:noFill/>
                </a:ln>
                <a:solidFill>
                  <a:schemeClr val="tx1"/>
                </a:solidFill>
                <a:effectLst/>
                <a:latin typeface="Arial" charset="0"/>
                <a:cs typeface="Arial" charset="0"/>
              </a:rPr>
            </a:br>
            <a:r>
              <a:rPr kumimoji="0" lang="fr-FR" sz="1800" b="0" i="0" u="none" strike="noStrike" cap="none" normalizeH="0" baseline="0" dirty="0" smtClean="0">
                <a:ln>
                  <a:noFill/>
                </a:ln>
                <a:solidFill>
                  <a:schemeClr val="tx1"/>
                </a:solidFill>
                <a:effectLst/>
                <a:latin typeface="Arial" charset="0"/>
                <a:cs typeface="Arial" charset="0"/>
              </a:rPr>
              <a:t>- dureté du travail industriel</a:t>
            </a:r>
            <a:br>
              <a:rPr kumimoji="0" lang="fr-FR" sz="1800" b="0" i="0" u="none" strike="noStrike" cap="none" normalizeH="0" baseline="0" dirty="0" smtClean="0">
                <a:ln>
                  <a:noFill/>
                </a:ln>
                <a:solidFill>
                  <a:schemeClr val="tx1"/>
                </a:solidFill>
                <a:effectLst/>
                <a:latin typeface="Arial" charset="0"/>
                <a:cs typeface="Arial" charset="0"/>
              </a:rPr>
            </a:br>
            <a:r>
              <a:rPr kumimoji="0" lang="fr-FR" sz="1800" b="0" i="0" u="none" strike="noStrike" cap="none" normalizeH="0" baseline="0" dirty="0" smtClean="0">
                <a:ln>
                  <a:noFill/>
                </a:ln>
                <a:solidFill>
                  <a:srgbClr val="FF0000"/>
                </a:solidFill>
                <a:effectLst/>
                <a:latin typeface="Arial" charset="0"/>
                <a:cs typeface="Arial" charset="0"/>
              </a:rPr>
              <a:t>II. Dénonciation de ses conséquences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Arial" charset="0"/>
                <a:cs typeface="Arial" charset="0"/>
              </a:rPr>
              <a:t>- conséquences physiques : maladie, enlaidissement</a:t>
            </a:r>
            <a:br>
              <a:rPr kumimoji="0" lang="fr-FR" sz="1800" b="0" i="0" u="none" strike="noStrike" cap="none" normalizeH="0" baseline="0" dirty="0" smtClean="0">
                <a:ln>
                  <a:noFill/>
                </a:ln>
                <a:solidFill>
                  <a:schemeClr val="tx1"/>
                </a:solidFill>
                <a:effectLst/>
                <a:latin typeface="Arial" charset="0"/>
                <a:cs typeface="Arial" charset="0"/>
              </a:rPr>
            </a:br>
            <a:r>
              <a:rPr kumimoji="0" lang="fr-FR" sz="1800" b="0" i="0" u="none" strike="noStrike" cap="none" normalizeH="0" baseline="0" dirty="0" smtClean="0">
                <a:ln>
                  <a:noFill/>
                </a:ln>
                <a:solidFill>
                  <a:schemeClr val="tx1"/>
                </a:solidFill>
                <a:effectLst/>
                <a:latin typeface="Arial" charset="0"/>
                <a:cs typeface="Arial" charset="0"/>
              </a:rPr>
              <a:t>- conséquences morales : solitude, tristesse, désarroi</a:t>
            </a:r>
            <a:br>
              <a:rPr kumimoji="0" lang="fr-FR" sz="1800" b="0" i="0" u="none" strike="noStrike" cap="none" normalizeH="0" baseline="0" dirty="0" smtClean="0">
                <a:ln>
                  <a:noFill/>
                </a:ln>
                <a:solidFill>
                  <a:schemeClr val="tx1"/>
                </a:solidFill>
                <a:effectLst/>
                <a:latin typeface="Arial" charset="0"/>
                <a:cs typeface="Arial" charset="0"/>
              </a:rPr>
            </a:br>
            <a:r>
              <a:rPr kumimoji="0" lang="fr-FR" sz="1800" b="0" i="0" u="none" strike="noStrike" cap="none" normalizeH="0" baseline="0" dirty="0" smtClean="0">
                <a:ln>
                  <a:noFill/>
                </a:ln>
                <a:solidFill>
                  <a:schemeClr val="tx1"/>
                </a:solidFill>
                <a:effectLst/>
                <a:latin typeface="Arial" charset="0"/>
                <a:cs typeface="Arial" charset="0"/>
              </a:rPr>
              <a:t>- conséquences intellectuelles : abrutissement, déshumanisation</a:t>
            </a:r>
            <a:br>
              <a:rPr kumimoji="0" lang="fr-FR" sz="1800" b="0" i="0" u="none" strike="noStrike" cap="none" normalizeH="0" baseline="0" dirty="0" smtClean="0">
                <a:ln>
                  <a:noFill/>
                </a:ln>
                <a:solidFill>
                  <a:schemeClr val="tx1"/>
                </a:solidFill>
                <a:effectLst/>
                <a:latin typeface="Arial" charset="0"/>
                <a:cs typeface="Arial" charset="0"/>
              </a:rPr>
            </a:br>
            <a:r>
              <a:rPr kumimoji="0" lang="fr-FR" sz="1800" b="0" i="0" u="none" strike="noStrike" cap="none" normalizeH="0" baseline="0" dirty="0" smtClean="0">
                <a:ln>
                  <a:noFill/>
                </a:ln>
                <a:solidFill>
                  <a:schemeClr val="tx1"/>
                </a:solidFill>
                <a:effectLst/>
                <a:latin typeface="Arial" charset="0"/>
                <a:cs typeface="Arial" charset="0"/>
              </a:rPr>
              <a:t>- conséquences sociales : asservissement, misère</a:t>
            </a:r>
            <a:br>
              <a:rPr kumimoji="0" lang="fr-FR" sz="1800" b="0" i="0" u="none" strike="noStrike" cap="none" normalizeH="0" baseline="0" dirty="0" smtClean="0">
                <a:ln>
                  <a:noFill/>
                </a:ln>
                <a:solidFill>
                  <a:schemeClr val="tx1"/>
                </a:solidFill>
                <a:effectLst/>
                <a:latin typeface="Arial" charset="0"/>
                <a:cs typeface="Arial" charset="0"/>
              </a:rPr>
            </a:br>
            <a:r>
              <a:rPr kumimoji="0" lang="fr-FR" sz="1800" b="0" i="0" u="none" strike="noStrike" cap="none" normalizeH="0" baseline="0" dirty="0" smtClean="0">
                <a:ln>
                  <a:noFill/>
                </a:ln>
                <a:solidFill>
                  <a:srgbClr val="FF0000"/>
                </a:solidFill>
                <a:effectLst/>
                <a:latin typeface="Arial" charset="0"/>
                <a:cs typeface="Arial" charset="0"/>
              </a:rPr>
              <a:t>III. Indignation de Victor Hugo contre l'exploitation des enfants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Arial" charset="0"/>
                <a:cs typeface="Arial" charset="0"/>
              </a:rPr>
              <a:t>- incompatibilité des enfants et du travail</a:t>
            </a:r>
            <a:br>
              <a:rPr kumimoji="0" lang="fr-FR" sz="1800" b="0" i="0" u="none" strike="noStrike" cap="none" normalizeH="0" baseline="0" dirty="0" smtClean="0">
                <a:ln>
                  <a:noFill/>
                </a:ln>
                <a:solidFill>
                  <a:schemeClr val="tx1"/>
                </a:solidFill>
                <a:effectLst/>
                <a:latin typeface="Arial" charset="0"/>
                <a:cs typeface="Arial" charset="0"/>
              </a:rPr>
            </a:br>
            <a:r>
              <a:rPr kumimoji="0" lang="fr-FR" sz="1800" b="0" i="0" u="none" strike="noStrike" cap="none" normalizeH="0" baseline="0" dirty="0" smtClean="0">
                <a:ln>
                  <a:noFill/>
                </a:ln>
                <a:solidFill>
                  <a:schemeClr val="tx1"/>
                </a:solidFill>
                <a:effectLst/>
                <a:latin typeface="Arial" charset="0"/>
                <a:cs typeface="Arial" charset="0"/>
              </a:rPr>
              <a:t>- diabolisation du travail industriel</a:t>
            </a:r>
            <a:br>
              <a:rPr kumimoji="0" lang="fr-FR" sz="1800" b="0" i="0" u="none" strike="noStrike" cap="none" normalizeH="0" baseline="0" dirty="0" smtClean="0">
                <a:ln>
                  <a:noFill/>
                </a:ln>
                <a:solidFill>
                  <a:schemeClr val="tx1"/>
                </a:solidFill>
                <a:effectLst/>
                <a:latin typeface="Arial" charset="0"/>
                <a:cs typeface="Arial" charset="0"/>
              </a:rPr>
            </a:br>
            <a:r>
              <a:rPr kumimoji="0" lang="fr-FR" sz="1800" b="0" i="0" u="none" strike="noStrike" cap="none" normalizeH="0" baseline="0" dirty="0" smtClean="0">
                <a:ln>
                  <a:noFill/>
                </a:ln>
                <a:solidFill>
                  <a:schemeClr val="tx1"/>
                </a:solidFill>
                <a:effectLst/>
                <a:latin typeface="Arial" charset="0"/>
                <a:cs typeface="Arial" charset="0"/>
              </a:rPr>
              <a:t>- mise en cause du progrès synonyme de profit</a:t>
            </a:r>
            <a:br>
              <a:rPr kumimoji="0" lang="fr-FR" sz="1800" b="0" i="0" u="none" strike="noStrike" cap="none" normalizeH="0" baseline="0" dirty="0" smtClean="0">
                <a:ln>
                  <a:noFill/>
                </a:ln>
                <a:solidFill>
                  <a:schemeClr val="tx1"/>
                </a:solidFill>
                <a:effectLst/>
                <a:latin typeface="Arial" charset="0"/>
                <a:cs typeface="Arial" charset="0"/>
              </a:rPr>
            </a:br>
            <a:r>
              <a:rPr kumimoji="0" lang="fr-FR" sz="1800" b="0" i="0" u="none" strike="noStrike" cap="none" normalizeH="0" baseline="0" dirty="0" smtClean="0">
                <a:ln>
                  <a:noFill/>
                </a:ln>
                <a:solidFill>
                  <a:schemeClr val="tx1"/>
                </a:solidFill>
                <a:effectLst/>
                <a:latin typeface="Arial" charset="0"/>
                <a:cs typeface="Arial" charset="0"/>
              </a:rPr>
              <a:t>- revendication d'un travail épanouissant (par les adultes, le peuple)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08720"/>
            <a:ext cx="9144000" cy="5078313"/>
          </a:xfrm>
          <a:prstGeom prst="rect">
            <a:avLst/>
          </a:prstGeom>
        </p:spPr>
        <p:txBody>
          <a:bodyPr wrap="square">
            <a:spAutoFit/>
          </a:bodyPr>
          <a:lstStyle/>
          <a:p>
            <a:r>
              <a:rPr lang="fr-FR" sz="1200" dirty="0" smtClean="0">
                <a:latin typeface="Arial" charset="0"/>
                <a:cs typeface="Arial" charset="0"/>
              </a:rPr>
              <a:t>  Dès le premier vers du poème, Hugo emploie une modalité interrogative. Il souhaite interpeller le lecteur grâce au </a:t>
            </a:r>
            <a:r>
              <a:rPr lang="fr-FR" sz="1200" dirty="0" smtClean="0">
                <a:latin typeface="Arial" charset="0"/>
                <a:cs typeface="Arial" charset="0"/>
                <a:hlinkClick r:id="rId2"/>
              </a:rPr>
              <a:t>registre pathétique</a:t>
            </a:r>
            <a:r>
              <a:rPr lang="fr-FR" sz="1200" dirty="0" smtClean="0">
                <a:latin typeface="Arial" charset="0"/>
                <a:cs typeface="Arial" charset="0"/>
              </a:rPr>
              <a:t> du poème. Il met en opposition sous la forme d’une </a:t>
            </a:r>
            <a:r>
              <a:rPr lang="fr-FR" sz="1200" dirty="0" smtClean="0">
                <a:latin typeface="Arial" charset="0"/>
                <a:cs typeface="Arial" charset="0"/>
                <a:hlinkClick r:id="rId3"/>
              </a:rPr>
              <a:t>antithèse</a:t>
            </a:r>
            <a:r>
              <a:rPr lang="fr-FR" sz="1200" dirty="0" smtClean="0">
                <a:latin typeface="Arial" charset="0"/>
                <a:cs typeface="Arial" charset="0"/>
              </a:rPr>
              <a:t> « tous » et « pas un seul ». En fait tous ces enfants devraient rire. Il suscite l’intérêt du lecteur. Victor Hugo décrit avec réalisme l’état physique des enfants. Il insiste sur leur mauvaise santé « que la fièvre maigrit ; quelle pâleur ! », leur fatigue « bien las » ; « rachitisme ! ».</a:t>
            </a:r>
            <a:br>
              <a:rPr lang="fr-FR" sz="1200" dirty="0" smtClean="0">
                <a:latin typeface="Arial" charset="0"/>
                <a:cs typeface="Arial" charset="0"/>
              </a:rPr>
            </a:br>
            <a:r>
              <a:rPr lang="fr-FR" sz="1200" dirty="0" smtClean="0">
                <a:latin typeface="Arial" charset="0"/>
                <a:cs typeface="Arial" charset="0"/>
              </a:rPr>
              <a:t>    Au vers 2 et 3, Hugo utilise une </a:t>
            </a:r>
            <a:r>
              <a:rPr lang="fr-FR" sz="1200" dirty="0" smtClean="0">
                <a:latin typeface="Arial" charset="0"/>
                <a:cs typeface="Arial" charset="0"/>
                <a:hlinkClick r:id="rId3"/>
              </a:rPr>
              <a:t>anaphore</a:t>
            </a:r>
            <a:r>
              <a:rPr lang="fr-FR" sz="1200" dirty="0" smtClean="0">
                <a:latin typeface="Arial" charset="0"/>
                <a:cs typeface="Arial" charset="0"/>
              </a:rPr>
              <a:t> de « ces » qui est un déterminant démonstratif afin de montrer concrètement le problème. L’auteur interroge puis répond, ce qui fait de ce poème un véritable texte argumentatif. </a:t>
            </a:r>
            <a:br>
              <a:rPr lang="fr-FR" sz="1200" dirty="0" smtClean="0">
                <a:latin typeface="Arial" charset="0"/>
                <a:cs typeface="Arial" charset="0"/>
              </a:rPr>
            </a:br>
            <a:r>
              <a:rPr lang="fr-FR" sz="1200" dirty="0" smtClean="0">
                <a:latin typeface="Arial" charset="0"/>
                <a:cs typeface="Arial" charset="0"/>
              </a:rPr>
              <a:t>    Il souhaite aussi attirer l’attention du lecteur sur le fait que les enfants sont constamment dominés ; il emploie à plusieurs reprises l’adverbe « sous » : « sous des meules », « sous les dents ». Il met en parallélisme le vers 4 et le vers 7, ce qui donne un effet d’emprisonnement des enfants. Les enfants sont de véritables outils à production, ils sont employés par des adultes pour le profit « travailler quinze heures sous les meules [...] de l’aube au soir ». Les enfants sont donc des machines « qui produit la richesse en créant la misère ». Leurs conditions de travail sont totalement « infâmes ». Pour Victor Hugo, le monde de l’usine est comparable à l’enfer, il emploie à différents moments des </a:t>
            </a:r>
            <a:r>
              <a:rPr lang="fr-FR" sz="1200" dirty="0" smtClean="0">
                <a:latin typeface="Arial" charset="0"/>
                <a:cs typeface="Arial" charset="0"/>
                <a:hlinkClick r:id="rId3"/>
              </a:rPr>
              <a:t>métaphores</a:t>
            </a:r>
            <a:r>
              <a:rPr lang="fr-FR" sz="1200" dirty="0" smtClean="0">
                <a:latin typeface="Arial" charset="0"/>
                <a:cs typeface="Arial" charset="0"/>
              </a:rPr>
              <a:t> pour insister sur la </a:t>
            </a:r>
            <a:r>
              <a:rPr lang="fr-FR" sz="1200" dirty="0" smtClean="0">
                <a:latin typeface="Arial" charset="0"/>
                <a:cs typeface="Arial" charset="0"/>
                <a:hlinkClick r:id="rId3"/>
              </a:rPr>
              <a:t>personnification</a:t>
            </a:r>
            <a:r>
              <a:rPr lang="fr-FR" sz="1200" dirty="0" smtClean="0">
                <a:latin typeface="Arial" charset="0"/>
                <a:cs typeface="Arial" charset="0"/>
              </a:rPr>
              <a:t> des machines.</a:t>
            </a:r>
            <a:br>
              <a:rPr lang="fr-FR" sz="1200" dirty="0" smtClean="0">
                <a:latin typeface="Arial" charset="0"/>
                <a:cs typeface="Arial" charset="0"/>
              </a:rPr>
            </a:br>
            <a:r>
              <a:rPr lang="fr-FR" sz="1200" dirty="0" smtClean="0">
                <a:latin typeface="Arial" charset="0"/>
                <a:cs typeface="Arial" charset="0"/>
              </a:rPr>
              <a:t>               </a:t>
            </a:r>
            <a:r>
              <a:rPr lang="fr-FR" sz="1200" b="1" dirty="0" smtClean="0">
                <a:latin typeface="Arial" charset="0"/>
                <a:cs typeface="Arial" charset="0"/>
              </a:rPr>
              <a:t> S</a:t>
            </a:r>
            <a:r>
              <a:rPr lang="fr-FR" sz="1200" dirty="0" smtClean="0">
                <a:latin typeface="Arial" charset="0"/>
                <a:cs typeface="Arial" charset="0"/>
              </a:rPr>
              <a:t>ous les </a:t>
            </a:r>
            <a:r>
              <a:rPr lang="fr-FR" sz="1200" b="1" dirty="0" smtClean="0">
                <a:latin typeface="Arial" charset="0"/>
                <a:cs typeface="Arial" charset="0"/>
              </a:rPr>
              <a:t>d</a:t>
            </a:r>
            <a:r>
              <a:rPr lang="fr-FR" sz="1200" dirty="0" smtClean="0">
                <a:latin typeface="Arial" charset="0"/>
                <a:cs typeface="Arial" charset="0"/>
              </a:rPr>
              <a:t>ents d’une </a:t>
            </a:r>
            <a:r>
              <a:rPr lang="fr-FR" sz="1200" b="1" dirty="0" smtClean="0">
                <a:solidFill>
                  <a:srgbClr val="00B050"/>
                </a:solidFill>
                <a:latin typeface="Arial" charset="0"/>
                <a:cs typeface="Arial" charset="0"/>
              </a:rPr>
              <a:t>m</a:t>
            </a:r>
            <a:r>
              <a:rPr lang="fr-FR" sz="1200" b="1" dirty="0" smtClean="0">
                <a:latin typeface="Arial" charset="0"/>
                <a:cs typeface="Arial" charset="0"/>
              </a:rPr>
              <a:t>ach</a:t>
            </a:r>
            <a:r>
              <a:rPr lang="fr-FR" sz="1200" dirty="0" smtClean="0">
                <a:latin typeface="Arial" charset="0"/>
                <a:cs typeface="Arial" charset="0"/>
              </a:rPr>
              <a:t>ine somb</a:t>
            </a:r>
            <a:r>
              <a:rPr lang="fr-FR" sz="1200" dirty="0" smtClean="0">
                <a:solidFill>
                  <a:srgbClr val="FF0000"/>
                </a:solidFill>
                <a:latin typeface="Arial" charset="0"/>
                <a:cs typeface="Arial" charset="0"/>
              </a:rPr>
              <a:t>r</a:t>
            </a:r>
            <a:r>
              <a:rPr lang="fr-FR" sz="1200" dirty="0" smtClean="0">
                <a:latin typeface="Arial" charset="0"/>
                <a:cs typeface="Arial" charset="0"/>
              </a:rPr>
              <a:t>e,</a:t>
            </a:r>
            <a:br>
              <a:rPr lang="fr-FR" sz="1200" dirty="0" smtClean="0">
                <a:latin typeface="Arial" charset="0"/>
                <a:cs typeface="Arial" charset="0"/>
              </a:rPr>
            </a:br>
            <a:r>
              <a:rPr lang="fr-FR" sz="1200" dirty="0" smtClean="0">
                <a:latin typeface="Arial" charset="0"/>
                <a:cs typeface="Arial" charset="0"/>
              </a:rPr>
              <a:t>               </a:t>
            </a:r>
            <a:r>
              <a:rPr lang="fr-FR" sz="1200" b="1" dirty="0" smtClean="0">
                <a:solidFill>
                  <a:srgbClr val="00B050"/>
                </a:solidFill>
                <a:latin typeface="Arial" charset="0"/>
                <a:cs typeface="Arial" charset="0"/>
              </a:rPr>
              <a:t> M</a:t>
            </a:r>
            <a:r>
              <a:rPr lang="fr-FR" sz="1200" dirty="0" smtClean="0">
                <a:latin typeface="Arial" charset="0"/>
                <a:cs typeface="Arial" charset="0"/>
              </a:rPr>
              <a:t>onstre hi</a:t>
            </a:r>
            <a:r>
              <a:rPr lang="fr-FR" sz="1200" b="1" dirty="0" smtClean="0">
                <a:latin typeface="Arial" charset="0"/>
                <a:cs typeface="Arial" charset="0"/>
              </a:rPr>
              <a:t>d</a:t>
            </a:r>
            <a:r>
              <a:rPr lang="fr-FR" sz="1200" dirty="0" smtClean="0">
                <a:latin typeface="Arial" charset="0"/>
                <a:cs typeface="Arial" charset="0"/>
              </a:rPr>
              <a:t>eux qui </a:t>
            </a:r>
            <a:r>
              <a:rPr lang="fr-FR" sz="1200" b="1" dirty="0" smtClean="0">
                <a:solidFill>
                  <a:srgbClr val="00B050"/>
                </a:solidFill>
                <a:latin typeface="Arial" charset="0"/>
                <a:cs typeface="Arial" charset="0"/>
              </a:rPr>
              <a:t>m</a:t>
            </a:r>
            <a:r>
              <a:rPr lang="fr-FR" sz="1200" b="1" dirty="0" smtClean="0">
                <a:latin typeface="Arial" charset="0"/>
                <a:cs typeface="Arial" charset="0"/>
              </a:rPr>
              <a:t>âch</a:t>
            </a:r>
            <a:r>
              <a:rPr lang="fr-FR" sz="1200" dirty="0" smtClean="0">
                <a:latin typeface="Arial" charset="0"/>
                <a:cs typeface="Arial" charset="0"/>
              </a:rPr>
              <a:t>e on ne </a:t>
            </a:r>
            <a:r>
              <a:rPr lang="fr-FR" sz="1200" b="1" dirty="0" smtClean="0">
                <a:latin typeface="Arial" charset="0"/>
                <a:cs typeface="Arial" charset="0"/>
              </a:rPr>
              <a:t>s</a:t>
            </a:r>
            <a:r>
              <a:rPr lang="fr-FR" sz="1200" dirty="0" smtClean="0">
                <a:latin typeface="Arial" charset="0"/>
                <a:cs typeface="Arial" charset="0"/>
              </a:rPr>
              <a:t>ait quoi dans l’omb</a:t>
            </a:r>
            <a:r>
              <a:rPr lang="fr-FR" sz="1200" dirty="0" smtClean="0">
                <a:solidFill>
                  <a:srgbClr val="FF0000"/>
                </a:solidFill>
                <a:latin typeface="Arial" charset="0"/>
                <a:cs typeface="Arial" charset="0"/>
              </a:rPr>
              <a:t>r</a:t>
            </a:r>
            <a:r>
              <a:rPr lang="fr-FR" sz="1200" dirty="0" smtClean="0">
                <a:latin typeface="Arial" charset="0"/>
                <a:cs typeface="Arial" charset="0"/>
              </a:rPr>
              <a:t>e</a:t>
            </a:r>
            <a:br>
              <a:rPr lang="fr-FR" sz="1200" dirty="0" smtClean="0">
                <a:latin typeface="Arial" charset="0"/>
                <a:cs typeface="Arial" charset="0"/>
              </a:rPr>
            </a:br>
            <a:r>
              <a:rPr lang="fr-FR" sz="1200" dirty="0" smtClean="0">
                <a:latin typeface="Arial" charset="0"/>
                <a:cs typeface="Arial" charset="0"/>
              </a:rPr>
              <a:t>    Dans ce passage, il y a trois </a:t>
            </a:r>
            <a:r>
              <a:rPr lang="fr-FR" sz="1200" dirty="0" smtClean="0">
                <a:latin typeface="Arial" charset="0"/>
                <a:cs typeface="Arial" charset="0"/>
                <a:hlinkClick r:id="rId4"/>
              </a:rPr>
              <a:t>allitérations</a:t>
            </a:r>
            <a:r>
              <a:rPr lang="fr-FR" sz="1200" dirty="0" smtClean="0">
                <a:latin typeface="Arial" charset="0"/>
                <a:cs typeface="Arial" charset="0"/>
              </a:rPr>
              <a:t> [m], [r] et [</a:t>
            </a:r>
            <a:r>
              <a:rPr lang="fr-FR" sz="1200" dirty="0" err="1" smtClean="0">
                <a:latin typeface="Arial" charset="0"/>
                <a:cs typeface="Arial" charset="0"/>
              </a:rPr>
              <a:t>ch</a:t>
            </a:r>
            <a:r>
              <a:rPr lang="fr-FR" sz="1200" dirty="0" smtClean="0">
                <a:latin typeface="Arial" charset="0"/>
                <a:cs typeface="Arial" charset="0"/>
              </a:rPr>
              <a:t>], le [r] étant la consonne de la menace.</a:t>
            </a:r>
            <a:br>
              <a:rPr lang="fr-FR" sz="1200" dirty="0" smtClean="0">
                <a:latin typeface="Arial" charset="0"/>
                <a:cs typeface="Arial" charset="0"/>
              </a:rPr>
            </a:br>
            <a:r>
              <a:rPr lang="fr-FR" sz="1200" dirty="0" smtClean="0">
                <a:latin typeface="Arial" charset="0"/>
                <a:cs typeface="Arial" charset="0"/>
              </a:rPr>
              <a:t>    Hugo cherche à reproduire le mouvement de la machine qui mâche. Cette figure de style donne donc une atmosphère lugubre grâce aux </a:t>
            </a:r>
            <a:r>
              <a:rPr lang="fr-FR" sz="1200" dirty="0" smtClean="0">
                <a:latin typeface="Arial" charset="0"/>
                <a:cs typeface="Arial" charset="0"/>
                <a:hlinkClick r:id="rId5"/>
              </a:rPr>
              <a:t>rimes riches</a:t>
            </a:r>
            <a:r>
              <a:rPr lang="fr-FR" sz="1200" dirty="0" smtClean="0">
                <a:latin typeface="Arial" charset="0"/>
                <a:cs typeface="Arial" charset="0"/>
              </a:rPr>
              <a:t> (ombre et sombre). Nous pouvons de même remarquer une gradation ascendante concernant cet univers infernal « prison, bagne et enfer », ce qui implique très fortement le lecteur dans ce monde d’esclavage que subissent les innocents.</a:t>
            </a:r>
            <a:br>
              <a:rPr lang="fr-FR" sz="1200" dirty="0" smtClean="0">
                <a:latin typeface="Arial" charset="0"/>
                <a:cs typeface="Arial" charset="0"/>
              </a:rPr>
            </a:br>
            <a:r>
              <a:rPr lang="fr-FR" sz="1200" dirty="0" smtClean="0">
                <a:latin typeface="Arial" charset="0"/>
                <a:cs typeface="Arial" charset="0"/>
              </a:rPr>
              <a:t>    En fait, le travail possède une double image contradictoire : Hugo oppose la faiblesse des enfants (« doux êtres pensifs », « accroupis sous les dents d’une machine sombre », « Innocents dans un bagne ») à la puissance des machines. Ce monde est donc tout à fait comparable à l’enfer. Victor Hugo emploie des modalités exclamatives, des phrases nominales qui explicitent beaucoup sur la réalité : il emploie au vers 14 l’adverbe exclamatif « hélas » qui relève du pathétique. Au vers 12, il emploie le mot « cendre » qui peut avoir une double image : la première est celle du charbon exposé dans l’usine, la deuxième celle des corps des enfants inhumés. Nous pouvons remarquer à ce propos l’omniprésence de la religion dans ce poème. Dans cet univers est froid et dur « tout est d’airain, tout est de fer ». Au vers 15, Hugo fait parler les enfants alors qu’ils n’en ont pas le droit. C’est une sorte de prosopopée (= faire parler ou agir un mort, un animal ou une chose personnifiée). En effet les enfants sont exploités « servitude infâme imposée à l’enfant » sans que les adultes ne prennent conscience de leur âge, de leur mental et de leur résistance.</a:t>
            </a:r>
            <a:endParaRPr lang="fr-FR"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7009"/>
            <a:ext cx="9144000" cy="5632311"/>
          </a:xfrm>
          <a:prstGeom prst="rect">
            <a:avLst/>
          </a:prstGeom>
        </p:spPr>
        <p:txBody>
          <a:bodyPr wrap="square">
            <a:spAutoFit/>
          </a:bodyPr>
          <a:lstStyle/>
          <a:p>
            <a:r>
              <a:rPr lang="fr-FR" sz="1200" dirty="0" smtClean="0">
                <a:latin typeface="Arial" charset="0"/>
                <a:cs typeface="Arial" charset="0"/>
              </a:rPr>
              <a:t> Victor Hugo montre son attachement pour les enfants « doux êtres pensifs » tout en dédaignant le monde de l’usine. L’auteur emploie de même des adverbes de temps qui raffermissent la sombre idée qu’est le travail « éternellement, même mouvement ; quinze heures sous des meules ». Le travail est donc dur, pénible, répétitif et monotone.</a:t>
            </a:r>
            <a:br>
              <a:rPr lang="fr-FR" sz="1200" dirty="0" smtClean="0">
                <a:latin typeface="Arial" charset="0"/>
                <a:cs typeface="Arial" charset="0"/>
              </a:rPr>
            </a:br>
            <a:r>
              <a:rPr lang="fr-FR" sz="1200" dirty="0" smtClean="0">
                <a:latin typeface="Arial" charset="0"/>
                <a:cs typeface="Arial" charset="0"/>
              </a:rPr>
              <a:t>    Victor Hugo utilise des verbes forts pour exprimer son désaccord « haï des mères ; qui tue ». Il pense aux conséquences que peut entraîner ce travail injuste « et qui ferait d’Apollon un bossu et de Voltaire un crétin ! » de façon à montrer le ridicule de l’erreur que commettent les adultes envers les enfants. Il insiste aussi sur le fait que les jeunes travailleurs appellent à l’aide mais que tout le monde reste passif face aux cris de détresse. Melancholia contient un message que Victor Hugo veut faire passer : la surdité des hommes par rapport à l’esclavage de cette époque.</a:t>
            </a:r>
            <a:br>
              <a:rPr lang="fr-FR" sz="1200" dirty="0" smtClean="0">
                <a:latin typeface="Arial" charset="0"/>
                <a:cs typeface="Arial" charset="0"/>
              </a:rPr>
            </a:br>
            <a:r>
              <a:rPr lang="fr-FR" sz="1200" dirty="0" smtClean="0">
                <a:latin typeface="Arial" charset="0"/>
                <a:cs typeface="Arial" charset="0"/>
              </a:rPr>
              <a:t>    Pour lui le progrès est responsable de ce massacre. Il estime que faire travailler des enfants dans de telles conditions n’est pas digne de progrès « le progrès dont on demande, où va t-il ? ». « Ces doux êtres » ne devraient pas travailler comme cela ! Ces innocents sont des êtres jeunes et naïfs qui ne comprennent pas forcément ce qui leur arrive « ils ne comprennent rien à leur destin, hélas » car ils demeurent impuissants contre ceux qui les exploitent. Sans les enfants facilement exploitables, les hommes n’auraient rien pu faire. Ce travail est usant et cela les mènerait à la mort ou bien à un état d’épuisement général si personne n’intervient pour éviter le chaos « qui tue, œuvre insensée », « travail dont le souffle étouffant », « travail mauvais qui prend l’âge tendre en sa serre ». A ce propos, nous pouvons affirmer qu’il s’agit d’une métaphore filée du monstre : il emploie « serre » et l’adjectif « soufflant » qui rappelle le mouvement de la machine. Victor Hugo insiste aussi sur le fait que l’âme jeune, celle de la vie, est condamnée à être utilisée comme une machine « qui donne, en somme, / Une âme à la machine et la retire à l’homme » car la jeunesse est la source de la vie quand les enfants s’épanouissent. Les adultes s’enrichissent en rendant les enfants malheureux « Travail mauvais qui prend l'âge tendre en sa serre, / Qui produit la richesse en créant la misère ». L’auteur emploie une anaphore en « maudit » ainsi que le terme « opprobre » (= grande honte, déshonneur). La religion est donc présente tout au long du texte.</a:t>
            </a:r>
            <a:br>
              <a:rPr lang="fr-FR" sz="1200" dirty="0" smtClean="0">
                <a:latin typeface="Arial" charset="0"/>
                <a:cs typeface="Arial" charset="0"/>
              </a:rPr>
            </a:br>
            <a:r>
              <a:rPr lang="fr-FR" sz="1200" dirty="0" smtClean="0">
                <a:latin typeface="Arial" charset="0"/>
                <a:cs typeface="Arial" charset="0"/>
              </a:rPr>
              <a:t/>
            </a:r>
            <a:br>
              <a:rPr lang="fr-FR" sz="1200" dirty="0" smtClean="0">
                <a:latin typeface="Arial" charset="0"/>
                <a:cs typeface="Arial" charset="0"/>
              </a:rPr>
            </a:br>
            <a:r>
              <a:rPr lang="fr-FR" sz="1200" dirty="0" smtClean="0">
                <a:latin typeface="Arial" charset="0"/>
                <a:cs typeface="Arial" charset="0"/>
              </a:rPr>
              <a:t>    La poésie est donc ici un instrument de dénonciation et donc Melancholia est avant toute chose un texte à visée argumentative. Il dénonce l’injustice sociale de l’époque. L’auteur est partisan d’un travail d’adultes et non d’enfants, un travail qui donne la liberté à l’âme jeune « au nom du travail saint, fécond et généreux qui fait le peuple libre et rend l’homme heureux ». Victor Hugo emploie du début à la fin des termes religieux saints.</a:t>
            </a:r>
            <a:br>
              <a:rPr lang="fr-FR" sz="1200" dirty="0" smtClean="0">
                <a:latin typeface="Arial" charset="0"/>
                <a:cs typeface="Arial" charset="0"/>
              </a:rPr>
            </a:br>
            <a:r>
              <a:rPr lang="fr-FR" sz="1200" dirty="0" smtClean="0">
                <a:latin typeface="Arial" charset="0"/>
                <a:cs typeface="Arial" charset="0"/>
              </a:rPr>
              <a:t>    Melancholia est donc pathétique réaliste. Ce poème écrit avec précision la société du siècle dernier, montrant les conditions déplorables des enfants dans le monde de l’usine. Il insiste sur le fait que ce sont les enfants et non les adultes qui donnent la joie de vivre au monde.</a:t>
            </a:r>
            <a:br>
              <a:rPr lang="fr-FR" sz="1200" dirty="0" smtClean="0">
                <a:latin typeface="Arial" charset="0"/>
                <a:cs typeface="Arial" charset="0"/>
              </a:rPr>
            </a:br>
            <a:r>
              <a:rPr lang="fr-FR" sz="1200" dirty="0" smtClean="0">
                <a:latin typeface="Arial" charset="0"/>
                <a:cs typeface="Arial" charset="0"/>
              </a:rPr>
              <a:t>    Melancholia est donc un poème argumentatif qui illustre l’œuvre de Victor Hugo, améliorer le sort des pauvres, qu’il poursuivit dans son œuvre </a:t>
            </a:r>
            <a:r>
              <a:rPr lang="fr-FR" sz="1200" u="sng" dirty="0" smtClean="0">
                <a:latin typeface="Arial" charset="0"/>
                <a:cs typeface="Arial" charset="0"/>
              </a:rPr>
              <a:t>Les Misérables</a:t>
            </a:r>
            <a:r>
              <a:rPr lang="fr-FR" sz="1200" dirty="0" smtClean="0">
                <a:latin typeface="Arial" charset="0"/>
                <a:cs typeface="Arial" charset="0"/>
              </a:rPr>
              <a:t>.</a:t>
            </a:r>
            <a:endParaRPr lang="fr-FR"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0" y="0"/>
            <a:ext cx="9144000" cy="764704"/>
          </a:xfrm>
        </p:spPr>
        <p:txBody>
          <a:bodyPr/>
          <a:lstStyle/>
          <a:p>
            <a:r>
              <a:rPr lang="fr-FR" b="1" dirty="0" smtClean="0"/>
              <a:t>Melancholia</a:t>
            </a:r>
            <a:endParaRPr lang="fr-FR" b="1" dirty="0"/>
          </a:p>
        </p:txBody>
      </p:sp>
      <p:sp>
        <p:nvSpPr>
          <p:cNvPr id="5" name="Rectangle 4"/>
          <p:cNvSpPr/>
          <p:nvPr/>
        </p:nvSpPr>
        <p:spPr>
          <a:xfrm>
            <a:off x="0" y="924684"/>
            <a:ext cx="9144000" cy="4016484"/>
          </a:xfrm>
          <a:prstGeom prst="rect">
            <a:avLst/>
          </a:prstGeom>
        </p:spPr>
        <p:txBody>
          <a:bodyPr wrap="square" numCol="2">
            <a:spAutoFit/>
          </a:bodyPr>
          <a:lstStyle/>
          <a:p>
            <a:r>
              <a:rPr lang="fr-FR" sz="1500" dirty="0" smtClean="0"/>
              <a:t>Où vont tous ces enfants dont pas un seul ne rit ?</a:t>
            </a:r>
            <a:br>
              <a:rPr lang="fr-FR" sz="1500" dirty="0" smtClean="0"/>
            </a:br>
            <a:r>
              <a:rPr lang="fr-FR" sz="1500" dirty="0" smtClean="0"/>
              <a:t>Ces doux êtres pensifs que la fièvre maigrit ?</a:t>
            </a:r>
            <a:br>
              <a:rPr lang="fr-FR" sz="1500" dirty="0" smtClean="0"/>
            </a:br>
            <a:r>
              <a:rPr lang="fr-FR" sz="1500" dirty="0" smtClean="0"/>
              <a:t>Ces filles de huit ans qu'on voit cheminer seules ?</a:t>
            </a:r>
            <a:br>
              <a:rPr lang="fr-FR" sz="1500" dirty="0" smtClean="0"/>
            </a:br>
            <a:r>
              <a:rPr lang="fr-FR" sz="1500" dirty="0" smtClean="0"/>
              <a:t>Ils s'en vont travailler quinze heures sous des meules ;</a:t>
            </a:r>
            <a:br>
              <a:rPr lang="fr-FR" sz="1500" dirty="0" smtClean="0"/>
            </a:br>
            <a:r>
              <a:rPr lang="fr-FR" sz="1500" dirty="0" smtClean="0"/>
              <a:t>Ils vont, de l'aube au soir, faire éternellement</a:t>
            </a:r>
            <a:br>
              <a:rPr lang="fr-FR" sz="1500" dirty="0" smtClean="0"/>
            </a:br>
            <a:r>
              <a:rPr lang="fr-FR" sz="1500" dirty="0" smtClean="0"/>
              <a:t>Dans la même prison le même mouvement.</a:t>
            </a:r>
            <a:br>
              <a:rPr lang="fr-FR" sz="1500" dirty="0" smtClean="0"/>
            </a:br>
            <a:r>
              <a:rPr lang="fr-FR" sz="1500" dirty="0" smtClean="0"/>
              <a:t>Accroupis sous les dents d'une machine sombre,</a:t>
            </a:r>
            <a:br>
              <a:rPr lang="fr-FR" sz="1500" dirty="0" smtClean="0"/>
            </a:br>
            <a:r>
              <a:rPr lang="fr-FR" sz="1500" dirty="0" smtClean="0"/>
              <a:t>Monstre </a:t>
            </a:r>
            <a:r>
              <a:rPr lang="fr-FR" sz="1500" dirty="0" smtClean="0">
                <a:solidFill>
                  <a:srgbClr val="FF0000"/>
                </a:solidFill>
              </a:rPr>
              <a:t>hideux</a:t>
            </a:r>
            <a:r>
              <a:rPr lang="fr-FR" sz="1500" dirty="0" smtClean="0"/>
              <a:t> qui mâche on ne sait quoi dans l'ombre,</a:t>
            </a:r>
            <a:br>
              <a:rPr lang="fr-FR" sz="1500" dirty="0" smtClean="0"/>
            </a:br>
            <a:r>
              <a:rPr lang="fr-FR" sz="1500" dirty="0" smtClean="0"/>
              <a:t>Innocents dans un bagne, anges dans un enfer,</a:t>
            </a:r>
            <a:br>
              <a:rPr lang="fr-FR" sz="1500" dirty="0" smtClean="0"/>
            </a:br>
            <a:r>
              <a:rPr lang="fr-FR" sz="1500" dirty="0" smtClean="0"/>
              <a:t>Ils travaillent. Tout est </a:t>
            </a:r>
            <a:r>
              <a:rPr lang="fr-FR" sz="1500" dirty="0" smtClean="0">
                <a:solidFill>
                  <a:srgbClr val="FF0000"/>
                </a:solidFill>
              </a:rPr>
              <a:t>d'airain</a:t>
            </a:r>
            <a:r>
              <a:rPr lang="fr-FR" sz="1500" dirty="0" smtClean="0"/>
              <a:t>, tout est de fer.</a:t>
            </a:r>
            <a:br>
              <a:rPr lang="fr-FR" sz="1500" dirty="0" smtClean="0"/>
            </a:br>
            <a:r>
              <a:rPr lang="fr-FR" sz="1500" dirty="0" smtClean="0"/>
              <a:t>Jamais on ne s'arrête et jamais on ne joue.</a:t>
            </a:r>
            <a:br>
              <a:rPr lang="fr-FR" sz="1500" dirty="0" smtClean="0"/>
            </a:br>
            <a:r>
              <a:rPr lang="fr-FR" sz="1500" dirty="0" smtClean="0"/>
              <a:t>Aussi quelle pâleur ! la </a:t>
            </a:r>
            <a:r>
              <a:rPr lang="fr-FR" sz="1500" dirty="0" smtClean="0">
                <a:solidFill>
                  <a:srgbClr val="FF0000"/>
                </a:solidFill>
              </a:rPr>
              <a:t>cendre</a:t>
            </a:r>
            <a:r>
              <a:rPr lang="fr-FR" sz="1500" dirty="0" smtClean="0"/>
              <a:t> est sur leur joue.</a:t>
            </a:r>
            <a:br>
              <a:rPr lang="fr-FR" sz="1500" dirty="0" smtClean="0"/>
            </a:br>
            <a:r>
              <a:rPr lang="fr-FR" sz="1500" dirty="0" smtClean="0"/>
              <a:t>Il fait à peine jour, ils sont déjà bien las.</a:t>
            </a:r>
            <a:br>
              <a:rPr lang="fr-FR" sz="1500" dirty="0" smtClean="0"/>
            </a:br>
            <a:r>
              <a:rPr lang="fr-FR" sz="1500" dirty="0" smtClean="0"/>
              <a:t>Ils ne comprennent rien à leur destin, hélas !</a:t>
            </a:r>
            <a:br>
              <a:rPr lang="fr-FR" sz="1500" dirty="0" smtClean="0"/>
            </a:br>
            <a:r>
              <a:rPr lang="fr-FR" sz="1500" dirty="0" smtClean="0"/>
              <a:t>Ils semblent dire à Dieu : « Petits comme nous sommes,</a:t>
            </a:r>
            <a:br>
              <a:rPr lang="fr-FR" sz="1500" dirty="0" smtClean="0"/>
            </a:br>
            <a:r>
              <a:rPr lang="fr-FR" sz="1500" dirty="0" smtClean="0"/>
              <a:t>Notre Père, voyez ce que nous font les hommes ! »</a:t>
            </a:r>
            <a:br>
              <a:rPr lang="fr-FR" sz="1500" dirty="0" smtClean="0"/>
            </a:br>
            <a:r>
              <a:rPr lang="fr-FR" sz="1500" dirty="0" smtClean="0"/>
              <a:t>Ô </a:t>
            </a:r>
            <a:r>
              <a:rPr lang="fr-FR" sz="1500" dirty="0" smtClean="0">
                <a:solidFill>
                  <a:srgbClr val="FF0000"/>
                </a:solidFill>
              </a:rPr>
              <a:t>servitude</a:t>
            </a:r>
            <a:r>
              <a:rPr lang="fr-FR" sz="1500" dirty="0" smtClean="0"/>
              <a:t> infâme imposée à l'enfant !</a:t>
            </a:r>
            <a:br>
              <a:rPr lang="fr-FR" sz="1500" dirty="0" smtClean="0"/>
            </a:br>
            <a:r>
              <a:rPr lang="fr-FR" sz="1500" dirty="0" smtClean="0">
                <a:solidFill>
                  <a:srgbClr val="FF0000"/>
                </a:solidFill>
              </a:rPr>
              <a:t>Rachitisme</a:t>
            </a:r>
            <a:r>
              <a:rPr lang="fr-FR" sz="1500" dirty="0" smtClean="0"/>
              <a:t> ! travail dont le souffle étouffant</a:t>
            </a:r>
            <a:br>
              <a:rPr lang="fr-FR" sz="1500" dirty="0" smtClean="0"/>
            </a:br>
            <a:r>
              <a:rPr lang="fr-FR" sz="1500" dirty="0" smtClean="0"/>
              <a:t>Défait ce qu'a fait Dieu ; qui tue, œuvre insensée,</a:t>
            </a:r>
            <a:br>
              <a:rPr lang="fr-FR" sz="1500" dirty="0" smtClean="0"/>
            </a:br>
            <a:r>
              <a:rPr lang="fr-FR" sz="1500" dirty="0" smtClean="0"/>
              <a:t>La beauté sur les fronts, dans les cœurs la pensée,</a:t>
            </a:r>
            <a:br>
              <a:rPr lang="fr-FR" sz="1500" dirty="0" smtClean="0"/>
            </a:br>
            <a:r>
              <a:rPr lang="fr-FR" sz="1500" dirty="0" smtClean="0"/>
              <a:t>Et qui ferait — c'est là son fruit le plus certain —</a:t>
            </a:r>
            <a:br>
              <a:rPr lang="fr-FR" sz="1500" dirty="0" smtClean="0"/>
            </a:br>
            <a:r>
              <a:rPr lang="fr-FR" sz="1500" dirty="0" smtClean="0"/>
              <a:t>D'Apollon un bossu, de Voltaire un crétin !</a:t>
            </a:r>
            <a:br>
              <a:rPr lang="fr-FR" sz="1500" dirty="0" smtClean="0"/>
            </a:br>
            <a:r>
              <a:rPr lang="fr-FR" sz="1500" dirty="0" smtClean="0"/>
              <a:t>Travail mauvais qui prend l'âge tendre en sa serre,</a:t>
            </a:r>
            <a:br>
              <a:rPr lang="fr-FR" sz="1500" dirty="0" smtClean="0"/>
            </a:br>
            <a:r>
              <a:rPr lang="fr-FR" sz="1500" dirty="0" smtClean="0"/>
              <a:t>Qui produit la richesse en créant la misère,</a:t>
            </a:r>
            <a:br>
              <a:rPr lang="fr-FR" sz="1500" dirty="0" smtClean="0"/>
            </a:br>
            <a:r>
              <a:rPr lang="fr-FR" sz="1500" dirty="0" smtClean="0"/>
              <a:t>Qui se sert d'un enfant ainsi que d'un outil !</a:t>
            </a:r>
            <a:br>
              <a:rPr lang="fr-FR" sz="1500" dirty="0" smtClean="0"/>
            </a:br>
            <a:r>
              <a:rPr lang="fr-FR" sz="1500" dirty="0" smtClean="0"/>
              <a:t>Progrès dont on demande : « Où va-t-il ? Que veut-il ? »</a:t>
            </a:r>
            <a:br>
              <a:rPr lang="fr-FR" sz="1500" dirty="0" smtClean="0"/>
            </a:br>
            <a:r>
              <a:rPr lang="fr-FR" sz="1500" dirty="0" smtClean="0"/>
              <a:t>Qui brise la jeunesse en fleur ! qui donne, en somme,</a:t>
            </a:r>
            <a:br>
              <a:rPr lang="fr-FR" sz="1500" dirty="0" smtClean="0"/>
            </a:br>
            <a:r>
              <a:rPr lang="fr-FR" sz="1500" dirty="0" smtClean="0"/>
              <a:t>Une âme à la machine et la retire à l'homme !</a:t>
            </a:r>
            <a:br>
              <a:rPr lang="fr-FR" sz="1500" dirty="0" smtClean="0"/>
            </a:br>
            <a:r>
              <a:rPr lang="fr-FR" sz="1500" dirty="0" smtClean="0"/>
              <a:t>Que ce travail, haï des mères, soit maudit !</a:t>
            </a:r>
            <a:br>
              <a:rPr lang="fr-FR" sz="1500" dirty="0" smtClean="0"/>
            </a:br>
            <a:r>
              <a:rPr lang="fr-FR" sz="1500" dirty="0" smtClean="0"/>
              <a:t>Maudit comme le vice où l'on </a:t>
            </a:r>
            <a:r>
              <a:rPr lang="fr-FR" sz="1500" dirty="0" smtClean="0">
                <a:solidFill>
                  <a:srgbClr val="FF0000"/>
                </a:solidFill>
              </a:rPr>
              <a:t>s'abâtardit</a:t>
            </a:r>
            <a:r>
              <a:rPr lang="fr-FR" sz="1500" dirty="0" smtClean="0"/>
              <a:t>,</a:t>
            </a:r>
            <a:br>
              <a:rPr lang="fr-FR" sz="1500" dirty="0" smtClean="0"/>
            </a:br>
            <a:r>
              <a:rPr lang="fr-FR" sz="1500" dirty="0" smtClean="0"/>
              <a:t>Maudit comme l'</a:t>
            </a:r>
            <a:r>
              <a:rPr lang="fr-FR" sz="1500" dirty="0" smtClean="0">
                <a:solidFill>
                  <a:srgbClr val="FF0000"/>
                </a:solidFill>
              </a:rPr>
              <a:t>opprobre</a:t>
            </a:r>
            <a:r>
              <a:rPr lang="fr-FR" sz="1500" dirty="0" smtClean="0"/>
              <a:t> et comme le </a:t>
            </a:r>
            <a:r>
              <a:rPr lang="fr-FR" sz="1500" dirty="0" smtClean="0">
                <a:solidFill>
                  <a:srgbClr val="FF0000"/>
                </a:solidFill>
              </a:rPr>
              <a:t>blasphème</a:t>
            </a:r>
            <a:r>
              <a:rPr lang="fr-FR" sz="1500" dirty="0" smtClean="0"/>
              <a:t> !</a:t>
            </a:r>
            <a:br>
              <a:rPr lang="fr-FR" sz="1500" dirty="0" smtClean="0"/>
            </a:br>
            <a:r>
              <a:rPr lang="fr-FR" sz="1500" dirty="0" smtClean="0"/>
              <a:t>Ô Dieu ! qu'il soit maudit au nom du travail même,</a:t>
            </a:r>
            <a:br>
              <a:rPr lang="fr-FR" sz="1500" dirty="0" smtClean="0"/>
            </a:br>
            <a:r>
              <a:rPr lang="fr-FR" sz="1500" dirty="0" smtClean="0"/>
              <a:t>Au nom du vrai travail, sain, fécond, généreux,</a:t>
            </a:r>
            <a:br>
              <a:rPr lang="fr-FR" sz="1500" dirty="0" smtClean="0"/>
            </a:br>
            <a:r>
              <a:rPr lang="fr-FR" sz="1500" dirty="0" smtClean="0"/>
              <a:t>Qui fait le peuple libre et qui rend l'homme heureux !</a:t>
            </a:r>
            <a:endParaRPr lang="fr-FR" sz="1500" dirty="0"/>
          </a:p>
        </p:txBody>
      </p:sp>
      <p:sp>
        <p:nvSpPr>
          <p:cNvPr id="6" name="Rectangle 5"/>
          <p:cNvSpPr/>
          <p:nvPr/>
        </p:nvSpPr>
        <p:spPr>
          <a:xfrm>
            <a:off x="3816424" y="5075892"/>
            <a:ext cx="507605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r"/>
            <a:r>
              <a:rPr lang="fr-FR" smtClean="0"/>
              <a:t>Victor Hugo, </a:t>
            </a:r>
            <a:r>
              <a:rPr lang="fr-FR" i="1" smtClean="0"/>
              <a:t>Les Contemplations, </a:t>
            </a:r>
            <a:r>
              <a:rPr lang="fr-FR" smtClean="0"/>
              <a:t>Livre III, 1856</a:t>
            </a:r>
            <a:endParaRPr lang="fr-FR"/>
          </a:p>
        </p:txBody>
      </p:sp>
      <p:sp>
        <p:nvSpPr>
          <p:cNvPr id="8" name="ZoneTexte 7"/>
          <p:cNvSpPr txBox="1"/>
          <p:nvPr/>
        </p:nvSpPr>
        <p:spPr>
          <a:xfrm>
            <a:off x="179512" y="5592142"/>
            <a:ext cx="8712968" cy="10772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indent="-342900">
              <a:buFont typeface="+mj-lt"/>
              <a:buAutoNum type="arabicPeriod"/>
            </a:pPr>
            <a:r>
              <a:rPr lang="fr-FR" sz="1600" smtClean="0"/>
              <a:t>Présentez le texte (situez-le). </a:t>
            </a:r>
          </a:p>
          <a:p>
            <a:pPr marL="342900" indent="-342900">
              <a:buFont typeface="+mj-lt"/>
              <a:buAutoNum type="arabicPeriod"/>
            </a:pPr>
            <a:r>
              <a:rPr lang="fr-FR" sz="1600" smtClean="0"/>
              <a:t>Quels sont les différents types de phrase utilisés ? Justifiez chacun de ces types.</a:t>
            </a:r>
          </a:p>
          <a:p>
            <a:pPr marL="342900" indent="-342900">
              <a:buFont typeface="+mj-lt"/>
              <a:buAutoNum type="arabicPeriod"/>
            </a:pPr>
            <a:r>
              <a:rPr lang="fr-FR" sz="1600" smtClean="0"/>
              <a:t>Quelle est la situation d’énonciation ? </a:t>
            </a:r>
          </a:p>
          <a:p>
            <a:pPr marL="342900" indent="-342900">
              <a:buFont typeface="+mj-lt"/>
              <a:buAutoNum type="arabicPeriod"/>
            </a:pPr>
            <a:r>
              <a:rPr lang="fr-FR" sz="1600" smtClean="0"/>
              <a:t>Expliquez la présence de guillemets. Comment se nomme ce type de discours ?</a:t>
            </a:r>
            <a:endParaRPr lang="fr-FR" sz="16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332656"/>
            <a:ext cx="6030416" cy="2862322"/>
          </a:xfrm>
          <a:prstGeom prst="rect">
            <a:avLst/>
          </a:prstGeom>
        </p:spPr>
        <p:txBody>
          <a:bodyPr wrap="square">
            <a:spAutoFit/>
          </a:bodyPr>
          <a:lstStyle/>
          <a:p>
            <a:pPr marL="342900" indent="-342900">
              <a:buFont typeface="+mj-lt"/>
              <a:buAutoNum type="arabicPeriod"/>
            </a:pPr>
            <a:r>
              <a:rPr lang="fr-FR" dirty="0" smtClean="0"/>
              <a:t>Où vont tous ces enfants dont pas un seul ne rit ?</a:t>
            </a:r>
          </a:p>
          <a:p>
            <a:pPr marL="342900" indent="-342900">
              <a:buFont typeface="+mj-lt"/>
              <a:buAutoNum type="arabicPeriod"/>
            </a:pPr>
            <a:r>
              <a:rPr lang="fr-FR" dirty="0" smtClean="0"/>
              <a:t>Ces doux êtres pensifs que la fièvre maigrit ?</a:t>
            </a:r>
          </a:p>
          <a:p>
            <a:pPr marL="342900" indent="-342900">
              <a:buFont typeface="+mj-lt"/>
              <a:buAutoNum type="arabicPeriod"/>
            </a:pPr>
            <a:r>
              <a:rPr lang="fr-FR" dirty="0" smtClean="0"/>
              <a:t>Ces filles de huit ans qu'on voit cheminer seules ?</a:t>
            </a:r>
          </a:p>
          <a:p>
            <a:pPr marL="342900" indent="-342900">
              <a:buFont typeface="+mj-lt"/>
              <a:buAutoNum type="arabicPeriod"/>
            </a:pPr>
            <a:r>
              <a:rPr lang="fr-FR" dirty="0" smtClean="0"/>
              <a:t>Ils s'en vont travailler quinze heures sous des meules ;</a:t>
            </a:r>
          </a:p>
          <a:p>
            <a:pPr marL="342900" indent="-342900">
              <a:buFont typeface="+mj-lt"/>
              <a:buAutoNum type="arabicPeriod"/>
            </a:pPr>
            <a:r>
              <a:rPr lang="fr-FR" dirty="0" smtClean="0"/>
              <a:t>Ils vont, de l'aube au soir, faire éternellement</a:t>
            </a:r>
          </a:p>
          <a:p>
            <a:pPr marL="342900" indent="-342900">
              <a:buFont typeface="+mj-lt"/>
              <a:buAutoNum type="arabicPeriod"/>
            </a:pPr>
            <a:r>
              <a:rPr lang="fr-FR" dirty="0" smtClean="0"/>
              <a:t>Dans la même prison le même mouvement.</a:t>
            </a:r>
          </a:p>
          <a:p>
            <a:pPr marL="342900" indent="-342900">
              <a:buFont typeface="+mj-lt"/>
              <a:buAutoNum type="arabicPeriod"/>
            </a:pPr>
            <a:r>
              <a:rPr lang="fr-FR" dirty="0" smtClean="0"/>
              <a:t>Accroupis sous les dents d'une machine sombre,</a:t>
            </a:r>
          </a:p>
          <a:p>
            <a:pPr marL="342900" indent="-342900">
              <a:buFont typeface="+mj-lt"/>
              <a:buAutoNum type="arabicPeriod"/>
            </a:pPr>
            <a:r>
              <a:rPr lang="fr-FR" dirty="0" smtClean="0"/>
              <a:t>Monstre hideux qui mâche on ne sait quoi dans l'ombre,</a:t>
            </a:r>
          </a:p>
          <a:p>
            <a:pPr marL="342900" indent="-342900">
              <a:buFont typeface="+mj-lt"/>
              <a:buAutoNum type="arabicPeriod"/>
            </a:pPr>
            <a:r>
              <a:rPr lang="fr-FR" dirty="0" smtClean="0"/>
              <a:t>Innocents dans un bagne, anges dans un enfer,</a:t>
            </a:r>
          </a:p>
          <a:p>
            <a:pPr marL="342900" indent="-342900">
              <a:buFont typeface="+mj-lt"/>
              <a:buAutoNum type="arabicPeriod"/>
            </a:pPr>
            <a:r>
              <a:rPr lang="fr-FR" dirty="0" smtClean="0"/>
              <a:t>Ils travaillent. Tout est d'airain, tout est de fer.</a:t>
            </a:r>
            <a:endParaRPr lang="fr-FR" dirty="0"/>
          </a:p>
        </p:txBody>
      </p:sp>
      <p:graphicFrame>
        <p:nvGraphicFramePr>
          <p:cNvPr id="5" name="Tableau 4"/>
          <p:cNvGraphicFramePr>
            <a:graphicFrameLocks noGrp="1"/>
          </p:cNvGraphicFramePr>
          <p:nvPr/>
        </p:nvGraphicFramePr>
        <p:xfrm>
          <a:off x="251520" y="3717033"/>
          <a:ext cx="8640960" cy="2956846"/>
        </p:xfrm>
        <a:graphic>
          <a:graphicData uri="http://schemas.openxmlformats.org/drawingml/2006/table">
            <a:tbl>
              <a:tblPr firstRow="1" bandRow="1">
                <a:tableStyleId>{5C22544A-7EE6-4342-B048-85BDC9FD1C3A}</a:tableStyleId>
              </a:tblPr>
              <a:tblGrid>
                <a:gridCol w="2759298"/>
                <a:gridCol w="5881662"/>
              </a:tblGrid>
              <a:tr h="361242">
                <a:tc>
                  <a:txBody>
                    <a:bodyPr/>
                    <a:lstStyle/>
                    <a:p>
                      <a:pPr algn="r"/>
                      <a:r>
                        <a:rPr lang="fr-FR" dirty="0" smtClean="0"/>
                        <a:t>Figure de style</a:t>
                      </a:r>
                      <a:endParaRPr lang="fr-FR" dirty="0"/>
                    </a:p>
                  </a:txBody>
                  <a:tcPr/>
                </a:tc>
                <a:tc>
                  <a:txBody>
                    <a:bodyPr/>
                    <a:lstStyle/>
                    <a:p>
                      <a:r>
                        <a:rPr lang="fr-FR" smtClean="0"/>
                        <a:t>Relevez et expliquez le choix,</a:t>
                      </a:r>
                      <a:r>
                        <a:rPr lang="fr-FR" baseline="0" smtClean="0"/>
                        <a:t> le sens</a:t>
                      </a:r>
                      <a:r>
                        <a:rPr lang="fr-FR" smtClean="0"/>
                        <a:t> de la</a:t>
                      </a:r>
                      <a:r>
                        <a:rPr lang="fr-FR" baseline="0" smtClean="0"/>
                        <a:t> </a:t>
                      </a:r>
                      <a:r>
                        <a:rPr lang="fr-FR" smtClean="0"/>
                        <a:t>figure</a:t>
                      </a:r>
                      <a:endParaRPr lang="fr-FR"/>
                    </a:p>
                  </a:txBody>
                  <a:tcPr/>
                </a:tc>
              </a:tr>
              <a:tr h="421061">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mtClean="0"/>
                        <a:t>Interrogations rhétoriques</a:t>
                      </a:r>
                    </a:p>
                  </a:txBody>
                  <a:tcPr/>
                </a:tc>
                <a:tc>
                  <a:txBody>
                    <a:bodyPr/>
                    <a:lstStyle/>
                    <a:p>
                      <a:endParaRPr lang="fr-FR" dirty="0"/>
                    </a:p>
                  </a:txBody>
                  <a:tcPr/>
                </a:tc>
              </a:tr>
              <a:tr h="43400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mtClean="0"/>
                        <a:t>Hyperbole</a:t>
                      </a:r>
                    </a:p>
                  </a:txBody>
                  <a:tcPr/>
                </a:tc>
                <a:tc>
                  <a:txBody>
                    <a:bodyPr/>
                    <a:lstStyle/>
                    <a:p>
                      <a:endParaRPr lang="fr-FR"/>
                    </a:p>
                  </a:txBody>
                  <a:tcPr/>
                </a:tc>
              </a:tr>
              <a:tr h="43400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dirty="0" smtClean="0"/>
                        <a:t>Personnification</a:t>
                      </a:r>
                    </a:p>
                  </a:txBody>
                  <a:tcPr/>
                </a:tc>
                <a:tc>
                  <a:txBody>
                    <a:bodyPr/>
                    <a:lstStyle/>
                    <a:p>
                      <a:endParaRPr lang="fr-FR"/>
                    </a:p>
                  </a:txBody>
                  <a:tcPr/>
                </a:tc>
              </a:tr>
              <a:tr h="43400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dirty="0" smtClean="0"/>
                        <a:t>Métaphore</a:t>
                      </a:r>
                    </a:p>
                  </a:txBody>
                  <a:tcPr/>
                </a:tc>
                <a:tc>
                  <a:txBody>
                    <a:bodyPr/>
                    <a:lstStyle/>
                    <a:p>
                      <a:endParaRPr lang="fr-FR"/>
                    </a:p>
                  </a:txBody>
                  <a:tcPr/>
                </a:tc>
              </a:tr>
              <a:tr h="43400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mtClean="0"/>
                        <a:t>antithèse</a:t>
                      </a:r>
                    </a:p>
                  </a:txBody>
                  <a:tcPr/>
                </a:tc>
                <a:tc>
                  <a:txBody>
                    <a:bodyPr/>
                    <a:lstStyle/>
                    <a:p>
                      <a:endParaRPr lang="fr-FR"/>
                    </a:p>
                  </a:txBody>
                  <a:tcPr/>
                </a:tc>
              </a:tr>
              <a:tr h="43400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mtClean="0"/>
                        <a:t>Gradation (</a:t>
                      </a:r>
                      <a:r>
                        <a:rPr lang="fr-FR" sz="1600" smtClean="0"/>
                        <a:t>sur plusieurs vers</a:t>
                      </a:r>
                      <a:r>
                        <a:rPr lang="fr-FR" smtClean="0"/>
                        <a:t>)</a:t>
                      </a:r>
                    </a:p>
                  </a:txBody>
                  <a:tcPr/>
                </a:tc>
                <a:tc>
                  <a:txBody>
                    <a:bodyPr/>
                    <a:lstStyle/>
                    <a:p>
                      <a:endParaRPr lang="fr-FR" dirty="0"/>
                    </a:p>
                  </a:txBody>
                  <a:tcPr/>
                </a:tc>
              </a:tr>
            </a:tbl>
          </a:graphicData>
        </a:graphic>
      </p:graphicFrame>
      <p:sp>
        <p:nvSpPr>
          <p:cNvPr id="6" name="ZoneTexte 5"/>
          <p:cNvSpPr txBox="1"/>
          <p:nvPr/>
        </p:nvSpPr>
        <p:spPr>
          <a:xfrm>
            <a:off x="6228184" y="1340768"/>
            <a:ext cx="2664296" cy="13849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sz="1400" i="1" dirty="0" smtClean="0"/>
              <a:t>Une </a:t>
            </a:r>
            <a:r>
              <a:rPr lang="fr-FR" sz="1400" b="1" i="1" dirty="0" smtClean="0"/>
              <a:t>interrogation rhétorique </a:t>
            </a:r>
            <a:r>
              <a:rPr lang="fr-FR" sz="1400" i="1" dirty="0" smtClean="0"/>
              <a:t>ou </a:t>
            </a:r>
            <a:r>
              <a:rPr lang="fr-FR" sz="1400" b="1" i="1" dirty="0" smtClean="0"/>
              <a:t>question oratoire, </a:t>
            </a:r>
            <a:r>
              <a:rPr lang="fr-FR" sz="1400" i="1" dirty="0" smtClean="0"/>
              <a:t>permet à l’auteur de poser une question dont la réponse est supposée connue de tous. </a:t>
            </a:r>
            <a:br>
              <a:rPr lang="fr-FR" sz="1400" i="1" dirty="0" smtClean="0"/>
            </a:br>
            <a:r>
              <a:rPr lang="fr-FR" sz="1400" i="1" dirty="0" smtClean="0"/>
              <a:t>Très utilisée en argumentation.</a:t>
            </a:r>
            <a:endParaRPr lang="fr-FR" sz="14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332656"/>
            <a:ext cx="6030416" cy="2862322"/>
          </a:xfrm>
          <a:prstGeom prst="rect">
            <a:avLst/>
          </a:prstGeom>
        </p:spPr>
        <p:txBody>
          <a:bodyPr wrap="square">
            <a:spAutoFit/>
          </a:bodyPr>
          <a:lstStyle/>
          <a:p>
            <a:pPr marL="342900" indent="-342900">
              <a:buFont typeface="+mj-lt"/>
              <a:buAutoNum type="arabicPeriod"/>
            </a:pPr>
            <a:r>
              <a:rPr lang="fr-FR" dirty="0" smtClean="0"/>
              <a:t>Où vont tous ces enfants dont pas un seul ne rit ?</a:t>
            </a:r>
          </a:p>
          <a:p>
            <a:pPr marL="342900" indent="-342900">
              <a:buFont typeface="+mj-lt"/>
              <a:buAutoNum type="arabicPeriod"/>
            </a:pPr>
            <a:r>
              <a:rPr lang="fr-FR" dirty="0" smtClean="0"/>
              <a:t>Ces doux êtres pensifs que la fièvre maigrit ?</a:t>
            </a:r>
          </a:p>
          <a:p>
            <a:pPr marL="342900" indent="-342900">
              <a:buFont typeface="+mj-lt"/>
              <a:buAutoNum type="arabicPeriod"/>
            </a:pPr>
            <a:r>
              <a:rPr lang="fr-FR" dirty="0" smtClean="0"/>
              <a:t>Ces filles de huit ans qu'on voit cheminer seules ?</a:t>
            </a:r>
          </a:p>
          <a:p>
            <a:pPr marL="342900" indent="-342900">
              <a:buFont typeface="+mj-lt"/>
              <a:buAutoNum type="arabicPeriod"/>
            </a:pPr>
            <a:r>
              <a:rPr lang="fr-FR" dirty="0" smtClean="0"/>
              <a:t>Ils s'en vont travailler quinze heures sous des </a:t>
            </a:r>
            <a:r>
              <a:rPr lang="fr-FR" dirty="0" smtClean="0">
                <a:solidFill>
                  <a:srgbClr val="FF0000"/>
                </a:solidFill>
              </a:rPr>
              <a:t>meules</a:t>
            </a:r>
            <a:r>
              <a:rPr lang="fr-FR" dirty="0" smtClean="0"/>
              <a:t> ;</a:t>
            </a:r>
          </a:p>
          <a:p>
            <a:pPr marL="342900" indent="-342900">
              <a:buFont typeface="+mj-lt"/>
              <a:buAutoNum type="arabicPeriod"/>
            </a:pPr>
            <a:r>
              <a:rPr lang="fr-FR" dirty="0" smtClean="0"/>
              <a:t>Ils vont, de l'aube au soir, faire éternellement</a:t>
            </a:r>
          </a:p>
          <a:p>
            <a:pPr marL="342900" indent="-342900">
              <a:buFont typeface="+mj-lt"/>
              <a:buAutoNum type="arabicPeriod"/>
            </a:pPr>
            <a:r>
              <a:rPr lang="fr-FR" dirty="0" smtClean="0"/>
              <a:t>Dans la même prison le même mouvement.</a:t>
            </a:r>
          </a:p>
          <a:p>
            <a:pPr marL="342900" indent="-342900">
              <a:buFont typeface="+mj-lt"/>
              <a:buAutoNum type="arabicPeriod"/>
            </a:pPr>
            <a:r>
              <a:rPr lang="fr-FR" dirty="0" smtClean="0"/>
              <a:t>Accroupis sous les dents d'une machine sombre,</a:t>
            </a:r>
          </a:p>
          <a:p>
            <a:pPr marL="342900" indent="-342900">
              <a:buFont typeface="+mj-lt"/>
              <a:buAutoNum type="arabicPeriod"/>
            </a:pPr>
            <a:r>
              <a:rPr lang="fr-FR" dirty="0" smtClean="0"/>
              <a:t>Monstre hideux qui mâche on ne sait quoi dans l'ombre,</a:t>
            </a:r>
          </a:p>
          <a:p>
            <a:pPr marL="342900" indent="-342900">
              <a:buFont typeface="+mj-lt"/>
              <a:buAutoNum type="arabicPeriod"/>
            </a:pPr>
            <a:r>
              <a:rPr lang="fr-FR" dirty="0" smtClean="0"/>
              <a:t>Innocents dans un bagne, anges dans un enfer,</a:t>
            </a:r>
          </a:p>
          <a:p>
            <a:pPr marL="342900" indent="-342900">
              <a:buFont typeface="+mj-lt"/>
              <a:buAutoNum type="arabicPeriod"/>
            </a:pPr>
            <a:r>
              <a:rPr lang="fr-FR" dirty="0" smtClean="0"/>
              <a:t>Ils travaillent. Tout est d'airain, tout est de fer.</a:t>
            </a:r>
            <a:endParaRPr lang="fr-FR" dirty="0"/>
          </a:p>
        </p:txBody>
      </p:sp>
      <p:graphicFrame>
        <p:nvGraphicFramePr>
          <p:cNvPr id="5" name="Tableau 4"/>
          <p:cNvGraphicFramePr>
            <a:graphicFrameLocks noGrp="1"/>
          </p:cNvGraphicFramePr>
          <p:nvPr/>
        </p:nvGraphicFramePr>
        <p:xfrm>
          <a:off x="179512" y="3428999"/>
          <a:ext cx="8784976" cy="3312369"/>
        </p:xfrm>
        <a:graphic>
          <a:graphicData uri="http://schemas.openxmlformats.org/drawingml/2006/table">
            <a:tbl>
              <a:tblPr firstRow="1" bandRow="1">
                <a:tableStyleId>{5C22544A-7EE6-4342-B048-85BDC9FD1C3A}</a:tableStyleId>
              </a:tblPr>
              <a:tblGrid>
                <a:gridCol w="2520280"/>
                <a:gridCol w="6264696"/>
              </a:tblGrid>
              <a:tr h="390570">
                <a:tc>
                  <a:txBody>
                    <a:bodyPr/>
                    <a:lstStyle/>
                    <a:p>
                      <a:pPr algn="r"/>
                      <a:r>
                        <a:rPr lang="fr-FR" dirty="0" smtClean="0"/>
                        <a:t>Figure de style</a:t>
                      </a:r>
                      <a:endParaRPr lang="fr-FR" dirty="0"/>
                    </a:p>
                  </a:txBody>
                  <a:tcPr/>
                </a:tc>
                <a:tc>
                  <a:txBody>
                    <a:bodyPr/>
                    <a:lstStyle/>
                    <a:p>
                      <a:r>
                        <a:rPr lang="fr-FR" smtClean="0"/>
                        <a:t>Relevez et expliquez le choix,</a:t>
                      </a:r>
                      <a:r>
                        <a:rPr lang="fr-FR" baseline="0" smtClean="0"/>
                        <a:t> le sens</a:t>
                      </a:r>
                      <a:r>
                        <a:rPr lang="fr-FR" smtClean="0"/>
                        <a:t> de la</a:t>
                      </a:r>
                      <a:r>
                        <a:rPr lang="fr-FR" baseline="0" smtClean="0"/>
                        <a:t> </a:t>
                      </a:r>
                      <a:r>
                        <a:rPr lang="fr-FR" smtClean="0"/>
                        <a:t>figure</a:t>
                      </a:r>
                      <a:endParaRPr lang="fr-FR"/>
                    </a:p>
                  </a:txBody>
                  <a:tcPr/>
                </a:tc>
              </a:tr>
              <a:tr h="449622">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600" smtClean="0"/>
                        <a:t>Interrogations rhétoriques</a:t>
                      </a:r>
                    </a:p>
                  </a:txBody>
                  <a:tcPr/>
                </a:tc>
                <a:tc>
                  <a:txBody>
                    <a:bodyPr/>
                    <a:lstStyle/>
                    <a:p>
                      <a:r>
                        <a:rPr lang="fr-FR" sz="1600" dirty="0" smtClean="0"/>
                        <a:t>Où vont … ?</a:t>
                      </a:r>
                      <a:r>
                        <a:rPr lang="fr-FR" sz="1600" baseline="0" dirty="0" smtClean="0"/>
                        <a:t> Ils s’en vont travailler</a:t>
                      </a:r>
                      <a:endParaRPr lang="fr-FR" sz="1600" dirty="0"/>
                    </a:p>
                  </a:txBody>
                  <a:tcPr/>
                </a:tc>
              </a:tr>
              <a:tr h="46344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600" smtClean="0"/>
                        <a:t>Hyperbole</a:t>
                      </a:r>
                    </a:p>
                  </a:txBody>
                  <a:tcPr/>
                </a:tc>
                <a:tc>
                  <a:txBody>
                    <a:bodyPr/>
                    <a:lstStyle/>
                    <a:p>
                      <a:r>
                        <a:rPr lang="fr-FR" sz="1600" dirty="0" smtClean="0"/>
                        <a:t>Tous, éternellement, Tout est d’airain,</a:t>
                      </a:r>
                      <a:r>
                        <a:rPr lang="fr-FR" sz="1600" baseline="0" dirty="0" smtClean="0"/>
                        <a:t> tout est de fer</a:t>
                      </a:r>
                      <a:endParaRPr lang="fr-FR" sz="1600" dirty="0"/>
                    </a:p>
                  </a:txBody>
                  <a:tcPr/>
                </a:tc>
              </a:tr>
              <a:tr h="46344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600" smtClean="0"/>
                        <a:t>personnification</a:t>
                      </a:r>
                    </a:p>
                  </a:txBody>
                  <a:tcPr/>
                </a:tc>
                <a:tc>
                  <a:txBody>
                    <a:bodyPr/>
                    <a:lstStyle/>
                    <a:p>
                      <a:r>
                        <a:rPr lang="fr-FR" sz="1600" dirty="0" smtClean="0"/>
                        <a:t>Sous les dents; monstre</a:t>
                      </a:r>
                      <a:r>
                        <a:rPr lang="fr-FR" sz="1600" baseline="0" dirty="0" smtClean="0"/>
                        <a:t> hideux; mâche; </a:t>
                      </a:r>
                      <a:endParaRPr lang="fr-FR" sz="1600" dirty="0"/>
                    </a:p>
                  </a:txBody>
                  <a:tcPr/>
                </a:tc>
              </a:tr>
              <a:tr h="46344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600" smtClean="0"/>
                        <a:t>Métaphore</a:t>
                      </a:r>
                    </a:p>
                  </a:txBody>
                  <a:tcPr/>
                </a:tc>
                <a:tc>
                  <a:txBody>
                    <a:bodyPr/>
                    <a:lstStyle/>
                    <a:p>
                      <a:r>
                        <a:rPr lang="fr-FR" sz="1600" dirty="0" smtClean="0"/>
                        <a:t>Airain; fer</a:t>
                      </a:r>
                      <a:r>
                        <a:rPr lang="fr-FR" sz="1600" baseline="0" dirty="0" smtClean="0"/>
                        <a:t> (métonymies) ; prison ; bagne</a:t>
                      </a:r>
                      <a:r>
                        <a:rPr lang="fr-FR" sz="1600" dirty="0" smtClean="0"/>
                        <a:t> ; </a:t>
                      </a:r>
                      <a:endParaRPr lang="fr-FR" sz="1600" dirty="0"/>
                    </a:p>
                  </a:txBody>
                  <a:tcPr/>
                </a:tc>
              </a:tr>
              <a:tr h="46344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600" dirty="0" smtClean="0"/>
                        <a:t>Antithèses</a:t>
                      </a:r>
                    </a:p>
                  </a:txBody>
                  <a:tcPr/>
                </a:tc>
                <a:tc>
                  <a:txBody>
                    <a:bodyPr/>
                    <a:lstStyle/>
                    <a:p>
                      <a:r>
                        <a:rPr lang="fr-FR" sz="1600" dirty="0" smtClean="0"/>
                        <a:t>Tous | pas un seul ; aube | soir ; innocents | bagne ; anges | enfer</a:t>
                      </a:r>
                      <a:endParaRPr lang="fr-FR" sz="1600" dirty="0"/>
                    </a:p>
                  </a:txBody>
                  <a:tcPr/>
                </a:tc>
              </a:tr>
              <a:tr h="618401">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600" dirty="0" smtClean="0"/>
                        <a:t>Gradation (</a:t>
                      </a:r>
                      <a:r>
                        <a:rPr lang="fr-FR" sz="1400" dirty="0" smtClean="0"/>
                        <a:t>sur plusieurs vers</a:t>
                      </a:r>
                      <a:r>
                        <a:rPr lang="fr-FR" sz="1600" dirty="0" smtClean="0"/>
                        <a:t>)</a:t>
                      </a:r>
                    </a:p>
                  </a:txBody>
                  <a:tcPr/>
                </a:tc>
                <a:tc>
                  <a:txBody>
                    <a:bodyPr/>
                    <a:lstStyle/>
                    <a:p>
                      <a:r>
                        <a:rPr lang="fr-FR" sz="1600" dirty="0" smtClean="0"/>
                        <a:t>ces enfants;</a:t>
                      </a:r>
                      <a:r>
                        <a:rPr lang="fr-FR" sz="1600" baseline="0" dirty="0" smtClean="0"/>
                        <a:t> ces doux êtres pensifs; ces filles de huit ans</a:t>
                      </a:r>
                    </a:p>
                    <a:p>
                      <a:r>
                        <a:rPr lang="fr-FR" sz="1600" dirty="0" smtClean="0"/>
                        <a:t>prison; bagne;</a:t>
                      </a:r>
                      <a:r>
                        <a:rPr lang="fr-FR" sz="1600" baseline="0" dirty="0" smtClean="0"/>
                        <a:t> enfer</a:t>
                      </a:r>
                      <a:endParaRPr lang="fr-FR" sz="1600" dirty="0"/>
                    </a:p>
                  </a:txBody>
                  <a:tcPr/>
                </a:tc>
              </a:tr>
            </a:tbl>
          </a:graphicData>
        </a:graphic>
      </p:graphicFrame>
      <p:sp>
        <p:nvSpPr>
          <p:cNvPr id="6" name="ZoneTexte 5"/>
          <p:cNvSpPr txBox="1"/>
          <p:nvPr/>
        </p:nvSpPr>
        <p:spPr>
          <a:xfrm>
            <a:off x="6228184" y="1340768"/>
            <a:ext cx="2664296" cy="13849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sz="1400" i="1" dirty="0" smtClean="0"/>
              <a:t>Une </a:t>
            </a:r>
            <a:r>
              <a:rPr lang="fr-FR" sz="1400" b="1" i="1" dirty="0" smtClean="0"/>
              <a:t>interrogation rhétorique </a:t>
            </a:r>
            <a:r>
              <a:rPr lang="fr-FR" sz="1400" i="1" dirty="0" smtClean="0"/>
              <a:t>ou </a:t>
            </a:r>
            <a:r>
              <a:rPr lang="fr-FR" sz="1400" b="1" i="1" dirty="0" smtClean="0"/>
              <a:t>question oratoire, </a:t>
            </a:r>
            <a:r>
              <a:rPr lang="fr-FR" sz="1400" i="1" dirty="0" smtClean="0"/>
              <a:t>permet à l’auteur de poser une question dont la réponse est supposée connue de tous. </a:t>
            </a:r>
            <a:br>
              <a:rPr lang="fr-FR" sz="1400" i="1" dirty="0" smtClean="0"/>
            </a:br>
            <a:r>
              <a:rPr lang="fr-FR" sz="1400" i="1" dirty="0" smtClean="0"/>
              <a:t>Très utilisée en argumentation.</a:t>
            </a:r>
            <a:endParaRPr lang="fr-FR" sz="1400"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nvGraphicFramePr>
        <p:xfrm>
          <a:off x="107504" y="149838"/>
          <a:ext cx="8928992" cy="6583680"/>
        </p:xfrm>
        <a:graphic>
          <a:graphicData uri="http://schemas.openxmlformats.org/drawingml/2006/table">
            <a:tbl>
              <a:tblPr bandRow="1">
                <a:tableStyleId>{5C22544A-7EE6-4342-B048-85BDC9FD1C3A}</a:tableStyleId>
              </a:tblPr>
              <a:tblGrid>
                <a:gridCol w="3672408"/>
                <a:gridCol w="1368152"/>
                <a:gridCol w="3888432"/>
              </a:tblGrid>
              <a:tr h="0">
                <a:tc>
                  <a:txBody>
                    <a:bodyPr/>
                    <a:lstStyle/>
                    <a:p>
                      <a:pPr algn="r"/>
                      <a:r>
                        <a:rPr lang="fr-FR" sz="1200" u="sng" dirty="0" smtClean="0"/>
                        <a:t>Jamais on </a:t>
                      </a:r>
                      <a:r>
                        <a:rPr lang="fr-FR" sz="1200" dirty="0" smtClean="0"/>
                        <a:t>ne s'arrête et </a:t>
                      </a:r>
                      <a:r>
                        <a:rPr lang="fr-FR" sz="1200" u="sng" dirty="0" smtClean="0"/>
                        <a:t>jamais on </a:t>
                      </a:r>
                      <a:r>
                        <a:rPr lang="fr-FR" sz="1200" dirty="0" smtClean="0"/>
                        <a:t>ne joue.</a:t>
                      </a:r>
                      <a:endParaRPr lang="fr-FR" sz="1200" dirty="0"/>
                    </a:p>
                  </a:txBody>
                  <a:tcPr/>
                </a:tc>
                <a:tc>
                  <a:txBody>
                    <a:bodyPr/>
                    <a:lstStyle/>
                    <a:p>
                      <a:pPr algn="ctr"/>
                      <a:r>
                        <a:rPr lang="fr-FR" sz="1050" dirty="0" smtClean="0"/>
                        <a:t> anaphore</a:t>
                      </a:r>
                      <a:endParaRPr lang="fr-FR" sz="1050" dirty="0"/>
                    </a:p>
                  </a:txBody>
                  <a:tcPr/>
                </a:tc>
                <a:tc>
                  <a:txBody>
                    <a:bodyPr/>
                    <a:lstStyle/>
                    <a:p>
                      <a:pPr algn="l"/>
                      <a:r>
                        <a:rPr lang="fr-FR" sz="1050" dirty="0" smtClean="0"/>
                        <a:t>Insistance sur le travail </a:t>
                      </a:r>
                      <a:endParaRPr lang="fr-FR" sz="1050" dirty="0"/>
                    </a:p>
                  </a:txBody>
                  <a:tcPr/>
                </a:tc>
              </a:tr>
              <a:tr h="0">
                <a:tc>
                  <a:txBody>
                    <a:bodyPr/>
                    <a:lstStyle/>
                    <a:p>
                      <a:pPr algn="r"/>
                      <a:r>
                        <a:rPr lang="fr-FR" sz="1200" dirty="0" smtClean="0"/>
                        <a:t>Aussi quelle pâleur ! </a:t>
                      </a:r>
                      <a:r>
                        <a:rPr lang="fr-FR" sz="1200" u="sng" dirty="0" smtClean="0"/>
                        <a:t>la cendre</a:t>
                      </a:r>
                      <a:r>
                        <a:rPr lang="fr-FR" sz="1200" dirty="0" smtClean="0"/>
                        <a:t> est sur leur joue.</a:t>
                      </a:r>
                      <a:endParaRPr lang="fr-FR" sz="1200" dirty="0"/>
                    </a:p>
                  </a:txBody>
                  <a:tcPr/>
                </a:tc>
                <a:tc>
                  <a:txBody>
                    <a:bodyPr/>
                    <a:lstStyle/>
                    <a:p>
                      <a:pPr algn="ctr"/>
                      <a:r>
                        <a:rPr lang="fr-FR" sz="1050" dirty="0" smtClean="0"/>
                        <a:t>métaphore</a:t>
                      </a:r>
                      <a:endParaRPr lang="fr-FR" sz="1050" dirty="0"/>
                    </a:p>
                  </a:txBody>
                  <a:tcPr/>
                </a:tc>
                <a:tc>
                  <a:txBody>
                    <a:bodyPr/>
                    <a:lstStyle/>
                    <a:p>
                      <a:pPr algn="l"/>
                      <a:endParaRPr lang="fr-FR" sz="1050" dirty="0"/>
                    </a:p>
                  </a:txBody>
                  <a:tcPr/>
                </a:tc>
              </a:tr>
              <a:tr h="0">
                <a:tc>
                  <a:txBody>
                    <a:bodyPr/>
                    <a:lstStyle/>
                    <a:p>
                      <a:pPr algn="r"/>
                      <a:r>
                        <a:rPr lang="fr-FR" sz="1200" dirty="0" smtClean="0"/>
                        <a:t>Il fait à peine jour, ils sont déjà bien las.</a:t>
                      </a:r>
                      <a:endParaRPr lang="fr-FR" sz="1200" dirty="0"/>
                    </a:p>
                  </a:txBody>
                  <a:tcPr/>
                </a:tc>
                <a:tc>
                  <a:txBody>
                    <a:bodyPr/>
                    <a:lstStyle/>
                    <a:p>
                      <a:pPr algn="ctr"/>
                      <a:endParaRPr lang="fr-FR" sz="1050" dirty="0"/>
                    </a:p>
                  </a:txBody>
                  <a:tcPr/>
                </a:tc>
                <a:tc>
                  <a:txBody>
                    <a:bodyPr/>
                    <a:lstStyle/>
                    <a:p>
                      <a:pPr algn="ctr"/>
                      <a:endParaRPr lang="fr-FR" sz="1050" dirty="0"/>
                    </a:p>
                  </a:txBody>
                  <a:tcPr/>
                </a:tc>
              </a:tr>
              <a:tr h="0">
                <a:tc>
                  <a:txBody>
                    <a:bodyPr/>
                    <a:lstStyle/>
                    <a:p>
                      <a:pPr algn="r"/>
                      <a:r>
                        <a:rPr lang="fr-FR" sz="1200" dirty="0" smtClean="0"/>
                        <a:t>Ils ne comprennent rien à leur destin, hélas !</a:t>
                      </a:r>
                      <a:endParaRPr lang="fr-FR" sz="1200" dirty="0"/>
                    </a:p>
                  </a:txBody>
                  <a:tcPr/>
                </a:tc>
                <a:tc>
                  <a:txBody>
                    <a:bodyPr/>
                    <a:lstStyle/>
                    <a:p>
                      <a:pPr algn="ctr"/>
                      <a:endParaRPr lang="fr-FR" sz="1050" dirty="0"/>
                    </a:p>
                  </a:txBody>
                  <a:tcPr/>
                </a:tc>
                <a:tc>
                  <a:txBody>
                    <a:bodyPr/>
                    <a:lstStyle/>
                    <a:p>
                      <a:pPr algn="ctr"/>
                      <a:endParaRPr lang="fr-FR" sz="1050" dirty="0"/>
                    </a:p>
                  </a:txBody>
                  <a:tcPr/>
                </a:tc>
              </a:tr>
              <a:tr h="152725">
                <a:tc>
                  <a:txBody>
                    <a:bodyPr/>
                    <a:lstStyle/>
                    <a:p>
                      <a:pPr algn="r"/>
                      <a:r>
                        <a:rPr lang="fr-FR" sz="1200" dirty="0" smtClean="0"/>
                        <a:t>Ils semblent dire à Dieu : « Petits comme nous sommes,</a:t>
                      </a:r>
                      <a:endParaRPr lang="fr-FR" sz="1200" dirty="0"/>
                    </a:p>
                  </a:txBody>
                  <a:tcPr/>
                </a:tc>
                <a:tc>
                  <a:txBody>
                    <a:bodyPr/>
                    <a:lstStyle/>
                    <a:p>
                      <a:pPr algn="ctr"/>
                      <a:endParaRPr lang="fr-FR" sz="1050" dirty="0"/>
                    </a:p>
                  </a:txBody>
                  <a:tcPr/>
                </a:tc>
                <a:tc>
                  <a:txBody>
                    <a:bodyPr/>
                    <a:lstStyle/>
                    <a:p>
                      <a:pPr algn="ctr"/>
                      <a:endParaRPr lang="fr-FR" sz="1050" dirty="0"/>
                    </a:p>
                  </a:txBody>
                  <a:tcPr/>
                </a:tc>
              </a:tr>
              <a:tr h="0">
                <a:tc>
                  <a:txBody>
                    <a:bodyPr/>
                    <a:lstStyle/>
                    <a:p>
                      <a:pPr algn="r"/>
                      <a:r>
                        <a:rPr lang="fr-FR" sz="1200" u="sng" dirty="0" smtClean="0"/>
                        <a:t>Notre Père</a:t>
                      </a:r>
                      <a:r>
                        <a:rPr lang="fr-FR" sz="1200" dirty="0" smtClean="0"/>
                        <a:t>, voyez ce que nous font les hommes ! »</a:t>
                      </a:r>
                      <a:endParaRPr lang="fr-FR" sz="1200" dirty="0"/>
                    </a:p>
                  </a:txBody>
                  <a:tcPr/>
                </a:tc>
                <a:tc>
                  <a:txBody>
                    <a:bodyPr/>
                    <a:lstStyle/>
                    <a:p>
                      <a:pPr algn="ctr"/>
                      <a:r>
                        <a:rPr lang="fr-FR" sz="1050" dirty="0" smtClean="0"/>
                        <a:t>Apostrophe</a:t>
                      </a:r>
                      <a:endParaRPr lang="fr-FR" sz="1050" dirty="0"/>
                    </a:p>
                  </a:txBody>
                  <a:tcPr/>
                </a:tc>
                <a:tc>
                  <a:txBody>
                    <a:bodyPr/>
                    <a:lstStyle/>
                    <a:p>
                      <a:pPr algn="ctr"/>
                      <a:endParaRPr lang="fr-FR" sz="1050" dirty="0"/>
                    </a:p>
                  </a:txBody>
                  <a:tcPr/>
                </a:tc>
              </a:tr>
              <a:tr h="0">
                <a:tc>
                  <a:txBody>
                    <a:bodyPr/>
                    <a:lstStyle/>
                    <a:p>
                      <a:pPr algn="r"/>
                      <a:r>
                        <a:rPr lang="fr-FR" sz="1200" u="sng" dirty="0" smtClean="0"/>
                        <a:t>Ô servitude</a:t>
                      </a:r>
                      <a:r>
                        <a:rPr lang="fr-FR" sz="1200" dirty="0" smtClean="0"/>
                        <a:t> infâme imposée à l'enfant !</a:t>
                      </a:r>
                      <a:endParaRPr lang="fr-FR" sz="1200" dirty="0"/>
                    </a:p>
                  </a:txBody>
                  <a:tcPr/>
                </a:tc>
                <a:tc>
                  <a:txBody>
                    <a:bodyPr/>
                    <a:lstStyle/>
                    <a:p>
                      <a:pPr algn="ctr"/>
                      <a:r>
                        <a:rPr lang="fr-FR" sz="1050" dirty="0" smtClean="0"/>
                        <a:t>Apostrophe</a:t>
                      </a:r>
                      <a:endParaRPr lang="fr-FR" sz="1050" dirty="0"/>
                    </a:p>
                  </a:txBody>
                  <a:tcPr/>
                </a:tc>
                <a:tc>
                  <a:txBody>
                    <a:bodyPr/>
                    <a:lstStyle/>
                    <a:p>
                      <a:pPr algn="ctr"/>
                      <a:endParaRPr lang="fr-FR" sz="1050" dirty="0"/>
                    </a:p>
                  </a:txBody>
                  <a:tcPr/>
                </a:tc>
              </a:tr>
              <a:tr h="0">
                <a:tc>
                  <a:txBody>
                    <a:bodyPr/>
                    <a:lstStyle/>
                    <a:p>
                      <a:pPr algn="r"/>
                      <a:r>
                        <a:rPr lang="fr-FR" sz="1200" dirty="0" smtClean="0"/>
                        <a:t>Rachitisme ! travail dont </a:t>
                      </a:r>
                      <a:r>
                        <a:rPr lang="fr-FR" sz="1200" u="sng" dirty="0" smtClean="0"/>
                        <a:t>le souffle</a:t>
                      </a:r>
                      <a:r>
                        <a:rPr lang="fr-FR" sz="1200" dirty="0" smtClean="0"/>
                        <a:t> étouffant</a:t>
                      </a:r>
                      <a:endParaRPr lang="fr-FR" sz="1200" dirty="0"/>
                    </a:p>
                  </a:txBody>
                  <a:tcPr/>
                </a:tc>
                <a:tc>
                  <a:txBody>
                    <a:bodyPr/>
                    <a:lstStyle/>
                    <a:p>
                      <a:pPr algn="ctr"/>
                      <a:r>
                        <a:rPr lang="fr-FR" sz="1050" dirty="0" smtClean="0"/>
                        <a:t>Personnification</a:t>
                      </a:r>
                      <a:endParaRPr lang="fr-FR" sz="1050" dirty="0"/>
                    </a:p>
                  </a:txBody>
                  <a:tcPr/>
                </a:tc>
                <a:tc>
                  <a:txBody>
                    <a:bodyPr/>
                    <a:lstStyle/>
                    <a:p>
                      <a:pPr algn="ctr"/>
                      <a:endParaRPr lang="fr-FR" sz="1050" dirty="0"/>
                    </a:p>
                  </a:txBody>
                  <a:tcPr/>
                </a:tc>
              </a:tr>
              <a:tr h="0">
                <a:tc>
                  <a:txBody>
                    <a:bodyPr/>
                    <a:lstStyle/>
                    <a:p>
                      <a:pPr algn="r"/>
                      <a:r>
                        <a:rPr lang="fr-FR" sz="1200" u="sng" dirty="0" smtClean="0"/>
                        <a:t>Défait</a:t>
                      </a:r>
                      <a:r>
                        <a:rPr lang="fr-FR" sz="1200" dirty="0" smtClean="0"/>
                        <a:t> ce qu'a </a:t>
                      </a:r>
                      <a:r>
                        <a:rPr lang="fr-FR" sz="1200" u="sng" dirty="0" smtClean="0"/>
                        <a:t>fait</a:t>
                      </a:r>
                      <a:r>
                        <a:rPr lang="fr-FR" sz="1200" dirty="0" smtClean="0"/>
                        <a:t> Dieu ; qui tue, œuvre insensée,</a:t>
                      </a:r>
                      <a:endParaRPr lang="fr-FR" sz="1200" dirty="0"/>
                    </a:p>
                  </a:txBody>
                  <a:tcPr/>
                </a:tc>
                <a:tc>
                  <a:txBody>
                    <a:bodyPr/>
                    <a:lstStyle/>
                    <a:p>
                      <a:pPr algn="ctr"/>
                      <a:r>
                        <a:rPr lang="fr-FR" sz="1050" dirty="0" smtClean="0"/>
                        <a:t>Antithèse</a:t>
                      </a:r>
                      <a:endParaRPr lang="fr-FR" sz="1050" dirty="0"/>
                    </a:p>
                  </a:txBody>
                  <a:tcPr/>
                </a:tc>
                <a:tc>
                  <a:txBody>
                    <a:bodyPr/>
                    <a:lstStyle/>
                    <a:p>
                      <a:pPr algn="ctr"/>
                      <a:endParaRPr lang="fr-FR" sz="1050" dirty="0"/>
                    </a:p>
                  </a:txBody>
                  <a:tcPr/>
                </a:tc>
              </a:tr>
              <a:tr h="0">
                <a:tc>
                  <a:txBody>
                    <a:bodyPr/>
                    <a:lstStyle/>
                    <a:p>
                      <a:pPr algn="r"/>
                      <a:r>
                        <a:rPr lang="fr-FR" sz="1200" b="0" dirty="0" smtClean="0">
                          <a:solidFill>
                            <a:schemeClr val="tx1"/>
                          </a:solidFill>
                        </a:rPr>
                        <a:t>La </a:t>
                      </a:r>
                      <a:r>
                        <a:rPr lang="fr-FR" sz="1200" b="1" u="sng" dirty="0" smtClean="0">
                          <a:solidFill>
                            <a:srgbClr val="FF0000"/>
                          </a:solidFill>
                        </a:rPr>
                        <a:t>beauté</a:t>
                      </a:r>
                      <a:r>
                        <a:rPr lang="fr-FR" sz="1200" b="0" dirty="0" smtClean="0">
                          <a:solidFill>
                            <a:schemeClr val="tx1"/>
                          </a:solidFill>
                        </a:rPr>
                        <a:t> sur les </a:t>
                      </a:r>
                      <a:r>
                        <a:rPr lang="fr-FR" sz="1200" b="1" u="sng" dirty="0" smtClean="0">
                          <a:solidFill>
                            <a:schemeClr val="tx2">
                              <a:lumMod val="60000"/>
                              <a:lumOff val="40000"/>
                            </a:schemeClr>
                          </a:solidFill>
                        </a:rPr>
                        <a:t>fronts</a:t>
                      </a:r>
                      <a:r>
                        <a:rPr lang="fr-FR" sz="1200" b="0" dirty="0" smtClean="0">
                          <a:solidFill>
                            <a:schemeClr val="tx1"/>
                          </a:solidFill>
                        </a:rPr>
                        <a:t>, dans les </a:t>
                      </a:r>
                      <a:r>
                        <a:rPr lang="fr-FR" sz="1200" b="1" u="sng" dirty="0" smtClean="0">
                          <a:solidFill>
                            <a:schemeClr val="tx2">
                              <a:lumMod val="60000"/>
                              <a:lumOff val="40000"/>
                            </a:schemeClr>
                          </a:solidFill>
                        </a:rPr>
                        <a:t>cœurs</a:t>
                      </a:r>
                      <a:r>
                        <a:rPr lang="fr-FR" sz="1200" b="0" dirty="0" smtClean="0">
                          <a:solidFill>
                            <a:schemeClr val="tx1"/>
                          </a:solidFill>
                        </a:rPr>
                        <a:t> la </a:t>
                      </a:r>
                      <a:r>
                        <a:rPr lang="fr-FR" sz="1200" b="0" u="sng" dirty="0" smtClean="0">
                          <a:solidFill>
                            <a:srgbClr val="FF0000"/>
                          </a:solidFill>
                        </a:rPr>
                        <a:t>pensée</a:t>
                      </a:r>
                      <a:r>
                        <a:rPr lang="fr-FR" sz="1200" b="0" dirty="0" smtClean="0">
                          <a:solidFill>
                            <a:schemeClr val="tx1"/>
                          </a:solidFill>
                        </a:rPr>
                        <a:t>,</a:t>
                      </a:r>
                      <a:endParaRPr lang="fr-FR" sz="1200" b="0" dirty="0">
                        <a:solidFill>
                          <a:schemeClr val="tx1"/>
                        </a:solidFill>
                      </a:endParaRPr>
                    </a:p>
                  </a:txBody>
                  <a:tcPr/>
                </a:tc>
                <a:tc>
                  <a:txBody>
                    <a:bodyPr/>
                    <a:lstStyle/>
                    <a:p>
                      <a:pPr algn="ctr"/>
                      <a:r>
                        <a:rPr lang="fr-FR" sz="1050" dirty="0" smtClean="0"/>
                        <a:t>chiasme</a:t>
                      </a:r>
                      <a:endParaRPr lang="fr-FR" sz="1050" dirty="0"/>
                    </a:p>
                  </a:txBody>
                  <a:tcPr/>
                </a:tc>
                <a:tc>
                  <a:txBody>
                    <a:bodyPr/>
                    <a:lstStyle/>
                    <a:p>
                      <a:pPr algn="ctr"/>
                      <a:endParaRPr lang="fr-FR" sz="1050" dirty="0"/>
                    </a:p>
                  </a:txBody>
                  <a:tcPr/>
                </a:tc>
              </a:tr>
              <a:tr h="0">
                <a:tc>
                  <a:txBody>
                    <a:bodyPr/>
                    <a:lstStyle/>
                    <a:p>
                      <a:pPr algn="r"/>
                      <a:r>
                        <a:rPr lang="fr-FR" sz="1200" dirty="0" smtClean="0"/>
                        <a:t>Et qui ferait — c'est là </a:t>
                      </a:r>
                      <a:r>
                        <a:rPr lang="fr-FR" sz="1200" u="sng" dirty="0" smtClean="0"/>
                        <a:t>son fruit</a:t>
                      </a:r>
                      <a:r>
                        <a:rPr lang="fr-FR" sz="1200" dirty="0" smtClean="0"/>
                        <a:t> le plus certain —</a:t>
                      </a:r>
                      <a:endParaRPr lang="fr-FR" sz="1200" dirty="0"/>
                    </a:p>
                  </a:txBody>
                  <a:tcPr/>
                </a:tc>
                <a:tc>
                  <a:txBody>
                    <a:bodyPr/>
                    <a:lstStyle/>
                    <a:p>
                      <a:pPr algn="ctr"/>
                      <a:r>
                        <a:rPr lang="fr-FR" sz="1050" dirty="0" smtClean="0"/>
                        <a:t>métaphore</a:t>
                      </a:r>
                      <a:endParaRPr lang="fr-FR" sz="1050" dirty="0"/>
                    </a:p>
                  </a:txBody>
                  <a:tcPr/>
                </a:tc>
                <a:tc>
                  <a:txBody>
                    <a:bodyPr/>
                    <a:lstStyle/>
                    <a:p>
                      <a:pPr algn="ctr"/>
                      <a:endParaRPr lang="fr-FR" sz="1050" dirty="0"/>
                    </a:p>
                  </a:txBody>
                  <a:tcPr/>
                </a:tc>
              </a:tr>
              <a:tr h="0">
                <a:tc>
                  <a:txBody>
                    <a:bodyPr/>
                    <a:lstStyle/>
                    <a:p>
                      <a:pPr algn="r"/>
                      <a:r>
                        <a:rPr lang="fr-FR" sz="1200" dirty="0" smtClean="0"/>
                        <a:t>D'</a:t>
                      </a:r>
                      <a:r>
                        <a:rPr lang="fr-FR" sz="1200" u="sng" dirty="0" smtClean="0"/>
                        <a:t>Apollon</a:t>
                      </a:r>
                      <a:r>
                        <a:rPr lang="fr-FR" sz="1200" dirty="0" smtClean="0"/>
                        <a:t> un </a:t>
                      </a:r>
                      <a:r>
                        <a:rPr lang="fr-FR" sz="1200" u="sng" dirty="0" smtClean="0"/>
                        <a:t>bossu</a:t>
                      </a:r>
                      <a:r>
                        <a:rPr lang="fr-FR" sz="1200" dirty="0" smtClean="0"/>
                        <a:t>, de </a:t>
                      </a:r>
                      <a:r>
                        <a:rPr lang="fr-FR" sz="1200" u="sng" dirty="0" smtClean="0"/>
                        <a:t>Voltaire</a:t>
                      </a:r>
                      <a:r>
                        <a:rPr lang="fr-FR" sz="1200" dirty="0" smtClean="0"/>
                        <a:t> un </a:t>
                      </a:r>
                      <a:r>
                        <a:rPr lang="fr-FR" sz="1200" u="sng" dirty="0" smtClean="0"/>
                        <a:t>crétin</a:t>
                      </a:r>
                      <a:r>
                        <a:rPr lang="fr-FR" sz="1200" dirty="0" smtClean="0"/>
                        <a:t> !</a:t>
                      </a:r>
                      <a:endParaRPr lang="fr-FR" sz="1200" dirty="0"/>
                    </a:p>
                  </a:txBody>
                  <a:tcPr/>
                </a:tc>
                <a:tc>
                  <a:txBody>
                    <a:bodyPr/>
                    <a:lstStyle/>
                    <a:p>
                      <a:pPr algn="ctr"/>
                      <a:r>
                        <a:rPr lang="fr-FR" sz="1050" dirty="0" smtClean="0"/>
                        <a:t>Antithèses</a:t>
                      </a:r>
                      <a:endParaRPr lang="fr-FR" sz="1050" dirty="0"/>
                    </a:p>
                  </a:txBody>
                  <a:tcPr/>
                </a:tc>
                <a:tc>
                  <a:txBody>
                    <a:bodyPr/>
                    <a:lstStyle/>
                    <a:p>
                      <a:pPr algn="ctr"/>
                      <a:endParaRPr lang="fr-FR" sz="1050" dirty="0"/>
                    </a:p>
                  </a:txBody>
                  <a:tcPr/>
                </a:tc>
              </a:tr>
              <a:tr h="0">
                <a:tc>
                  <a:txBody>
                    <a:bodyPr/>
                    <a:lstStyle/>
                    <a:p>
                      <a:pPr algn="r"/>
                      <a:r>
                        <a:rPr lang="fr-FR" sz="1200" dirty="0" smtClean="0"/>
                        <a:t>Travail mauvais </a:t>
                      </a:r>
                      <a:r>
                        <a:rPr lang="fr-FR" sz="1200" u="sng" dirty="0" smtClean="0"/>
                        <a:t>qui prend</a:t>
                      </a:r>
                      <a:r>
                        <a:rPr lang="fr-FR" sz="1200" u="none" dirty="0" smtClean="0"/>
                        <a:t> </a:t>
                      </a:r>
                      <a:r>
                        <a:rPr lang="fr-FR" sz="1200" dirty="0" smtClean="0"/>
                        <a:t>l'âge tendre </a:t>
                      </a:r>
                      <a:r>
                        <a:rPr lang="fr-FR" sz="1200" u="sng" dirty="0" smtClean="0"/>
                        <a:t>en sa serre</a:t>
                      </a:r>
                      <a:r>
                        <a:rPr lang="fr-FR" sz="1200" dirty="0" smtClean="0"/>
                        <a:t>,</a:t>
                      </a:r>
                      <a:endParaRPr lang="fr-FR" sz="1200" dirty="0"/>
                    </a:p>
                  </a:txBody>
                  <a:tcPr/>
                </a:tc>
                <a:tc>
                  <a:txBody>
                    <a:bodyPr/>
                    <a:lstStyle/>
                    <a:p>
                      <a:pPr algn="ctr"/>
                      <a:r>
                        <a:rPr lang="fr-FR" sz="1050" dirty="0" smtClean="0"/>
                        <a:t>personnifications</a:t>
                      </a:r>
                      <a:endParaRPr lang="fr-FR" sz="1050" dirty="0"/>
                    </a:p>
                  </a:txBody>
                  <a:tcPr/>
                </a:tc>
                <a:tc>
                  <a:txBody>
                    <a:bodyPr/>
                    <a:lstStyle/>
                    <a:p>
                      <a:pPr algn="ctr"/>
                      <a:endParaRPr lang="fr-FR" sz="1050" dirty="0"/>
                    </a:p>
                  </a:txBody>
                  <a:tcPr/>
                </a:tc>
              </a:tr>
              <a:tr h="0">
                <a:tc>
                  <a:txBody>
                    <a:bodyPr/>
                    <a:lstStyle/>
                    <a:p>
                      <a:pPr algn="r"/>
                      <a:r>
                        <a:rPr lang="fr-FR" sz="1200" dirty="0" smtClean="0"/>
                        <a:t>Qui produit la </a:t>
                      </a:r>
                      <a:r>
                        <a:rPr lang="fr-FR" sz="1200" u="sng" dirty="0" smtClean="0"/>
                        <a:t>richesse</a:t>
                      </a:r>
                      <a:r>
                        <a:rPr lang="fr-FR" sz="1200" dirty="0" smtClean="0"/>
                        <a:t> en créant la </a:t>
                      </a:r>
                      <a:r>
                        <a:rPr lang="fr-FR" sz="1200" u="sng" dirty="0" smtClean="0"/>
                        <a:t>misère</a:t>
                      </a:r>
                      <a:r>
                        <a:rPr lang="fr-FR" sz="1200" dirty="0" smtClean="0"/>
                        <a:t>,</a:t>
                      </a:r>
                      <a:endParaRPr lang="fr-FR" sz="1200" dirty="0"/>
                    </a:p>
                  </a:txBody>
                  <a:tcPr/>
                </a:tc>
                <a:tc>
                  <a:txBody>
                    <a:bodyPr/>
                    <a:lstStyle/>
                    <a:p>
                      <a:pPr algn="ctr"/>
                      <a:r>
                        <a:rPr lang="fr-FR" sz="1050" dirty="0" smtClean="0"/>
                        <a:t>antithèse</a:t>
                      </a:r>
                      <a:endParaRPr lang="fr-FR" sz="1050" dirty="0"/>
                    </a:p>
                  </a:txBody>
                  <a:tcPr/>
                </a:tc>
                <a:tc>
                  <a:txBody>
                    <a:bodyPr/>
                    <a:lstStyle/>
                    <a:p>
                      <a:pPr algn="ctr"/>
                      <a:endParaRPr lang="fr-FR" sz="1050" dirty="0"/>
                    </a:p>
                  </a:txBody>
                  <a:tcPr/>
                </a:tc>
              </a:tr>
              <a:tr h="0">
                <a:tc>
                  <a:txBody>
                    <a:bodyPr/>
                    <a:lstStyle/>
                    <a:p>
                      <a:pPr algn="r"/>
                      <a:r>
                        <a:rPr lang="fr-FR" sz="1200" dirty="0" smtClean="0"/>
                        <a:t>Qui se sert d'un </a:t>
                      </a:r>
                      <a:r>
                        <a:rPr lang="fr-FR" sz="1200" u="sng" dirty="0" smtClean="0"/>
                        <a:t>enfant</a:t>
                      </a:r>
                      <a:r>
                        <a:rPr lang="fr-FR" sz="1200" dirty="0" smtClean="0"/>
                        <a:t> ainsi que d'un </a:t>
                      </a:r>
                      <a:r>
                        <a:rPr lang="fr-FR" sz="1200" u="sng" dirty="0" smtClean="0"/>
                        <a:t>outil</a:t>
                      </a:r>
                      <a:r>
                        <a:rPr lang="fr-FR" sz="1200" dirty="0" smtClean="0"/>
                        <a:t> !</a:t>
                      </a:r>
                      <a:endParaRPr lang="fr-FR" sz="1200" dirty="0"/>
                    </a:p>
                  </a:txBody>
                  <a:tcPr/>
                </a:tc>
                <a:tc>
                  <a:txBody>
                    <a:bodyPr/>
                    <a:lstStyle/>
                    <a:p>
                      <a:pPr algn="ctr"/>
                      <a:r>
                        <a:rPr lang="fr-FR" sz="1050" dirty="0" smtClean="0"/>
                        <a:t>comparaison</a:t>
                      </a:r>
                      <a:endParaRPr lang="fr-FR" sz="1050" dirty="0"/>
                    </a:p>
                  </a:txBody>
                  <a:tcPr/>
                </a:tc>
                <a:tc>
                  <a:txBody>
                    <a:bodyPr/>
                    <a:lstStyle/>
                    <a:p>
                      <a:pPr algn="ctr"/>
                      <a:endParaRPr lang="fr-FR" sz="1050" dirty="0"/>
                    </a:p>
                  </a:txBody>
                  <a:tcPr/>
                </a:tc>
              </a:tr>
              <a:tr h="152725">
                <a:tc>
                  <a:txBody>
                    <a:bodyPr/>
                    <a:lstStyle/>
                    <a:p>
                      <a:pPr algn="r"/>
                      <a:r>
                        <a:rPr lang="fr-FR" sz="1200" dirty="0" smtClean="0"/>
                        <a:t>Progrès dont on demande : « </a:t>
                      </a:r>
                      <a:r>
                        <a:rPr lang="fr-FR" sz="1200" u="sng" dirty="0" smtClean="0"/>
                        <a:t>Où va-t-il </a:t>
                      </a:r>
                      <a:r>
                        <a:rPr lang="fr-FR" sz="1200" dirty="0" smtClean="0"/>
                        <a:t>? </a:t>
                      </a:r>
                      <a:r>
                        <a:rPr lang="fr-FR" sz="1200" u="sng" dirty="0" smtClean="0"/>
                        <a:t>Que veut-il </a:t>
                      </a:r>
                      <a:r>
                        <a:rPr lang="fr-FR" sz="1200" dirty="0" smtClean="0"/>
                        <a:t>? »</a:t>
                      </a:r>
                      <a:endParaRPr lang="fr-FR" sz="1200" dirty="0"/>
                    </a:p>
                  </a:txBody>
                  <a:tcPr/>
                </a:tc>
                <a:tc>
                  <a:txBody>
                    <a:bodyPr/>
                    <a:lstStyle/>
                    <a:p>
                      <a:pPr algn="ctr"/>
                      <a:r>
                        <a:rPr lang="fr-FR" sz="1050" dirty="0" smtClean="0"/>
                        <a:t>Questions</a:t>
                      </a:r>
                      <a:r>
                        <a:rPr lang="fr-FR" sz="1050" baseline="0" dirty="0" smtClean="0"/>
                        <a:t> oratoires</a:t>
                      </a:r>
                      <a:endParaRPr lang="fr-FR" sz="1050" dirty="0"/>
                    </a:p>
                  </a:txBody>
                  <a:tcPr/>
                </a:tc>
                <a:tc>
                  <a:txBody>
                    <a:bodyPr/>
                    <a:lstStyle/>
                    <a:p>
                      <a:pPr algn="ctr"/>
                      <a:endParaRPr lang="fr-FR" sz="1050" dirty="0"/>
                    </a:p>
                  </a:txBody>
                  <a:tcPr/>
                </a:tc>
              </a:tr>
              <a:tr h="152725">
                <a:tc>
                  <a:txBody>
                    <a:bodyPr/>
                    <a:lstStyle/>
                    <a:p>
                      <a:pPr algn="r"/>
                      <a:r>
                        <a:rPr lang="fr-FR" sz="1200" dirty="0" smtClean="0"/>
                        <a:t>Qui brise la jeunesse </a:t>
                      </a:r>
                      <a:r>
                        <a:rPr lang="fr-FR" sz="1200" u="sng" dirty="0" smtClean="0"/>
                        <a:t>en fleur</a:t>
                      </a:r>
                      <a:r>
                        <a:rPr lang="fr-FR" sz="1200" dirty="0" smtClean="0"/>
                        <a:t> ! qui donne, en somme,</a:t>
                      </a:r>
                      <a:endParaRPr lang="fr-FR" sz="1200" dirty="0"/>
                    </a:p>
                  </a:txBody>
                  <a:tcPr/>
                </a:tc>
                <a:tc>
                  <a:txBody>
                    <a:bodyPr/>
                    <a:lstStyle/>
                    <a:p>
                      <a:pPr algn="ctr"/>
                      <a:r>
                        <a:rPr lang="fr-FR" sz="1050" dirty="0" smtClean="0"/>
                        <a:t>Métaphore</a:t>
                      </a:r>
                      <a:endParaRPr lang="fr-FR" sz="1050" dirty="0"/>
                    </a:p>
                  </a:txBody>
                  <a:tcPr/>
                </a:tc>
                <a:tc>
                  <a:txBody>
                    <a:bodyPr/>
                    <a:lstStyle/>
                    <a:p>
                      <a:pPr algn="ctr"/>
                      <a:endParaRPr lang="fr-FR" sz="1050" dirty="0"/>
                    </a:p>
                  </a:txBody>
                  <a:tcPr/>
                </a:tc>
              </a:tr>
              <a:tr h="0">
                <a:tc>
                  <a:txBody>
                    <a:bodyPr/>
                    <a:lstStyle/>
                    <a:p>
                      <a:pPr algn="r"/>
                      <a:r>
                        <a:rPr lang="fr-FR" sz="1200" dirty="0" smtClean="0"/>
                        <a:t>Une </a:t>
                      </a:r>
                      <a:r>
                        <a:rPr lang="fr-FR" sz="1200" u="sng" dirty="0" smtClean="0"/>
                        <a:t>âme</a:t>
                      </a:r>
                      <a:r>
                        <a:rPr lang="fr-FR" sz="1200" dirty="0" smtClean="0"/>
                        <a:t> à la </a:t>
                      </a:r>
                      <a:r>
                        <a:rPr lang="fr-FR" sz="1200" u="sng" dirty="0" smtClean="0"/>
                        <a:t>machine</a:t>
                      </a:r>
                      <a:r>
                        <a:rPr lang="fr-FR" sz="1200" dirty="0" smtClean="0"/>
                        <a:t> et la retire à l'homme !</a:t>
                      </a:r>
                      <a:endParaRPr lang="fr-FR" sz="1200" dirty="0"/>
                    </a:p>
                  </a:txBody>
                  <a:tcPr/>
                </a:tc>
                <a:tc>
                  <a:txBody>
                    <a:bodyPr/>
                    <a:lstStyle/>
                    <a:p>
                      <a:pPr algn="ctr"/>
                      <a:r>
                        <a:rPr lang="fr-FR" sz="1050" dirty="0" smtClean="0"/>
                        <a:t>Personnification</a:t>
                      </a:r>
                      <a:endParaRPr lang="fr-FR" sz="1050" dirty="0"/>
                    </a:p>
                  </a:txBody>
                  <a:tcPr/>
                </a:tc>
                <a:tc>
                  <a:txBody>
                    <a:bodyPr/>
                    <a:lstStyle/>
                    <a:p>
                      <a:pPr algn="ctr"/>
                      <a:endParaRPr lang="fr-FR" sz="1050" dirty="0"/>
                    </a:p>
                  </a:txBody>
                  <a:tcPr/>
                </a:tc>
              </a:tr>
              <a:tr h="0">
                <a:tc>
                  <a:txBody>
                    <a:bodyPr/>
                    <a:lstStyle/>
                    <a:p>
                      <a:pPr algn="r"/>
                      <a:r>
                        <a:rPr lang="fr-FR" sz="1200" dirty="0" smtClean="0"/>
                        <a:t>Que ce </a:t>
                      </a:r>
                      <a:r>
                        <a:rPr lang="fr-FR" sz="1200" u="sng" dirty="0" smtClean="0"/>
                        <a:t>travail</a:t>
                      </a:r>
                      <a:r>
                        <a:rPr lang="fr-FR" sz="1200" dirty="0" smtClean="0"/>
                        <a:t>, haï des mères, soit </a:t>
                      </a:r>
                      <a:r>
                        <a:rPr lang="fr-FR" sz="1200" u="sng" dirty="0" smtClean="0"/>
                        <a:t>maudit</a:t>
                      </a:r>
                      <a:r>
                        <a:rPr lang="fr-FR" sz="1200" dirty="0" smtClean="0"/>
                        <a:t> !</a:t>
                      </a:r>
                      <a:endParaRPr lang="fr-FR" sz="1200" dirty="0"/>
                    </a:p>
                  </a:txBody>
                  <a:tcPr/>
                </a:tc>
                <a:tc>
                  <a:txBody>
                    <a:bodyPr/>
                    <a:lstStyle/>
                    <a:p>
                      <a:pPr algn="ctr"/>
                      <a:r>
                        <a:rPr lang="fr-FR" sz="1050" dirty="0" smtClean="0"/>
                        <a:t>Personnifi</a:t>
                      </a:r>
                      <a:r>
                        <a:rPr lang="fr-FR" sz="1050" baseline="0" dirty="0" smtClean="0"/>
                        <a:t>cation</a:t>
                      </a:r>
                      <a:endParaRPr lang="fr-FR" sz="1050" dirty="0"/>
                    </a:p>
                  </a:txBody>
                  <a:tcPr/>
                </a:tc>
                <a:tc>
                  <a:txBody>
                    <a:bodyPr/>
                    <a:lstStyle/>
                    <a:p>
                      <a:pPr algn="ctr"/>
                      <a:endParaRPr lang="fr-FR" sz="1050" dirty="0"/>
                    </a:p>
                  </a:txBody>
                  <a:tcPr/>
                </a:tc>
              </a:tr>
              <a:tr h="0">
                <a:tc>
                  <a:txBody>
                    <a:bodyPr/>
                    <a:lstStyle/>
                    <a:p>
                      <a:pPr algn="r"/>
                      <a:r>
                        <a:rPr lang="fr-FR" sz="1200" dirty="0" smtClean="0"/>
                        <a:t>Maudit comme le vice où l'on s'abâtardit,</a:t>
                      </a:r>
                      <a:endParaRPr lang="fr-FR" sz="1200" dirty="0"/>
                    </a:p>
                  </a:txBody>
                  <a:tcPr/>
                </a:tc>
                <a:tc>
                  <a:txBody>
                    <a:bodyPr/>
                    <a:lstStyle/>
                    <a:p>
                      <a:pPr algn="ctr"/>
                      <a:endParaRPr lang="fr-FR" sz="1050" dirty="0"/>
                    </a:p>
                  </a:txBody>
                  <a:tcPr/>
                </a:tc>
                <a:tc>
                  <a:txBody>
                    <a:bodyPr/>
                    <a:lstStyle/>
                    <a:p>
                      <a:pPr algn="ctr"/>
                      <a:endParaRPr lang="fr-FR" sz="1050" dirty="0"/>
                    </a:p>
                  </a:txBody>
                  <a:tcPr/>
                </a:tc>
              </a:tr>
              <a:tr h="152725">
                <a:tc>
                  <a:txBody>
                    <a:bodyPr/>
                    <a:lstStyle/>
                    <a:p>
                      <a:pPr algn="r"/>
                      <a:r>
                        <a:rPr lang="fr-FR" sz="1200" dirty="0" smtClean="0"/>
                        <a:t>Maudit comme l'opprobre et comme le blasphème !</a:t>
                      </a:r>
                      <a:endParaRPr lang="fr-FR" sz="1200" dirty="0"/>
                    </a:p>
                  </a:txBody>
                  <a:tcPr/>
                </a:tc>
                <a:tc>
                  <a:txBody>
                    <a:bodyPr/>
                    <a:lstStyle/>
                    <a:p>
                      <a:pPr algn="ctr"/>
                      <a:endParaRPr lang="fr-FR" sz="1050" dirty="0"/>
                    </a:p>
                  </a:txBody>
                  <a:tcPr/>
                </a:tc>
                <a:tc>
                  <a:txBody>
                    <a:bodyPr/>
                    <a:lstStyle/>
                    <a:p>
                      <a:pPr algn="ctr"/>
                      <a:endParaRPr lang="fr-FR" sz="1050" dirty="0"/>
                    </a:p>
                  </a:txBody>
                  <a:tcPr/>
                </a:tc>
              </a:tr>
              <a:tr h="0">
                <a:tc>
                  <a:txBody>
                    <a:bodyPr/>
                    <a:lstStyle/>
                    <a:p>
                      <a:pPr algn="r"/>
                      <a:r>
                        <a:rPr lang="fr-FR" sz="1200" u="sng" dirty="0" smtClean="0"/>
                        <a:t>Ô Dieu</a:t>
                      </a:r>
                      <a:r>
                        <a:rPr lang="fr-FR" sz="1200" dirty="0" smtClean="0"/>
                        <a:t> ! qu'il soit maudit au nom du travail même,</a:t>
                      </a:r>
                      <a:endParaRPr lang="fr-FR" sz="1200" dirty="0"/>
                    </a:p>
                  </a:txBody>
                  <a:tcPr/>
                </a:tc>
                <a:tc>
                  <a:txBody>
                    <a:bodyPr/>
                    <a:lstStyle/>
                    <a:p>
                      <a:pPr algn="ctr"/>
                      <a:r>
                        <a:rPr lang="fr-FR" sz="1050" dirty="0" smtClean="0"/>
                        <a:t>Apostrophe</a:t>
                      </a:r>
                      <a:endParaRPr lang="fr-FR" sz="1050" dirty="0"/>
                    </a:p>
                  </a:txBody>
                  <a:tcPr/>
                </a:tc>
                <a:tc>
                  <a:txBody>
                    <a:bodyPr/>
                    <a:lstStyle/>
                    <a:p>
                      <a:pPr algn="ctr"/>
                      <a:endParaRPr lang="fr-FR" sz="1050" dirty="0"/>
                    </a:p>
                  </a:txBody>
                  <a:tcPr/>
                </a:tc>
              </a:tr>
              <a:tr h="0">
                <a:tc>
                  <a:txBody>
                    <a:bodyPr/>
                    <a:lstStyle/>
                    <a:p>
                      <a:pPr algn="r"/>
                      <a:r>
                        <a:rPr lang="fr-FR" sz="1200" dirty="0" smtClean="0"/>
                        <a:t>Au nom du </a:t>
                      </a:r>
                      <a:r>
                        <a:rPr lang="fr-FR" sz="1200" u="sng" dirty="0" smtClean="0"/>
                        <a:t>vrai</a:t>
                      </a:r>
                      <a:r>
                        <a:rPr lang="fr-FR" sz="1200" dirty="0" smtClean="0"/>
                        <a:t> travail, </a:t>
                      </a:r>
                      <a:r>
                        <a:rPr lang="fr-FR" sz="1200" u="sng" dirty="0" smtClean="0"/>
                        <a:t>sain, fécond, généreux</a:t>
                      </a:r>
                      <a:r>
                        <a:rPr lang="fr-FR" sz="1200" dirty="0" smtClean="0"/>
                        <a:t>,</a:t>
                      </a:r>
                      <a:endParaRPr lang="fr-FR" sz="1200" dirty="0"/>
                    </a:p>
                  </a:txBody>
                  <a:tcPr/>
                </a:tc>
                <a:tc>
                  <a:txBody>
                    <a:bodyPr/>
                    <a:lstStyle/>
                    <a:p>
                      <a:pPr algn="ctr"/>
                      <a:r>
                        <a:rPr lang="fr-FR" sz="1050" dirty="0" smtClean="0"/>
                        <a:t>gradation</a:t>
                      </a:r>
                      <a:endParaRPr lang="fr-FR" sz="1050" dirty="0"/>
                    </a:p>
                  </a:txBody>
                  <a:tcPr/>
                </a:tc>
                <a:tc>
                  <a:txBody>
                    <a:bodyPr/>
                    <a:lstStyle/>
                    <a:p>
                      <a:pPr algn="ctr"/>
                      <a:endParaRPr lang="fr-FR" sz="1050" dirty="0"/>
                    </a:p>
                  </a:txBody>
                  <a:tcPr/>
                </a:tc>
              </a:tr>
              <a:tr h="15272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u="sng" dirty="0" smtClean="0"/>
                        <a:t>Qui</a:t>
                      </a:r>
                      <a:r>
                        <a:rPr lang="fr-FR" sz="1200" dirty="0" smtClean="0"/>
                        <a:t> fait le peuple libre et </a:t>
                      </a:r>
                      <a:r>
                        <a:rPr lang="fr-FR" sz="1200" u="sng" dirty="0" smtClean="0"/>
                        <a:t>qui</a:t>
                      </a:r>
                      <a:r>
                        <a:rPr lang="fr-FR" sz="1200" dirty="0" smtClean="0"/>
                        <a:t> rend l'homme heureux !</a:t>
                      </a:r>
                      <a:endParaRPr lang="fr-FR"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50" dirty="0" smtClean="0"/>
                        <a:t>anaphore</a:t>
                      </a:r>
                      <a:endParaRPr lang="fr-FR"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dirty="0" smtClean="0"/>
                        <a:t>Figure d’insistance</a:t>
                      </a:r>
                      <a:endParaRPr lang="fr-FR" sz="105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56376" y="476672"/>
            <a:ext cx="4211960" cy="4616648"/>
          </a:xfrm>
          <a:prstGeom prst="rect">
            <a:avLst/>
          </a:prstGeom>
        </p:spPr>
        <p:txBody>
          <a:bodyPr wrap="square">
            <a:spAutoFit/>
          </a:bodyPr>
          <a:lstStyle/>
          <a:p>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r>
              <a:rPr lang="fr-FR" sz="1400" dirty="0" smtClean="0"/>
              <a:t/>
            </a:r>
            <a:br>
              <a:rPr lang="fr-FR" sz="1400" dirty="0" smtClean="0"/>
            </a:br>
            <a:endParaRPr lang="fr-FR" sz="1400" dirty="0"/>
          </a:p>
        </p:txBody>
      </p:sp>
      <p:graphicFrame>
        <p:nvGraphicFramePr>
          <p:cNvPr id="3" name="Tableau 2"/>
          <p:cNvGraphicFramePr>
            <a:graphicFrameLocks noGrp="1"/>
          </p:cNvGraphicFramePr>
          <p:nvPr/>
        </p:nvGraphicFramePr>
        <p:xfrm>
          <a:off x="107504" y="149838"/>
          <a:ext cx="8928992" cy="6583680"/>
        </p:xfrm>
        <a:graphic>
          <a:graphicData uri="http://schemas.openxmlformats.org/drawingml/2006/table">
            <a:tbl>
              <a:tblPr bandRow="1">
                <a:tableStyleId>{5C22544A-7EE6-4342-B048-85BDC9FD1C3A}</a:tableStyleId>
              </a:tblPr>
              <a:tblGrid>
                <a:gridCol w="3744416"/>
                <a:gridCol w="1296144"/>
                <a:gridCol w="3888432"/>
              </a:tblGrid>
              <a:tr h="0">
                <a:tc>
                  <a:txBody>
                    <a:bodyPr/>
                    <a:lstStyle/>
                    <a:p>
                      <a:pPr algn="r"/>
                      <a:r>
                        <a:rPr lang="fr-FR" sz="1200" u="sng" dirty="0" smtClean="0"/>
                        <a:t>Jamais on </a:t>
                      </a:r>
                      <a:r>
                        <a:rPr lang="fr-FR" sz="1200" dirty="0" smtClean="0"/>
                        <a:t>ne s'arrête et </a:t>
                      </a:r>
                      <a:r>
                        <a:rPr lang="fr-FR" sz="1200" u="sng" dirty="0" smtClean="0"/>
                        <a:t>jamais on </a:t>
                      </a:r>
                      <a:r>
                        <a:rPr lang="fr-FR" sz="1200" dirty="0" smtClean="0"/>
                        <a:t>ne joue.</a:t>
                      </a:r>
                      <a:endParaRPr lang="fr-FR" sz="1200" dirty="0"/>
                    </a:p>
                  </a:txBody>
                  <a:tcPr/>
                </a:tc>
                <a:tc>
                  <a:txBody>
                    <a:bodyPr/>
                    <a:lstStyle/>
                    <a:p>
                      <a:pPr algn="ctr"/>
                      <a:r>
                        <a:rPr lang="fr-FR" sz="1050" dirty="0" smtClean="0"/>
                        <a:t>Anaphore</a:t>
                      </a:r>
                      <a:endParaRPr lang="fr-FR" sz="1050" dirty="0"/>
                    </a:p>
                  </a:txBody>
                  <a:tcPr/>
                </a:tc>
                <a:tc>
                  <a:txBody>
                    <a:bodyPr/>
                    <a:lstStyle/>
                    <a:p>
                      <a:pPr algn="ctr"/>
                      <a:endParaRPr lang="fr-FR" sz="1050" dirty="0"/>
                    </a:p>
                  </a:txBody>
                  <a:tcPr/>
                </a:tc>
              </a:tr>
              <a:tr h="0">
                <a:tc>
                  <a:txBody>
                    <a:bodyPr/>
                    <a:lstStyle/>
                    <a:p>
                      <a:pPr algn="r"/>
                      <a:r>
                        <a:rPr lang="fr-FR" sz="1200" dirty="0" smtClean="0"/>
                        <a:t>Aussi quelle pâleur ! </a:t>
                      </a:r>
                      <a:r>
                        <a:rPr lang="fr-FR" sz="1200" u="sng" dirty="0" smtClean="0"/>
                        <a:t>la cendre</a:t>
                      </a:r>
                      <a:r>
                        <a:rPr lang="fr-FR" sz="1200" dirty="0" smtClean="0"/>
                        <a:t> est sur leur joue.</a:t>
                      </a:r>
                      <a:endParaRPr lang="fr-FR" sz="1200" dirty="0"/>
                    </a:p>
                  </a:txBody>
                  <a:tcPr/>
                </a:tc>
                <a:tc>
                  <a:txBody>
                    <a:bodyPr/>
                    <a:lstStyle/>
                    <a:p>
                      <a:pPr algn="ctr"/>
                      <a:r>
                        <a:rPr lang="fr-FR" sz="1050" dirty="0" smtClean="0"/>
                        <a:t>Métaphore</a:t>
                      </a:r>
                      <a:endParaRPr lang="fr-FR" sz="1050" dirty="0"/>
                    </a:p>
                  </a:txBody>
                  <a:tcPr/>
                </a:tc>
                <a:tc>
                  <a:txBody>
                    <a:bodyPr/>
                    <a:lstStyle/>
                    <a:p>
                      <a:pPr algn="ctr"/>
                      <a:endParaRPr lang="fr-FR" sz="1050" dirty="0"/>
                    </a:p>
                  </a:txBody>
                  <a:tcPr/>
                </a:tc>
              </a:tr>
              <a:tr h="0">
                <a:tc>
                  <a:txBody>
                    <a:bodyPr/>
                    <a:lstStyle/>
                    <a:p>
                      <a:pPr algn="r"/>
                      <a:r>
                        <a:rPr lang="fr-FR" sz="1200" dirty="0" smtClean="0"/>
                        <a:t>Il fait à peine jour, ils sont déjà bien las.</a:t>
                      </a:r>
                      <a:endParaRPr lang="fr-FR" sz="1200" dirty="0"/>
                    </a:p>
                  </a:txBody>
                  <a:tcPr/>
                </a:tc>
                <a:tc>
                  <a:txBody>
                    <a:bodyPr/>
                    <a:lstStyle/>
                    <a:p>
                      <a:pPr algn="ctr"/>
                      <a:endParaRPr lang="fr-FR" sz="1050" dirty="0"/>
                    </a:p>
                  </a:txBody>
                  <a:tcPr/>
                </a:tc>
                <a:tc>
                  <a:txBody>
                    <a:bodyPr/>
                    <a:lstStyle/>
                    <a:p>
                      <a:pPr algn="ctr"/>
                      <a:endParaRPr lang="fr-FR" sz="1050" dirty="0"/>
                    </a:p>
                  </a:txBody>
                  <a:tcPr/>
                </a:tc>
              </a:tr>
              <a:tr h="0">
                <a:tc>
                  <a:txBody>
                    <a:bodyPr/>
                    <a:lstStyle/>
                    <a:p>
                      <a:pPr algn="r"/>
                      <a:r>
                        <a:rPr lang="fr-FR" sz="1200" dirty="0" smtClean="0"/>
                        <a:t>Ils ne comprennent rien à leur destin, hélas !</a:t>
                      </a:r>
                      <a:endParaRPr lang="fr-FR" sz="1200" dirty="0"/>
                    </a:p>
                  </a:txBody>
                  <a:tcPr/>
                </a:tc>
                <a:tc>
                  <a:txBody>
                    <a:bodyPr/>
                    <a:lstStyle/>
                    <a:p>
                      <a:pPr algn="ctr"/>
                      <a:endParaRPr lang="fr-FR" sz="1050" dirty="0"/>
                    </a:p>
                  </a:txBody>
                  <a:tcPr/>
                </a:tc>
                <a:tc>
                  <a:txBody>
                    <a:bodyPr/>
                    <a:lstStyle/>
                    <a:p>
                      <a:pPr algn="ctr"/>
                      <a:endParaRPr lang="fr-FR" sz="1050" dirty="0"/>
                    </a:p>
                  </a:txBody>
                  <a:tcPr/>
                </a:tc>
              </a:tr>
              <a:tr h="152725">
                <a:tc>
                  <a:txBody>
                    <a:bodyPr/>
                    <a:lstStyle/>
                    <a:p>
                      <a:pPr algn="r"/>
                      <a:r>
                        <a:rPr lang="fr-FR" sz="1200" dirty="0" smtClean="0"/>
                        <a:t>Ils semblent dire à Dieu : « Petits comme nous sommes,</a:t>
                      </a:r>
                      <a:endParaRPr lang="fr-FR" sz="1200" dirty="0"/>
                    </a:p>
                  </a:txBody>
                  <a:tcPr/>
                </a:tc>
                <a:tc>
                  <a:txBody>
                    <a:bodyPr/>
                    <a:lstStyle/>
                    <a:p>
                      <a:pPr algn="ctr"/>
                      <a:endParaRPr lang="fr-FR" sz="1050" dirty="0"/>
                    </a:p>
                  </a:txBody>
                  <a:tcPr/>
                </a:tc>
                <a:tc>
                  <a:txBody>
                    <a:bodyPr/>
                    <a:lstStyle/>
                    <a:p>
                      <a:pPr algn="ctr"/>
                      <a:endParaRPr lang="fr-FR" sz="1050" dirty="0"/>
                    </a:p>
                  </a:txBody>
                  <a:tcPr/>
                </a:tc>
              </a:tr>
              <a:tr h="0">
                <a:tc>
                  <a:txBody>
                    <a:bodyPr/>
                    <a:lstStyle/>
                    <a:p>
                      <a:pPr algn="r"/>
                      <a:r>
                        <a:rPr lang="fr-FR" sz="1200" u="sng" dirty="0" smtClean="0"/>
                        <a:t>Notre Père</a:t>
                      </a:r>
                      <a:r>
                        <a:rPr lang="fr-FR" sz="1200" dirty="0" smtClean="0"/>
                        <a:t>, voyez ce que nous font les hommes ! »</a:t>
                      </a:r>
                      <a:endParaRPr lang="fr-FR" sz="1200" dirty="0"/>
                    </a:p>
                  </a:txBody>
                  <a:tcPr/>
                </a:tc>
                <a:tc>
                  <a:txBody>
                    <a:bodyPr/>
                    <a:lstStyle/>
                    <a:p>
                      <a:pPr algn="ctr"/>
                      <a:r>
                        <a:rPr lang="fr-FR" sz="1050" dirty="0" smtClean="0"/>
                        <a:t>Apostrophe</a:t>
                      </a:r>
                      <a:endParaRPr lang="fr-FR" sz="1050" dirty="0"/>
                    </a:p>
                  </a:txBody>
                  <a:tcPr/>
                </a:tc>
                <a:tc>
                  <a:txBody>
                    <a:bodyPr/>
                    <a:lstStyle/>
                    <a:p>
                      <a:pPr algn="ctr"/>
                      <a:endParaRPr lang="fr-FR" sz="1050" dirty="0"/>
                    </a:p>
                  </a:txBody>
                  <a:tcPr/>
                </a:tc>
              </a:tr>
              <a:tr h="0">
                <a:tc>
                  <a:txBody>
                    <a:bodyPr/>
                    <a:lstStyle/>
                    <a:p>
                      <a:pPr algn="r"/>
                      <a:r>
                        <a:rPr lang="fr-FR" sz="1200" u="sng" dirty="0" smtClean="0"/>
                        <a:t>Ô servitude</a:t>
                      </a:r>
                      <a:r>
                        <a:rPr lang="fr-FR" sz="1200" dirty="0" smtClean="0"/>
                        <a:t> infâme imposée à l'enfant !</a:t>
                      </a:r>
                      <a:endParaRPr lang="fr-FR" sz="1200" dirty="0"/>
                    </a:p>
                  </a:txBody>
                  <a:tcPr/>
                </a:tc>
                <a:tc>
                  <a:txBody>
                    <a:bodyPr/>
                    <a:lstStyle/>
                    <a:p>
                      <a:pPr algn="ctr"/>
                      <a:r>
                        <a:rPr lang="fr-FR" sz="1050" dirty="0" smtClean="0"/>
                        <a:t>Apostrophe</a:t>
                      </a:r>
                      <a:endParaRPr lang="fr-FR" sz="1050" dirty="0"/>
                    </a:p>
                  </a:txBody>
                  <a:tcPr/>
                </a:tc>
                <a:tc>
                  <a:txBody>
                    <a:bodyPr/>
                    <a:lstStyle/>
                    <a:p>
                      <a:pPr algn="ctr"/>
                      <a:endParaRPr lang="fr-FR" sz="1050" dirty="0"/>
                    </a:p>
                  </a:txBody>
                  <a:tcPr/>
                </a:tc>
              </a:tr>
              <a:tr h="0">
                <a:tc>
                  <a:txBody>
                    <a:bodyPr/>
                    <a:lstStyle/>
                    <a:p>
                      <a:pPr algn="r"/>
                      <a:r>
                        <a:rPr lang="fr-FR" sz="1200" dirty="0" smtClean="0"/>
                        <a:t>Rachitisme ! travail dont </a:t>
                      </a:r>
                      <a:r>
                        <a:rPr lang="fr-FR" sz="1200" u="sng" dirty="0" smtClean="0"/>
                        <a:t>le souffle</a:t>
                      </a:r>
                      <a:r>
                        <a:rPr lang="fr-FR" sz="1200" dirty="0" smtClean="0"/>
                        <a:t> étouffant</a:t>
                      </a:r>
                      <a:endParaRPr lang="fr-FR" sz="1200" dirty="0"/>
                    </a:p>
                  </a:txBody>
                  <a:tcPr/>
                </a:tc>
                <a:tc>
                  <a:txBody>
                    <a:bodyPr/>
                    <a:lstStyle/>
                    <a:p>
                      <a:pPr algn="ctr"/>
                      <a:r>
                        <a:rPr lang="fr-FR" sz="1050" dirty="0" smtClean="0"/>
                        <a:t>Métaphore</a:t>
                      </a:r>
                      <a:endParaRPr lang="fr-FR" sz="1050" dirty="0"/>
                    </a:p>
                  </a:txBody>
                  <a:tcPr/>
                </a:tc>
                <a:tc>
                  <a:txBody>
                    <a:bodyPr/>
                    <a:lstStyle/>
                    <a:p>
                      <a:pPr algn="ctr"/>
                      <a:endParaRPr lang="fr-FR" sz="1050" dirty="0"/>
                    </a:p>
                  </a:txBody>
                  <a:tcPr/>
                </a:tc>
              </a:tr>
              <a:tr h="0">
                <a:tc>
                  <a:txBody>
                    <a:bodyPr/>
                    <a:lstStyle/>
                    <a:p>
                      <a:pPr algn="r"/>
                      <a:r>
                        <a:rPr lang="fr-FR" sz="1200" u="sng" dirty="0" smtClean="0"/>
                        <a:t>Défait</a:t>
                      </a:r>
                      <a:r>
                        <a:rPr lang="fr-FR" sz="1200" dirty="0" smtClean="0"/>
                        <a:t> ce qu'a </a:t>
                      </a:r>
                      <a:r>
                        <a:rPr lang="fr-FR" sz="1200" u="sng" dirty="0" smtClean="0"/>
                        <a:t>fait</a:t>
                      </a:r>
                      <a:r>
                        <a:rPr lang="fr-FR" sz="1200" dirty="0" smtClean="0"/>
                        <a:t> Dieu ; qui tue, œuvre insensée,</a:t>
                      </a:r>
                      <a:endParaRPr lang="fr-FR" sz="1200" dirty="0"/>
                    </a:p>
                  </a:txBody>
                  <a:tcPr/>
                </a:tc>
                <a:tc>
                  <a:txBody>
                    <a:bodyPr/>
                    <a:lstStyle/>
                    <a:p>
                      <a:pPr algn="ctr"/>
                      <a:r>
                        <a:rPr lang="fr-FR" sz="1050" dirty="0" smtClean="0"/>
                        <a:t>Antithèse</a:t>
                      </a:r>
                      <a:endParaRPr lang="fr-FR" sz="1050" dirty="0"/>
                    </a:p>
                  </a:txBody>
                  <a:tcPr/>
                </a:tc>
                <a:tc>
                  <a:txBody>
                    <a:bodyPr/>
                    <a:lstStyle/>
                    <a:p>
                      <a:pPr algn="ctr"/>
                      <a:endParaRPr lang="fr-FR" sz="1050" dirty="0"/>
                    </a:p>
                  </a:txBody>
                  <a:tcPr/>
                </a:tc>
              </a:tr>
              <a:tr h="0">
                <a:tc>
                  <a:txBody>
                    <a:bodyPr/>
                    <a:lstStyle/>
                    <a:p>
                      <a:pPr algn="r"/>
                      <a:r>
                        <a:rPr lang="fr-FR" sz="1200" b="0" dirty="0" smtClean="0">
                          <a:solidFill>
                            <a:schemeClr val="tx1"/>
                          </a:solidFill>
                        </a:rPr>
                        <a:t>La </a:t>
                      </a:r>
                      <a:r>
                        <a:rPr lang="fr-FR" sz="1200" b="0" u="sng" dirty="0" smtClean="0">
                          <a:solidFill>
                            <a:schemeClr val="tx1"/>
                          </a:solidFill>
                        </a:rPr>
                        <a:t>beauté</a:t>
                      </a:r>
                      <a:r>
                        <a:rPr lang="fr-FR" sz="1200" b="0" dirty="0" smtClean="0">
                          <a:solidFill>
                            <a:schemeClr val="tx1"/>
                          </a:solidFill>
                        </a:rPr>
                        <a:t> sur les </a:t>
                      </a:r>
                      <a:r>
                        <a:rPr lang="fr-FR" sz="1200" b="0" u="sng" dirty="0" smtClean="0">
                          <a:solidFill>
                            <a:schemeClr val="tx1"/>
                          </a:solidFill>
                        </a:rPr>
                        <a:t>fronts</a:t>
                      </a:r>
                      <a:r>
                        <a:rPr lang="fr-FR" sz="1200" b="0" dirty="0" smtClean="0">
                          <a:solidFill>
                            <a:schemeClr val="tx1"/>
                          </a:solidFill>
                        </a:rPr>
                        <a:t>, dans les </a:t>
                      </a:r>
                      <a:r>
                        <a:rPr lang="fr-FR" sz="1200" b="0" u="sng" dirty="0" smtClean="0">
                          <a:solidFill>
                            <a:schemeClr val="tx1"/>
                          </a:solidFill>
                        </a:rPr>
                        <a:t>cœurs</a:t>
                      </a:r>
                      <a:r>
                        <a:rPr lang="fr-FR" sz="1200" b="0" dirty="0" smtClean="0">
                          <a:solidFill>
                            <a:schemeClr val="tx1"/>
                          </a:solidFill>
                        </a:rPr>
                        <a:t> la </a:t>
                      </a:r>
                      <a:r>
                        <a:rPr lang="fr-FR" sz="1200" b="0" u="sng" dirty="0" smtClean="0">
                          <a:solidFill>
                            <a:schemeClr val="tx1"/>
                          </a:solidFill>
                        </a:rPr>
                        <a:t>pensée</a:t>
                      </a:r>
                      <a:r>
                        <a:rPr lang="fr-FR" sz="1200" b="0" dirty="0" smtClean="0">
                          <a:solidFill>
                            <a:schemeClr val="tx1"/>
                          </a:solidFill>
                        </a:rPr>
                        <a:t>,</a:t>
                      </a:r>
                      <a:endParaRPr lang="fr-FR" sz="1200" b="0" dirty="0">
                        <a:solidFill>
                          <a:schemeClr val="tx1"/>
                        </a:solidFill>
                      </a:endParaRPr>
                    </a:p>
                  </a:txBody>
                  <a:tcPr/>
                </a:tc>
                <a:tc>
                  <a:txBody>
                    <a:bodyPr/>
                    <a:lstStyle/>
                    <a:p>
                      <a:pPr algn="ctr"/>
                      <a:r>
                        <a:rPr lang="fr-FR" sz="1050" dirty="0" smtClean="0"/>
                        <a:t>chiasme</a:t>
                      </a:r>
                      <a:endParaRPr lang="fr-FR" sz="1050" dirty="0"/>
                    </a:p>
                  </a:txBody>
                  <a:tcPr/>
                </a:tc>
                <a:tc>
                  <a:txBody>
                    <a:bodyPr/>
                    <a:lstStyle/>
                    <a:p>
                      <a:pPr algn="ctr"/>
                      <a:endParaRPr lang="fr-FR" sz="1050" dirty="0"/>
                    </a:p>
                  </a:txBody>
                  <a:tcPr/>
                </a:tc>
              </a:tr>
              <a:tr h="0">
                <a:tc>
                  <a:txBody>
                    <a:bodyPr/>
                    <a:lstStyle/>
                    <a:p>
                      <a:pPr algn="r"/>
                      <a:r>
                        <a:rPr lang="fr-FR" sz="1200" dirty="0" smtClean="0"/>
                        <a:t>Et qui ferait — c'est là </a:t>
                      </a:r>
                      <a:r>
                        <a:rPr lang="fr-FR" sz="1200" u="sng" dirty="0" smtClean="0"/>
                        <a:t>son fruit</a:t>
                      </a:r>
                      <a:r>
                        <a:rPr lang="fr-FR" sz="1200" dirty="0" smtClean="0"/>
                        <a:t> le plus certain —</a:t>
                      </a:r>
                      <a:endParaRPr lang="fr-FR" sz="1200" dirty="0"/>
                    </a:p>
                  </a:txBody>
                  <a:tcPr/>
                </a:tc>
                <a:tc>
                  <a:txBody>
                    <a:bodyPr/>
                    <a:lstStyle/>
                    <a:p>
                      <a:pPr algn="ctr"/>
                      <a:r>
                        <a:rPr lang="fr-FR" sz="1050" dirty="0" smtClean="0"/>
                        <a:t>Métaphore</a:t>
                      </a:r>
                      <a:endParaRPr lang="fr-FR" sz="1050" dirty="0"/>
                    </a:p>
                  </a:txBody>
                  <a:tcPr/>
                </a:tc>
                <a:tc>
                  <a:txBody>
                    <a:bodyPr/>
                    <a:lstStyle/>
                    <a:p>
                      <a:pPr algn="ctr"/>
                      <a:endParaRPr lang="fr-FR" sz="1050" dirty="0"/>
                    </a:p>
                  </a:txBody>
                  <a:tcPr/>
                </a:tc>
              </a:tr>
              <a:tr h="0">
                <a:tc>
                  <a:txBody>
                    <a:bodyPr/>
                    <a:lstStyle/>
                    <a:p>
                      <a:pPr algn="r"/>
                      <a:r>
                        <a:rPr lang="fr-FR" sz="1200" dirty="0" smtClean="0"/>
                        <a:t>D'</a:t>
                      </a:r>
                      <a:r>
                        <a:rPr lang="fr-FR" sz="1200" u="sng" dirty="0" smtClean="0"/>
                        <a:t>Apollon</a:t>
                      </a:r>
                      <a:r>
                        <a:rPr lang="fr-FR" sz="1200" dirty="0" smtClean="0"/>
                        <a:t> un </a:t>
                      </a:r>
                      <a:r>
                        <a:rPr lang="fr-FR" sz="1200" u="sng" dirty="0" smtClean="0"/>
                        <a:t>bossu</a:t>
                      </a:r>
                      <a:r>
                        <a:rPr lang="fr-FR" sz="1200" dirty="0" smtClean="0"/>
                        <a:t>, de </a:t>
                      </a:r>
                      <a:r>
                        <a:rPr lang="fr-FR" sz="1200" u="sng" dirty="0" smtClean="0"/>
                        <a:t>Voltaire</a:t>
                      </a:r>
                      <a:r>
                        <a:rPr lang="fr-FR" sz="1200" dirty="0" smtClean="0"/>
                        <a:t> un </a:t>
                      </a:r>
                      <a:r>
                        <a:rPr lang="fr-FR" sz="1200" u="sng" dirty="0" smtClean="0"/>
                        <a:t>crétin</a:t>
                      </a:r>
                      <a:r>
                        <a:rPr lang="fr-FR" sz="1200" dirty="0" smtClean="0"/>
                        <a:t> !</a:t>
                      </a:r>
                      <a:endParaRPr lang="fr-FR" sz="1200" dirty="0"/>
                    </a:p>
                  </a:txBody>
                  <a:tcPr/>
                </a:tc>
                <a:tc>
                  <a:txBody>
                    <a:bodyPr/>
                    <a:lstStyle/>
                    <a:p>
                      <a:pPr algn="ctr"/>
                      <a:r>
                        <a:rPr lang="fr-FR" sz="1050" dirty="0" smtClean="0"/>
                        <a:t>Antithèses</a:t>
                      </a:r>
                      <a:endParaRPr lang="fr-FR" sz="1050" dirty="0"/>
                    </a:p>
                  </a:txBody>
                  <a:tcPr/>
                </a:tc>
                <a:tc>
                  <a:txBody>
                    <a:bodyPr/>
                    <a:lstStyle/>
                    <a:p>
                      <a:pPr algn="ctr"/>
                      <a:endParaRPr lang="fr-FR" sz="1050" dirty="0"/>
                    </a:p>
                  </a:txBody>
                  <a:tcPr/>
                </a:tc>
              </a:tr>
              <a:tr h="0">
                <a:tc>
                  <a:txBody>
                    <a:bodyPr/>
                    <a:lstStyle/>
                    <a:p>
                      <a:pPr algn="r"/>
                      <a:r>
                        <a:rPr lang="fr-FR" sz="1200" dirty="0" smtClean="0"/>
                        <a:t>Travail mauvais </a:t>
                      </a:r>
                      <a:r>
                        <a:rPr lang="fr-FR" sz="1200" u="sng" dirty="0" smtClean="0"/>
                        <a:t>qui prend </a:t>
                      </a:r>
                      <a:r>
                        <a:rPr lang="fr-FR" sz="1200" dirty="0" smtClean="0"/>
                        <a:t>l'âge tendre </a:t>
                      </a:r>
                      <a:r>
                        <a:rPr lang="fr-FR" sz="1200" u="sng" dirty="0" smtClean="0"/>
                        <a:t>en sa serre</a:t>
                      </a:r>
                      <a:r>
                        <a:rPr lang="fr-FR" sz="1200" dirty="0" smtClean="0"/>
                        <a:t>,</a:t>
                      </a:r>
                      <a:endParaRPr lang="fr-FR" sz="1200" dirty="0"/>
                    </a:p>
                  </a:txBody>
                  <a:tcPr/>
                </a:tc>
                <a:tc>
                  <a:txBody>
                    <a:bodyPr/>
                    <a:lstStyle/>
                    <a:p>
                      <a:pPr algn="ctr"/>
                      <a:r>
                        <a:rPr lang="fr-FR" sz="1050" dirty="0" smtClean="0"/>
                        <a:t>Personnifi</a:t>
                      </a:r>
                      <a:r>
                        <a:rPr lang="fr-FR" sz="1050" baseline="0" dirty="0" smtClean="0"/>
                        <a:t>cation</a:t>
                      </a:r>
                      <a:endParaRPr lang="fr-FR" sz="1050" dirty="0"/>
                    </a:p>
                  </a:txBody>
                  <a:tcPr/>
                </a:tc>
                <a:tc>
                  <a:txBody>
                    <a:bodyPr/>
                    <a:lstStyle/>
                    <a:p>
                      <a:pPr algn="ctr"/>
                      <a:endParaRPr lang="fr-FR" sz="1050" dirty="0"/>
                    </a:p>
                  </a:txBody>
                  <a:tcPr/>
                </a:tc>
              </a:tr>
              <a:tr h="0">
                <a:tc>
                  <a:txBody>
                    <a:bodyPr/>
                    <a:lstStyle/>
                    <a:p>
                      <a:pPr algn="r"/>
                      <a:r>
                        <a:rPr lang="fr-FR" sz="1200" dirty="0" smtClean="0"/>
                        <a:t>Qui produit la </a:t>
                      </a:r>
                      <a:r>
                        <a:rPr lang="fr-FR" sz="1200" u="sng" dirty="0" smtClean="0"/>
                        <a:t>richesse</a:t>
                      </a:r>
                      <a:r>
                        <a:rPr lang="fr-FR" sz="1200" dirty="0" smtClean="0"/>
                        <a:t> en créant la </a:t>
                      </a:r>
                      <a:r>
                        <a:rPr lang="fr-FR" sz="1200" u="sng" dirty="0" smtClean="0"/>
                        <a:t>misère</a:t>
                      </a:r>
                      <a:r>
                        <a:rPr lang="fr-FR" sz="1200" dirty="0" smtClean="0"/>
                        <a:t>,</a:t>
                      </a:r>
                      <a:endParaRPr lang="fr-FR" sz="1200" dirty="0"/>
                    </a:p>
                  </a:txBody>
                  <a:tcPr/>
                </a:tc>
                <a:tc>
                  <a:txBody>
                    <a:bodyPr/>
                    <a:lstStyle/>
                    <a:p>
                      <a:pPr algn="ctr"/>
                      <a:r>
                        <a:rPr lang="fr-FR" sz="1050" dirty="0" smtClean="0"/>
                        <a:t>Antithèse</a:t>
                      </a:r>
                      <a:endParaRPr lang="fr-FR" sz="1050" dirty="0"/>
                    </a:p>
                  </a:txBody>
                  <a:tcPr/>
                </a:tc>
                <a:tc>
                  <a:txBody>
                    <a:bodyPr/>
                    <a:lstStyle/>
                    <a:p>
                      <a:pPr algn="ctr"/>
                      <a:endParaRPr lang="fr-FR" sz="1050" dirty="0"/>
                    </a:p>
                  </a:txBody>
                  <a:tcPr/>
                </a:tc>
              </a:tr>
              <a:tr h="0">
                <a:tc>
                  <a:txBody>
                    <a:bodyPr/>
                    <a:lstStyle/>
                    <a:p>
                      <a:pPr algn="r"/>
                      <a:r>
                        <a:rPr lang="fr-FR" sz="1200" dirty="0" smtClean="0"/>
                        <a:t>Qui se sert d'un </a:t>
                      </a:r>
                      <a:r>
                        <a:rPr lang="fr-FR" sz="1200" u="sng" dirty="0" smtClean="0"/>
                        <a:t>enfant</a:t>
                      </a:r>
                      <a:r>
                        <a:rPr lang="fr-FR" sz="1200" dirty="0" smtClean="0"/>
                        <a:t> ainsi que d'un </a:t>
                      </a:r>
                      <a:r>
                        <a:rPr lang="fr-FR" sz="1200" u="sng" dirty="0" smtClean="0"/>
                        <a:t>outil</a:t>
                      </a:r>
                      <a:r>
                        <a:rPr lang="fr-FR" sz="1200" dirty="0" smtClean="0"/>
                        <a:t> !</a:t>
                      </a:r>
                      <a:endParaRPr lang="fr-FR" sz="1200" dirty="0"/>
                    </a:p>
                  </a:txBody>
                  <a:tcPr/>
                </a:tc>
                <a:tc>
                  <a:txBody>
                    <a:bodyPr/>
                    <a:lstStyle/>
                    <a:p>
                      <a:pPr algn="ctr"/>
                      <a:r>
                        <a:rPr lang="fr-FR" sz="1050" dirty="0" smtClean="0"/>
                        <a:t>Comparaison</a:t>
                      </a:r>
                      <a:endParaRPr lang="fr-FR" sz="1050" dirty="0"/>
                    </a:p>
                  </a:txBody>
                  <a:tcPr/>
                </a:tc>
                <a:tc>
                  <a:txBody>
                    <a:bodyPr/>
                    <a:lstStyle/>
                    <a:p>
                      <a:pPr algn="ctr"/>
                      <a:endParaRPr lang="fr-FR" sz="1050" dirty="0"/>
                    </a:p>
                  </a:txBody>
                  <a:tcPr/>
                </a:tc>
              </a:tr>
              <a:tr h="152725">
                <a:tc>
                  <a:txBody>
                    <a:bodyPr/>
                    <a:lstStyle/>
                    <a:p>
                      <a:pPr algn="r"/>
                      <a:r>
                        <a:rPr lang="fr-FR" sz="1200" dirty="0" smtClean="0"/>
                        <a:t>Progrès dont on demande : « </a:t>
                      </a:r>
                      <a:r>
                        <a:rPr lang="fr-FR" sz="1200" u="sng" dirty="0" smtClean="0"/>
                        <a:t>Où va-t-il</a:t>
                      </a:r>
                      <a:r>
                        <a:rPr lang="fr-FR" sz="1200" dirty="0" smtClean="0"/>
                        <a:t> ? </a:t>
                      </a:r>
                      <a:r>
                        <a:rPr lang="fr-FR" sz="1200" u="sng" dirty="0" smtClean="0"/>
                        <a:t>Que veut-il</a:t>
                      </a:r>
                      <a:r>
                        <a:rPr lang="fr-FR" sz="1200" dirty="0" smtClean="0"/>
                        <a:t> ? »</a:t>
                      </a:r>
                      <a:endParaRPr lang="fr-FR" sz="1200" dirty="0"/>
                    </a:p>
                  </a:txBody>
                  <a:tcPr/>
                </a:tc>
                <a:tc>
                  <a:txBody>
                    <a:bodyPr/>
                    <a:lstStyle/>
                    <a:p>
                      <a:pPr algn="ctr"/>
                      <a:r>
                        <a:rPr lang="fr-FR" sz="1050" dirty="0" smtClean="0"/>
                        <a:t>Questions oratoires</a:t>
                      </a:r>
                      <a:endParaRPr lang="fr-FR" sz="1050" dirty="0"/>
                    </a:p>
                  </a:txBody>
                  <a:tcPr/>
                </a:tc>
                <a:tc>
                  <a:txBody>
                    <a:bodyPr/>
                    <a:lstStyle/>
                    <a:p>
                      <a:pPr algn="ctr"/>
                      <a:endParaRPr lang="fr-FR" sz="1050" dirty="0"/>
                    </a:p>
                  </a:txBody>
                  <a:tcPr/>
                </a:tc>
              </a:tr>
              <a:tr h="152725">
                <a:tc>
                  <a:txBody>
                    <a:bodyPr/>
                    <a:lstStyle/>
                    <a:p>
                      <a:pPr algn="r"/>
                      <a:r>
                        <a:rPr lang="fr-FR" sz="1200" dirty="0" smtClean="0"/>
                        <a:t>Qui </a:t>
                      </a:r>
                      <a:r>
                        <a:rPr lang="fr-FR" sz="1200" u="sng" dirty="0" smtClean="0"/>
                        <a:t>brise</a:t>
                      </a:r>
                      <a:r>
                        <a:rPr lang="fr-FR" sz="1200" dirty="0" smtClean="0"/>
                        <a:t> la jeunesse </a:t>
                      </a:r>
                      <a:r>
                        <a:rPr lang="fr-FR" sz="1200" u="sng" dirty="0" smtClean="0"/>
                        <a:t>en fleur</a:t>
                      </a:r>
                      <a:r>
                        <a:rPr lang="fr-FR" sz="1200" dirty="0" smtClean="0"/>
                        <a:t> ! qui donne, en somme,</a:t>
                      </a:r>
                      <a:endParaRPr lang="fr-FR" sz="1200" dirty="0"/>
                    </a:p>
                  </a:txBody>
                  <a:tcPr/>
                </a:tc>
                <a:tc>
                  <a:txBody>
                    <a:bodyPr/>
                    <a:lstStyle/>
                    <a:p>
                      <a:pPr algn="ctr"/>
                      <a:endParaRPr lang="fr-FR" sz="1050" dirty="0"/>
                    </a:p>
                  </a:txBody>
                  <a:tcPr/>
                </a:tc>
                <a:tc>
                  <a:txBody>
                    <a:bodyPr/>
                    <a:lstStyle/>
                    <a:p>
                      <a:pPr algn="ctr"/>
                      <a:endParaRPr lang="fr-FR" sz="1050" dirty="0"/>
                    </a:p>
                  </a:txBody>
                  <a:tcPr/>
                </a:tc>
              </a:tr>
              <a:tr h="0">
                <a:tc>
                  <a:txBody>
                    <a:bodyPr/>
                    <a:lstStyle/>
                    <a:p>
                      <a:pPr algn="r"/>
                      <a:r>
                        <a:rPr lang="fr-FR" sz="1200" dirty="0" smtClean="0"/>
                        <a:t>Une </a:t>
                      </a:r>
                      <a:r>
                        <a:rPr lang="fr-FR" sz="1200" u="sng" dirty="0" smtClean="0"/>
                        <a:t>âme</a:t>
                      </a:r>
                      <a:r>
                        <a:rPr lang="fr-FR" sz="1200" dirty="0" smtClean="0"/>
                        <a:t> à la </a:t>
                      </a:r>
                      <a:r>
                        <a:rPr lang="fr-FR" sz="1200" u="sng" dirty="0" smtClean="0"/>
                        <a:t>machine</a:t>
                      </a:r>
                      <a:r>
                        <a:rPr lang="fr-FR" sz="1200" dirty="0" smtClean="0"/>
                        <a:t> et la retire à l'homme !</a:t>
                      </a:r>
                      <a:endParaRPr lang="fr-FR" sz="1200" dirty="0"/>
                    </a:p>
                  </a:txBody>
                  <a:tcPr/>
                </a:tc>
                <a:tc>
                  <a:txBody>
                    <a:bodyPr/>
                    <a:lstStyle/>
                    <a:p>
                      <a:pPr algn="ctr"/>
                      <a:endParaRPr lang="fr-FR" sz="1050" dirty="0"/>
                    </a:p>
                  </a:txBody>
                  <a:tcPr/>
                </a:tc>
                <a:tc>
                  <a:txBody>
                    <a:bodyPr/>
                    <a:lstStyle/>
                    <a:p>
                      <a:pPr algn="ctr"/>
                      <a:endParaRPr lang="fr-FR" sz="1050" dirty="0"/>
                    </a:p>
                  </a:txBody>
                  <a:tcPr/>
                </a:tc>
              </a:tr>
              <a:tr h="0">
                <a:tc>
                  <a:txBody>
                    <a:bodyPr/>
                    <a:lstStyle/>
                    <a:p>
                      <a:pPr algn="r"/>
                      <a:r>
                        <a:rPr lang="fr-FR" sz="1200" dirty="0" smtClean="0"/>
                        <a:t>Que ce </a:t>
                      </a:r>
                      <a:r>
                        <a:rPr lang="fr-FR" sz="1200" u="sng" dirty="0" smtClean="0"/>
                        <a:t>travail</a:t>
                      </a:r>
                      <a:r>
                        <a:rPr lang="fr-FR" sz="1200" dirty="0" smtClean="0"/>
                        <a:t>, haï des mères, soit </a:t>
                      </a:r>
                      <a:r>
                        <a:rPr lang="fr-FR" sz="1200" u="sng" dirty="0" smtClean="0"/>
                        <a:t>maudit</a:t>
                      </a:r>
                      <a:r>
                        <a:rPr lang="fr-FR" sz="1200" dirty="0" smtClean="0"/>
                        <a:t> !</a:t>
                      </a:r>
                      <a:endParaRPr lang="fr-FR" sz="1200" dirty="0"/>
                    </a:p>
                  </a:txBody>
                  <a:tcPr/>
                </a:tc>
                <a:tc>
                  <a:txBody>
                    <a:bodyPr/>
                    <a:lstStyle/>
                    <a:p>
                      <a:pPr algn="ctr"/>
                      <a:endParaRPr lang="fr-FR" sz="1050" dirty="0"/>
                    </a:p>
                  </a:txBody>
                  <a:tcPr/>
                </a:tc>
                <a:tc>
                  <a:txBody>
                    <a:bodyPr/>
                    <a:lstStyle/>
                    <a:p>
                      <a:pPr algn="ctr"/>
                      <a:endParaRPr lang="fr-FR" sz="1050" dirty="0"/>
                    </a:p>
                  </a:txBody>
                  <a:tcPr/>
                </a:tc>
              </a:tr>
              <a:tr h="0">
                <a:tc>
                  <a:txBody>
                    <a:bodyPr/>
                    <a:lstStyle/>
                    <a:p>
                      <a:pPr algn="r"/>
                      <a:r>
                        <a:rPr lang="fr-FR" sz="1200" dirty="0" smtClean="0"/>
                        <a:t>Maudit comme le vice où l'on s'abâtardit,</a:t>
                      </a:r>
                      <a:endParaRPr lang="fr-FR" sz="1200" dirty="0"/>
                    </a:p>
                  </a:txBody>
                  <a:tcPr/>
                </a:tc>
                <a:tc>
                  <a:txBody>
                    <a:bodyPr/>
                    <a:lstStyle/>
                    <a:p>
                      <a:pPr algn="ctr"/>
                      <a:endParaRPr lang="fr-FR" sz="1050" dirty="0"/>
                    </a:p>
                  </a:txBody>
                  <a:tcPr/>
                </a:tc>
                <a:tc>
                  <a:txBody>
                    <a:bodyPr/>
                    <a:lstStyle/>
                    <a:p>
                      <a:pPr algn="ctr"/>
                      <a:endParaRPr lang="fr-FR" sz="1050" dirty="0"/>
                    </a:p>
                  </a:txBody>
                  <a:tcPr/>
                </a:tc>
              </a:tr>
              <a:tr h="152725">
                <a:tc>
                  <a:txBody>
                    <a:bodyPr/>
                    <a:lstStyle/>
                    <a:p>
                      <a:pPr algn="r"/>
                      <a:r>
                        <a:rPr lang="fr-FR" sz="1200" dirty="0" smtClean="0"/>
                        <a:t>Maudit comme l'opprobre et comme le blasphème !</a:t>
                      </a:r>
                      <a:endParaRPr lang="fr-FR" sz="1200" dirty="0"/>
                    </a:p>
                  </a:txBody>
                  <a:tcPr/>
                </a:tc>
                <a:tc>
                  <a:txBody>
                    <a:bodyPr/>
                    <a:lstStyle/>
                    <a:p>
                      <a:pPr algn="ctr"/>
                      <a:endParaRPr lang="fr-FR" sz="1050" dirty="0"/>
                    </a:p>
                  </a:txBody>
                  <a:tcPr/>
                </a:tc>
                <a:tc>
                  <a:txBody>
                    <a:bodyPr/>
                    <a:lstStyle/>
                    <a:p>
                      <a:pPr algn="ctr"/>
                      <a:endParaRPr lang="fr-FR" sz="1050" dirty="0"/>
                    </a:p>
                  </a:txBody>
                  <a:tcPr/>
                </a:tc>
              </a:tr>
              <a:tr h="0">
                <a:tc>
                  <a:txBody>
                    <a:bodyPr/>
                    <a:lstStyle/>
                    <a:p>
                      <a:pPr algn="r"/>
                      <a:r>
                        <a:rPr lang="fr-FR" sz="1200" dirty="0" smtClean="0"/>
                        <a:t>Ô Dieu ! qu'il soit maudit au nom du travail même,</a:t>
                      </a:r>
                      <a:endParaRPr lang="fr-FR" sz="1200" dirty="0"/>
                    </a:p>
                  </a:txBody>
                  <a:tcPr/>
                </a:tc>
                <a:tc>
                  <a:txBody>
                    <a:bodyPr/>
                    <a:lstStyle/>
                    <a:p>
                      <a:pPr algn="ctr"/>
                      <a:endParaRPr lang="fr-FR" sz="1050" dirty="0"/>
                    </a:p>
                  </a:txBody>
                  <a:tcPr/>
                </a:tc>
                <a:tc>
                  <a:txBody>
                    <a:bodyPr/>
                    <a:lstStyle/>
                    <a:p>
                      <a:pPr algn="ctr"/>
                      <a:endParaRPr lang="fr-FR" sz="1050" dirty="0"/>
                    </a:p>
                  </a:txBody>
                  <a:tcPr/>
                </a:tc>
              </a:tr>
              <a:tr h="0">
                <a:tc>
                  <a:txBody>
                    <a:bodyPr/>
                    <a:lstStyle/>
                    <a:p>
                      <a:pPr algn="r"/>
                      <a:r>
                        <a:rPr lang="fr-FR" sz="1200" dirty="0" smtClean="0"/>
                        <a:t>Au nom du </a:t>
                      </a:r>
                      <a:r>
                        <a:rPr lang="fr-FR" sz="1200" u="sng" dirty="0" smtClean="0"/>
                        <a:t>vrai</a:t>
                      </a:r>
                      <a:r>
                        <a:rPr lang="fr-FR" sz="1200" dirty="0" smtClean="0"/>
                        <a:t> travail, </a:t>
                      </a:r>
                      <a:r>
                        <a:rPr lang="fr-FR" sz="1200" u="sng" dirty="0" smtClean="0"/>
                        <a:t>sain, fécond, généreux</a:t>
                      </a:r>
                      <a:r>
                        <a:rPr lang="fr-FR" sz="1200" dirty="0" smtClean="0"/>
                        <a:t>,</a:t>
                      </a:r>
                      <a:endParaRPr lang="fr-FR" sz="1200" dirty="0"/>
                    </a:p>
                  </a:txBody>
                  <a:tcPr/>
                </a:tc>
                <a:tc>
                  <a:txBody>
                    <a:bodyPr/>
                    <a:lstStyle/>
                    <a:p>
                      <a:pPr algn="ctr"/>
                      <a:endParaRPr lang="fr-FR" sz="1050" dirty="0"/>
                    </a:p>
                  </a:txBody>
                  <a:tcPr/>
                </a:tc>
                <a:tc>
                  <a:txBody>
                    <a:bodyPr/>
                    <a:lstStyle/>
                    <a:p>
                      <a:pPr algn="ctr"/>
                      <a:endParaRPr lang="fr-FR" sz="1050" dirty="0"/>
                    </a:p>
                  </a:txBody>
                  <a:tcPr/>
                </a:tc>
              </a:tr>
              <a:tr h="15272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dirty="0" smtClean="0"/>
                        <a:t>Qui fait le peuple libre et qui rend l'homme heureux !</a:t>
                      </a:r>
                      <a:endParaRPr lang="fr-FR"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5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5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TotalTime>
  <Words>972</Words>
  <Application>Microsoft Office PowerPoint</Application>
  <PresentationFormat>Affichage à l'écran (4:3)</PresentationFormat>
  <Paragraphs>152</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Thème Office</vt:lpstr>
      <vt:lpstr>Lecture méthodique</vt:lpstr>
      <vt:lpstr>Diapositive 2</vt:lpstr>
      <vt:lpstr>Diapositive 3</vt:lpstr>
      <vt:lpstr>Diapositive 4</vt:lpstr>
      <vt:lpstr>Melancholia</vt:lpstr>
      <vt:lpstr>Diapositive 6</vt:lpstr>
      <vt:lpstr>Diapositive 7</vt:lpstr>
      <vt:lpstr>Diapositive 8</vt:lpstr>
      <vt:lpstr>Diapositive 9</vt:lpstr>
      <vt:lpstr>Dürer</vt:lpstr>
    </vt:vector>
  </TitlesOfParts>
  <Company>Education Nationale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méthodique</dc:title>
  <dc:creator>jean.petit</dc:creator>
  <cp:lastModifiedBy>Profil</cp:lastModifiedBy>
  <cp:revision>42</cp:revision>
  <dcterms:created xsi:type="dcterms:W3CDTF">2018-06-15T07:42:05Z</dcterms:created>
  <dcterms:modified xsi:type="dcterms:W3CDTF">2019-06-21T13:47:55Z</dcterms:modified>
</cp:coreProperties>
</file>