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92" d="100"/>
          <a:sy n="92" d="100"/>
        </p:scale>
        <p:origin x="13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921F0D5-84DB-4DD7-A353-40B984673B45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984EABB-DC55-4D90-B7A1-50BE0F39515C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Xl9EIsFFME" TargetMode="External"/><Relationship Id="rId2" Type="http://schemas.openxmlformats.org/officeDocument/2006/relationships/hyperlink" Target="https://www.youtube.com/watch?v=22gRr_6T7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mW44d1PPh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rtl.fr/definition/ing&#233;nu" TargetMode="External"/><Relationship Id="rId2" Type="http://schemas.openxmlformats.org/officeDocument/2006/relationships/hyperlink" Target="http://www.cnrtl.fr/definition/tailli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://www.cnrtl.fr/definition/moros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.questmachine.org/wiki/Merle_noir_(Turdus_merula)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http://fr.wikipedia.org/wiki/Rossignol_philom%C3%A8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Victor Hugo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Vieille chanson du jeune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8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419872" y="3861048"/>
            <a:ext cx="5328592" cy="1988840"/>
          </a:xfrm>
        </p:spPr>
        <p:txBody>
          <a:bodyPr>
            <a:normAutofit/>
          </a:bodyPr>
          <a:lstStyle/>
          <a:p>
            <a:r>
              <a:rPr lang="fr-FR" dirty="0" smtClean="0"/>
              <a:t>Moi, seize ans, et l'air morose ;</a:t>
            </a:r>
            <a:br>
              <a:rPr lang="fr-FR" dirty="0" smtClean="0"/>
            </a:br>
            <a:r>
              <a:rPr lang="fr-FR" dirty="0" smtClean="0"/>
              <a:t>Elle, vingt ; ses yeux brillaient.</a:t>
            </a:r>
            <a:br>
              <a:rPr lang="fr-FR" dirty="0" smtClean="0"/>
            </a:br>
            <a:r>
              <a:rPr lang="fr-FR" dirty="0" smtClean="0"/>
              <a:t>Les rossignols chantaient Rose</a:t>
            </a:r>
            <a:br>
              <a:rPr lang="fr-FR" dirty="0" smtClean="0"/>
            </a:br>
            <a:r>
              <a:rPr lang="fr-FR" dirty="0" smtClean="0"/>
              <a:t>Et les merles me sifflaient.</a:t>
            </a:r>
            <a:endParaRPr lang="fr-FR" dirty="0"/>
          </a:p>
        </p:txBody>
      </p:sp>
      <p:pic>
        <p:nvPicPr>
          <p:cNvPr id="8194" name="Picture 2" descr="File:Luscinia megarhynchos Istria 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8640"/>
            <a:ext cx="1981994" cy="26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piz18.com/wp-content/uploads/2011/11/Sad-Boy0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fr-FR" dirty="0" smtClean="0"/>
              <a:t>Rose, droite sur ses hanches,</a:t>
            </a:r>
            <a:br>
              <a:rPr lang="fr-FR" dirty="0" smtClean="0"/>
            </a:br>
            <a:r>
              <a:rPr lang="fr-FR" dirty="0" smtClean="0"/>
              <a:t>Leva son beau bras tremblant</a:t>
            </a:r>
            <a:br>
              <a:rPr lang="fr-FR" dirty="0" smtClean="0"/>
            </a:br>
            <a:r>
              <a:rPr lang="fr-FR" dirty="0" smtClean="0"/>
              <a:t>Pour prendre une mûre aux branches</a:t>
            </a:r>
            <a:br>
              <a:rPr lang="fr-FR" dirty="0" smtClean="0"/>
            </a:br>
            <a:r>
              <a:rPr lang="fr-FR" dirty="0" smtClean="0"/>
              <a:t>Je ne vis pas son bras blanc.</a:t>
            </a:r>
            <a:endParaRPr lang="fr-FR" dirty="0"/>
          </a:p>
        </p:txBody>
      </p:sp>
      <p:pic>
        <p:nvPicPr>
          <p:cNvPr id="9220" name="Picture 4" descr="http://us.123rf.com/400wm/400/400/tab1962/tab19621210/tab1962121000014/15647677-cueillette-a-la-main-mures-fraiches-pendant-la-haute-saison-avec-des-buissons-en-arriere-pl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88305"/>
            <a:ext cx="38100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2276872"/>
          </a:xfrm>
        </p:spPr>
        <p:txBody>
          <a:bodyPr>
            <a:normAutofit/>
          </a:bodyPr>
          <a:lstStyle/>
          <a:p>
            <a:r>
              <a:rPr lang="fr-FR" dirty="0" smtClean="0"/>
              <a:t>Une eau courait, fraîche et creuse,</a:t>
            </a:r>
            <a:br>
              <a:rPr lang="fr-FR" dirty="0" smtClean="0"/>
            </a:br>
            <a:r>
              <a:rPr lang="fr-FR" dirty="0" smtClean="0"/>
              <a:t>Sur les mousses de velours ;</a:t>
            </a:r>
            <a:br>
              <a:rPr lang="fr-FR" dirty="0" smtClean="0"/>
            </a:br>
            <a:r>
              <a:rPr lang="fr-FR" dirty="0" smtClean="0"/>
              <a:t>Et la nature amoureuse</a:t>
            </a:r>
            <a:br>
              <a:rPr lang="fr-FR" dirty="0" smtClean="0"/>
            </a:br>
            <a:r>
              <a:rPr lang="fr-FR" dirty="0" smtClean="0"/>
              <a:t>Dormait dans les grands bois sourds.</a:t>
            </a:r>
            <a:endParaRPr lang="fr-FR" dirty="0"/>
          </a:p>
        </p:txBody>
      </p:sp>
      <p:pic>
        <p:nvPicPr>
          <p:cNvPr id="4" name="Picture 2" descr="http://idata.over-blog.com/2/80/91/52/foret0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67544" y="4077072"/>
            <a:ext cx="8280920" cy="2520280"/>
          </a:xfrm>
        </p:spPr>
        <p:txBody>
          <a:bodyPr>
            <a:normAutofit/>
          </a:bodyPr>
          <a:lstStyle/>
          <a:p>
            <a:r>
              <a:rPr lang="fr-FR" dirty="0" smtClean="0"/>
              <a:t>Rose défit sa chaussure,</a:t>
            </a:r>
            <a:br>
              <a:rPr lang="fr-FR" dirty="0" smtClean="0"/>
            </a:br>
            <a:r>
              <a:rPr lang="fr-FR" dirty="0" smtClean="0"/>
              <a:t>Et mit, d'un air ingénu,</a:t>
            </a:r>
            <a:br>
              <a:rPr lang="fr-FR" dirty="0" smtClean="0"/>
            </a:br>
            <a:r>
              <a:rPr lang="fr-FR" dirty="0" smtClean="0"/>
              <a:t>Son petit pied dans l'eau pure</a:t>
            </a:r>
            <a:br>
              <a:rPr lang="fr-FR" dirty="0" smtClean="0"/>
            </a:br>
            <a:r>
              <a:rPr lang="fr-FR" dirty="0" smtClean="0"/>
              <a:t>Je ne vis pas son pied nu.</a:t>
            </a:r>
            <a:endParaRPr lang="fr-FR" dirty="0"/>
          </a:p>
        </p:txBody>
      </p:sp>
      <p:pic>
        <p:nvPicPr>
          <p:cNvPr id="11266" name="Picture 2" descr="http://us.123rf.com/400wm/400/400/kyzil/kyzil1011/kyzil101100019/8270339-joyfull-assez-fillette-a-la-robe-blanche-avec-parapluie-assis-pres-de-la-riviere-montrant-son-pied-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0" y="238763"/>
            <a:ext cx="5544616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6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83568" y="476672"/>
            <a:ext cx="7704856" cy="2160240"/>
          </a:xfrm>
        </p:spPr>
        <p:txBody>
          <a:bodyPr>
            <a:normAutofit/>
          </a:bodyPr>
          <a:lstStyle/>
          <a:p>
            <a:r>
              <a:rPr lang="fr-FR" dirty="0" smtClean="0"/>
              <a:t>Je ne savais que lui dire ;</a:t>
            </a:r>
            <a:br>
              <a:rPr lang="fr-FR" dirty="0" smtClean="0"/>
            </a:br>
            <a:r>
              <a:rPr lang="fr-FR" dirty="0" smtClean="0"/>
              <a:t>Je la suivais dans le bois,</a:t>
            </a:r>
            <a:br>
              <a:rPr lang="fr-FR" dirty="0" smtClean="0"/>
            </a:br>
            <a:r>
              <a:rPr lang="fr-FR" dirty="0" smtClean="0"/>
              <a:t>La voyant parfois sourire</a:t>
            </a:r>
            <a:br>
              <a:rPr lang="fr-FR" dirty="0" smtClean="0"/>
            </a:br>
            <a:r>
              <a:rPr lang="fr-FR" dirty="0" smtClean="0"/>
              <a:t>Et soupirer quelquefois.</a:t>
            </a:r>
            <a:endParaRPr lang="fr-FR" dirty="0"/>
          </a:p>
        </p:txBody>
      </p:sp>
      <p:pic>
        <p:nvPicPr>
          <p:cNvPr id="10244" name="Picture 4" descr="https://twimg0-a.akamaihd.net/profile_images/859547251/Boy_N_Gir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81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987824" y="5013176"/>
            <a:ext cx="5988496" cy="1656184"/>
          </a:xfrm>
        </p:spPr>
        <p:txBody>
          <a:bodyPr>
            <a:normAutofit/>
          </a:bodyPr>
          <a:lstStyle/>
          <a:p>
            <a:r>
              <a:rPr lang="fr-FR" dirty="0" smtClean="0"/>
              <a:t>Je ne vis qu'elle était belle</a:t>
            </a:r>
            <a:br>
              <a:rPr lang="fr-FR" dirty="0" smtClean="0"/>
            </a:br>
            <a:r>
              <a:rPr lang="fr-FR" dirty="0" smtClean="0"/>
              <a:t>Qu'en sortant des grands bois sourds.</a:t>
            </a:r>
            <a:br>
              <a:rPr lang="fr-FR" dirty="0" smtClean="0"/>
            </a:br>
            <a:r>
              <a:rPr lang="fr-FR" dirty="0" smtClean="0"/>
              <a:t>" Soit ; n'y pensons plus ! " dit-elle.</a:t>
            </a:r>
            <a:br>
              <a:rPr lang="fr-FR" dirty="0" smtClean="0"/>
            </a:br>
            <a:r>
              <a:rPr lang="fr-FR" dirty="0" smtClean="0"/>
              <a:t>Depuis, j'y pense toujours.</a:t>
            </a:r>
            <a:endParaRPr lang="fr-FR" dirty="0"/>
          </a:p>
        </p:txBody>
      </p:sp>
      <p:pic>
        <p:nvPicPr>
          <p:cNvPr id="13314" name="Picture 2" descr="http://www.kewlwallpapers.com/images/wallpapers/91-352448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2" y="22515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/>
              <a:t>Quelques figures de style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01533" y="2348879"/>
            <a:ext cx="324430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 smtClean="0"/>
              <a:t>J'allais ; j'écoutais les merles,</a:t>
            </a:r>
            <a:br>
              <a:rPr lang="fr-FR" dirty="0" smtClean="0"/>
            </a:br>
            <a:r>
              <a:rPr lang="fr-FR" dirty="0" smtClean="0"/>
              <a:t>Et Rose les rossignols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82605" y="4221088"/>
            <a:ext cx="314220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Son œil semblait dire: " Après ? "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788023" y="4074439"/>
            <a:ext cx="36004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Et la nature amoureuse</a:t>
            </a:r>
            <a:br>
              <a:rPr lang="fr-FR" dirty="0">
                <a:solidFill>
                  <a:schemeClr val="lt1"/>
                </a:solidFill>
              </a:rPr>
            </a:br>
            <a:r>
              <a:rPr lang="fr-FR" dirty="0">
                <a:solidFill>
                  <a:schemeClr val="lt1"/>
                </a:solidFill>
              </a:rPr>
              <a:t>Dormait dans les grands bois sourds.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4409" y="2487379"/>
            <a:ext cx="304762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lt1"/>
                </a:solidFill>
              </a:rPr>
              <a:t>J'étais froid comme les marbres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5736" y="5805264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fr-FR" dirty="0" smtClean="0"/>
              <a:t>" Soit ; n'y pensons plus ! " dit-elle.</a:t>
            </a:r>
            <a:br>
              <a:rPr lang="fr-FR" dirty="0" smtClean="0"/>
            </a:br>
            <a:r>
              <a:rPr lang="fr-FR" dirty="0" smtClean="0"/>
              <a:t>Depuis, j'y pense toujours.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627784" y="404664"/>
            <a:ext cx="4114800" cy="701040"/>
          </a:xfrm>
        </p:spPr>
        <p:txBody>
          <a:bodyPr/>
          <a:lstStyle/>
          <a:p>
            <a:r>
              <a:rPr lang="fr-FR" dirty="0" smtClean="0"/>
              <a:t>Les IDÉES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84978"/>
              </p:ext>
            </p:extLst>
          </p:nvPr>
        </p:nvGraphicFramePr>
        <p:xfrm>
          <a:off x="508719" y="1628800"/>
          <a:ext cx="835293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Nous / la nature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Vint</a:t>
                      </a:r>
                      <a:r>
                        <a:rPr lang="fr-FR" baseline="0" dirty="0" smtClean="0"/>
                        <a:t> avec moi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Nous parlions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Je ne songeais pas… 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Je ne sais plus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 rossignols</a:t>
                      </a:r>
                      <a:r>
                        <a:rPr lang="fr-FR" baseline="0" dirty="0" smtClean="0"/>
                        <a:t> chantaient Rose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J’étais froid comme</a:t>
                      </a:r>
                      <a:r>
                        <a:rPr lang="fr-FR" baseline="0" dirty="0" smtClean="0"/>
                        <a:t> les marbres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Son œil semblait</a:t>
                      </a:r>
                      <a:r>
                        <a:rPr lang="fr-FR" baseline="0" dirty="0" smtClean="0"/>
                        <a:t> dire « Après ?»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</a:t>
                      </a:r>
                      <a:r>
                        <a:rPr lang="fr-FR" baseline="0" dirty="0" smtClean="0"/>
                        <a:t> rosée offrait ses perles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marchais</a:t>
                      </a:r>
                      <a:r>
                        <a:rPr lang="fr-FR" baseline="0" dirty="0" smtClean="0"/>
                        <a:t> à p</a:t>
                      </a:r>
                      <a:r>
                        <a:rPr lang="fr-FR" dirty="0" smtClean="0"/>
                        <a:t>as distraits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Elle</a:t>
                      </a:r>
                      <a:r>
                        <a:rPr lang="fr-FR" baseline="0" dirty="0" smtClean="0"/>
                        <a:t> vingt ; ses yeux brillaient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seize ans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 bras tremblant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</a:t>
                      </a:r>
                      <a:r>
                        <a:rPr lang="fr-FR" baseline="0" dirty="0" smtClean="0"/>
                        <a:t> ne vis pas son bras blanc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 voyant parfois sourire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baseline="0" dirty="0" smtClean="0"/>
                        <a:t>Et soupirer quelquefois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 nature amoureuse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ne savais que lui dire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 grands bois sourds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ne vis qu’elle était belle 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Qu’en sortant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« Soit ; N’y pensons plus 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Depuis, j’y pense toujours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7544" y="5085184"/>
            <a:ext cx="8280920" cy="14687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 smtClean="0">
                <a:hlinkClick r:id="rId2"/>
              </a:rPr>
              <a:t>Version masculine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>
                <a:hlinkClick r:id="rId3"/>
              </a:rPr>
              <a:t>Version féminine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>
                <a:hlinkClick r:id="rId4"/>
              </a:rPr>
              <a:t>Félicie… aussi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chanson en musique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067944" y="2219796"/>
            <a:ext cx="4762872" cy="392129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Né le 26 février 1802 à Besançon</a:t>
            </a:r>
          </a:p>
          <a:p>
            <a:r>
              <a:rPr lang="fr-FR" sz="2000" dirty="0" smtClean="0"/>
              <a:t>Poète, dramaturge, romancier, dessinateur</a:t>
            </a:r>
          </a:p>
          <a:p>
            <a:r>
              <a:rPr lang="fr-FR" sz="2000" dirty="0" smtClean="0"/>
              <a:t>Chef de file du Romantisme</a:t>
            </a:r>
          </a:p>
          <a:p>
            <a:r>
              <a:rPr lang="fr-FR" sz="2000" dirty="0" smtClean="0"/>
              <a:t>Homme politique et intellectuel engagé</a:t>
            </a:r>
          </a:p>
          <a:p>
            <a:r>
              <a:rPr lang="fr-FR" sz="2000" dirty="0" smtClean="0"/>
              <a:t>Milite contre la peine de mort, contre le travail des enfants, contre l’esclavage</a:t>
            </a:r>
          </a:p>
          <a:p>
            <a:r>
              <a:rPr lang="fr-FR" sz="2000" dirty="0" smtClean="0"/>
              <a:t>Mort le 22 avril 1885 à Paris</a:t>
            </a:r>
          </a:p>
          <a:p>
            <a:r>
              <a:rPr lang="fr-FR" sz="2000" dirty="0" smtClean="0"/>
              <a:t>Poésie : les Contemplations</a:t>
            </a:r>
            <a:endParaRPr lang="fr-FR" sz="2000" dirty="0"/>
          </a:p>
          <a:p>
            <a:r>
              <a:rPr lang="fr-FR" sz="2000" dirty="0" smtClean="0"/>
              <a:t>Romans : Notre-Dame de Paris, Les Misérables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Victor HUGO</a:t>
            </a:r>
            <a:endParaRPr lang="fr-FR" dirty="0"/>
          </a:p>
        </p:txBody>
      </p:sp>
      <p:pic>
        <p:nvPicPr>
          <p:cNvPr id="1026" name="Picture 2" descr="http://www.poesie-citation.fr/images/stories/victor-hu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876550" cy="381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028" name="Picture 4" descr="File:Victor Hugo Signature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141095"/>
            <a:ext cx="23241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2" y="280664"/>
            <a:ext cx="4130860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numCol="1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Je ne songeais pas à Rose ;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Rose au bois vint avec moi ;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Nous parlions de quelque chose,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Mais je ne sais plus de quoi.</a:t>
            </a:r>
          </a:p>
          <a:p>
            <a:pPr algn="ctr"/>
            <a:endParaRPr lang="fr-FR" sz="1600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J'étais froid comme les marbres ;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Je marchais à pas distraits ;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Je parlais des fleurs, des arbres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Son œil semblait dire: " Après ? "</a:t>
            </a:r>
          </a:p>
          <a:p>
            <a:pPr algn="ctr"/>
            <a:endParaRPr lang="fr-FR" sz="1600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La rosée offrait ses perles,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Le taillis ses parasols ;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J'allais ; j'écoutais les merles,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Et Rose les rossignols.</a:t>
            </a:r>
          </a:p>
          <a:p>
            <a:pPr algn="ctr"/>
            <a:endParaRPr lang="fr-FR" sz="1600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Moi, seize ans, et l'air morose ;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Elle, vingt ; ses yeux brillaient.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Les rossignols chantaient Rose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Georgia" pitchFamily="18" charset="0"/>
              </a:rPr>
              <a:t>Et les merles me sifflaient.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280664"/>
            <a:ext cx="4120462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Georgia" pitchFamily="18" charset="0"/>
              </a:rPr>
              <a:t>Rose, droite sur ses hanches,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Leva son beau bras tremblant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Pour prendre une mûre aux branches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Je ne vis pas son bras blanc.</a:t>
            </a:r>
          </a:p>
          <a:p>
            <a:pPr algn="ctr"/>
            <a:endParaRPr lang="fr-FR" sz="1600" dirty="0" smtClean="0">
              <a:latin typeface="Georgia" pitchFamily="18" charset="0"/>
            </a:endParaRPr>
          </a:p>
          <a:p>
            <a:pPr algn="ctr"/>
            <a:r>
              <a:rPr lang="fr-FR" sz="1600" dirty="0" smtClean="0">
                <a:latin typeface="Georgia" pitchFamily="18" charset="0"/>
              </a:rPr>
              <a:t>Une eau courait, fraîche et creuse,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Sur les mousses de velours ;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Et la nature amoureuse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Dormait dans les grands bois sourds.</a:t>
            </a:r>
          </a:p>
          <a:p>
            <a:pPr algn="ctr"/>
            <a:endParaRPr lang="fr-FR" sz="1600" dirty="0" smtClean="0">
              <a:latin typeface="Georgia" pitchFamily="18" charset="0"/>
            </a:endParaRPr>
          </a:p>
          <a:p>
            <a:pPr algn="ctr"/>
            <a:r>
              <a:rPr lang="fr-FR" sz="1600" dirty="0" smtClean="0">
                <a:latin typeface="Georgia" pitchFamily="18" charset="0"/>
              </a:rPr>
              <a:t>Rose défit sa chaussure,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Et mit, d'un air ingénu,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Son petit pied dans l'eau pure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Je ne vis pas son pied nu.</a:t>
            </a:r>
          </a:p>
          <a:p>
            <a:pPr algn="ctr"/>
            <a:endParaRPr lang="fr-FR" sz="1600" dirty="0" smtClean="0">
              <a:latin typeface="Georgia" pitchFamily="18" charset="0"/>
            </a:endParaRPr>
          </a:p>
          <a:p>
            <a:pPr algn="ctr"/>
            <a:r>
              <a:rPr lang="fr-FR" sz="1600" dirty="0" smtClean="0">
                <a:latin typeface="Georgia" pitchFamily="18" charset="0"/>
              </a:rPr>
              <a:t>Je ne savais que lui dire ;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Je la suivais dans le bois,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La voyant parfois sourire</a:t>
            </a:r>
          </a:p>
          <a:p>
            <a:pPr algn="ctr"/>
            <a:r>
              <a:rPr lang="fr-FR" sz="1600" dirty="0" smtClean="0">
                <a:latin typeface="Georgia" pitchFamily="18" charset="0"/>
              </a:rPr>
              <a:t>Et soupirer quelquefois.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2" y="5373216"/>
            <a:ext cx="4572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fr-FR" dirty="0" smtClean="0">
                <a:latin typeface="Georgia" pitchFamily="18" charset="0"/>
              </a:rPr>
              <a:t>Je ne vis qu'elle était belle</a:t>
            </a:r>
          </a:p>
          <a:p>
            <a:pPr algn="ctr"/>
            <a:r>
              <a:rPr lang="fr-FR" dirty="0" smtClean="0">
                <a:latin typeface="Georgia" pitchFamily="18" charset="0"/>
              </a:rPr>
              <a:t>Qu'en sortant des grands bois sourds.</a:t>
            </a:r>
          </a:p>
          <a:p>
            <a:pPr algn="ctr"/>
            <a:r>
              <a:rPr lang="fr-FR" dirty="0" smtClean="0">
                <a:latin typeface="Georgia" pitchFamily="18" charset="0"/>
              </a:rPr>
              <a:t>" Soit ; n'y pensons plus ! " dit-elle.</a:t>
            </a:r>
          </a:p>
          <a:p>
            <a:pPr algn="ctr"/>
            <a:r>
              <a:rPr lang="fr-FR" dirty="0" smtClean="0">
                <a:latin typeface="Georgia" pitchFamily="18" charset="0"/>
              </a:rPr>
              <a:t>Depuis, j'y pense toujours.</a:t>
            </a:r>
            <a:endParaRPr lang="fr-FR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Bonnat Hugo001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6" y="836712"/>
            <a:ext cx="384224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83968" y="836712"/>
            <a:ext cx="44999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forme poétique</a:t>
            </a:r>
          </a:p>
          <a:p>
            <a:pPr algn="ctr"/>
            <a:endParaRPr lang="fr-FR" b="1" dirty="0"/>
          </a:p>
          <a:p>
            <a:pPr algn="ctr"/>
            <a:r>
              <a:rPr lang="fr-FR" sz="2800" dirty="0" smtClean="0"/>
              <a:t>Les vers sont des </a:t>
            </a:r>
            <a:r>
              <a:rPr lang="fr-F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heptasyllabes</a:t>
            </a:r>
            <a:r>
              <a:rPr lang="fr-FR" sz="2800" dirty="0" smtClean="0"/>
              <a:t>, en rimes croisées. Le poème est composé de neuf </a:t>
            </a:r>
            <a:r>
              <a:rPr lang="fr-F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quatrains. </a:t>
            </a:r>
            <a:r>
              <a:rPr lang="fr-FR" sz="2800" dirty="0" smtClean="0"/>
              <a:t>Les rimes </a:t>
            </a:r>
            <a:r>
              <a:rPr lang="fr-FR" sz="2800" dirty="0" smtClean="0">
                <a:solidFill>
                  <a:srgbClr val="00B0F0"/>
                </a:solidFill>
              </a:rPr>
              <a:t>masculines</a:t>
            </a:r>
            <a:r>
              <a:rPr lang="fr-FR" sz="2800" dirty="0" smtClean="0"/>
              <a:t> et </a:t>
            </a:r>
            <a:r>
              <a:rPr lang="fr-FR" sz="2800" dirty="0" smtClean="0">
                <a:solidFill>
                  <a:srgbClr val="00B0F0"/>
                </a:solidFill>
              </a:rPr>
              <a:t>féminines</a:t>
            </a:r>
            <a:r>
              <a:rPr lang="fr-FR" sz="2800" dirty="0" smtClean="0"/>
              <a:t> sont alternées.</a:t>
            </a:r>
            <a:endParaRPr lang="fr-FR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0871" y="446091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1" cap="all" dirty="0">
                <a:ea typeface="+mj-ea"/>
                <a:cs typeface="Tunga" pitchFamily="2"/>
              </a:rPr>
              <a:t>La rosée offrait ses p</a:t>
            </a:r>
            <a:r>
              <a:rPr lang="fr-FR" b="1" cap="all" dirty="0">
                <a:solidFill>
                  <a:srgbClr val="FF0000"/>
                </a:solidFill>
                <a:ea typeface="+mj-ea"/>
                <a:cs typeface="Tunga" pitchFamily="2"/>
              </a:rPr>
              <a:t>erles</a:t>
            </a:r>
            <a:r>
              <a:rPr lang="fr-FR" b="1" cap="all" dirty="0">
                <a:ea typeface="+mj-ea"/>
                <a:cs typeface="Tunga" pitchFamily="2"/>
              </a:rPr>
              <a:t>,</a:t>
            </a:r>
            <a:br>
              <a:rPr lang="fr-FR" b="1" cap="all" dirty="0">
                <a:ea typeface="+mj-ea"/>
                <a:cs typeface="Tunga" pitchFamily="2"/>
              </a:rPr>
            </a:br>
            <a:r>
              <a:rPr lang="fr-FR" b="1" cap="all" dirty="0">
                <a:ea typeface="+mj-ea"/>
                <a:cs typeface="Tunga" pitchFamily="2"/>
              </a:rPr>
              <a:t>Le taillis ses paras</a:t>
            </a:r>
            <a:r>
              <a:rPr lang="fr-FR" b="1" cap="all" dirty="0">
                <a:solidFill>
                  <a:srgbClr val="FFFF00"/>
                </a:solidFill>
                <a:ea typeface="+mj-ea"/>
                <a:cs typeface="Tunga" pitchFamily="2"/>
              </a:rPr>
              <a:t>ols</a:t>
            </a:r>
            <a:r>
              <a:rPr lang="fr-FR" b="1" cap="all" dirty="0">
                <a:ea typeface="+mj-ea"/>
                <a:cs typeface="Tunga" pitchFamily="2"/>
              </a:rPr>
              <a:t> ;</a:t>
            </a:r>
            <a:br>
              <a:rPr lang="fr-FR" b="1" cap="all" dirty="0">
                <a:ea typeface="+mj-ea"/>
                <a:cs typeface="Tunga" pitchFamily="2"/>
              </a:rPr>
            </a:br>
            <a:r>
              <a:rPr lang="fr-FR" b="1" cap="all" dirty="0">
                <a:ea typeface="+mj-ea"/>
                <a:cs typeface="Tunga" pitchFamily="2"/>
              </a:rPr>
              <a:t>J'allais ; j'écoutais les m</a:t>
            </a:r>
            <a:r>
              <a:rPr lang="fr-FR" b="1" cap="all" dirty="0">
                <a:solidFill>
                  <a:srgbClr val="FF0000"/>
                </a:solidFill>
                <a:ea typeface="+mj-ea"/>
                <a:cs typeface="Tunga" pitchFamily="2"/>
              </a:rPr>
              <a:t>erles</a:t>
            </a:r>
            <a:r>
              <a:rPr lang="fr-FR" b="1" cap="all" dirty="0">
                <a:ea typeface="+mj-ea"/>
                <a:cs typeface="Tunga" pitchFamily="2"/>
              </a:rPr>
              <a:t>,</a:t>
            </a:r>
            <a:br>
              <a:rPr lang="fr-FR" b="1" cap="all" dirty="0">
                <a:ea typeface="+mj-ea"/>
                <a:cs typeface="Tunga" pitchFamily="2"/>
              </a:rPr>
            </a:br>
            <a:r>
              <a:rPr lang="fr-FR" b="1" cap="all" dirty="0">
                <a:ea typeface="+mj-ea"/>
                <a:cs typeface="Tunga" pitchFamily="2"/>
              </a:rPr>
              <a:t>Et Rose les rossign</a:t>
            </a:r>
            <a:r>
              <a:rPr lang="fr-FR" b="1" cap="all" dirty="0">
                <a:solidFill>
                  <a:srgbClr val="FFFF00"/>
                </a:solidFill>
                <a:ea typeface="+mj-ea"/>
                <a:cs typeface="Tunga" pitchFamily="2"/>
              </a:rPr>
              <a:t>ols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50604" y="260648"/>
            <a:ext cx="4114800" cy="701040"/>
          </a:xfrm>
        </p:spPr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528" y="126876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« taillis » </a:t>
            </a:r>
            <a:r>
              <a:rPr lang="fr-FR" smtClean="0"/>
              <a:t>est </a:t>
            </a:r>
            <a:r>
              <a:rPr lang="fr-FR" smtClean="0"/>
              <a:t>			</a:t>
            </a:r>
            <a:r>
              <a:rPr lang="fr-FR" smtClean="0">
                <a:hlinkClick r:id="rId2"/>
              </a:rPr>
              <a:t>http</a:t>
            </a:r>
            <a:r>
              <a:rPr lang="fr-FR" dirty="0" smtClean="0">
                <a:hlinkClick r:id="rId2"/>
              </a:rPr>
              <a:t>://www.cnrtl.fr/definition/taillis</a:t>
            </a:r>
            <a:endParaRPr lang="fr-FR" dirty="0" smtClean="0"/>
          </a:p>
          <a:p>
            <a:r>
              <a:rPr lang="fr-FR" dirty="0" smtClean="0"/>
              <a:t>Le mot « ingénu » signifie		</a:t>
            </a:r>
            <a:r>
              <a:rPr lang="fr-FR" dirty="0" smtClean="0">
                <a:hlinkClick r:id="rId3"/>
              </a:rPr>
              <a:t>http://www.cnrtl.fr/</a:t>
            </a:r>
            <a:r>
              <a:rPr lang="fr-FR" dirty="0" err="1" smtClean="0">
                <a:hlinkClick r:id="rId3"/>
              </a:rPr>
              <a:t>definition</a:t>
            </a:r>
            <a:r>
              <a:rPr lang="fr-FR" dirty="0" smtClean="0">
                <a:hlinkClick r:id="rId3"/>
              </a:rPr>
              <a:t>/ingénu</a:t>
            </a:r>
            <a:endParaRPr lang="fr-FR" dirty="0" smtClean="0"/>
          </a:p>
          <a:p>
            <a:r>
              <a:rPr lang="fr-FR" dirty="0" smtClean="0"/>
              <a:t>Avoir l’air « morose » 		</a:t>
            </a:r>
            <a:r>
              <a:rPr lang="fr-FR" dirty="0" smtClean="0">
                <a:hlinkClick r:id="rId4"/>
              </a:rPr>
              <a:t>http://www.cnrtl.fr/definition/morose</a:t>
            </a:r>
            <a:endParaRPr lang="fr-FR" dirty="0"/>
          </a:p>
        </p:txBody>
      </p:sp>
      <p:pic>
        <p:nvPicPr>
          <p:cNvPr id="5124" name="Picture 4" descr="http://www.investissement-forestier-patrimoine.fr/imagesUp/produits/36-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4" y="3104092"/>
            <a:ext cx="4849700" cy="36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372200" y="278092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est la racine de chacun de ces mots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0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2060848"/>
          </a:xfrm>
        </p:spPr>
        <p:txBody>
          <a:bodyPr>
            <a:normAutofit/>
          </a:bodyPr>
          <a:lstStyle/>
          <a:p>
            <a:r>
              <a:rPr lang="fr-FR" dirty="0" smtClean="0"/>
              <a:t>Je ne songeais pas à Rose ;</a:t>
            </a:r>
            <a:br>
              <a:rPr lang="fr-FR" dirty="0" smtClean="0"/>
            </a:br>
            <a:r>
              <a:rPr lang="fr-FR" dirty="0" smtClean="0"/>
              <a:t>Rose au bois vint avec moi ;</a:t>
            </a:r>
            <a:br>
              <a:rPr lang="fr-FR" dirty="0" smtClean="0"/>
            </a:br>
            <a:r>
              <a:rPr lang="fr-FR" dirty="0" smtClean="0"/>
              <a:t>Nous parlions de quelque chose,</a:t>
            </a:r>
            <a:br>
              <a:rPr lang="fr-FR" dirty="0" smtClean="0"/>
            </a:br>
            <a:r>
              <a:rPr lang="fr-FR" dirty="0" smtClean="0"/>
              <a:t>Mais je ne sais plus de quoi.</a:t>
            </a:r>
            <a:endParaRPr lang="fr-FR" dirty="0"/>
          </a:p>
        </p:txBody>
      </p:sp>
      <p:pic>
        <p:nvPicPr>
          <p:cNvPr id="4098" name="Picture 2" descr="http://meriamr.m.e.pic.centerblog.net/o/f15694a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23313"/>
            <a:ext cx="2592288" cy="314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upload.wikimedia.org/wikipedia/commons/0/0b/Sous-bois_de_la_for%C3%AAt_de_Bannoncou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6" y="216936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4797152"/>
            <a:ext cx="9144000" cy="2060848"/>
          </a:xfrm>
        </p:spPr>
        <p:txBody>
          <a:bodyPr>
            <a:normAutofit/>
          </a:bodyPr>
          <a:lstStyle/>
          <a:p>
            <a:r>
              <a:rPr lang="fr-FR" dirty="0" smtClean="0"/>
              <a:t>J'étais froid comme les marbres ;</a:t>
            </a:r>
            <a:br>
              <a:rPr lang="fr-FR" dirty="0" smtClean="0"/>
            </a:br>
            <a:r>
              <a:rPr lang="fr-FR" dirty="0" smtClean="0"/>
              <a:t>Je marchais à pas distraits ;</a:t>
            </a:r>
            <a:br>
              <a:rPr lang="fr-FR" dirty="0" smtClean="0"/>
            </a:br>
            <a:r>
              <a:rPr lang="fr-FR" dirty="0" smtClean="0"/>
              <a:t>Je parlais des fleurs, des arbres</a:t>
            </a:r>
            <a:br>
              <a:rPr lang="fr-FR" dirty="0" smtClean="0"/>
            </a:br>
            <a:r>
              <a:rPr lang="fr-FR" dirty="0" smtClean="0"/>
              <a:t>Son œil semblait dire: " Après ? "</a:t>
            </a:r>
            <a:endParaRPr lang="fr-FR" dirty="0"/>
          </a:p>
        </p:txBody>
      </p:sp>
      <p:pic>
        <p:nvPicPr>
          <p:cNvPr id="6146" name="Picture 2" descr="http://delespinay.folio-graphiques.fr/comptes/delespinay/normal/marbr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4" t="9215" r="20554" b="23912"/>
          <a:stretch/>
        </p:blipFill>
        <p:spPr bwMode="auto">
          <a:xfrm>
            <a:off x="2809401" y="1484784"/>
            <a:ext cx="3274767" cy="22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fr-FR" dirty="0" smtClean="0"/>
              <a:t>La rosée offrait ses perles,</a:t>
            </a:r>
            <a:br>
              <a:rPr lang="fr-FR" dirty="0" smtClean="0"/>
            </a:br>
            <a:r>
              <a:rPr lang="fr-FR" dirty="0" smtClean="0"/>
              <a:t>Le taillis ses parasols ;</a:t>
            </a:r>
            <a:br>
              <a:rPr lang="fr-FR" dirty="0" smtClean="0"/>
            </a:br>
            <a:r>
              <a:rPr lang="fr-FR" dirty="0" smtClean="0"/>
              <a:t>J'allais ; j'écoutais les merles,</a:t>
            </a:r>
            <a:br>
              <a:rPr lang="fr-FR" dirty="0" smtClean="0"/>
            </a:br>
            <a:r>
              <a:rPr lang="fr-FR" dirty="0" smtClean="0"/>
              <a:t>Et Rose les rossignols.</a:t>
            </a:r>
            <a:endParaRPr lang="fr-FR" dirty="0"/>
          </a:p>
        </p:txBody>
      </p:sp>
      <p:pic>
        <p:nvPicPr>
          <p:cNvPr id="7170" name="Picture 2" descr="http://fr.questmachine.org/encyclopedie/illustrations/illustrations_articles/merle_noir812945111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4262"/>
            <a:ext cx="1944216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5370168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Le merle</a:t>
            </a:r>
            <a:endParaRPr lang="fr-FR" dirty="0" smtClean="0">
              <a:hlinkClick r:id="rId3"/>
            </a:endParaRPr>
          </a:p>
          <a:p>
            <a:pPr algn="ctr"/>
            <a:r>
              <a:rPr lang="fr-FR" dirty="0" smtClean="0">
                <a:hlinkClick r:id="rId3"/>
              </a:rPr>
              <a:t>http://fr.questmachine.org/wiki/Merle_noir_%28Turdus_merula%29</a:t>
            </a:r>
            <a:endParaRPr lang="fr-FR" dirty="0" smtClean="0"/>
          </a:p>
          <a:p>
            <a:pPr algn="ctr"/>
            <a:r>
              <a:rPr lang="fr-FR" dirty="0" smtClean="0"/>
              <a:t>Le rossignol</a:t>
            </a:r>
          </a:p>
          <a:p>
            <a:pPr algn="ctr"/>
            <a:r>
              <a:rPr lang="fr-FR" dirty="0" smtClean="0">
                <a:hlinkClick r:id="rId4"/>
              </a:rPr>
              <a:t>http://fr.wikipedia.org/wiki/Rossignol_philom%C3%A8le#Symboles</a:t>
            </a:r>
            <a:endParaRPr lang="fr-FR" dirty="0"/>
          </a:p>
        </p:txBody>
      </p:sp>
      <p:pic>
        <p:nvPicPr>
          <p:cNvPr id="7172" name="Picture 4" descr="http://verlaineexplique.free.fr/images/rossigno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51246"/>
            <a:ext cx="2266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169</TotalTime>
  <Words>856</Words>
  <Application>Microsoft Office PowerPoint</Application>
  <PresentationFormat>Affichage à l'écran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Garamond</vt:lpstr>
      <vt:lpstr>Georgia</vt:lpstr>
      <vt:lpstr>Tahoma</vt:lpstr>
      <vt:lpstr>Tunga</vt:lpstr>
      <vt:lpstr>BlackTie</vt:lpstr>
      <vt:lpstr>Vieille chanson du jeune temps</vt:lpstr>
      <vt:lpstr>La chanson en musique</vt:lpstr>
      <vt:lpstr>Victor HUGO</vt:lpstr>
      <vt:lpstr>Présentation PowerPoint</vt:lpstr>
      <vt:lpstr>Présentation PowerPoint</vt:lpstr>
      <vt:lpstr>Vocabulaire</vt:lpstr>
      <vt:lpstr>Je ne songeais pas à Rose ; Rose au bois vint avec moi ; Nous parlions de quelque chose, Mais je ne sais plus de quoi.</vt:lpstr>
      <vt:lpstr>J'étais froid comme les marbres ; Je marchais à pas distraits ; Je parlais des fleurs, des arbres Son œil semblait dire: " Après ? "</vt:lpstr>
      <vt:lpstr>La rosée offrait ses perles, Le taillis ses parasols ; J'allais ; j'écoutais les merles, Et Rose les rossignols.</vt:lpstr>
      <vt:lpstr>Moi, seize ans, et l'air morose ; Elle, vingt ; ses yeux brillaient. Les rossignols chantaient Rose Et les merles me sifflaient.</vt:lpstr>
      <vt:lpstr>Rose, droite sur ses hanches, Leva son beau bras tremblant Pour prendre une mûre aux branches Je ne vis pas son bras blanc.</vt:lpstr>
      <vt:lpstr>Une eau courait, fraîche et creuse, Sur les mousses de velours ; Et la nature amoureuse Dormait dans les grands bois sourds.</vt:lpstr>
      <vt:lpstr>Rose défit sa chaussure, Et mit, d'un air ingénu, Son petit pied dans l'eau pure Je ne vis pas son pied nu.</vt:lpstr>
      <vt:lpstr>Je ne savais que lui dire ; Je la suivais dans le bois, La voyant parfois sourire Et soupirer quelquefois.</vt:lpstr>
      <vt:lpstr>Je ne vis qu'elle était belle Qu'en sortant des grands bois sourds. " Soit ; n'y pensons plus ! " dit-elle. Depuis, j'y pense toujours.</vt:lpstr>
      <vt:lpstr>Quelques figures de style</vt:lpstr>
      <vt:lpstr>Les IDÉES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Vieille chanson du jeune temps</dc:title>
  <dc:creator>JMHSH</dc:creator>
  <cp:lastModifiedBy>Collège les Pins</cp:lastModifiedBy>
  <cp:revision>15</cp:revision>
  <dcterms:created xsi:type="dcterms:W3CDTF">2013-02-14T04:52:23Z</dcterms:created>
  <dcterms:modified xsi:type="dcterms:W3CDTF">2022-06-23T20:16:31Z</dcterms:modified>
</cp:coreProperties>
</file>