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sldIdLst>
    <p:sldId id="266" r:id="rId5"/>
    <p:sldId id="267" r:id="rId6"/>
    <p:sldId id="268" r:id="rId7"/>
    <p:sldId id="269" r:id="rId8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D0C1581-AAC3-43C5-A223-F698E4805ECB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24/06/2022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55B3EF7-FB6A-4E2B-A0C8-DC7EB302C00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Modifiez les styles du texte du masque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E789C90-5D93-4008-9007-906C984A8836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24/06/2022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A003AF-B4F0-4F55-AE37-1ED08389A1C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10388F-E7B8-435F-9AFE-4268B0A8F709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24/06/2022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5036A45-A878-4B26-B8B7-DB5D686B200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F5CB1A8-FE7C-44D5-A138-822759B2E990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24/06/2022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AACFBA4-B40F-4022-8386-7CBEB2C672E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.culture.gouv.fr/notice/joconde/05620000689?auteur=%5B%22GAMELIN%20Jacques%22%5D&amp;last_view=%22list%22&amp;idQuery=%22a680df7-c33b-c3d2-0505-8352f5b378ef%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"/>
          <p:cNvPicPr/>
          <p:nvPr/>
        </p:nvPicPr>
        <p:blipFill>
          <a:blip r:embed="rId2"/>
          <a:stretch/>
        </p:blipFill>
        <p:spPr>
          <a:xfrm>
            <a:off x="4500000" y="476640"/>
            <a:ext cx="4571640" cy="571464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5800" y="2133000"/>
            <a:ext cx="3813840" cy="1469520"/>
          </a:xfrm>
          <a:prstGeom prst="rect">
            <a:avLst/>
          </a:prstGeom>
          <a:solidFill>
            <a:srgbClr val="FAC090"/>
          </a:solidFill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La BRUYÈRE Caractères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371600" y="3501000"/>
            <a:ext cx="3128040" cy="719640"/>
          </a:xfrm>
          <a:prstGeom prst="rect">
            <a:avLst/>
          </a:prstGeom>
          <a:solidFill>
            <a:srgbClr val="FCD5B5"/>
          </a:solidFill>
          <a:ln w="0">
            <a:noFill/>
          </a:ln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fr-FR" sz="3200" b="0" strike="noStrike" spc="-1">
                <a:solidFill>
                  <a:srgbClr val="8B8B8B"/>
                </a:solidFill>
                <a:latin typeface="Calibri"/>
              </a:rPr>
              <a:t>Les Vieillards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40" name="ZoneTexte 3"/>
          <p:cNvSpPr/>
          <p:nvPr/>
        </p:nvSpPr>
        <p:spPr>
          <a:xfrm>
            <a:off x="4500000" y="6201000"/>
            <a:ext cx="4571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Vieillard inconnu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au 1"/>
          <p:cNvGraphicFramePr/>
          <p:nvPr>
            <p:extLst>
              <p:ext uri="{D42A27DB-BD31-4B8C-83A1-F6EECF244321}">
                <p14:modId xmlns:p14="http://schemas.microsoft.com/office/powerpoint/2010/main" val="4059515902"/>
              </p:ext>
            </p:extLst>
          </p:nvPr>
        </p:nvGraphicFramePr>
        <p:xfrm>
          <a:off x="101668" y="23173"/>
          <a:ext cx="8919502" cy="6755642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40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Les haines sont si longues et si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opiniâtrées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que le plus grand signe de mort dans un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homme malade, c’est la réconciliation. 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L’on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s’insinue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auprès de tous les hommes, ou en les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flattant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dans les passions qui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occupent leur âme, ou en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compatissant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aux infirmités qui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affligent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leur corps. En cela seul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7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consistent les soins que l’on peut leur rendre : de là vient que celui qui se porte bien et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 désire peu de choses est moins facile à gouverner. 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La mollesse et la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volupté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naissent avec l’homme, et ne finissent qu’avec lui ; ni les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heureux ni les tristes événements ne l’en peuvent séparer : c’est pour lui ou le fruit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 la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bonne fortune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 un dédommagement de la mauvaise.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7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C’est une grande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difformité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dans la nature qu’un vieillard amoureux. 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Peu de gens se souviennent d’avoir été jeunes, et combien il leur était difficile d’être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chastes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et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tempérants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La première chose qui arrive aux hommes après avoir renoncé aux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plaisirs, ou par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bienséance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ou par lassitude, ou par régime, c’est de les condamner dans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 autres. Il entre dans cette conduite une sorte d’attachement pour les choses mêmes que 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57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l’on vient de quitter ; l’on aimerait qu’un bien qui n’est plus pour nous ne fût plus aussi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pour le reste du monde : c’est un sentiment de jalousie. 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¶ Ce n’est pas le besoin d’argent où les vieillards peuvent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appréhender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tomber un jour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 les rend avares, car il y en a de tels qui ont de si grands fonds qu’ils ne peuvent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581760" algn="l"/>
                          <a:tab pos="1163160" algn="l"/>
                          <a:tab pos="1744920" algn="l"/>
                          <a:tab pos="2326680" algn="l"/>
                          <a:tab pos="2908440" algn="l"/>
                          <a:tab pos="3489840" algn="l"/>
                          <a:tab pos="4071600" algn="l"/>
                          <a:tab pos="4653360" algn="l"/>
                          <a:tab pos="5235120" algn="l"/>
                          <a:tab pos="5816520" algn="l"/>
                          <a:tab pos="6398280" algn="l"/>
                          <a:tab pos="6980040" algn="l"/>
                          <a:tab pos="7561440" algn="l"/>
                          <a:tab pos="8143200" algn="l"/>
                          <a:tab pos="8724960" algn="l"/>
                          <a:tab pos="930672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guère avoir cette inquiétude ; et d’ailleurs comment pourraient-ils craindre de manquer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357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dans leur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caducité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des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commodités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 la vie, puisqu’ils s’en privent eux-mêmes volontai-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rement pour satisfaire à leur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avarice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 Ce n’est point aussi l’envie de laisser de plus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grandes richesses à leurs enfants, car il n’est pas naturel d’aimer quelque autre chose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 que soi-même, outre qu’il se trouve des avares qui n’ont point d’héritiers.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 vice est plutôt l’effet de l’âge et de la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complexion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des vieillards, qui s’y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abandonnent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357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aussi naturellement qu’ils suivaient leurs plaisirs dans leur jeunesse, ou leur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ambition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dans l’âge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viril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Il ne faut ni vigueur, ni jeunesse, ni santé, pour être avare ; l’on n’a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aussi nul besoin de s’empresser ou de se donner le moindre mouvement pour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épargner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ses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revenus, il faut laisser seulement son </a:t>
                      </a:r>
                      <a:r>
                        <a:rPr lang="fr-FR" sz="1100" strike="noStrike" spc="-1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bien</a:t>
                      </a: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dans ses coffres, et se priver de tout.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34908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fr-F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tabLst>
                          <a:tab pos="0" algn="l"/>
                        </a:tabLst>
                      </a:pPr>
                      <a:r>
                        <a:rPr lang="fr-FR" sz="1100" strike="noStrike" spc="-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Cela est commode aux vieillards, à qui il faut une passion parce qu’ils sont hommes.</a:t>
                      </a:r>
                      <a:endParaRPr lang="fr-FR" sz="1100" b="0" strike="noStrike" spc="-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 rot="5400000">
            <a:off x="6584040" y="1723680"/>
            <a:ext cx="4283640" cy="83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Vocabulaire</a:t>
            </a:r>
          </a:p>
        </p:txBody>
      </p:sp>
      <p:graphicFrame>
        <p:nvGraphicFramePr>
          <p:cNvPr id="243" name="Espace réservé du contenu 4"/>
          <p:cNvGraphicFramePr/>
          <p:nvPr>
            <p:extLst>
              <p:ext uri="{D42A27DB-BD31-4B8C-83A1-F6EECF244321}">
                <p14:modId xmlns:p14="http://schemas.microsoft.com/office/powerpoint/2010/main" val="3543658101"/>
              </p:ext>
            </p:extLst>
          </p:nvPr>
        </p:nvGraphicFramePr>
        <p:xfrm>
          <a:off x="128810" y="167053"/>
          <a:ext cx="7820280" cy="6553200"/>
        </p:xfrm>
        <a:graphic>
          <a:graphicData uri="http://schemas.openxmlformats.org/drawingml/2006/table">
            <a:tbl>
              <a:tblPr/>
              <a:tblGrid>
                <a:gridCol w="106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5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opiniâtrées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s’insinue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flattant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compatissant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affligent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volupté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bonne fortune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difformité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chastes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tempérants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bienséance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appréhender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caducité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commodités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avarice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tabLst>
                          <a:tab pos="0" algn="l"/>
                        </a:tabLst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complexion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abandonnent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ambition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viril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2577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épargner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3666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bien 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7640" y="4464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Questions</a:t>
            </a:r>
          </a:p>
        </p:txBody>
      </p:sp>
      <p:sp>
        <p:nvSpPr>
          <p:cNvPr id="245" name="Espace réservé du contenu 3"/>
          <p:cNvSpPr/>
          <p:nvPr/>
        </p:nvSpPr>
        <p:spPr>
          <a:xfrm>
            <a:off x="117360" y="764640"/>
            <a:ext cx="6120360" cy="165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ourier New"/>
              </a:rPr>
              <a:t>Trouvez parmi ces </a:t>
            </a:r>
            <a:r>
              <a:rPr lang="fr-FR" sz="1400" b="0" i="1" strike="noStrike" spc="-1">
                <a:solidFill>
                  <a:srgbClr val="000000"/>
                </a:solidFill>
                <a:latin typeface="Courier New"/>
              </a:rPr>
              <a:t>remarques</a:t>
            </a:r>
            <a:r>
              <a:rPr lang="fr-FR" sz="1400" b="0" strike="noStrike" spc="-1">
                <a:solidFill>
                  <a:srgbClr val="000000"/>
                </a:solidFill>
                <a:latin typeface="Courier New"/>
              </a:rPr>
              <a:t>, deux remarques ironiques. Mettez-les en bleu.</a:t>
            </a:r>
            <a:endParaRPr lang="fr-FR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400" b="0" strike="noStrike" spc="-1">
                <a:solidFill>
                  <a:srgbClr val="000000"/>
                </a:solidFill>
                <a:latin typeface="Courier New"/>
              </a:rPr>
              <a:t>Qu’est-ce qui pousse un vieillard à être avare ? ________________________________________________________________________________________________________________________________________________________________________________________________________________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fr-FR" sz="1400" b="0" strike="noStrike" spc="-1">
              <a:latin typeface="Arial"/>
            </a:endParaRPr>
          </a:p>
        </p:txBody>
      </p:sp>
      <p:sp>
        <p:nvSpPr>
          <p:cNvPr id="246" name="Rectangle 4"/>
          <p:cNvSpPr/>
          <p:nvPr/>
        </p:nvSpPr>
        <p:spPr>
          <a:xfrm>
            <a:off x="117360" y="2565000"/>
            <a:ext cx="6120360" cy="4141080"/>
          </a:xfrm>
          <a:prstGeom prst="rect">
            <a:avLst/>
          </a:prstGeom>
          <a:solidFill>
            <a:schemeClr val="bg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¶ Les haines sont si longues et si opiniâtrées, que le plus grand signe de mort dans un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homme malade, c’est la réconciliation.   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¶ L’on s’insinue auprès de tous les hommes, ou en les flattant dans les passions qui    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occupent leur âme, ou en compatissant aux infirmités qui affligent leur corps. En cela seul</a:t>
            </a:r>
            <a:endParaRPr lang="fr-FR" sz="800" b="0" strike="noStrike" spc="-1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5"/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consistent les soins que l’on peut leur rendre : de là vient que celui qui se porte bien et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qui désire peu de choses est moins facile à gouverner.   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¶ La mollesse et la volupté naissent avec l’homme, et ne finissent qu’avec lui ; ni les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heureux ni les tristes événements ne l’en peuvent séparer : c’est pour lui ou le fruit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de la bonne fortune ou un dédommagement de la mauvaise.</a:t>
            </a:r>
            <a:endParaRPr lang="fr-FR" sz="800" b="0" strike="noStrike" spc="-1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10"/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¶ C’est une grande difformité dans la nature qu’un vieillard amoureux.   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¶ Peu de gens se souviennent d’avoir été jeunes, et combien il leur était difficile d’être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chastes et tempérants. La première chose qui arrive aux hommes après avoir renoncé aux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plaisirs, ou par bienséance, ou par lassitude, ou par régime, c’est de les condamner dans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les autres. Il entre dans cette conduite une sorte d’attachement pour les choses mêmes que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15  l’on vient de quitter ; l’on aimerait qu’un bien qui n’est plus pour nous ne fût plus aussi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pour le reste du monde : c’est un sentiment de jalousie.    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¶ Ce n’est pas le besoin d’argent où les vieillards peuvent appréhender de tomber un jour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qui les rend avares, car il y en a de tels qui ont de si grands fonds qu’ils ne peuvent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guère avoir cette inquiétude ; et d’ailleurs comment pourraient-ils craindre de manquer</a:t>
            </a:r>
            <a:endParaRPr lang="fr-FR" sz="800" b="0" strike="noStrike" spc="-1">
              <a:latin typeface="Arial"/>
            </a:endParaRPr>
          </a:p>
          <a:p>
            <a:pPr marL="228600" indent="-228600">
              <a:lnSpc>
                <a:spcPct val="115000"/>
              </a:lnSpc>
              <a:buClr>
                <a:srgbClr val="000000"/>
              </a:buClr>
              <a:buFont typeface="StarSymbol"/>
              <a:buAutoNum type="arabicPlain" startAt="20"/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dans leur caducité des commodités de la vie, puisqu’ils s’en privent eux-mêmes volontai-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rement pour satisfaire à leur avarice ? Ce n’est point aussi l’envie de laisser de plus</a:t>
            </a:r>
            <a:endParaRPr lang="fr-FR" sz="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581760" algn="l"/>
                <a:tab pos="1163160" algn="l"/>
                <a:tab pos="1744920" algn="l"/>
                <a:tab pos="2326680" algn="l"/>
                <a:tab pos="2908440" algn="l"/>
                <a:tab pos="3489840" algn="l"/>
                <a:tab pos="4071600" algn="l"/>
                <a:tab pos="4653360" algn="l"/>
                <a:tab pos="5235120" algn="l"/>
                <a:tab pos="5816520" algn="l"/>
                <a:tab pos="6398280" algn="l"/>
                <a:tab pos="6980040" algn="l"/>
                <a:tab pos="7561440" algn="l"/>
                <a:tab pos="8143200" algn="l"/>
                <a:tab pos="8724960" algn="l"/>
                <a:tab pos="9306720" algn="l"/>
              </a:tabLst>
            </a:pPr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grandes richesses à leurs enfants, car il n’est pas naturel d’aimer quelque autre chose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plus que soi-même, outre qu’il se trouve des avares qui n’ont point d’héritiers.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Ce vice est plutôt l’effet de l’âge et de la complexion des vieillards, qui s’y abandonnent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25  aussi naturellement qu’ils suivaient leurs plaisirs dans leur jeunesse, ou leur ambition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dans l’âge viril. Il ne faut ni vigueur, ni jeunesse, ni santé, pour être avare ; l’on n’a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aussi nul besoin de s’empresser ou de se donner le moindre mouvement pour épargner ses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revenus, il faut laisser seulement son bien dans ses coffres, et se priver de tout.</a:t>
            </a:r>
            <a:r>
              <a:t/>
            </a:r>
            <a:br/>
            <a:r>
              <a:rPr lang="fr-FR" sz="800" b="0" strike="noStrike" spc="-1">
                <a:solidFill>
                  <a:srgbClr val="000000"/>
                </a:solidFill>
                <a:latin typeface="Courier New"/>
              </a:rPr>
              <a:t>    Cela est commode aux vieillards, à qui il faut une passion parce qu’ils sont hommes.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7" name="Picture 2"/>
          <p:cNvPicPr/>
          <p:nvPr/>
        </p:nvPicPr>
        <p:blipFill>
          <a:blip r:embed="rId2"/>
          <a:srcRect t="12394" b="14947"/>
          <a:stretch/>
        </p:blipFill>
        <p:spPr>
          <a:xfrm>
            <a:off x="6588360" y="2925000"/>
            <a:ext cx="2455920" cy="2328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3"/>
          <p:cNvPicPr/>
          <p:nvPr/>
        </p:nvPicPr>
        <p:blipFill>
          <a:blip r:embed="rId3"/>
          <a:stretch/>
        </p:blipFill>
        <p:spPr>
          <a:xfrm>
            <a:off x="6588360" y="5373360"/>
            <a:ext cx="2467800" cy="13849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4"/>
          <p:cNvPicPr/>
          <p:nvPr/>
        </p:nvPicPr>
        <p:blipFill>
          <a:blip r:embed="rId4"/>
          <a:srcRect t="5556" b="4479"/>
          <a:stretch/>
        </p:blipFill>
        <p:spPr>
          <a:xfrm>
            <a:off x="6594120" y="68760"/>
            <a:ext cx="2455920" cy="276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1003</Words>
  <Application>Microsoft Office PowerPoint</Application>
  <PresentationFormat>Affichage à l'écran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Courier New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La BRUYÈRE Caractères</vt:lpstr>
      <vt:lpstr>Présentation PowerPoint</vt:lpstr>
      <vt:lpstr>Vocabulaire</vt:lpstr>
      <vt:lpstr>Questions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BRUYÈRE, Caractères</dc:title>
  <dc:subject/>
  <dc:creator>petit jean marie</dc:creator>
  <dc:description/>
  <cp:lastModifiedBy>Collège les Pins</cp:lastModifiedBy>
  <cp:revision>21</cp:revision>
  <dcterms:created xsi:type="dcterms:W3CDTF">2022-04-20T09:13:55Z</dcterms:created>
  <dcterms:modified xsi:type="dcterms:W3CDTF">2022-06-24T11:14:03Z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14</vt:i4>
  </property>
</Properties>
</file>