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6" r:id="rId2"/>
    <p:sldId id="292" r:id="rId3"/>
    <p:sldId id="293" r:id="rId4"/>
    <p:sldId id="294" r:id="rId5"/>
    <p:sldId id="295" r:id="rId6"/>
    <p:sldId id="296" r:id="rId7"/>
  </p:sldIdLst>
  <p:sldSz cx="6858000" cy="9906000" type="A4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7" autoAdjust="0"/>
    <p:restoredTop sz="96395" autoAdjust="0"/>
  </p:normalViewPr>
  <p:slideViewPr>
    <p:cSldViewPr>
      <p:cViewPr varScale="1">
        <p:scale>
          <a:sx n="74" d="100"/>
          <a:sy n="74" d="100"/>
        </p:scale>
        <p:origin x="2622" y="8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37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55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978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972050" y="396700"/>
            <a:ext cx="1543050" cy="845220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42900" y="396700"/>
            <a:ext cx="4514850" cy="845220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1861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36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430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84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42900" y="3141486"/>
            <a:ext cx="303014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1" cy="92410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483769" y="3141486"/>
            <a:ext cx="3031331" cy="570741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45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752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783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681287" y="394406"/>
            <a:ext cx="3833813" cy="845449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061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44216" y="6934200"/>
            <a:ext cx="4114800" cy="8186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076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42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22E81-7F7E-41F2-A796-FCF049DB85F0}" type="datetimeFigureOut">
              <a:rPr lang="fr-FR" smtClean="0"/>
              <a:t>23/06/2022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343150" y="9181395"/>
            <a:ext cx="21717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4914900" y="9181395"/>
            <a:ext cx="160020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D4DDD-5ADB-464A-B66D-89450920B94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672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88640" y="1067459"/>
            <a:ext cx="6552728" cy="8299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00"/>
              </a:lnSpc>
            </a:pPr>
            <a:r>
              <a:rPr lang="fr-FR" sz="1200" smtClean="0"/>
              <a:t>    </a:t>
            </a:r>
            <a:r>
              <a:rPr lang="fr-FR" sz="1200" b="1" smtClean="0"/>
              <a:t>Mardi </a:t>
            </a:r>
            <a:r>
              <a:rPr lang="fr-FR" sz="1200" b="1" dirty="0" smtClean="0"/>
              <a:t>18 août. </a:t>
            </a:r>
            <a:r>
              <a:rPr lang="fr-FR" sz="1200" dirty="0" smtClean="0"/>
              <a:t>— Le soir arrive, ou plutôt le moment où le sommeil alourdit nos paupières,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car la nuit manque à cet océan, et l’implacable lumière fatigue obstinément nos yeux, comme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 nous naviguions sous le soleil des mers arctiques. Hans est à la barre. Pendant son quart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je m’endors.        </a:t>
            </a:r>
          </a:p>
          <a:p>
            <a:pPr>
              <a:lnSpc>
                <a:spcPts val="1600"/>
              </a:lnSpc>
            </a:pPr>
            <a:r>
              <a:rPr lang="fr-FR" sz="1200" smtClean="0">
                <a:solidFill>
                  <a:schemeClr val="bg1"/>
                </a:solidFill>
              </a:rPr>
              <a:t>5</a:t>
            </a:r>
            <a:r>
              <a:rPr lang="fr-FR" sz="1200" smtClean="0"/>
              <a:t>         Deux </a:t>
            </a:r>
            <a:r>
              <a:rPr lang="fr-FR" sz="1200" dirty="0" smtClean="0"/>
              <a:t>heures après, une secousse épouvantable me réveille. Le radeau a été soulevé hors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des flots avec une indescriptible puissance et rejeté à vingt toises de là</a:t>
            </a:r>
            <a:r>
              <a:rPr lang="fr-FR" sz="1200" smtClean="0"/>
              <a:t>. </a:t>
            </a:r>
            <a:endParaRPr lang="fr-FR" sz="1200" dirty="0" smtClean="0"/>
          </a:p>
          <a:p>
            <a:pPr>
              <a:lnSpc>
                <a:spcPts val="1600"/>
              </a:lnSpc>
            </a:pPr>
            <a:r>
              <a:rPr lang="fr-FR" sz="1200" dirty="0" smtClean="0"/>
              <a:t>    « Qu’y a-t-il ? s’écrie mon oncle. Avons-nous touché ? »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Hans montre du doigt, à une distance de deux cents toises, une masse noirâtre qui s’élève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et s’abaisse tour à tour. Je regarde et je m’écrie :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C’est un marsouin colossal !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  </a:t>
            </a:r>
            <a:r>
              <a:rPr lang="fr-FR" sz="1200" smtClean="0"/>
              <a:t>— </a:t>
            </a:r>
            <a:r>
              <a:rPr lang="fr-FR" sz="1200" dirty="0" smtClean="0"/>
              <a:t>Oui, réplique mon oncle, et voilà maintenant un lézard de mer d’une grosseur </a:t>
            </a:r>
            <a:r>
              <a:rPr lang="fr-FR" sz="1200" smtClean="0"/>
              <a:t>peu commune</a:t>
            </a:r>
            <a:r>
              <a:rPr lang="fr-FR" sz="1200" dirty="0" smtClean="0"/>
              <a:t>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Et plus loin un crocodile monstrueux ! Voyez sa large mâchoire et les rangées de dents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dont elle est armée. Ah ! il disparaît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Une baleine ! une baleine ! s’écrie alors le professeur. J’aperçois ses nageoires énormes !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Vois l’air et l’eau qu’elle chasse par ses évents ! »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15</a:t>
            </a:r>
            <a:r>
              <a:rPr lang="fr-FR" sz="1200" smtClean="0"/>
              <a:t>      En </a:t>
            </a:r>
            <a:r>
              <a:rPr lang="fr-FR" sz="1200" dirty="0" smtClean="0"/>
              <a:t>effet, deux colonnes liquides s’élèvent à une hauteur considérable au-dessus de la mer.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restons surpris, stupéfaits, épouvantés, en présence de ce troupeau de monstres marins.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Ils ont des dimensions surnaturelles, et le moindre d’entre eux briserait le radeau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coup de dent. Hans veut mettre la barre au vent, afin de fuir ce voisinage dangereux ;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mais il aperçoit sur l’autre bord d’autres ennemis non moins redoutables : une tortue large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  </a:t>
            </a:r>
            <a:r>
              <a:rPr lang="fr-FR" sz="1200" smtClean="0"/>
              <a:t>de </a:t>
            </a:r>
            <a:r>
              <a:rPr lang="fr-FR" sz="1200" dirty="0" smtClean="0"/>
              <a:t>quarante pieds, et un serpent long de trente, qui darde sa tête énorme </a:t>
            </a:r>
            <a:r>
              <a:rPr lang="fr-FR" sz="1200" smtClean="0"/>
              <a:t>au-dessus des flots</a:t>
            </a:r>
            <a:r>
              <a:rPr lang="fr-FR" sz="1200" dirty="0" smtClean="0"/>
              <a:t>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Impossible </a:t>
            </a:r>
            <a:r>
              <a:rPr lang="fr-FR" sz="1200" dirty="0" smtClean="0"/>
              <a:t>de fuir. Ces reptiles s’approchent ; ils tournent autour du radeau avec une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rapidité que des convois lancés à grande vitesse ne sauraient égaler ; ils tracent autour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 lui des cercles concentriques. J’ai pris ma carabine. Mais quel effet peut produire une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25</a:t>
            </a:r>
            <a:r>
              <a:rPr lang="fr-FR" sz="1200" smtClean="0"/>
              <a:t>balle </a:t>
            </a:r>
            <a:r>
              <a:rPr lang="fr-FR" sz="1200" dirty="0" smtClean="0"/>
              <a:t>sur les écailles dont le corps de ces animaux est recouvert ?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Nous sommes muets d’effroi. Les voici qui s’approchent ! D’un côté le crocodile, de l’autre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serpent. Le reste du troupeau marin a disparu. Je vais faire feu. Hans m’arrête d’un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signe. Les deux monstres passent à cinquante toises du radeau, se précipitent l’un sur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l’autre, et leur fureur les empêche de nous apercevoir. Le combat s’engage à cent toises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30</a:t>
            </a:r>
            <a:r>
              <a:rPr lang="fr-FR" sz="1200" smtClean="0"/>
              <a:t>du </a:t>
            </a:r>
            <a:r>
              <a:rPr lang="fr-FR" sz="1200" dirty="0" smtClean="0"/>
              <a:t>radeau. Nous voyons distinctement les deux monstres aux prises.        </a:t>
            </a:r>
          </a:p>
          <a:p>
            <a:pPr>
              <a:lnSpc>
                <a:spcPts val="1600"/>
              </a:lnSpc>
            </a:pPr>
            <a:r>
              <a:rPr lang="fr-FR" sz="1200" smtClean="0"/>
              <a:t>          Mais </a:t>
            </a:r>
            <a:r>
              <a:rPr lang="fr-FR" sz="1200" dirty="0" smtClean="0"/>
              <a:t>il me semble que maintenant les autres animaux viennent prendre part à la lutte,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le marsouin, la baleine, le lézard, la tortue. À chaque instant je les entrevois. Je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montre à l’Islandais. Celui-ci remue la tête négativement.       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« Tva », fait-il.       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35</a:t>
            </a:r>
            <a:r>
              <a:rPr lang="fr-FR" sz="1200" smtClean="0"/>
              <a:t>— </a:t>
            </a:r>
            <a:r>
              <a:rPr lang="fr-FR" sz="1200" dirty="0" smtClean="0"/>
              <a:t>Quoi ! deux ? Il prétend que deux animaux seulement…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Il a raison, s’écrie mon oncle, dont la lunette n’a pas quitté les yeux.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Par exemple !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— Oui ! le premier de ces monstres a le museau d’un marsouin, la tête d’un lézard, les </a:t>
            </a:r>
          </a:p>
          <a:p>
            <a:pPr>
              <a:lnSpc>
                <a:spcPts val="1600"/>
              </a:lnSpc>
            </a:pPr>
            <a:r>
              <a:rPr lang="fr-FR" sz="1200" dirty="0" smtClean="0"/>
              <a:t>    dents d’un crocodile, et voilà ce qui nous a trompés. C’est le plus redoutable des </a:t>
            </a:r>
          </a:p>
          <a:p>
            <a:pPr>
              <a:lnSpc>
                <a:spcPts val="16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40</a:t>
            </a:r>
            <a:r>
              <a:rPr lang="fr-FR" sz="1200" smtClean="0"/>
              <a:t>reptiles </a:t>
            </a:r>
            <a:r>
              <a:rPr lang="fr-FR" sz="1200" dirty="0" smtClean="0"/>
              <a:t>antédiluviens,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!</a:t>
            </a:r>
          </a:p>
        </p:txBody>
      </p:sp>
      <p:sp>
        <p:nvSpPr>
          <p:cNvPr id="6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(début)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141115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91233" y="1023094"/>
            <a:ext cx="6190331" cy="8556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fr-FR" sz="1200" dirty="0" smtClean="0"/>
              <a:t>    — Et l’autre ?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— L’autre, c’est un serpent caché dans la carapace d’une tortue, le terrible ennemi du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premier,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! »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Hans </a:t>
            </a:r>
            <a:r>
              <a:rPr lang="fr-FR" sz="1200" dirty="0" smtClean="0"/>
              <a:t>a dit vrai. Deux monstres seulement troublent ainsi la surface de la mer, et j’ai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45</a:t>
            </a:r>
            <a:r>
              <a:rPr lang="fr-FR" sz="1200" smtClean="0"/>
              <a:t>devant </a:t>
            </a:r>
            <a:r>
              <a:rPr lang="fr-FR" sz="1200" dirty="0" smtClean="0"/>
              <a:t>les yeux deux reptiles des océans primitifs. J’aperçois l’œil sanglant de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gros comme la tête d’un homme. La nature l’a doué d’un appareil d’optique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d’une extrême puissance et capable de résister à la pression des couches d’eau dans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profondeurs qu’il habite. On l’a justement nommé la baleine des sauriens, car il en a la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rapidité et la taille. Celui-ci ne mesure pas moins de cent pieds, et je peux juger de sa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50</a:t>
            </a:r>
            <a:r>
              <a:rPr lang="fr-FR" sz="1200" smtClean="0"/>
              <a:t>grandeur </a:t>
            </a:r>
            <a:r>
              <a:rPr lang="fr-FR" sz="1200" dirty="0" smtClean="0"/>
              <a:t>quand il dresse au-dessus des flots les nageoires verticales de sa queue. Sa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mâchoire est énorme, et d’après les naturalistes, elle ne compte pas moins de cent quatre-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vingt-deux dents.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, serpent à tronc cylindrique, à queue courte, a les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pattes disposées en forme de rame. Son corps est entièrement revêtu d’une carapace, et son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cou, flexible comme celui du cygne, se dresse à trente pieds au-dessus des flots.        </a:t>
            </a:r>
          </a:p>
          <a:p>
            <a:pPr>
              <a:lnSpc>
                <a:spcPts val="2000"/>
              </a:lnSpc>
            </a:pPr>
            <a:r>
              <a:rPr lang="fr-FR" sz="1200" b="1" dirty="0" smtClean="0">
                <a:solidFill>
                  <a:schemeClr val="bg1"/>
                </a:solidFill>
              </a:rPr>
              <a:t>55</a:t>
            </a:r>
            <a:r>
              <a:rPr lang="fr-FR" sz="1200" dirty="0" smtClean="0"/>
              <a:t>      Ces animaux s’attaquent avec une indescriptible furie. Ils soulèvent des montagnes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liquides qui refluent jusqu’au radeau. Vingt fois nous sommes sur le point de chavirer.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Des sifflements d’une prodigieuse intensité se font entendre. Les deux bêtes sont enlacées.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Je ne puis les distinguer l’une de l’autre. Il faut tout craindre de la rage du vainqueur.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 Une </a:t>
            </a:r>
            <a:r>
              <a:rPr lang="fr-FR" sz="1200" dirty="0" smtClean="0"/>
              <a:t>heure, deux heures se passent. La lutte continue avec le même acharnement. </a:t>
            </a:r>
          </a:p>
          <a:p>
            <a:pPr>
              <a:lnSpc>
                <a:spcPts val="2000"/>
              </a:lnSpc>
            </a:pPr>
            <a:r>
              <a:rPr lang="fr-FR" sz="1200" b="1" smtClean="0">
                <a:solidFill>
                  <a:schemeClr val="bg1"/>
                </a:solidFill>
              </a:rPr>
              <a:t>60</a:t>
            </a:r>
            <a:r>
              <a:rPr lang="fr-FR" sz="1200" smtClean="0"/>
              <a:t>Les </a:t>
            </a:r>
            <a:r>
              <a:rPr lang="fr-FR" sz="1200" dirty="0" smtClean="0"/>
              <a:t>combattants se rapprochent du radeau et s’en éloignent tour à tour. Nous restons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immobiles, prêts à faire feu.        </a:t>
            </a:r>
          </a:p>
          <a:p>
            <a:pPr>
              <a:lnSpc>
                <a:spcPts val="2000"/>
              </a:lnSpc>
            </a:pPr>
            <a:r>
              <a:rPr lang="fr-FR" sz="1200" smtClean="0"/>
              <a:t>          </a:t>
            </a:r>
            <a:r>
              <a:rPr lang="fr-FR" sz="1200" dirty="0" smtClean="0"/>
              <a:t>Soudain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 et le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 disparaissent en creusant un véritable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</a:t>
            </a:r>
            <a:r>
              <a:rPr lang="fr-FR" sz="1200" dirty="0" err="1" smtClean="0"/>
              <a:t>maëlstrom</a:t>
            </a:r>
            <a:r>
              <a:rPr lang="fr-FR" sz="1200" dirty="0" smtClean="0"/>
              <a:t> au sein des flots. Plusieurs minutes s’écoulent. Le combat va-t-il se terminer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dans les profondeurs de la mer ?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>
                <a:solidFill>
                  <a:schemeClr val="bg1"/>
                </a:solidFill>
              </a:rPr>
              <a:t>65 </a:t>
            </a:r>
            <a:r>
              <a:rPr lang="fr-FR" sz="1200" dirty="0" smtClean="0"/>
              <a:t>     Tout à coup une tête énorme s’élance au dehors, la tête du </a:t>
            </a:r>
            <a:r>
              <a:rPr lang="fr-FR" sz="1200" dirty="0" err="1" smtClean="0"/>
              <a:t>plesiosaurus</a:t>
            </a:r>
            <a:r>
              <a:rPr lang="fr-FR" sz="1200" dirty="0" smtClean="0"/>
              <a:t>. Le monstre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est blessé à mort. Je n’aperçois plus son immense carapace. Seulement son long cou 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dresse, s’abat, se relève, se recourbe, cingle les flots comme un fouet gigantesque et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se tord comme un ver coupé. L’eau rejaillit à une distance considérable. Elle nous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aveugle. Mais bientôt l’agonie du reptile touche à sa fin, ses mouvements diminuent, </a:t>
            </a:r>
          </a:p>
          <a:p>
            <a:pPr>
              <a:lnSpc>
                <a:spcPts val="2000"/>
              </a:lnSpc>
            </a:pPr>
            <a:r>
              <a:rPr lang="fr-FR" sz="1200" smtClean="0">
                <a:solidFill>
                  <a:schemeClr val="bg1"/>
                </a:solidFill>
              </a:rPr>
              <a:t>7  </a:t>
            </a:r>
            <a:r>
              <a:rPr lang="fr-FR" sz="1200" smtClean="0"/>
              <a:t>ses </a:t>
            </a:r>
            <a:r>
              <a:rPr lang="fr-FR" sz="1200" dirty="0" smtClean="0"/>
              <a:t>contorsions s’apaisent, et ce long tronçon de serpent s’étend comme une masse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inerte sur les flots calmés.       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    Quant à l’</a:t>
            </a:r>
            <a:r>
              <a:rPr lang="fr-FR" sz="1200" dirty="0" err="1" smtClean="0"/>
              <a:t>ichthyosaurus</a:t>
            </a:r>
            <a:r>
              <a:rPr lang="fr-FR" sz="1200" dirty="0" smtClean="0"/>
              <a:t>, a-t-il donc regagné sa caverne sous-marine, ou va-t-il </a:t>
            </a:r>
          </a:p>
          <a:p>
            <a:pPr>
              <a:lnSpc>
                <a:spcPts val="2000"/>
              </a:lnSpc>
            </a:pPr>
            <a:r>
              <a:rPr lang="fr-FR" sz="1200" dirty="0" smtClean="0"/>
              <a:t>    reparaître à la surface de la mer ?</a:t>
            </a:r>
            <a:endParaRPr lang="fr-FR" sz="1200" dirty="0"/>
          </a:p>
        </p:txBody>
      </p:sp>
      <p:sp>
        <p:nvSpPr>
          <p:cNvPr id="7" name="Titre 3"/>
          <p:cNvSpPr txBox="1">
            <a:spLocks/>
          </p:cNvSpPr>
          <p:nvPr/>
        </p:nvSpPr>
        <p:spPr>
          <a:xfrm>
            <a:off x="404664" y="387489"/>
            <a:ext cx="5904656" cy="576943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i="1" smtClean="0"/>
              <a:t>Voyage au centre de la Terre </a:t>
            </a:r>
          </a:p>
          <a:p>
            <a:r>
              <a:rPr lang="fr-FR" sz="2000" b="1" smtClean="0"/>
              <a:t>3. Les monstres </a:t>
            </a:r>
            <a:r>
              <a:rPr lang="fr-FR" sz="1300" smtClean="0"/>
              <a:t>(fin)</a:t>
            </a:r>
            <a:endParaRPr lang="fr-FR" sz="1300" dirty="0"/>
          </a:p>
        </p:txBody>
      </p:sp>
    </p:spTree>
    <p:extLst>
      <p:ext uri="{BB962C8B-B14F-4D97-AF65-F5344CB8AC3E}">
        <p14:creationId xmlns:p14="http://schemas.microsoft.com/office/powerpoint/2010/main" val="299302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9584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12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304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2730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1142</Words>
  <Application>Microsoft Office PowerPoint</Application>
  <PresentationFormat>Format A4 (210 x 297 mm)</PresentationFormat>
  <Paragraphs>77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 de français</dc:title>
  <dc:creator>petit jean marie</dc:creator>
  <cp:lastModifiedBy>Collège les Pins</cp:lastModifiedBy>
  <cp:revision>75</cp:revision>
  <cp:lastPrinted>2022-05-16T12:25:51Z</cp:lastPrinted>
  <dcterms:created xsi:type="dcterms:W3CDTF">2022-05-16T08:38:16Z</dcterms:created>
  <dcterms:modified xsi:type="dcterms:W3CDTF">2022-06-23T17:14:09Z</dcterms:modified>
</cp:coreProperties>
</file>