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66" r:id="rId3"/>
    <p:sldId id="269" r:id="rId4"/>
    <p:sldId id="262" r:id="rId5"/>
    <p:sldId id="268" r:id="rId6"/>
    <p:sldId id="270" r:id="rId7"/>
    <p:sldId id="267" r:id="rId8"/>
    <p:sldId id="264" r:id="rId9"/>
    <p:sldId id="265" r:id="rId10"/>
    <p:sldId id="26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086" autoAdjust="0"/>
    <p:restoredTop sz="95360" autoAdjust="0"/>
  </p:normalViewPr>
  <p:slideViewPr>
    <p:cSldViewPr snapToGrid="0">
      <p:cViewPr>
        <p:scale>
          <a:sx n="100" d="100"/>
          <a:sy n="100" d="100"/>
        </p:scale>
        <p:origin x="468" y="3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BDF68E2-58F2-4D09-BE8B-E3BD06533059}" type="datetimeFigureOut">
              <a:rPr lang="en-US" smtClean="0"/>
              <a:t>7/8/2021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7706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2D6473-DF6D-4702-B328-E0DD40540A4E}" type="datetimeFigureOut">
              <a:rPr lang="en-US" smtClean="0"/>
              <a:t>7/8/2021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5619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6F7E3A-B166-407D-9866-32884E7D5B37}" type="datetimeFigureOut">
              <a:rPr lang="en-US" smtClean="0"/>
              <a:t>7/8/2021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735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8FC5F6-F338-4AE4-BB23-26385BCFC423}" type="datetimeFigureOut">
              <a:rPr lang="en-US" smtClean="0"/>
              <a:t>7/8/2021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113E31D-E2AB-40D1-8B51-AFA5AFEF393A}" type="slidenum">
              <a:rPr lang="en-US" smtClean="0"/>
              <a:t>‹N°›</a:t>
            </a:fld>
            <a:endParaRPr lang="en-US" dirty="0"/>
          </a:p>
        </p:txBody>
      </p:sp>
    </p:spTree>
    <p:extLst>
      <p:ext uri="{BB962C8B-B14F-4D97-AF65-F5344CB8AC3E}">
        <p14:creationId xmlns:p14="http://schemas.microsoft.com/office/powerpoint/2010/main" val="106891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0EBB0C4-6273-4C6E-B9BD-2EDC30F1CD52}" type="datetimeFigureOut">
              <a:rPr lang="en-US" smtClean="0"/>
              <a:t>7/8/2021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1518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9AB4D41-86C1-4908-B66A-0B50CEB3BF29}" type="datetimeFigureOut">
              <a:rPr lang="en-US" smtClean="0"/>
              <a:t>7/8/2021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99498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426E2C-56C1-4E0D-A793-0088A7FDD37E}" type="datetimeFigureOut">
              <a:rPr lang="en-US" smtClean="0"/>
              <a:t>7/8/2021</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8152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8C39B41-D8B5-4052-B551-9B5525EAA8B6}" type="datetimeFigureOut">
              <a:rPr lang="en-US" smtClean="0"/>
              <a:t>7/8/2021</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70735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D94136C-8742-45B2-AF27-D93DF72833A9}" type="datetimeFigureOut">
              <a:rPr lang="en-US" smtClean="0"/>
              <a:t>7/8/2021</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9854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2ABBEA6-7C60-4B02-AE87-00D78D8422AF}" type="datetimeFigureOut">
              <a:rPr lang="en-US" smtClean="0"/>
              <a:t>7/8/2021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1005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9CAD897-D46E-4AD2-BD9B-49DD3E640873}" type="datetimeFigureOut">
              <a:rPr lang="en-US" smtClean="0"/>
              <a:t>7/8/2021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01268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7/8/2021</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37273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D1CO0c3Qa-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ducation.gouv.fr/pid285/bulletin_officiel.html?pid_bo=3872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0048" y="1523999"/>
            <a:ext cx="12093851" cy="5248275"/>
          </a:xfrm>
          <a:prstGeom prst="rect">
            <a:avLst/>
          </a:prstGeom>
        </p:spPr>
      </p:pic>
      <p:sp>
        <p:nvSpPr>
          <p:cNvPr id="2" name="Titre 1"/>
          <p:cNvSpPr>
            <a:spLocks noGrp="1"/>
          </p:cNvSpPr>
          <p:nvPr>
            <p:ph type="ctrTitle"/>
          </p:nvPr>
        </p:nvSpPr>
        <p:spPr>
          <a:xfrm>
            <a:off x="3009899" y="-1"/>
            <a:ext cx="9144000" cy="1523999"/>
          </a:xfrm>
        </p:spPr>
        <p:txBody>
          <a:bodyPr>
            <a:normAutofit/>
          </a:bodyPr>
          <a:lstStyle/>
          <a:p>
            <a:pPr algn="r"/>
            <a:r>
              <a:rPr lang="fr-FR" smtClean="0"/>
              <a:t>Bac de français</a:t>
            </a:r>
            <a:endParaRPr lang="fr-FR"/>
          </a:p>
        </p:txBody>
      </p:sp>
      <p:sp>
        <p:nvSpPr>
          <p:cNvPr id="3" name="Sous-titre 2"/>
          <p:cNvSpPr>
            <a:spLocks noGrp="1"/>
          </p:cNvSpPr>
          <p:nvPr>
            <p:ph type="subTitle" idx="1"/>
          </p:nvPr>
        </p:nvSpPr>
        <p:spPr>
          <a:xfrm>
            <a:off x="5248274" y="2887662"/>
            <a:ext cx="6781801" cy="1779587"/>
          </a:xfrm>
        </p:spPr>
        <p:txBody>
          <a:bodyPr>
            <a:normAutofit lnSpcReduction="10000"/>
          </a:bodyPr>
          <a:lstStyle/>
          <a:p>
            <a:pPr algn="r"/>
            <a:r>
              <a:rPr lang="fr-FR" smtClean="0"/>
              <a:t>Le programme</a:t>
            </a:r>
          </a:p>
          <a:p>
            <a:pPr algn="r"/>
            <a:r>
              <a:rPr lang="fr-FR" smtClean="0"/>
              <a:t>L’épreuve écrite</a:t>
            </a:r>
          </a:p>
          <a:p>
            <a:pPr algn="r"/>
            <a:r>
              <a:rPr lang="fr-FR" smtClean="0"/>
              <a:t>L’épreuve orale</a:t>
            </a:r>
          </a:p>
          <a:p>
            <a:pPr algn="r"/>
            <a:r>
              <a:rPr lang="fr-FR" smtClean="0"/>
              <a:t>Les œuvres</a:t>
            </a:r>
            <a:endParaRPr lang="fr-FR"/>
          </a:p>
        </p:txBody>
      </p:sp>
    </p:spTree>
    <p:extLst>
      <p:ext uri="{BB962C8B-B14F-4D97-AF65-F5344CB8AC3E}">
        <p14:creationId xmlns:p14="http://schemas.microsoft.com/office/powerpoint/2010/main" val="2432261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6848404"/>
          </a:xfrm>
          <a:prstGeom prst="rect">
            <a:avLst/>
          </a:prstGeom>
        </p:spPr>
      </p:pic>
      <p:sp>
        <p:nvSpPr>
          <p:cNvPr id="2" name="Titre 1"/>
          <p:cNvSpPr>
            <a:spLocks noGrp="1"/>
          </p:cNvSpPr>
          <p:nvPr>
            <p:ph type="title"/>
          </p:nvPr>
        </p:nvSpPr>
        <p:spPr>
          <a:xfrm>
            <a:off x="152401" y="98425"/>
            <a:ext cx="6467476" cy="1325563"/>
          </a:xfrm>
        </p:spPr>
        <p:txBody>
          <a:bodyPr/>
          <a:lstStyle/>
          <a:p>
            <a:r>
              <a:rPr lang="fr-FR" smtClean="0">
                <a:solidFill>
                  <a:srgbClr val="FFFF00"/>
                </a:solidFill>
              </a:rPr>
              <a:t>Récapitulatif</a:t>
            </a:r>
            <a:endParaRPr lang="fr-FR">
              <a:solidFill>
                <a:srgbClr val="FFFF00"/>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228050032"/>
              </p:ext>
            </p:extLst>
          </p:nvPr>
        </p:nvGraphicFramePr>
        <p:xfrm>
          <a:off x="428625" y="1423988"/>
          <a:ext cx="6191251" cy="5191760"/>
        </p:xfrm>
        <a:graphic>
          <a:graphicData uri="http://schemas.openxmlformats.org/drawingml/2006/table">
            <a:tbl>
              <a:tblPr firstRow="1" bandRow="1">
                <a:tableStyleId>{5C22544A-7EE6-4342-B048-85BDC9FD1C3A}</a:tableStyleId>
              </a:tblPr>
              <a:tblGrid>
                <a:gridCol w="3079386">
                  <a:extLst>
                    <a:ext uri="{9D8B030D-6E8A-4147-A177-3AD203B41FA5}">
                      <a16:colId xmlns:a16="http://schemas.microsoft.com/office/drawing/2014/main" val="2147984238"/>
                    </a:ext>
                  </a:extLst>
                </a:gridCol>
                <a:gridCol w="837191">
                  <a:extLst>
                    <a:ext uri="{9D8B030D-6E8A-4147-A177-3AD203B41FA5}">
                      <a16:colId xmlns:a16="http://schemas.microsoft.com/office/drawing/2014/main" val="666363417"/>
                    </a:ext>
                  </a:extLst>
                </a:gridCol>
                <a:gridCol w="2274674">
                  <a:extLst>
                    <a:ext uri="{9D8B030D-6E8A-4147-A177-3AD203B41FA5}">
                      <a16:colId xmlns:a16="http://schemas.microsoft.com/office/drawing/2014/main" val="2088427762"/>
                    </a:ext>
                  </a:extLst>
                </a:gridCol>
              </a:tblGrid>
              <a:tr h="370840">
                <a:tc>
                  <a:txBody>
                    <a:bodyPr/>
                    <a:lstStyle/>
                    <a:p>
                      <a:pPr algn="ctr"/>
                      <a:r>
                        <a:rPr lang="fr-FR" smtClean="0"/>
                        <a:t>Épreuve</a:t>
                      </a:r>
                      <a:endParaRPr lang="fr-FR"/>
                    </a:p>
                  </a:txBody>
                  <a:tcPr/>
                </a:tc>
                <a:tc>
                  <a:txBody>
                    <a:bodyPr/>
                    <a:lstStyle/>
                    <a:p>
                      <a:pPr algn="ctr"/>
                      <a:r>
                        <a:rPr lang="fr-FR" smtClean="0"/>
                        <a:t>Sur</a:t>
                      </a:r>
                      <a:endParaRPr lang="fr-FR"/>
                    </a:p>
                  </a:txBody>
                  <a:tcPr/>
                </a:tc>
                <a:tc>
                  <a:txBody>
                    <a:bodyPr/>
                    <a:lstStyle/>
                    <a:p>
                      <a:pPr algn="ctr"/>
                      <a:r>
                        <a:rPr lang="fr-FR" smtClean="0"/>
                        <a:t>Durée</a:t>
                      </a:r>
                      <a:endParaRPr lang="fr-FR"/>
                    </a:p>
                  </a:txBody>
                  <a:tcPr/>
                </a:tc>
                <a:extLst>
                  <a:ext uri="{0D108BD9-81ED-4DB2-BD59-A6C34878D82A}">
                    <a16:rowId xmlns:a16="http://schemas.microsoft.com/office/drawing/2014/main" val="1838718109"/>
                  </a:ext>
                </a:extLst>
              </a:tr>
              <a:tr h="370840">
                <a:tc>
                  <a:txBody>
                    <a:bodyPr/>
                    <a:lstStyle/>
                    <a:p>
                      <a:r>
                        <a:rPr lang="fr-FR" b="1" smtClean="0"/>
                        <a:t>É</a:t>
                      </a:r>
                      <a:r>
                        <a:rPr lang="fr-FR" b="1" smtClean="0"/>
                        <a:t>preuve écrite</a:t>
                      </a:r>
                      <a:endParaRPr lang="fr-FR" b="1"/>
                    </a:p>
                  </a:txBody>
                  <a:tcPr/>
                </a:tc>
                <a:tc>
                  <a:txBody>
                    <a:bodyPr/>
                    <a:lstStyle/>
                    <a:p>
                      <a:pPr algn="l"/>
                      <a:r>
                        <a:rPr lang="fr-FR" b="1" smtClean="0"/>
                        <a:t>sur </a:t>
                      </a:r>
                      <a:r>
                        <a:rPr lang="fr-FR" b="1" smtClean="0">
                          <a:solidFill>
                            <a:srgbClr val="FF0000"/>
                          </a:solidFill>
                        </a:rPr>
                        <a:t>20</a:t>
                      </a:r>
                      <a:endParaRPr lang="fr-FR" b="1">
                        <a:solidFill>
                          <a:srgbClr val="FF0000"/>
                        </a:solidFill>
                      </a:endParaRPr>
                    </a:p>
                  </a:txBody>
                  <a:tcPr/>
                </a:tc>
                <a:tc>
                  <a:txBody>
                    <a:bodyPr/>
                    <a:lstStyle/>
                    <a:p>
                      <a:pPr algn="ctr"/>
                      <a:r>
                        <a:rPr lang="fr-FR" b="1" smtClean="0">
                          <a:solidFill>
                            <a:schemeClr val="accent6">
                              <a:lumMod val="75000"/>
                            </a:schemeClr>
                          </a:solidFill>
                        </a:rPr>
                        <a:t>4 heures</a:t>
                      </a:r>
                      <a:endParaRPr lang="fr-FR" b="1">
                        <a:solidFill>
                          <a:schemeClr val="accent6">
                            <a:lumMod val="75000"/>
                          </a:schemeClr>
                        </a:solidFill>
                      </a:endParaRPr>
                    </a:p>
                  </a:txBody>
                  <a:tcPr/>
                </a:tc>
                <a:extLst>
                  <a:ext uri="{0D108BD9-81ED-4DB2-BD59-A6C34878D82A}">
                    <a16:rowId xmlns:a16="http://schemas.microsoft.com/office/drawing/2014/main" val="896926387"/>
                  </a:ext>
                </a:extLst>
              </a:tr>
              <a:tr h="370840">
                <a:tc>
                  <a:txBody>
                    <a:bodyPr/>
                    <a:lstStyle/>
                    <a:p>
                      <a:pPr algn="r"/>
                      <a:r>
                        <a:rPr lang="fr-FR" sz="1400" i="1" smtClean="0"/>
                        <a:t>Commentaire</a:t>
                      </a:r>
                      <a:endParaRPr lang="fr-FR" sz="1400" i="1"/>
                    </a:p>
                  </a:txBody>
                  <a:tcPr/>
                </a:tc>
                <a:tc>
                  <a:txBody>
                    <a:bodyPr/>
                    <a:lstStyle/>
                    <a:p>
                      <a:pPr algn="ctr"/>
                      <a:r>
                        <a:rPr lang="fr-FR" sz="1400" i="1" smtClean="0">
                          <a:solidFill>
                            <a:srgbClr val="FF0000"/>
                          </a:solidFill>
                        </a:rPr>
                        <a:t>20</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1125687989"/>
                  </a:ext>
                </a:extLst>
              </a:tr>
              <a:tr h="370840">
                <a:tc>
                  <a:txBody>
                    <a:bodyPr/>
                    <a:lstStyle/>
                    <a:p>
                      <a:pPr algn="r"/>
                      <a:r>
                        <a:rPr lang="fr-FR" sz="1400" i="1" smtClean="0"/>
                        <a:t>Contraction de texte</a:t>
                      </a:r>
                      <a:endParaRPr lang="fr-FR" sz="1400" i="1"/>
                    </a:p>
                  </a:txBody>
                  <a:tcPr/>
                </a:tc>
                <a:tc>
                  <a:txBody>
                    <a:bodyPr/>
                    <a:lstStyle/>
                    <a:p>
                      <a:pPr algn="ctr"/>
                      <a:r>
                        <a:rPr lang="fr-FR" sz="1400" i="1" smtClean="0">
                          <a:solidFill>
                            <a:srgbClr val="FF0000"/>
                          </a:solidFill>
                        </a:rPr>
                        <a:t>10</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3966686737"/>
                  </a:ext>
                </a:extLst>
              </a:tr>
              <a:tr h="370840">
                <a:tc>
                  <a:txBody>
                    <a:bodyPr/>
                    <a:lstStyle/>
                    <a:p>
                      <a:pPr algn="r"/>
                      <a:r>
                        <a:rPr lang="fr-FR" sz="1400" i="1" smtClean="0"/>
                        <a:t>suivi d’un Essai</a:t>
                      </a:r>
                      <a:endParaRPr lang="fr-FR" sz="1400" i="1"/>
                    </a:p>
                  </a:txBody>
                  <a:tcPr/>
                </a:tc>
                <a:tc>
                  <a:txBody>
                    <a:bodyPr/>
                    <a:lstStyle/>
                    <a:p>
                      <a:pPr algn="ctr"/>
                      <a:r>
                        <a:rPr lang="fr-FR" sz="1400" i="1" smtClean="0">
                          <a:solidFill>
                            <a:srgbClr val="FF0000"/>
                          </a:solidFill>
                        </a:rPr>
                        <a:t>10</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1916109273"/>
                  </a:ext>
                </a:extLst>
              </a:tr>
              <a:tr h="370840">
                <a:tc>
                  <a:txBody>
                    <a:bodyPr/>
                    <a:lstStyle/>
                    <a:p>
                      <a:endParaRPr lang="fr-FR" b="1"/>
                    </a:p>
                  </a:txBody>
                  <a:tcPr>
                    <a:solidFill>
                      <a:schemeClr val="bg1"/>
                    </a:solidFill>
                  </a:tcPr>
                </a:tc>
                <a:tc>
                  <a:txBody>
                    <a:bodyPr/>
                    <a:lstStyle/>
                    <a:p>
                      <a:pPr algn="l"/>
                      <a:endParaRPr lang="fr-FR" b="1">
                        <a:solidFill>
                          <a:srgbClr val="FF0000"/>
                        </a:solidFill>
                      </a:endParaRPr>
                    </a:p>
                  </a:txBody>
                  <a:tcPr>
                    <a:solidFill>
                      <a:schemeClr val="bg1"/>
                    </a:solidFill>
                  </a:tcPr>
                </a:tc>
                <a:tc>
                  <a:txBody>
                    <a:bodyPr/>
                    <a:lstStyle/>
                    <a:p>
                      <a:pPr algn="ctr"/>
                      <a:endParaRPr lang="fr-FR" b="1">
                        <a:solidFill>
                          <a:schemeClr val="accent6">
                            <a:lumMod val="75000"/>
                          </a:schemeClr>
                        </a:solidFill>
                      </a:endParaRPr>
                    </a:p>
                  </a:txBody>
                  <a:tcPr>
                    <a:solidFill>
                      <a:schemeClr val="bg1"/>
                    </a:solidFill>
                  </a:tcPr>
                </a:tc>
                <a:extLst>
                  <a:ext uri="{0D108BD9-81ED-4DB2-BD59-A6C34878D82A}">
                    <a16:rowId xmlns:a16="http://schemas.microsoft.com/office/drawing/2014/main" val="1979141911"/>
                  </a:ext>
                </a:extLst>
              </a:tr>
              <a:tr h="370840">
                <a:tc>
                  <a:txBody>
                    <a:bodyPr/>
                    <a:lstStyle/>
                    <a:p>
                      <a:r>
                        <a:rPr lang="fr-FR" b="1" smtClean="0"/>
                        <a:t>É</a:t>
                      </a:r>
                      <a:r>
                        <a:rPr lang="fr-FR" b="1" smtClean="0"/>
                        <a:t>preuve</a:t>
                      </a:r>
                      <a:r>
                        <a:rPr lang="fr-FR" b="1" baseline="0" smtClean="0"/>
                        <a:t> orale</a:t>
                      </a:r>
                      <a:endParaRPr lang="fr-FR" b="1"/>
                    </a:p>
                  </a:txBody>
                  <a:tcPr/>
                </a:tc>
                <a:tc>
                  <a:txBody>
                    <a:bodyPr/>
                    <a:lstStyle/>
                    <a:p>
                      <a:pPr algn="l"/>
                      <a:r>
                        <a:rPr lang="fr-FR" b="1" smtClean="0"/>
                        <a:t>sur</a:t>
                      </a:r>
                      <a:r>
                        <a:rPr lang="fr-FR" b="1" baseline="0" smtClean="0"/>
                        <a:t> </a:t>
                      </a:r>
                      <a:r>
                        <a:rPr lang="fr-FR" b="1" baseline="0" smtClean="0">
                          <a:solidFill>
                            <a:srgbClr val="FF0000"/>
                          </a:solidFill>
                        </a:rPr>
                        <a:t>20</a:t>
                      </a:r>
                      <a:endParaRPr lang="fr-FR" b="1">
                        <a:solidFill>
                          <a:srgbClr val="FF0000"/>
                        </a:solidFill>
                      </a:endParaRPr>
                    </a:p>
                  </a:txBody>
                  <a:tcPr/>
                </a:tc>
                <a:tc>
                  <a:txBody>
                    <a:bodyPr/>
                    <a:lstStyle/>
                    <a:p>
                      <a:pPr algn="ctr"/>
                      <a:r>
                        <a:rPr lang="fr-FR" b="1" smtClean="0">
                          <a:solidFill>
                            <a:schemeClr val="accent6">
                              <a:lumMod val="75000"/>
                            </a:schemeClr>
                          </a:solidFill>
                        </a:rPr>
                        <a:t>20</a:t>
                      </a:r>
                      <a:r>
                        <a:rPr lang="fr-FR" b="1" baseline="0" smtClean="0">
                          <a:solidFill>
                            <a:schemeClr val="accent6">
                              <a:lumMod val="75000"/>
                            </a:schemeClr>
                          </a:solidFill>
                        </a:rPr>
                        <a:t> minutes</a:t>
                      </a:r>
                      <a:endParaRPr lang="fr-FR" b="1">
                        <a:solidFill>
                          <a:schemeClr val="accent6">
                            <a:lumMod val="75000"/>
                          </a:schemeClr>
                        </a:solidFill>
                      </a:endParaRPr>
                    </a:p>
                  </a:txBody>
                  <a:tcPr/>
                </a:tc>
                <a:extLst>
                  <a:ext uri="{0D108BD9-81ED-4DB2-BD59-A6C34878D82A}">
                    <a16:rowId xmlns:a16="http://schemas.microsoft.com/office/drawing/2014/main" val="37215943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solidFill>
                            <a:schemeClr val="accent1">
                              <a:lumMod val="75000"/>
                            </a:schemeClr>
                          </a:solidFill>
                        </a:rPr>
                        <a:t>Présentation de l’élève</a:t>
                      </a:r>
                      <a:endParaRPr lang="fr-FR" b="1">
                        <a:solidFill>
                          <a:schemeClr val="accent1">
                            <a:lumMod val="75000"/>
                          </a:schemeClr>
                        </a:solidFill>
                      </a:endParaRPr>
                    </a:p>
                  </a:txBody>
                  <a:tcPr/>
                </a:tc>
                <a:tc>
                  <a:txBody>
                    <a:bodyPr/>
                    <a:lstStyle/>
                    <a:p>
                      <a:pPr algn="l"/>
                      <a:r>
                        <a:rPr lang="fr-FR" b="1" smtClean="0">
                          <a:solidFill>
                            <a:schemeClr val="tx1"/>
                          </a:solidFill>
                        </a:rPr>
                        <a:t>sur </a:t>
                      </a:r>
                      <a:r>
                        <a:rPr lang="fr-FR" b="1" smtClean="0">
                          <a:solidFill>
                            <a:srgbClr val="FF0000"/>
                          </a:solidFill>
                        </a:rPr>
                        <a:t>12</a:t>
                      </a:r>
                      <a:endParaRPr lang="fr-FR" b="1">
                        <a:solidFill>
                          <a:srgbClr val="FF0000"/>
                        </a:solidFill>
                      </a:endParaRPr>
                    </a:p>
                  </a:txBody>
                  <a:tcPr/>
                </a:tc>
                <a:tc>
                  <a:txBody>
                    <a:bodyPr/>
                    <a:lstStyle/>
                    <a:p>
                      <a:pPr algn="ctr"/>
                      <a:r>
                        <a:rPr lang="fr-FR" b="1" smtClean="0">
                          <a:solidFill>
                            <a:schemeClr val="accent6">
                              <a:lumMod val="75000"/>
                            </a:schemeClr>
                          </a:solidFill>
                        </a:rPr>
                        <a:t>12 minutes</a:t>
                      </a:r>
                      <a:endParaRPr lang="fr-FR" b="1">
                        <a:solidFill>
                          <a:schemeClr val="accent6">
                            <a:lumMod val="75000"/>
                          </a:schemeClr>
                        </a:solidFill>
                      </a:endParaRPr>
                    </a:p>
                  </a:txBody>
                  <a:tcPr/>
                </a:tc>
                <a:extLst>
                  <a:ext uri="{0D108BD9-81ED-4DB2-BD59-A6C34878D82A}">
                    <a16:rowId xmlns:a16="http://schemas.microsoft.com/office/drawing/2014/main" val="38488469"/>
                  </a:ext>
                </a:extLst>
              </a:tr>
              <a:tr h="370840">
                <a:tc>
                  <a:txBody>
                    <a:bodyPr/>
                    <a:lstStyle/>
                    <a:p>
                      <a:pPr algn="r"/>
                      <a:r>
                        <a:rPr lang="fr-FR" sz="1400" i="1" smtClean="0"/>
                        <a:t>Lecture</a:t>
                      </a:r>
                      <a:endParaRPr lang="fr-FR" sz="1400" i="1"/>
                    </a:p>
                  </a:txBody>
                  <a:tcPr/>
                </a:tc>
                <a:tc>
                  <a:txBody>
                    <a:bodyPr/>
                    <a:lstStyle/>
                    <a:p>
                      <a:pPr algn="ctr"/>
                      <a:r>
                        <a:rPr lang="fr-FR" sz="1400" i="1" smtClean="0">
                          <a:solidFill>
                            <a:srgbClr val="FF0000"/>
                          </a:solidFill>
                        </a:rPr>
                        <a:t>2</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3315714828"/>
                  </a:ext>
                </a:extLst>
              </a:tr>
              <a:tr h="370840">
                <a:tc>
                  <a:txBody>
                    <a:bodyPr/>
                    <a:lstStyle/>
                    <a:p>
                      <a:pPr algn="r"/>
                      <a:r>
                        <a:rPr lang="fr-FR" sz="1400" i="1" smtClean="0"/>
                        <a:t>Explication linéaire</a:t>
                      </a:r>
                      <a:endParaRPr lang="fr-FR" sz="1400" i="1"/>
                    </a:p>
                  </a:txBody>
                  <a:tcPr/>
                </a:tc>
                <a:tc>
                  <a:txBody>
                    <a:bodyPr/>
                    <a:lstStyle/>
                    <a:p>
                      <a:pPr algn="ctr"/>
                      <a:r>
                        <a:rPr lang="fr-FR" sz="1400" i="1" smtClean="0">
                          <a:solidFill>
                            <a:srgbClr val="FF0000"/>
                          </a:solidFill>
                        </a:rPr>
                        <a:t>8</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66432652"/>
                  </a:ext>
                </a:extLst>
              </a:tr>
              <a:tr h="370840">
                <a:tc>
                  <a:txBody>
                    <a:bodyPr/>
                    <a:lstStyle/>
                    <a:p>
                      <a:pPr algn="r"/>
                      <a:r>
                        <a:rPr lang="fr-FR" sz="1400" i="1" smtClean="0"/>
                        <a:t>Question de grammaire</a:t>
                      </a:r>
                      <a:endParaRPr lang="fr-FR" sz="1400" i="1"/>
                    </a:p>
                  </a:txBody>
                  <a:tcPr/>
                </a:tc>
                <a:tc>
                  <a:txBody>
                    <a:bodyPr/>
                    <a:lstStyle/>
                    <a:p>
                      <a:pPr algn="ctr"/>
                      <a:r>
                        <a:rPr lang="fr-FR" sz="1400" i="1" smtClean="0">
                          <a:solidFill>
                            <a:srgbClr val="FF0000"/>
                          </a:solidFill>
                        </a:rPr>
                        <a:t>2</a:t>
                      </a:r>
                      <a:endParaRPr lang="fr-FR" sz="1400" i="1">
                        <a:solidFill>
                          <a:srgbClr val="FF0000"/>
                        </a:solidFill>
                      </a:endParaRPr>
                    </a:p>
                  </a:txBody>
                  <a:tcPr/>
                </a:tc>
                <a:tc>
                  <a:txBody>
                    <a:bodyPr/>
                    <a:lstStyle/>
                    <a:p>
                      <a:pPr algn="ctr"/>
                      <a:endParaRPr lang="fr-FR"/>
                    </a:p>
                  </a:txBody>
                  <a:tcPr/>
                </a:tc>
                <a:extLst>
                  <a:ext uri="{0D108BD9-81ED-4DB2-BD59-A6C34878D82A}">
                    <a16:rowId xmlns:a16="http://schemas.microsoft.com/office/drawing/2014/main" val="22285684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i="0" smtClean="0">
                          <a:solidFill>
                            <a:schemeClr val="accent1">
                              <a:lumMod val="75000"/>
                            </a:schemeClr>
                          </a:solidFill>
                        </a:rPr>
                        <a:t>Entretien avec l’examinateur</a:t>
                      </a:r>
                      <a:endParaRPr lang="fr-FR" b="0" i="0">
                        <a:solidFill>
                          <a:schemeClr val="accent1">
                            <a:lumMod val="75000"/>
                          </a:schemeClr>
                        </a:solidFill>
                      </a:endParaRPr>
                    </a:p>
                  </a:txBody>
                  <a:tcPr/>
                </a:tc>
                <a:tc>
                  <a:txBody>
                    <a:bodyPr/>
                    <a:lstStyle/>
                    <a:p>
                      <a:pPr algn="ctr"/>
                      <a:r>
                        <a:rPr lang="fr-FR" b="1" smtClean="0"/>
                        <a:t>sur</a:t>
                      </a:r>
                      <a:r>
                        <a:rPr lang="fr-FR" b="1" baseline="0" smtClean="0"/>
                        <a:t> </a:t>
                      </a:r>
                      <a:r>
                        <a:rPr lang="fr-FR" b="1" baseline="0" smtClean="0">
                          <a:solidFill>
                            <a:srgbClr val="FF0000"/>
                          </a:solidFill>
                        </a:rPr>
                        <a:t>8</a:t>
                      </a:r>
                      <a:endParaRPr lang="fr-FR" b="1">
                        <a:solidFill>
                          <a:srgbClr val="FF0000"/>
                        </a:solidFill>
                      </a:endParaRPr>
                    </a:p>
                  </a:txBody>
                  <a:tcPr/>
                </a:tc>
                <a:tc>
                  <a:txBody>
                    <a:bodyPr/>
                    <a:lstStyle/>
                    <a:p>
                      <a:pPr algn="ctr"/>
                      <a:r>
                        <a:rPr lang="fr-FR" b="1" smtClean="0">
                          <a:solidFill>
                            <a:schemeClr val="accent6">
                              <a:lumMod val="75000"/>
                            </a:schemeClr>
                          </a:solidFill>
                        </a:rPr>
                        <a:t>8 </a:t>
                      </a:r>
                      <a:r>
                        <a:rPr lang="fr-FR" b="1" smtClean="0">
                          <a:solidFill>
                            <a:schemeClr val="accent6">
                              <a:lumMod val="75000"/>
                            </a:schemeClr>
                          </a:solidFill>
                        </a:rPr>
                        <a:t>minutes</a:t>
                      </a:r>
                      <a:endParaRPr lang="fr-FR" b="1">
                        <a:solidFill>
                          <a:schemeClr val="accent6">
                            <a:lumMod val="75000"/>
                          </a:schemeClr>
                        </a:solidFill>
                      </a:endParaRPr>
                    </a:p>
                  </a:txBody>
                  <a:tcPr/>
                </a:tc>
                <a:extLst>
                  <a:ext uri="{0D108BD9-81ED-4DB2-BD59-A6C34878D82A}">
                    <a16:rowId xmlns:a16="http://schemas.microsoft.com/office/drawing/2014/main" val="2946035621"/>
                  </a:ext>
                </a:extLst>
              </a:tr>
              <a:tr h="370840">
                <a:tc>
                  <a:txBody>
                    <a:bodyPr/>
                    <a:lstStyle/>
                    <a:p>
                      <a:pPr algn="r"/>
                      <a:r>
                        <a:rPr lang="fr-FR" sz="1400" i="1" smtClean="0"/>
                        <a:t>Choix du candidat</a:t>
                      </a:r>
                      <a:endParaRPr lang="fr-FR" sz="1400" i="1"/>
                    </a:p>
                  </a:txBody>
                  <a:tcPr/>
                </a:tc>
                <a:tc>
                  <a:txBody>
                    <a:bodyPr/>
                    <a:lstStyle/>
                    <a:p>
                      <a:pPr algn="l"/>
                      <a:endParaRPr lang="fr-FR" i="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a:p>
                  </a:txBody>
                  <a:tcPr/>
                </a:tc>
                <a:extLst>
                  <a:ext uri="{0D108BD9-81ED-4DB2-BD59-A6C34878D82A}">
                    <a16:rowId xmlns:a16="http://schemas.microsoft.com/office/drawing/2014/main" val="4072679713"/>
                  </a:ext>
                </a:extLst>
              </a:tr>
              <a:tr h="370840">
                <a:tc>
                  <a:txBody>
                    <a:bodyPr/>
                    <a:lstStyle/>
                    <a:p>
                      <a:pPr algn="r"/>
                      <a:r>
                        <a:rPr lang="fr-FR" sz="1400" i="1" smtClean="0"/>
                        <a:t>Dialogue avec l’examinateur</a:t>
                      </a:r>
                      <a:endParaRPr lang="fr-FR" sz="1400" i="1"/>
                    </a:p>
                  </a:txBody>
                  <a:tcPr/>
                </a:tc>
                <a:tc>
                  <a:txBody>
                    <a:bodyPr/>
                    <a:lstStyle/>
                    <a:p>
                      <a:pPr algn="l"/>
                      <a:endParaRPr lang="fr-FR" i="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a:p>
                  </a:txBody>
                  <a:tcPr/>
                </a:tc>
                <a:extLst>
                  <a:ext uri="{0D108BD9-81ED-4DB2-BD59-A6C34878D82A}">
                    <a16:rowId xmlns:a16="http://schemas.microsoft.com/office/drawing/2014/main" val="3247756618"/>
                  </a:ext>
                </a:extLst>
              </a:tr>
            </a:tbl>
          </a:graphicData>
        </a:graphic>
      </p:graphicFrame>
    </p:spTree>
    <p:extLst>
      <p:ext uri="{BB962C8B-B14F-4D97-AF65-F5344CB8AC3E}">
        <p14:creationId xmlns:p14="http://schemas.microsoft.com/office/powerpoint/2010/main" val="1410241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0265" y="6479143"/>
            <a:ext cx="11007303"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hlinkClick r:id="rId2"/>
              </a:rPr>
              <a:t>https://www.youtube.com/watch?v=D1CO0c3Qa-0</a:t>
            </a: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Image 6">
            <a:hlinkClick r:id="rId2"/>
          </p:cNvPr>
          <p:cNvPicPr>
            <a:picLocks noChangeAspect="1"/>
          </p:cNvPicPr>
          <p:nvPr/>
        </p:nvPicPr>
        <p:blipFill>
          <a:blip r:embed="rId3"/>
          <a:stretch>
            <a:fillRect/>
          </a:stretch>
        </p:blipFill>
        <p:spPr>
          <a:xfrm>
            <a:off x="630265" y="249812"/>
            <a:ext cx="11007304" cy="6189088"/>
          </a:xfrm>
          <a:prstGeom prst="rect">
            <a:avLst/>
          </a:prstGeom>
        </p:spPr>
      </p:pic>
      <p:sp>
        <p:nvSpPr>
          <p:cNvPr id="9" name="Titre 8"/>
          <p:cNvSpPr>
            <a:spLocks noGrp="1"/>
          </p:cNvSpPr>
          <p:nvPr>
            <p:ph type="title" idx="4294967295"/>
          </p:nvPr>
        </p:nvSpPr>
        <p:spPr/>
        <p:txBody>
          <a:bodyPr/>
          <a:lstStyle/>
          <a:p>
            <a:pPr algn="r"/>
            <a:r>
              <a:rPr lang="fr-FR" smtClean="0">
                <a:solidFill>
                  <a:srgbClr val="FFFF00"/>
                </a:solidFill>
              </a:rPr>
              <a:t>Perles du Bic…</a:t>
            </a:r>
            <a:endParaRPr lang="fr-FR">
              <a:solidFill>
                <a:srgbClr val="FFFF00"/>
              </a:solidFill>
            </a:endParaRPr>
          </a:p>
        </p:txBody>
      </p:sp>
    </p:spTree>
    <p:extLst>
      <p:ext uri="{BB962C8B-B14F-4D97-AF65-F5344CB8AC3E}">
        <p14:creationId xmlns:p14="http://schemas.microsoft.com/office/powerpoint/2010/main" val="259324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9900" y="14288"/>
            <a:ext cx="5372100" cy="1501775"/>
          </a:xfrm>
        </p:spPr>
        <p:txBody>
          <a:bodyPr/>
          <a:lstStyle/>
          <a:p>
            <a:r>
              <a:rPr lang="fr-FR" smtClean="0"/>
              <a:t>Le Programme</a:t>
            </a:r>
            <a:br>
              <a:rPr lang="fr-FR" smtClean="0"/>
            </a:br>
            <a:r>
              <a:rPr lang="fr-FR" smtClean="0"/>
              <a:t>en français</a:t>
            </a:r>
            <a:endParaRPr lang="fr-FR"/>
          </a:p>
        </p:txBody>
      </p:sp>
      <p:sp>
        <p:nvSpPr>
          <p:cNvPr id="3" name="Espace réservé du contenu 2"/>
          <p:cNvSpPr>
            <a:spLocks noGrp="1"/>
          </p:cNvSpPr>
          <p:nvPr>
            <p:ph idx="1"/>
          </p:nvPr>
        </p:nvSpPr>
        <p:spPr>
          <a:xfrm>
            <a:off x="6463774" y="1804987"/>
            <a:ext cx="5686425" cy="5053013"/>
          </a:xfrm>
        </p:spPr>
        <p:txBody>
          <a:bodyPr>
            <a:noAutofit/>
          </a:bodyPr>
          <a:lstStyle/>
          <a:p>
            <a:r>
              <a:rPr lang="fr-FR" sz="1800" smtClean="0"/>
              <a:t>Le baccalauréat est défini dans un bulletin officiel (</a:t>
            </a:r>
            <a:r>
              <a:rPr lang="fr-FR" sz="1800" smtClean="0">
                <a:solidFill>
                  <a:srgbClr val="FF0000"/>
                </a:solidFill>
              </a:rPr>
              <a:t>B.O.</a:t>
            </a:r>
            <a:r>
              <a:rPr lang="fr-FR" sz="1800" smtClean="0"/>
              <a:t>):</a:t>
            </a:r>
          </a:p>
          <a:p>
            <a:pPr lvl="1"/>
            <a:r>
              <a:rPr lang="fr-FR" sz="1800" b="1" smtClean="0"/>
              <a:t>Bulletin officiel </a:t>
            </a:r>
            <a:r>
              <a:rPr lang="fr-FR" sz="1800" b="1" smtClean="0">
                <a:hlinkClick r:id="rId2"/>
              </a:rPr>
              <a:t>n°17 du 25 avril 2019</a:t>
            </a:r>
            <a:endParaRPr lang="fr-FR" sz="1800" b="1" smtClean="0"/>
          </a:p>
          <a:p>
            <a:r>
              <a:rPr lang="fr-FR" sz="1800" smtClean="0"/>
              <a:t>Cette note de service est applicable à compter de la session </a:t>
            </a:r>
            <a:r>
              <a:rPr lang="fr-FR" sz="1800" smtClean="0">
                <a:solidFill>
                  <a:srgbClr val="FF0000"/>
                </a:solidFill>
              </a:rPr>
              <a:t>2021 </a:t>
            </a:r>
            <a:r>
              <a:rPr lang="fr-FR" sz="1800" smtClean="0"/>
              <a:t>du baccalauréat pour </a:t>
            </a:r>
            <a:r>
              <a:rPr lang="fr-FR" sz="1800" b="1" smtClean="0">
                <a:solidFill>
                  <a:srgbClr val="0070C0"/>
                </a:solidFill>
              </a:rPr>
              <a:t>l'épreuve terminale anticipée obligatoire de français</a:t>
            </a:r>
            <a:r>
              <a:rPr lang="fr-FR" sz="1800" smtClean="0"/>
              <a:t>, telle que définie par les arrêtés du 16 juillet 2018 relatifs aux épreuves du baccalauréat </a:t>
            </a:r>
            <a:r>
              <a:rPr lang="fr-FR" sz="1800" smtClean="0">
                <a:solidFill>
                  <a:srgbClr val="7030A0"/>
                </a:solidFill>
              </a:rPr>
              <a:t>général</a:t>
            </a:r>
            <a:r>
              <a:rPr lang="fr-FR" sz="1800" smtClean="0"/>
              <a:t> et du baccalauréat </a:t>
            </a:r>
            <a:r>
              <a:rPr lang="fr-FR" sz="1800" smtClean="0">
                <a:solidFill>
                  <a:srgbClr val="7030A0"/>
                </a:solidFill>
              </a:rPr>
              <a:t>technologique</a:t>
            </a:r>
            <a:r>
              <a:rPr lang="fr-FR" sz="1800" smtClean="0"/>
              <a:t> à compter de la session de 2021, date à laquelle </a:t>
            </a:r>
            <a:r>
              <a:rPr lang="fr-FR" sz="1800" smtClean="0">
                <a:solidFill>
                  <a:srgbClr val="FF0000"/>
                </a:solidFill>
              </a:rPr>
              <a:t>elle abroge et remplace </a:t>
            </a:r>
            <a:r>
              <a:rPr lang="fr-FR" sz="1800" smtClean="0"/>
              <a:t>les notes de service n° 2011-141 et n° 2011-153 du 3 octobre 2011, BOEN spécial n° 7 du 6 octobre 2011.</a:t>
            </a:r>
          </a:p>
          <a:p>
            <a:r>
              <a:rPr lang="fr-FR" sz="1800" smtClean="0"/>
              <a:t>L'écrit et l'oral des épreuves anticipées de français portent sur </a:t>
            </a:r>
            <a:r>
              <a:rPr lang="fr-FR" sz="1800" b="1" smtClean="0">
                <a:solidFill>
                  <a:srgbClr val="0070C0"/>
                </a:solidFill>
              </a:rPr>
              <a:t>le programme de la classe de première</a:t>
            </a:r>
            <a:r>
              <a:rPr lang="fr-FR" sz="1800" smtClean="0">
                <a:solidFill>
                  <a:srgbClr val="FF0000"/>
                </a:solidFill>
              </a:rPr>
              <a:t> </a:t>
            </a:r>
            <a:r>
              <a:rPr lang="fr-FR" sz="1800" smtClean="0"/>
              <a:t>défini par l'arrêté du 17 janvier 2019 paru au BOEN spécial n°1 du 22 janvier 2019 et sur </a:t>
            </a:r>
            <a:r>
              <a:rPr lang="fr-FR" sz="1800" smtClean="0">
                <a:solidFill>
                  <a:srgbClr val="FF0000"/>
                </a:solidFill>
              </a:rPr>
              <a:t>le programme d'œuvres</a:t>
            </a:r>
            <a:r>
              <a:rPr lang="fr-FR" sz="1800" smtClean="0"/>
              <a:t>, renouvelé </a:t>
            </a:r>
            <a:r>
              <a:rPr lang="fr-FR" sz="1800" smtClean="0">
                <a:solidFill>
                  <a:srgbClr val="FF0000"/>
                </a:solidFill>
              </a:rPr>
              <a:t>par moitié </a:t>
            </a:r>
            <a:r>
              <a:rPr lang="fr-FR" sz="1800" smtClean="0"/>
              <a:t>tous les ans.</a:t>
            </a:r>
            <a:endParaRPr lang="fr-FR" sz="3200" b="1" smtClean="0"/>
          </a:p>
        </p:txBody>
      </p:sp>
      <p:pic>
        <p:nvPicPr>
          <p:cNvPr id="4" name="Image 3"/>
          <p:cNvPicPr>
            <a:picLocks noChangeAspect="1"/>
          </p:cNvPicPr>
          <p:nvPr/>
        </p:nvPicPr>
        <p:blipFill>
          <a:blip r:embed="rId3"/>
          <a:stretch>
            <a:fillRect/>
          </a:stretch>
        </p:blipFill>
        <p:spPr>
          <a:xfrm>
            <a:off x="0" y="0"/>
            <a:ext cx="6463774" cy="4938713"/>
          </a:xfrm>
          <a:prstGeom prst="rect">
            <a:avLst/>
          </a:prstGeom>
        </p:spPr>
      </p:pic>
      <p:cxnSp>
        <p:nvCxnSpPr>
          <p:cNvPr id="10" name="Connecteur en angle 9"/>
          <p:cNvCxnSpPr/>
          <p:nvPr/>
        </p:nvCxnSpPr>
        <p:spPr>
          <a:xfrm>
            <a:off x="4248150" y="4086225"/>
            <a:ext cx="2482324" cy="190500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30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1793"/>
            <a:ext cx="12192000" cy="6856207"/>
          </a:xfrm>
          <a:prstGeom prst="rect">
            <a:avLst/>
          </a:prstGeom>
        </p:spPr>
      </p:pic>
      <p:sp>
        <p:nvSpPr>
          <p:cNvPr id="3" name="Titre 2"/>
          <p:cNvSpPr>
            <a:spLocks noGrp="1"/>
          </p:cNvSpPr>
          <p:nvPr>
            <p:ph type="title"/>
          </p:nvPr>
        </p:nvSpPr>
        <p:spPr/>
        <p:txBody>
          <a:bodyPr/>
          <a:lstStyle/>
          <a:p>
            <a:pPr algn="ctr"/>
            <a:r>
              <a:rPr lang="fr-FR" smtClean="0">
                <a:solidFill>
                  <a:schemeClr val="accent1">
                    <a:lumMod val="50000"/>
                  </a:schemeClr>
                </a:solidFill>
              </a:rPr>
              <a:t>L’Écrit</a:t>
            </a:r>
            <a:endParaRPr lang="fr-FR">
              <a:solidFill>
                <a:schemeClr val="accent1">
                  <a:lumMod val="50000"/>
                </a:schemeClr>
              </a:solidFill>
            </a:endParaRPr>
          </a:p>
        </p:txBody>
      </p:sp>
    </p:spTree>
    <p:extLst>
      <p:ext uri="{BB962C8B-B14F-4D97-AF65-F5344CB8AC3E}">
        <p14:creationId xmlns:p14="http://schemas.microsoft.com/office/powerpoint/2010/main" val="344150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p:txBody>
          <a:bodyPr/>
          <a:lstStyle/>
          <a:p>
            <a:r>
              <a:rPr lang="fr-FR" smtClean="0">
                <a:solidFill>
                  <a:schemeClr val="bg1"/>
                </a:solidFill>
              </a:rPr>
              <a:t>Épreuve écrite</a:t>
            </a:r>
            <a:endParaRPr lang="fr-FR">
              <a:solidFill>
                <a:schemeClr val="bg1"/>
              </a:solidFill>
            </a:endParaRPr>
          </a:p>
        </p:txBody>
      </p:sp>
      <p:sp>
        <p:nvSpPr>
          <p:cNvPr id="2" name="Rectangle 1"/>
          <p:cNvSpPr/>
          <p:nvPr/>
        </p:nvSpPr>
        <p:spPr>
          <a:xfrm>
            <a:off x="228600" y="9525"/>
            <a:ext cx="11734800" cy="6863417"/>
          </a:xfrm>
          <a:prstGeom prst="rect">
            <a:avLst/>
          </a:prstGeom>
        </p:spPr>
        <p:txBody>
          <a:bodyPr wrap="square">
            <a:spAutoFit/>
          </a:bodyPr>
          <a:lstStyle/>
          <a:p>
            <a:pPr algn="ctr"/>
            <a:r>
              <a:rPr lang="fr-FR" b="1" smtClean="0"/>
              <a:t>Épreuve écrite </a:t>
            </a:r>
            <a:endParaRPr lang="fr-FR" b="1"/>
          </a:p>
          <a:p>
            <a:pPr algn="ctr"/>
            <a:r>
              <a:rPr lang="fr-FR" sz="1400" b="1" smtClean="0"/>
              <a:t>Durée </a:t>
            </a:r>
            <a:r>
              <a:rPr lang="fr-FR" sz="1400" b="1"/>
              <a:t>: </a:t>
            </a:r>
            <a:r>
              <a:rPr lang="fr-FR" sz="1400" b="1">
                <a:solidFill>
                  <a:schemeClr val="accent6">
                    <a:lumMod val="75000"/>
                  </a:schemeClr>
                </a:solidFill>
              </a:rPr>
              <a:t>4 </a:t>
            </a:r>
            <a:r>
              <a:rPr lang="fr-FR" sz="1400" b="1" smtClean="0">
                <a:solidFill>
                  <a:schemeClr val="accent6">
                    <a:lumMod val="75000"/>
                  </a:schemeClr>
                </a:solidFill>
              </a:rPr>
              <a:t>heures </a:t>
            </a:r>
            <a:r>
              <a:rPr lang="fr-FR" sz="1400" smtClean="0"/>
              <a:t>- </a:t>
            </a:r>
            <a:r>
              <a:rPr lang="fr-FR" sz="1400" b="1" smtClean="0"/>
              <a:t>Coefficients :  </a:t>
            </a:r>
            <a:r>
              <a:rPr lang="fr-FR" sz="1400" smtClean="0"/>
              <a:t>- </a:t>
            </a:r>
            <a:r>
              <a:rPr lang="fr-FR" sz="1400"/>
              <a:t>baccalauréat </a:t>
            </a:r>
            <a:r>
              <a:rPr lang="fr-FR" sz="1400">
                <a:solidFill>
                  <a:srgbClr val="7030A0"/>
                </a:solidFill>
              </a:rPr>
              <a:t>général</a:t>
            </a:r>
            <a:r>
              <a:rPr lang="fr-FR" sz="1400"/>
              <a:t> </a:t>
            </a:r>
            <a:r>
              <a:rPr lang="fr-FR" sz="1400"/>
              <a:t>: </a:t>
            </a:r>
            <a:r>
              <a:rPr lang="fr-FR" sz="1400" smtClean="0">
                <a:solidFill>
                  <a:srgbClr val="FF0000"/>
                </a:solidFill>
              </a:rPr>
              <a:t>5</a:t>
            </a:r>
            <a:r>
              <a:rPr lang="fr-FR" sz="1400" smtClean="0"/>
              <a:t>  - </a:t>
            </a:r>
            <a:r>
              <a:rPr lang="fr-FR" sz="1400"/>
              <a:t>baccalauréat </a:t>
            </a:r>
            <a:r>
              <a:rPr lang="fr-FR" sz="1400">
                <a:solidFill>
                  <a:srgbClr val="7030A0"/>
                </a:solidFill>
              </a:rPr>
              <a:t>technologique</a:t>
            </a:r>
            <a:r>
              <a:rPr lang="fr-FR" sz="1400"/>
              <a:t> </a:t>
            </a:r>
            <a:r>
              <a:rPr lang="fr-FR" sz="1400"/>
              <a:t>: </a:t>
            </a:r>
            <a:r>
              <a:rPr lang="fr-FR" sz="1400" smtClean="0">
                <a:solidFill>
                  <a:srgbClr val="FF0000"/>
                </a:solidFill>
              </a:rPr>
              <a:t>5</a:t>
            </a:r>
            <a:endParaRPr lang="fr-FR" sz="1400"/>
          </a:p>
          <a:p>
            <a:pPr algn="ctr"/>
            <a:r>
              <a:rPr lang="fr-FR" sz="1600" b="1" smtClean="0"/>
              <a:t>Objectifs</a:t>
            </a:r>
          </a:p>
          <a:p>
            <a:r>
              <a:rPr lang="fr-FR" sz="1400" i="1" smtClean="0"/>
              <a:t>Cette </a:t>
            </a:r>
            <a:r>
              <a:rPr lang="fr-FR" sz="1400" i="1"/>
              <a:t>épreuve permet de vérifier les compétences acquises en français tout au long de la scolarité. Elle évalue les compétences et connaissances </a:t>
            </a:r>
            <a:r>
              <a:rPr lang="fr-FR" sz="1400" i="1"/>
              <a:t>suivantes </a:t>
            </a:r>
            <a:r>
              <a:rPr lang="fr-FR" sz="1400" i="1" smtClean="0"/>
              <a:t>:</a:t>
            </a:r>
          </a:p>
          <a:p>
            <a:pPr marL="171450" indent="-171450">
              <a:buFontTx/>
              <a:buChar char="-"/>
            </a:pPr>
            <a:r>
              <a:rPr lang="fr-FR" sz="1400" i="1" smtClean="0"/>
              <a:t>maîtrise </a:t>
            </a:r>
            <a:r>
              <a:rPr lang="fr-FR" sz="1400" i="1"/>
              <a:t>de la langue et de </a:t>
            </a:r>
            <a:r>
              <a:rPr lang="fr-FR" sz="1400" i="1"/>
              <a:t>l'expression </a:t>
            </a:r>
            <a:r>
              <a:rPr lang="fr-FR" sz="1400" i="1" smtClean="0"/>
              <a:t>;</a:t>
            </a:r>
          </a:p>
          <a:p>
            <a:pPr marL="171450" indent="-171450">
              <a:buFontTx/>
              <a:buChar char="-"/>
            </a:pPr>
            <a:r>
              <a:rPr lang="fr-FR" sz="1400" i="1" smtClean="0"/>
              <a:t>aptitude </a:t>
            </a:r>
            <a:r>
              <a:rPr lang="fr-FR" sz="1400" i="1"/>
              <a:t>à lire, à analyser et à interpréter des textes ;</a:t>
            </a:r>
          </a:p>
          <a:p>
            <a:pPr marL="171450" indent="-171450">
              <a:buFontTx/>
              <a:buChar char="-"/>
            </a:pPr>
            <a:r>
              <a:rPr lang="fr-FR" sz="1400" i="1" smtClean="0"/>
              <a:t>aptitude </a:t>
            </a:r>
            <a:r>
              <a:rPr lang="fr-FR" sz="1400" i="1"/>
              <a:t>à mobiliser une culture littéraire fondée sur les travaux conduits en cours de français, sur une culture et des lectures personnelles, pour traiter d'une question littéraire portant sur l'un des objets d'étude du </a:t>
            </a:r>
            <a:r>
              <a:rPr lang="fr-FR" sz="1400" i="1"/>
              <a:t>programme </a:t>
            </a:r>
            <a:r>
              <a:rPr lang="fr-FR" sz="1400" i="1" smtClean="0"/>
              <a:t>;</a:t>
            </a:r>
          </a:p>
          <a:p>
            <a:pPr marL="171450" indent="-171450">
              <a:buFontTx/>
              <a:buChar char="-"/>
            </a:pPr>
            <a:r>
              <a:rPr lang="fr-FR" sz="1400" i="1" smtClean="0"/>
              <a:t>aptitude </a:t>
            </a:r>
            <a:r>
              <a:rPr lang="fr-FR" sz="1400" i="1"/>
              <a:t>à construire une réflexion en prenant appui sur différents textes, et à prendre en compte d'autres points de vue que le </a:t>
            </a:r>
            <a:r>
              <a:rPr lang="fr-FR" sz="1400" i="1"/>
              <a:t>sien</a:t>
            </a:r>
            <a:r>
              <a:rPr lang="fr-FR" sz="1400" i="1" smtClean="0"/>
              <a:t>.</a:t>
            </a:r>
            <a:endParaRPr lang="fr-FR" sz="1400"/>
          </a:p>
          <a:p>
            <a:pPr algn="ctr"/>
            <a:r>
              <a:rPr lang="fr-FR" sz="1600" b="1" smtClean="0"/>
              <a:t>Structure </a:t>
            </a:r>
            <a:r>
              <a:rPr lang="fr-FR" sz="1600" b="1"/>
              <a:t>et notation</a:t>
            </a:r>
          </a:p>
          <a:p>
            <a:r>
              <a:rPr lang="fr-FR" sz="1400" i="1" smtClean="0"/>
              <a:t>Le </a:t>
            </a:r>
            <a:r>
              <a:rPr lang="fr-FR" sz="1400" i="1"/>
              <a:t>sujet offre le choix entre deux types de travaux d'écriture, liés aux objets d'étude du </a:t>
            </a:r>
            <a:r>
              <a:rPr lang="fr-FR" sz="1400" i="1"/>
              <a:t>programme</a:t>
            </a:r>
            <a:r>
              <a:rPr lang="fr-FR" sz="1400" i="1" smtClean="0"/>
              <a:t>.</a:t>
            </a:r>
          </a:p>
          <a:p>
            <a:r>
              <a:rPr lang="fr-FR" sz="1400" smtClean="0">
                <a:solidFill>
                  <a:srgbClr val="7030A0"/>
                </a:solidFill>
              </a:rPr>
              <a:t>1</a:t>
            </a:r>
            <a:r>
              <a:rPr lang="fr-FR" sz="1400">
                <a:solidFill>
                  <a:srgbClr val="7030A0"/>
                </a:solidFill>
              </a:rPr>
              <a:t>) </a:t>
            </a:r>
            <a:r>
              <a:rPr lang="fr-FR" sz="1400" smtClean="0">
                <a:solidFill>
                  <a:srgbClr val="7030A0"/>
                </a:solidFill>
              </a:rPr>
              <a:t>Pour le </a:t>
            </a:r>
            <a:r>
              <a:rPr lang="fr-FR" sz="1400">
                <a:solidFill>
                  <a:srgbClr val="7030A0"/>
                </a:solidFill>
              </a:rPr>
              <a:t>baccalauréat </a:t>
            </a:r>
            <a:r>
              <a:rPr lang="fr-FR" sz="1400" b="1">
                <a:solidFill>
                  <a:srgbClr val="7030A0"/>
                </a:solidFill>
              </a:rPr>
              <a:t>général</a:t>
            </a:r>
            <a:r>
              <a:rPr lang="fr-FR" sz="1400"/>
              <a:t> : un </a:t>
            </a:r>
            <a:r>
              <a:rPr lang="fr-FR" sz="1400" b="1"/>
              <a:t>commentaire</a:t>
            </a:r>
            <a:r>
              <a:rPr lang="fr-FR" sz="1400"/>
              <a:t> ou une </a:t>
            </a:r>
            <a:r>
              <a:rPr lang="fr-FR" sz="1400" b="1"/>
              <a:t>dissertation</a:t>
            </a:r>
          </a:p>
          <a:p>
            <a:r>
              <a:rPr lang="fr-FR" sz="1200" smtClean="0"/>
              <a:t>Le </a:t>
            </a:r>
            <a:r>
              <a:rPr lang="fr-FR" sz="1200" b="1" smtClean="0"/>
              <a:t>commentaire</a:t>
            </a:r>
            <a:r>
              <a:rPr lang="fr-FR" sz="1200" smtClean="0"/>
              <a:t> </a:t>
            </a:r>
            <a:r>
              <a:rPr lang="fr-FR" sz="1200"/>
              <a:t>porte sur un texte littéraire, en lien avec un des objets d'étude du programme de la classe de première</a:t>
            </a:r>
            <a:r>
              <a:rPr lang="fr-FR" sz="1200"/>
              <a:t>. </a:t>
            </a:r>
            <a:endParaRPr lang="fr-FR" sz="1200" smtClean="0"/>
          </a:p>
          <a:p>
            <a:r>
              <a:rPr lang="fr-FR" sz="1200" smtClean="0"/>
              <a:t>Le </a:t>
            </a:r>
            <a:r>
              <a:rPr lang="fr-FR" sz="1200"/>
              <a:t>candidat compose un devoir qui présente de manière organisée ce qu'il a retenu de sa lecture et justifie par des analyses précises son interprétation et ses jugements personnels</a:t>
            </a:r>
            <a:r>
              <a:rPr lang="fr-FR" sz="1200"/>
              <a:t>. </a:t>
            </a:r>
            <a:endParaRPr lang="fr-FR" sz="1200" smtClean="0"/>
          </a:p>
          <a:p>
            <a:r>
              <a:rPr lang="fr-FR" sz="1200" smtClean="0"/>
              <a:t>Le </a:t>
            </a:r>
            <a:r>
              <a:rPr lang="fr-FR" sz="1200"/>
              <a:t>texte proposé pour le commentaire n'est pas extrait d'une des œuvres au programme</a:t>
            </a:r>
            <a:r>
              <a:rPr lang="fr-FR" sz="1200"/>
              <a:t>. </a:t>
            </a:r>
            <a:endParaRPr lang="fr-FR" sz="1200" smtClean="0"/>
          </a:p>
          <a:p>
            <a:r>
              <a:rPr lang="fr-FR" sz="1200" smtClean="0">
                <a:solidFill>
                  <a:srgbClr val="FF0000"/>
                </a:solidFill>
              </a:rPr>
              <a:t>Cette </a:t>
            </a:r>
            <a:r>
              <a:rPr lang="fr-FR" sz="1200">
                <a:solidFill>
                  <a:srgbClr val="FF0000"/>
                </a:solidFill>
              </a:rPr>
              <a:t>production écrite est notée sur </a:t>
            </a:r>
            <a:r>
              <a:rPr lang="fr-FR" sz="1200">
                <a:solidFill>
                  <a:srgbClr val="FF0000"/>
                </a:solidFill>
              </a:rPr>
              <a:t>20</a:t>
            </a:r>
            <a:r>
              <a:rPr lang="fr-FR" sz="1200" smtClean="0">
                <a:solidFill>
                  <a:srgbClr val="FF0000"/>
                </a:solidFill>
              </a:rPr>
              <a:t>.</a:t>
            </a:r>
          </a:p>
          <a:p>
            <a:r>
              <a:rPr lang="fr-FR" sz="1200" smtClean="0"/>
              <a:t>La </a:t>
            </a:r>
            <a:r>
              <a:rPr lang="fr-FR" sz="1200" b="1"/>
              <a:t>dissertation</a:t>
            </a:r>
            <a:r>
              <a:rPr lang="fr-FR" sz="1200"/>
              <a:t> consiste à conduire une réflexion personnelle organisée sur une question littéraire portant sur l'une des œuvres et sur le parcours associé figurant dans le programme d'œuvres</a:t>
            </a:r>
            <a:r>
              <a:rPr lang="fr-FR" sz="1200"/>
              <a:t>. </a:t>
            </a:r>
            <a:endParaRPr lang="fr-FR" sz="1200" smtClean="0"/>
          </a:p>
          <a:p>
            <a:r>
              <a:rPr lang="fr-FR" sz="1200" smtClean="0"/>
              <a:t>Le </a:t>
            </a:r>
            <a:r>
              <a:rPr lang="fr-FR" sz="1200"/>
              <a:t>candidat choisit l'un des trois sujets de dissertation, chacun étant en rapport avec l'une des œuvres du programme et son parcours associés</a:t>
            </a:r>
            <a:r>
              <a:rPr lang="fr-FR" sz="1200"/>
              <a:t>. </a:t>
            </a:r>
            <a:r>
              <a:rPr lang="fr-FR" sz="1200" smtClean="0"/>
              <a:t>Pour </a:t>
            </a:r>
            <a:r>
              <a:rPr lang="fr-FR" sz="1200"/>
              <a:t>développer son argumentation, le candidat s'appuie sur sa connaissance de l'œuvre et des textes étudiés dans le cadre de l'objet d'étude concerné, ainsi que sur ses lectures et sa culture personnelles</a:t>
            </a:r>
            <a:r>
              <a:rPr lang="fr-FR" sz="1200"/>
              <a:t>. </a:t>
            </a:r>
            <a:endParaRPr lang="fr-FR" sz="1200" smtClean="0"/>
          </a:p>
          <a:p>
            <a:r>
              <a:rPr lang="fr-FR" sz="1200" smtClean="0">
                <a:solidFill>
                  <a:srgbClr val="FF0000"/>
                </a:solidFill>
              </a:rPr>
              <a:t>Cette </a:t>
            </a:r>
            <a:r>
              <a:rPr lang="fr-FR" sz="1200">
                <a:solidFill>
                  <a:srgbClr val="FF0000"/>
                </a:solidFill>
              </a:rPr>
              <a:t>production écrite est notée sur </a:t>
            </a:r>
            <a:r>
              <a:rPr lang="fr-FR" sz="1200">
                <a:solidFill>
                  <a:srgbClr val="FF0000"/>
                </a:solidFill>
              </a:rPr>
              <a:t>20</a:t>
            </a:r>
            <a:r>
              <a:rPr lang="fr-FR" sz="1200" smtClean="0">
                <a:solidFill>
                  <a:srgbClr val="FF0000"/>
                </a:solidFill>
              </a:rPr>
              <a:t>.</a:t>
            </a:r>
          </a:p>
          <a:p>
            <a:r>
              <a:rPr lang="fr-FR" sz="1400" smtClean="0">
                <a:solidFill>
                  <a:srgbClr val="7030A0"/>
                </a:solidFill>
              </a:rPr>
              <a:t>2</a:t>
            </a:r>
            <a:r>
              <a:rPr lang="fr-FR" sz="1400">
                <a:solidFill>
                  <a:srgbClr val="7030A0"/>
                </a:solidFill>
              </a:rPr>
              <a:t>) Pour le baccalauréat </a:t>
            </a:r>
            <a:r>
              <a:rPr lang="fr-FR" sz="1400" b="1">
                <a:solidFill>
                  <a:srgbClr val="7030A0"/>
                </a:solidFill>
              </a:rPr>
              <a:t>technologique</a:t>
            </a:r>
            <a:r>
              <a:rPr lang="fr-FR" sz="1400"/>
              <a:t> : un </a:t>
            </a:r>
            <a:r>
              <a:rPr lang="fr-FR" sz="1400" b="1"/>
              <a:t>commentaire</a:t>
            </a:r>
            <a:r>
              <a:rPr lang="fr-FR" sz="1400"/>
              <a:t> ou une </a:t>
            </a:r>
            <a:r>
              <a:rPr lang="fr-FR" sz="1400" b="1"/>
              <a:t>contraction de texte suivie d'un essai</a:t>
            </a:r>
          </a:p>
          <a:p>
            <a:r>
              <a:rPr lang="fr-FR" sz="1200" smtClean="0"/>
              <a:t>Le </a:t>
            </a:r>
            <a:r>
              <a:rPr lang="fr-FR" sz="1200" b="1"/>
              <a:t>commentaire</a:t>
            </a:r>
            <a:r>
              <a:rPr lang="fr-FR" sz="1200"/>
              <a:t> porte sur un texte littéraire, en lien avec un des objets d'étude du programme de la classe de première, à l'exclusion de l'objet d'étude </a:t>
            </a:r>
            <a:r>
              <a:rPr lang="fr-FR" sz="1200" i="1" u="sng"/>
              <a:t>Littérature d'idées du XVIe au XVIIIe siècle</a:t>
            </a:r>
            <a:r>
              <a:rPr lang="fr-FR" sz="1200"/>
              <a:t>. Le candidat compose un devoir qui présente de manière organisée ce qu'il a retenu de sa lecture et justifie par des analyses précises son interprétation et ses jugements personnels</a:t>
            </a:r>
            <a:r>
              <a:rPr lang="fr-FR" sz="1200"/>
              <a:t>. </a:t>
            </a:r>
            <a:endParaRPr lang="fr-FR" sz="1200" smtClean="0"/>
          </a:p>
          <a:p>
            <a:r>
              <a:rPr lang="fr-FR" sz="1200" smtClean="0"/>
              <a:t>Le </a:t>
            </a:r>
            <a:r>
              <a:rPr lang="fr-FR" sz="1200"/>
              <a:t>sujet est formulé de manière à guider le candidat dans son travail</a:t>
            </a:r>
            <a:r>
              <a:rPr lang="fr-FR" sz="1200"/>
              <a:t>. </a:t>
            </a:r>
            <a:r>
              <a:rPr lang="fr-FR" sz="1200" smtClean="0"/>
              <a:t>Le </a:t>
            </a:r>
            <a:r>
              <a:rPr lang="fr-FR" sz="1200"/>
              <a:t>texte proposé pour le commentaire n'est pas extrait d'une des œuvres au programme</a:t>
            </a:r>
            <a:r>
              <a:rPr lang="fr-FR" sz="1200"/>
              <a:t>. </a:t>
            </a:r>
            <a:endParaRPr lang="fr-FR" sz="1200" smtClean="0"/>
          </a:p>
          <a:p>
            <a:r>
              <a:rPr lang="fr-FR" sz="1200" smtClean="0">
                <a:solidFill>
                  <a:srgbClr val="FF0000"/>
                </a:solidFill>
              </a:rPr>
              <a:t>Cette </a:t>
            </a:r>
            <a:r>
              <a:rPr lang="fr-FR" sz="1200">
                <a:solidFill>
                  <a:srgbClr val="FF0000"/>
                </a:solidFill>
              </a:rPr>
              <a:t>production écrite est notée sur </a:t>
            </a:r>
            <a:r>
              <a:rPr lang="fr-FR" sz="1200">
                <a:solidFill>
                  <a:srgbClr val="FF0000"/>
                </a:solidFill>
              </a:rPr>
              <a:t>20</a:t>
            </a:r>
            <a:r>
              <a:rPr lang="fr-FR" sz="1200" smtClean="0">
                <a:solidFill>
                  <a:srgbClr val="FF0000"/>
                </a:solidFill>
              </a:rPr>
              <a:t>.</a:t>
            </a:r>
          </a:p>
          <a:p>
            <a:r>
              <a:rPr lang="fr-FR" sz="1200" smtClean="0"/>
              <a:t>La </a:t>
            </a:r>
            <a:r>
              <a:rPr lang="fr-FR" sz="1200" b="1"/>
              <a:t>contraction de texte suivie d'un essai </a:t>
            </a:r>
            <a:r>
              <a:rPr lang="fr-FR" sz="1200"/>
              <a:t>permet d'apprécier l'aptitude à reformuler une argumentation de manière précise, en en respectant l'énonciation, la thèse, la composition et le mouvement. Elle prend appui sur un texte relevant d'une forme moderne et contemporaine de la littérature d'idées</a:t>
            </a:r>
            <a:r>
              <a:rPr lang="fr-FR" sz="1200"/>
              <a:t>. </a:t>
            </a:r>
            <a:r>
              <a:rPr lang="fr-FR" sz="1200" smtClean="0"/>
              <a:t>D'une </a:t>
            </a:r>
            <a:r>
              <a:rPr lang="fr-FR" sz="1200"/>
              <a:t>longueur de mille mots environ, ce texte fait l'objet d'un exercice de contraction au quart, avec une marge autorisée de plus ou moins 10 %. Le candidat indique à la fin de l'exercice le nombre de </a:t>
            </a:r>
            <a:r>
              <a:rPr lang="fr-FR" sz="1200"/>
              <a:t>mots </a:t>
            </a:r>
            <a:r>
              <a:rPr lang="fr-FR" sz="1200" smtClean="0"/>
              <a:t>utilisés. Le </a:t>
            </a:r>
            <a:r>
              <a:rPr lang="fr-FR" sz="1200"/>
              <a:t>sujet de l'essai porte sur le thème ou la question que le texte partage avec l'œuvre et le parcours étudiés durant l'année dans le cadre de l'objet d'étude </a:t>
            </a:r>
            <a:r>
              <a:rPr lang="fr-FR" sz="1200" i="1" u="sng"/>
              <a:t>La littérature d'idées du XVIe au XVIIIe siècle</a:t>
            </a:r>
            <a:r>
              <a:rPr lang="fr-FR" sz="1200"/>
              <a:t>. </a:t>
            </a:r>
            <a:r>
              <a:rPr lang="fr-FR" sz="1200" smtClean="0"/>
              <a:t>Pour </a:t>
            </a:r>
            <a:r>
              <a:rPr lang="fr-FR" sz="1200"/>
              <a:t>développer son argumentation, le candidat s'appuie sur sa connaissance de l'œuvre et des textes étudiés pendant l'année ; il peut en outre faire appel à ses lectures et à sa culture </a:t>
            </a:r>
            <a:r>
              <a:rPr lang="fr-FR" sz="1200"/>
              <a:t>personnelles</a:t>
            </a:r>
            <a:r>
              <a:rPr lang="fr-FR" sz="1200" smtClean="0"/>
              <a:t>.</a:t>
            </a:r>
          </a:p>
          <a:p>
            <a:r>
              <a:rPr lang="fr-FR" sz="1200" smtClean="0">
                <a:solidFill>
                  <a:srgbClr val="FF0000"/>
                </a:solidFill>
              </a:rPr>
              <a:t>Cette </a:t>
            </a:r>
            <a:r>
              <a:rPr lang="fr-FR" sz="1200">
                <a:solidFill>
                  <a:srgbClr val="FF0000"/>
                </a:solidFill>
              </a:rPr>
              <a:t>production écrite est notée sur 20 </a:t>
            </a:r>
            <a:r>
              <a:rPr lang="fr-FR" sz="1200"/>
              <a:t>: la  contraction de texte </a:t>
            </a:r>
            <a:r>
              <a:rPr lang="fr-FR" sz="1200">
                <a:solidFill>
                  <a:srgbClr val="FF0000"/>
                </a:solidFill>
              </a:rPr>
              <a:t>sur 10 </a:t>
            </a:r>
            <a:r>
              <a:rPr lang="fr-FR" sz="1200"/>
              <a:t>et l'essai </a:t>
            </a:r>
            <a:r>
              <a:rPr lang="fr-FR" sz="1200">
                <a:solidFill>
                  <a:srgbClr val="FF0000"/>
                </a:solidFill>
              </a:rPr>
              <a:t>sur 10</a:t>
            </a:r>
            <a:r>
              <a:rPr lang="fr-FR" sz="1200"/>
              <a:t>.</a:t>
            </a:r>
          </a:p>
        </p:txBody>
      </p:sp>
    </p:spTree>
    <p:extLst>
      <p:ext uri="{BB962C8B-B14F-4D97-AF65-F5344CB8AC3E}">
        <p14:creationId xmlns:p14="http://schemas.microsoft.com/office/powerpoint/2010/main" val="816109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p:txBody>
          <a:bodyPr/>
          <a:lstStyle/>
          <a:p>
            <a:r>
              <a:rPr lang="fr-FR" smtClean="0">
                <a:solidFill>
                  <a:schemeClr val="bg1"/>
                </a:solidFill>
              </a:rPr>
              <a:t>Épreuve écrite :</a:t>
            </a:r>
            <a:r>
              <a:rPr lang="fr-FR" baseline="0" smtClean="0">
                <a:solidFill>
                  <a:schemeClr val="bg1"/>
                </a:solidFill>
              </a:rPr>
              <a:t> Bac technologique</a:t>
            </a:r>
            <a:endParaRPr lang="fr-FR">
              <a:solidFill>
                <a:schemeClr val="bg1"/>
              </a:solidFill>
            </a:endParaRPr>
          </a:p>
        </p:txBody>
      </p:sp>
      <p:sp>
        <p:nvSpPr>
          <p:cNvPr id="2" name="Rectangle 1"/>
          <p:cNvSpPr/>
          <p:nvPr/>
        </p:nvSpPr>
        <p:spPr>
          <a:xfrm>
            <a:off x="257174" y="28575"/>
            <a:ext cx="11610975" cy="6771084"/>
          </a:xfrm>
          <a:prstGeom prst="rect">
            <a:avLst/>
          </a:prstGeom>
        </p:spPr>
        <p:txBody>
          <a:bodyPr wrap="square">
            <a:spAutoFit/>
          </a:bodyPr>
          <a:lstStyle/>
          <a:p>
            <a:pPr algn="ctr"/>
            <a:r>
              <a:rPr lang="fr-FR" b="1" smtClean="0"/>
              <a:t>Épreuve écrite </a:t>
            </a:r>
            <a:endParaRPr lang="fr-FR" b="1"/>
          </a:p>
          <a:p>
            <a:pPr algn="ctr"/>
            <a:r>
              <a:rPr lang="fr-FR" sz="1400" b="1" smtClean="0"/>
              <a:t>Durée </a:t>
            </a:r>
            <a:r>
              <a:rPr lang="fr-FR" sz="1400" b="1"/>
              <a:t>: </a:t>
            </a:r>
            <a:r>
              <a:rPr lang="fr-FR" sz="1400" b="1">
                <a:solidFill>
                  <a:schemeClr val="accent6">
                    <a:lumMod val="75000"/>
                  </a:schemeClr>
                </a:solidFill>
              </a:rPr>
              <a:t>4 </a:t>
            </a:r>
            <a:r>
              <a:rPr lang="fr-FR" sz="1400" b="1" smtClean="0">
                <a:solidFill>
                  <a:schemeClr val="accent6">
                    <a:lumMod val="75000"/>
                  </a:schemeClr>
                </a:solidFill>
              </a:rPr>
              <a:t>heures </a:t>
            </a:r>
            <a:r>
              <a:rPr lang="fr-FR" sz="1400" smtClean="0"/>
              <a:t>– </a:t>
            </a:r>
            <a:r>
              <a:rPr lang="fr-FR" sz="1400" b="1" smtClean="0"/>
              <a:t>Coefficient </a:t>
            </a:r>
            <a:r>
              <a:rPr lang="fr-FR" sz="1400" smtClean="0"/>
              <a:t>baccalauréat </a:t>
            </a:r>
            <a:r>
              <a:rPr lang="fr-FR" sz="1400">
                <a:solidFill>
                  <a:srgbClr val="7030A0"/>
                </a:solidFill>
              </a:rPr>
              <a:t>technologique</a:t>
            </a:r>
            <a:r>
              <a:rPr lang="fr-FR" sz="1400"/>
              <a:t> </a:t>
            </a:r>
            <a:r>
              <a:rPr lang="fr-FR" sz="1400"/>
              <a:t>: </a:t>
            </a:r>
            <a:r>
              <a:rPr lang="fr-FR" sz="1400" smtClean="0">
                <a:solidFill>
                  <a:srgbClr val="FF0000"/>
                </a:solidFill>
              </a:rPr>
              <a:t>5</a:t>
            </a:r>
          </a:p>
          <a:p>
            <a:pPr algn="ctr"/>
            <a:endParaRPr lang="fr-FR" sz="1400"/>
          </a:p>
          <a:p>
            <a:pPr algn="ctr"/>
            <a:r>
              <a:rPr lang="fr-FR" sz="1600" b="1" smtClean="0"/>
              <a:t>Objectifs</a:t>
            </a:r>
            <a:endParaRPr lang="fr-FR" sz="1400" b="1" smtClean="0"/>
          </a:p>
          <a:p>
            <a:r>
              <a:rPr lang="fr-FR" sz="1400" i="1" smtClean="0"/>
              <a:t>Cette </a:t>
            </a:r>
            <a:r>
              <a:rPr lang="fr-FR" sz="1400" i="1"/>
              <a:t>épreuve permet de vérifier les compétences acquises en français tout au long de la scolarité. Elle évalue les compétences et connaissances </a:t>
            </a:r>
            <a:r>
              <a:rPr lang="fr-FR" sz="1400" i="1"/>
              <a:t>suivantes </a:t>
            </a:r>
            <a:r>
              <a:rPr lang="fr-FR" sz="1400" i="1" smtClean="0"/>
              <a:t>:</a:t>
            </a:r>
          </a:p>
          <a:p>
            <a:pPr marL="171450" indent="-171450">
              <a:buFontTx/>
              <a:buChar char="-"/>
            </a:pPr>
            <a:r>
              <a:rPr lang="fr-FR" sz="1400" i="1" smtClean="0"/>
              <a:t>maîtrise </a:t>
            </a:r>
            <a:r>
              <a:rPr lang="fr-FR" sz="1400" i="1"/>
              <a:t>de la langue et de </a:t>
            </a:r>
            <a:r>
              <a:rPr lang="fr-FR" sz="1400" i="1"/>
              <a:t>l'expression </a:t>
            </a:r>
            <a:r>
              <a:rPr lang="fr-FR" sz="1400" i="1" smtClean="0"/>
              <a:t>;</a:t>
            </a:r>
          </a:p>
          <a:p>
            <a:pPr marL="171450" indent="-171450">
              <a:buFontTx/>
              <a:buChar char="-"/>
            </a:pPr>
            <a:r>
              <a:rPr lang="fr-FR" sz="1400" i="1" smtClean="0"/>
              <a:t>aptitude </a:t>
            </a:r>
            <a:r>
              <a:rPr lang="fr-FR" sz="1400" i="1"/>
              <a:t>à lire, à analyser et à interpréter des textes ;</a:t>
            </a:r>
          </a:p>
          <a:p>
            <a:pPr marL="171450" indent="-171450">
              <a:buFontTx/>
              <a:buChar char="-"/>
            </a:pPr>
            <a:r>
              <a:rPr lang="fr-FR" sz="1400" i="1" smtClean="0"/>
              <a:t>aptitude </a:t>
            </a:r>
            <a:r>
              <a:rPr lang="fr-FR" sz="1400" i="1"/>
              <a:t>à mobiliser une culture littéraire fondée sur les travaux conduits en cours de français, sur une culture et des lectures personnelles, pour traiter d'une question littéraire portant sur l'un des objets d'étude du </a:t>
            </a:r>
            <a:r>
              <a:rPr lang="fr-FR" sz="1400" i="1"/>
              <a:t>programme </a:t>
            </a:r>
            <a:r>
              <a:rPr lang="fr-FR" sz="1400" i="1" smtClean="0"/>
              <a:t>;</a:t>
            </a:r>
          </a:p>
          <a:p>
            <a:pPr marL="171450" indent="-171450">
              <a:buFontTx/>
              <a:buChar char="-"/>
            </a:pPr>
            <a:r>
              <a:rPr lang="fr-FR" sz="1400" i="1" smtClean="0"/>
              <a:t>aptitude </a:t>
            </a:r>
            <a:r>
              <a:rPr lang="fr-FR" sz="1400" i="1"/>
              <a:t>à construire une réflexion en prenant appui sur différents textes, et à prendre en compte d'autres points de vue que le </a:t>
            </a:r>
            <a:r>
              <a:rPr lang="fr-FR" sz="1400" i="1"/>
              <a:t>sien</a:t>
            </a:r>
            <a:r>
              <a:rPr lang="fr-FR" sz="1400" i="1" smtClean="0"/>
              <a:t>.</a:t>
            </a:r>
          </a:p>
          <a:p>
            <a:pPr marL="171450" indent="-171450">
              <a:buFontTx/>
              <a:buChar char="-"/>
            </a:pPr>
            <a:endParaRPr lang="fr-FR" sz="1400"/>
          </a:p>
          <a:p>
            <a:pPr algn="ctr"/>
            <a:r>
              <a:rPr lang="fr-FR" sz="1600" b="1" smtClean="0"/>
              <a:t>Structure </a:t>
            </a:r>
            <a:r>
              <a:rPr lang="fr-FR" sz="1600" b="1"/>
              <a:t>et notation</a:t>
            </a:r>
          </a:p>
          <a:p>
            <a:r>
              <a:rPr lang="fr-FR" sz="1400" i="1" smtClean="0"/>
              <a:t>Le </a:t>
            </a:r>
            <a:r>
              <a:rPr lang="fr-FR" sz="1400" i="1"/>
              <a:t>sujet offre le choix entre deux types de travaux d'écriture, liés aux objets d'étude du </a:t>
            </a:r>
            <a:r>
              <a:rPr lang="fr-FR" sz="1400" i="1"/>
              <a:t>programme</a:t>
            </a:r>
            <a:r>
              <a:rPr lang="fr-FR" sz="1400" i="1" smtClean="0"/>
              <a:t>.</a:t>
            </a:r>
          </a:p>
          <a:p>
            <a:r>
              <a:rPr lang="fr-FR" sz="1400" smtClean="0">
                <a:solidFill>
                  <a:srgbClr val="7030A0"/>
                </a:solidFill>
              </a:rPr>
              <a:t>1) Pour le baccalauréat </a:t>
            </a:r>
            <a:r>
              <a:rPr lang="fr-FR" sz="1400" b="1" smtClean="0">
                <a:solidFill>
                  <a:srgbClr val="7030A0"/>
                </a:solidFill>
              </a:rPr>
              <a:t>général</a:t>
            </a:r>
            <a:r>
              <a:rPr lang="fr-FR" sz="1400" smtClean="0"/>
              <a:t> : un </a:t>
            </a:r>
            <a:r>
              <a:rPr lang="fr-FR" sz="1400" b="1" smtClean="0"/>
              <a:t>commentaire</a:t>
            </a:r>
            <a:r>
              <a:rPr lang="fr-FR" sz="1400" smtClean="0"/>
              <a:t> ou une </a:t>
            </a:r>
            <a:r>
              <a:rPr lang="fr-FR" sz="1400" b="1" smtClean="0"/>
              <a:t>dissertation</a:t>
            </a:r>
          </a:p>
          <a:p>
            <a:r>
              <a:rPr lang="fr-FR" sz="1200" smtClean="0">
                <a:solidFill>
                  <a:srgbClr val="FF0000"/>
                </a:solidFill>
              </a:rPr>
              <a:t>[…]</a:t>
            </a:r>
          </a:p>
          <a:p>
            <a:endParaRPr lang="fr-FR" sz="1200">
              <a:solidFill>
                <a:srgbClr val="FF0000"/>
              </a:solidFill>
            </a:endParaRPr>
          </a:p>
          <a:p>
            <a:r>
              <a:rPr lang="fr-FR" sz="1400" smtClean="0">
                <a:solidFill>
                  <a:srgbClr val="7030A0"/>
                </a:solidFill>
              </a:rPr>
              <a:t>2</a:t>
            </a:r>
            <a:r>
              <a:rPr lang="fr-FR" sz="1400">
                <a:solidFill>
                  <a:srgbClr val="7030A0"/>
                </a:solidFill>
              </a:rPr>
              <a:t>) Pour le baccalauréat </a:t>
            </a:r>
            <a:r>
              <a:rPr lang="fr-FR" sz="1400" b="1">
                <a:solidFill>
                  <a:srgbClr val="7030A0"/>
                </a:solidFill>
              </a:rPr>
              <a:t>technologique</a:t>
            </a:r>
            <a:r>
              <a:rPr lang="fr-FR" sz="1400"/>
              <a:t> : un </a:t>
            </a:r>
            <a:r>
              <a:rPr lang="fr-FR" sz="1400" b="1"/>
              <a:t>commentaire</a:t>
            </a:r>
            <a:r>
              <a:rPr lang="fr-FR" sz="1400"/>
              <a:t> ou une </a:t>
            </a:r>
            <a:r>
              <a:rPr lang="fr-FR" sz="1400" b="1"/>
              <a:t>contraction de texte suivie </a:t>
            </a:r>
            <a:r>
              <a:rPr lang="fr-FR" sz="1400" b="1"/>
              <a:t>d'un </a:t>
            </a:r>
            <a:r>
              <a:rPr lang="fr-FR" sz="1400" b="1" smtClean="0"/>
              <a:t>essai</a:t>
            </a:r>
          </a:p>
          <a:p>
            <a:endParaRPr lang="fr-FR" sz="1400" b="1"/>
          </a:p>
          <a:p>
            <a:r>
              <a:rPr lang="fr-FR" sz="1400" smtClean="0"/>
              <a:t>Le </a:t>
            </a:r>
            <a:r>
              <a:rPr lang="fr-FR" sz="1400" b="1"/>
              <a:t>commentaire</a:t>
            </a:r>
            <a:r>
              <a:rPr lang="fr-FR" sz="1400"/>
              <a:t> porte sur un texte littéraire, en lien avec un des objets d'étude du programme de la classe de première, à l'exclusion de l'objet d'étude </a:t>
            </a:r>
            <a:r>
              <a:rPr lang="fr-FR" sz="1400" i="1" u="sng"/>
              <a:t>Littérature d'idées du XVIe au XVIIIe siècle</a:t>
            </a:r>
            <a:r>
              <a:rPr lang="fr-FR" sz="1400"/>
              <a:t>. Le candidat compose un devoir qui présente de manière organisée ce qu'il a retenu de sa lecture et justifie par des analyses précises son interprétation et ses jugements personnels</a:t>
            </a:r>
            <a:r>
              <a:rPr lang="fr-FR" sz="1400"/>
              <a:t>. </a:t>
            </a:r>
            <a:endParaRPr lang="fr-FR" sz="1400" smtClean="0"/>
          </a:p>
          <a:p>
            <a:r>
              <a:rPr lang="fr-FR" sz="1400" smtClean="0"/>
              <a:t>Le </a:t>
            </a:r>
            <a:r>
              <a:rPr lang="fr-FR" sz="1400"/>
              <a:t>sujet est formulé de manière à guider le candidat dans son travail</a:t>
            </a:r>
            <a:r>
              <a:rPr lang="fr-FR" sz="1400"/>
              <a:t>. </a:t>
            </a:r>
            <a:r>
              <a:rPr lang="fr-FR" sz="1400" smtClean="0"/>
              <a:t>Le </a:t>
            </a:r>
            <a:r>
              <a:rPr lang="fr-FR" sz="1400"/>
              <a:t>texte proposé pour le commentaire n'est pas extrait d'une des œuvres au programme</a:t>
            </a:r>
            <a:r>
              <a:rPr lang="fr-FR" sz="1400"/>
              <a:t>. </a:t>
            </a:r>
            <a:endParaRPr lang="fr-FR" sz="1400" smtClean="0"/>
          </a:p>
          <a:p>
            <a:r>
              <a:rPr lang="fr-FR" sz="1400" smtClean="0">
                <a:solidFill>
                  <a:srgbClr val="FF0000"/>
                </a:solidFill>
              </a:rPr>
              <a:t>Cette </a:t>
            </a:r>
            <a:r>
              <a:rPr lang="fr-FR" sz="1400">
                <a:solidFill>
                  <a:srgbClr val="FF0000"/>
                </a:solidFill>
              </a:rPr>
              <a:t>production écrite est notée sur </a:t>
            </a:r>
            <a:r>
              <a:rPr lang="fr-FR" sz="1400" b="1">
                <a:solidFill>
                  <a:srgbClr val="FF0000"/>
                </a:solidFill>
              </a:rPr>
              <a:t>20</a:t>
            </a:r>
            <a:r>
              <a:rPr lang="fr-FR" sz="1400" smtClean="0">
                <a:solidFill>
                  <a:srgbClr val="FF0000"/>
                </a:solidFill>
              </a:rPr>
              <a:t>.</a:t>
            </a:r>
          </a:p>
          <a:p>
            <a:endParaRPr lang="fr-FR" sz="1200">
              <a:solidFill>
                <a:srgbClr val="FF0000"/>
              </a:solidFill>
            </a:endParaRPr>
          </a:p>
          <a:p>
            <a:r>
              <a:rPr lang="fr-FR" sz="1400" smtClean="0"/>
              <a:t>La </a:t>
            </a:r>
            <a:r>
              <a:rPr lang="fr-FR" sz="1400" b="1"/>
              <a:t>contraction de texte suivie d'un essai </a:t>
            </a:r>
            <a:r>
              <a:rPr lang="fr-FR" sz="1400"/>
              <a:t>permet d'apprécier l'aptitude à reformuler une argumentation de manière précise, en en respectant l'énonciation, la thèse, la composition et le mouvement. Elle prend appui sur un texte relevant d'une forme moderne et contemporaine de la littérature d'idées</a:t>
            </a:r>
            <a:r>
              <a:rPr lang="fr-FR" sz="1400"/>
              <a:t>. </a:t>
            </a:r>
            <a:r>
              <a:rPr lang="fr-FR" sz="1400" smtClean="0"/>
              <a:t>D'une </a:t>
            </a:r>
            <a:r>
              <a:rPr lang="fr-FR" sz="1400"/>
              <a:t>longueur de mille mots environ, ce texte fait l'objet d'un exercice de contraction au quart, avec une marge autorisée de plus ou moins 10 %. Le candidat indique à la fin de l'exercice le nombre de </a:t>
            </a:r>
            <a:r>
              <a:rPr lang="fr-FR" sz="1400"/>
              <a:t>mots </a:t>
            </a:r>
            <a:r>
              <a:rPr lang="fr-FR" sz="1400" smtClean="0"/>
              <a:t>utilisés. Le </a:t>
            </a:r>
            <a:r>
              <a:rPr lang="fr-FR" sz="1400"/>
              <a:t>sujet de l'essai porte sur le thème ou la question que le texte partage avec l'œuvre et le parcours étudiés durant l'année dans le cadre de l'objet d'étude </a:t>
            </a:r>
            <a:r>
              <a:rPr lang="fr-FR" sz="1400" i="1" u="sng"/>
              <a:t>La littérature d'idées du XVIe au XVIIIe siècle</a:t>
            </a:r>
            <a:r>
              <a:rPr lang="fr-FR" sz="1400"/>
              <a:t>. </a:t>
            </a:r>
            <a:r>
              <a:rPr lang="fr-FR" sz="1400" smtClean="0"/>
              <a:t>Pour </a:t>
            </a:r>
            <a:r>
              <a:rPr lang="fr-FR" sz="1400"/>
              <a:t>développer son argumentation, le candidat s'appuie sur sa connaissance de l'œuvre et des textes étudiés pendant l'année ; il peut en outre faire appel à ses lectures et à sa culture </a:t>
            </a:r>
            <a:r>
              <a:rPr lang="fr-FR" sz="1400"/>
              <a:t>personnelles</a:t>
            </a:r>
            <a:r>
              <a:rPr lang="fr-FR" sz="1400" smtClean="0"/>
              <a:t>.</a:t>
            </a:r>
          </a:p>
          <a:p>
            <a:r>
              <a:rPr lang="fr-FR" sz="1400" smtClean="0">
                <a:solidFill>
                  <a:srgbClr val="FF0000"/>
                </a:solidFill>
              </a:rPr>
              <a:t>Cette </a:t>
            </a:r>
            <a:r>
              <a:rPr lang="fr-FR" sz="1400">
                <a:solidFill>
                  <a:srgbClr val="FF0000"/>
                </a:solidFill>
              </a:rPr>
              <a:t>production écrite est notée sur </a:t>
            </a:r>
            <a:r>
              <a:rPr lang="fr-FR" sz="1400" b="1">
                <a:solidFill>
                  <a:srgbClr val="FF0000"/>
                </a:solidFill>
              </a:rPr>
              <a:t>20</a:t>
            </a:r>
            <a:r>
              <a:rPr lang="fr-FR" sz="1400">
                <a:solidFill>
                  <a:srgbClr val="FF0000"/>
                </a:solidFill>
              </a:rPr>
              <a:t> </a:t>
            </a:r>
            <a:r>
              <a:rPr lang="fr-FR" sz="1400"/>
              <a:t>: la  contraction de texte </a:t>
            </a:r>
            <a:r>
              <a:rPr lang="fr-FR" sz="1400">
                <a:solidFill>
                  <a:srgbClr val="FF0000"/>
                </a:solidFill>
              </a:rPr>
              <a:t>sur </a:t>
            </a:r>
            <a:r>
              <a:rPr lang="fr-FR" sz="1400" b="1">
                <a:solidFill>
                  <a:srgbClr val="FF0000"/>
                </a:solidFill>
              </a:rPr>
              <a:t>10</a:t>
            </a:r>
            <a:r>
              <a:rPr lang="fr-FR" sz="1400">
                <a:solidFill>
                  <a:srgbClr val="FF0000"/>
                </a:solidFill>
              </a:rPr>
              <a:t> </a:t>
            </a:r>
            <a:r>
              <a:rPr lang="fr-FR" sz="1400"/>
              <a:t>et l'essai </a:t>
            </a:r>
            <a:r>
              <a:rPr lang="fr-FR" sz="1400">
                <a:solidFill>
                  <a:srgbClr val="FF0000"/>
                </a:solidFill>
              </a:rPr>
              <a:t>sur </a:t>
            </a:r>
            <a:r>
              <a:rPr lang="fr-FR" sz="1400" b="1">
                <a:solidFill>
                  <a:srgbClr val="FF0000"/>
                </a:solidFill>
              </a:rPr>
              <a:t>10</a:t>
            </a:r>
            <a:r>
              <a:rPr lang="fr-FR" sz="1400"/>
              <a:t>.</a:t>
            </a:r>
          </a:p>
        </p:txBody>
      </p:sp>
    </p:spTree>
    <p:extLst>
      <p:ext uri="{BB962C8B-B14F-4D97-AF65-F5344CB8AC3E}">
        <p14:creationId xmlns:p14="http://schemas.microsoft.com/office/powerpoint/2010/main" val="52050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6874345"/>
          </a:xfrm>
          <a:prstGeom prst="rect">
            <a:avLst/>
          </a:prstGeom>
        </p:spPr>
      </p:pic>
      <p:sp>
        <p:nvSpPr>
          <p:cNvPr id="3" name="Titre 2"/>
          <p:cNvSpPr>
            <a:spLocks noGrp="1"/>
          </p:cNvSpPr>
          <p:nvPr>
            <p:ph type="title"/>
          </p:nvPr>
        </p:nvSpPr>
        <p:spPr>
          <a:xfrm>
            <a:off x="0" y="1428750"/>
            <a:ext cx="5591175" cy="1325563"/>
          </a:xfrm>
        </p:spPr>
        <p:txBody>
          <a:bodyPr/>
          <a:lstStyle/>
          <a:p>
            <a:pPr algn="ctr"/>
            <a:r>
              <a:rPr lang="fr-FR" smtClean="0">
                <a:solidFill>
                  <a:schemeClr val="accent1">
                    <a:lumMod val="50000"/>
                  </a:schemeClr>
                </a:solidFill>
              </a:rPr>
              <a:t>L’Oral</a:t>
            </a:r>
            <a:endParaRPr lang="fr-FR">
              <a:solidFill>
                <a:schemeClr val="accent1">
                  <a:lumMod val="50000"/>
                </a:schemeClr>
              </a:solidFill>
            </a:endParaRPr>
          </a:p>
        </p:txBody>
      </p:sp>
    </p:spTree>
    <p:extLst>
      <p:ext uri="{BB962C8B-B14F-4D97-AF65-F5344CB8AC3E}">
        <p14:creationId xmlns:p14="http://schemas.microsoft.com/office/powerpoint/2010/main" val="2748770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p:txBody>
          <a:bodyPr/>
          <a:lstStyle/>
          <a:p>
            <a:r>
              <a:rPr lang="fr-FR" smtClean="0">
                <a:solidFill>
                  <a:schemeClr val="bg1"/>
                </a:solidFill>
              </a:rPr>
              <a:t>Épreuve orale</a:t>
            </a:r>
            <a:endParaRPr lang="fr-FR">
              <a:solidFill>
                <a:schemeClr val="bg1"/>
              </a:solidFill>
            </a:endParaRPr>
          </a:p>
        </p:txBody>
      </p:sp>
      <p:sp>
        <p:nvSpPr>
          <p:cNvPr id="2" name="Rectangle 1"/>
          <p:cNvSpPr/>
          <p:nvPr/>
        </p:nvSpPr>
        <p:spPr>
          <a:xfrm>
            <a:off x="304799" y="107950"/>
            <a:ext cx="11582401" cy="634019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b="1" i="0" u="none" strike="noStrike" kern="1200" cap="none" spc="0" normalizeH="0" baseline="0" noProof="0">
                <a:ln>
                  <a:noFill/>
                </a:ln>
                <a:solidFill>
                  <a:prstClr val="black"/>
                </a:solidFill>
                <a:effectLst/>
                <a:uLnTx/>
                <a:uFillTx/>
                <a:latin typeface="Calibri" panose="020F0502020204030204"/>
                <a:ea typeface="+mn-ea"/>
                <a:cs typeface="+mn-cs"/>
              </a:rPr>
              <a:t>Épreuve orale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smtClean="0">
                <a:ln>
                  <a:noFill/>
                </a:ln>
                <a:solidFill>
                  <a:prstClr val="black"/>
                </a:solidFill>
                <a:effectLst/>
                <a:uLnTx/>
                <a:uFillTx/>
                <a:latin typeface="Calibri" panose="020F0502020204030204"/>
                <a:ea typeface="+mn-ea"/>
                <a:cs typeface="+mn-cs"/>
              </a:rPr>
              <a:t>Durée</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600" b="1" i="0" u="none" strike="noStrike" kern="1200" cap="none" spc="0" normalizeH="0" baseline="0" noProof="0">
                <a:ln>
                  <a:noFill/>
                </a:ln>
                <a:solidFill>
                  <a:schemeClr val="accent6">
                    <a:lumMod val="75000"/>
                  </a:schemeClr>
                </a:solidFill>
                <a:effectLst/>
                <a:uLnTx/>
                <a:uFillTx/>
                <a:latin typeface="Calibri" panose="020F0502020204030204"/>
                <a:ea typeface="+mn-ea"/>
                <a:cs typeface="+mn-cs"/>
              </a:rPr>
              <a:t>20</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600" b="1" i="0" u="none" strike="noStrike" kern="1200" cap="none" spc="0" normalizeH="0" baseline="0" noProof="0" smtClean="0">
                <a:ln>
                  <a:noFill/>
                </a:ln>
                <a:solidFill>
                  <a:schemeClr val="accent6">
                    <a:lumMod val="75000"/>
                  </a:schemeClr>
                </a:solidFill>
                <a:effectLst/>
                <a:uLnTx/>
                <a:uFillTx/>
                <a:latin typeface="Calibri" panose="020F0502020204030204"/>
                <a:ea typeface="+mn-ea"/>
                <a:cs typeface="+mn-cs"/>
              </a:rPr>
              <a:t>minutes</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 </a:t>
            </a:r>
            <a:r>
              <a:rPr kumimoji="0" lang="fr-FR" sz="1600" b="1" i="0" u="none" strike="noStrike" kern="1200" cap="none" spc="0" normalizeH="0" baseline="0" noProof="0" smtClean="0">
                <a:ln>
                  <a:noFill/>
                </a:ln>
                <a:solidFill>
                  <a:prstClr val="black"/>
                </a:solidFill>
                <a:effectLst/>
                <a:uLnTx/>
                <a:uFillTx/>
                <a:latin typeface="Calibri" panose="020F0502020204030204"/>
                <a:ea typeface="+mn-ea"/>
                <a:cs typeface="+mn-cs"/>
              </a:rPr>
              <a:t>Préparation</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600" b="1" i="0" u="none" strike="noStrike" kern="1200" cap="none" spc="0" normalizeH="0" baseline="0" noProof="0">
                <a:ln>
                  <a:noFill/>
                </a:ln>
                <a:solidFill>
                  <a:schemeClr val="accent6">
                    <a:lumMod val="75000"/>
                  </a:schemeClr>
                </a:solidFill>
                <a:effectLst/>
                <a:uLnTx/>
                <a:uFillTx/>
                <a:latin typeface="Calibri" panose="020F0502020204030204"/>
                <a:ea typeface="+mn-ea"/>
                <a:cs typeface="+mn-cs"/>
              </a:rPr>
              <a:t>30</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600" b="1" i="0" u="none" strike="noStrike" kern="1200" cap="none" spc="0" normalizeH="0" baseline="0" noProof="0" smtClean="0">
                <a:ln>
                  <a:noFill/>
                </a:ln>
                <a:solidFill>
                  <a:schemeClr val="accent6">
                    <a:lumMod val="75000"/>
                  </a:schemeClr>
                </a:solidFill>
                <a:effectLst/>
                <a:uLnTx/>
                <a:uFillTx/>
                <a:latin typeface="Calibri" panose="020F0502020204030204"/>
                <a:ea typeface="+mn-ea"/>
                <a:cs typeface="+mn-cs"/>
              </a:rPr>
              <a:t>minutes</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 </a:t>
            </a:r>
            <a:r>
              <a:rPr kumimoji="0" lang="fr-FR" sz="1600" b="1" i="0" u="none" strike="noStrike" kern="1200" cap="none" spc="0" normalizeH="0" baseline="0" noProof="0" smtClean="0">
                <a:ln>
                  <a:noFill/>
                </a:ln>
                <a:solidFill>
                  <a:prstClr val="black"/>
                </a:solidFill>
                <a:effectLst/>
                <a:uLnTx/>
                <a:uFillTx/>
                <a:latin typeface="Calibri" panose="020F0502020204030204"/>
                <a:ea typeface="+mn-ea"/>
                <a:cs typeface="+mn-cs"/>
              </a:rPr>
              <a:t>Coefficients</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 - </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baccalauréat </a:t>
            </a:r>
            <a:r>
              <a:rPr kumimoji="0" lang="fr-FR" sz="1600" b="1" i="0" u="none" strike="noStrike" kern="1200" cap="none" spc="0" normalizeH="0" baseline="0" noProof="0">
                <a:ln>
                  <a:noFill/>
                </a:ln>
                <a:solidFill>
                  <a:srgbClr val="7030A0"/>
                </a:solidFill>
                <a:effectLst/>
                <a:uLnTx/>
                <a:uFillTx/>
                <a:latin typeface="Calibri" panose="020F0502020204030204"/>
                <a:ea typeface="+mn-ea"/>
                <a:cs typeface="+mn-cs"/>
              </a:rPr>
              <a:t>général</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 </a:t>
            </a:r>
            <a:r>
              <a:rPr kumimoji="0" lang="fr-FR" sz="1600" b="0" i="0" u="none" strike="noStrike" kern="1200" cap="none" spc="0" normalizeH="0" baseline="0" noProof="0" smtClean="0">
                <a:ln>
                  <a:noFill/>
                </a:ln>
                <a:solidFill>
                  <a:srgbClr val="FF0000"/>
                </a:solidFill>
                <a:effectLst/>
                <a:uLnTx/>
                <a:uFillTx/>
                <a:latin typeface="Calibri" panose="020F0502020204030204"/>
                <a:ea typeface="+mn-ea"/>
                <a:cs typeface="+mn-cs"/>
              </a:rPr>
              <a:t>5</a:t>
            </a:r>
            <a:r>
              <a:rPr kumimoji="0" lang="fr-FR" sz="1600" b="0" i="0" u="none" strike="noStrike" kern="1200" cap="none" spc="0" normalizeH="0" baseline="0" noProof="0" smtClean="0">
                <a:ln>
                  <a:noFill/>
                </a:ln>
                <a:solidFill>
                  <a:prstClr val="black"/>
                </a:solidFill>
                <a:effectLst/>
                <a:uLnTx/>
                <a:uFillTx/>
                <a:latin typeface="Calibri" panose="020F0502020204030204"/>
                <a:ea typeface="+mn-ea"/>
                <a:cs typeface="+mn-cs"/>
              </a:rPr>
              <a:t> - </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baccalauréat </a:t>
            </a:r>
            <a:r>
              <a:rPr kumimoji="0" lang="fr-FR" sz="1600" b="1" i="0" u="none" strike="noStrike" kern="1200" cap="none" spc="0" normalizeH="0" baseline="0" noProof="0">
                <a:ln>
                  <a:noFill/>
                </a:ln>
                <a:solidFill>
                  <a:srgbClr val="7030A0"/>
                </a:solidFill>
                <a:effectLst/>
                <a:uLnTx/>
                <a:uFillTx/>
                <a:latin typeface="Calibri" panose="020F0502020204030204"/>
                <a:ea typeface="+mn-ea"/>
                <a:cs typeface="+mn-cs"/>
              </a:rPr>
              <a:t>technologique</a:t>
            </a:r>
            <a:r>
              <a:rPr kumimoji="0" lang="fr-FR" sz="1600" b="0" i="0" u="none" strike="noStrike" kern="1200" cap="none" spc="0" normalizeH="0" baseline="0" noProof="0">
                <a:ln>
                  <a:noFill/>
                </a:ln>
                <a:solidFill>
                  <a:prstClr val="black"/>
                </a:solidFill>
                <a:effectLst/>
                <a:uLnTx/>
                <a:uFillTx/>
                <a:latin typeface="Calibri" panose="020F0502020204030204"/>
                <a:ea typeface="+mn-ea"/>
                <a:cs typeface="+mn-cs"/>
              </a:rPr>
              <a:t> : </a:t>
            </a:r>
            <a:r>
              <a:rPr kumimoji="0" lang="fr-FR" sz="1600" b="0" i="0" u="none" strike="noStrike" kern="1200" cap="none" spc="0" normalizeH="0" baseline="0" noProof="0" smtClean="0">
                <a:ln>
                  <a:noFill/>
                </a:ln>
                <a:solidFill>
                  <a:srgbClr val="FF0000"/>
                </a:solidFill>
                <a:effectLst/>
                <a:uLnTx/>
                <a:uFillTx/>
                <a:latin typeface="Calibri" panose="020F0502020204030204"/>
                <a:ea typeface="+mn-ea"/>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a:ln>
                  <a:noFill/>
                </a:ln>
                <a:solidFill>
                  <a:prstClr val="black"/>
                </a:solidFill>
                <a:effectLst/>
                <a:uLnTx/>
                <a:uFillTx/>
                <a:latin typeface="Calibri" panose="020F0502020204030204"/>
                <a:ea typeface="+mn-ea"/>
                <a:cs typeface="+mn-cs"/>
              </a:rPr>
              <a:t>Objectifs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rPr>
              <a:t>L'épreuve </a:t>
            </a:r>
            <a:r>
              <a:rPr kumimoji="0" lang="fr-FR" sz="1400" b="0" i="1" u="none" strike="noStrike" kern="1200" cap="none" spc="0" normalizeH="0" baseline="0" noProof="0">
                <a:ln>
                  <a:noFill/>
                </a:ln>
                <a:solidFill>
                  <a:prstClr val="black"/>
                </a:solidFill>
                <a:effectLst/>
                <a:uLnTx/>
                <a:uFillTx/>
                <a:latin typeface="Calibri" panose="020F0502020204030204"/>
                <a:ea typeface="+mn-ea"/>
                <a:cs typeface="+mn-cs"/>
              </a:rPr>
              <a:t>orale permet d'apprécier la qualité de l'expression orale du candidat ainsi que sa capacité à développer un propos et à dialoguer avec l'examinateur. Il évalue ses connaissances et son aptitude à les mobiliser dans les deux temps successifs de l'épreuve, à la fois pour faire la preuve de ses compétences de lecture, d'analyse et d'interprétation des textes et des œuvres, et pour exprimer une sensibilité et une culture personnelles</a:t>
            </a:r>
            <a:r>
              <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rPr>
              <a:t>. L'épreuve </a:t>
            </a:r>
            <a:r>
              <a:rPr kumimoji="0" lang="fr-FR" sz="1400" b="0" i="1" u="none" strike="noStrike" kern="1200" cap="none" spc="0" normalizeH="0" baseline="0" noProof="0">
                <a:ln>
                  <a:noFill/>
                </a:ln>
                <a:solidFill>
                  <a:prstClr val="black"/>
                </a:solidFill>
                <a:effectLst/>
                <a:uLnTx/>
                <a:uFillTx/>
                <a:latin typeface="Calibri" panose="020F0502020204030204"/>
                <a:ea typeface="+mn-ea"/>
                <a:cs typeface="+mn-cs"/>
              </a:rPr>
              <a:t>laisse une large place aux propositions de l'élève et évalue son aptitude à les présenter, à les justifier et à en expliquer la pertinence : elle vise ainsi à valoriser son investissement personnel dans sa formation et à mesurer sa capacité à mettre en relation la littérature avec les autres champs du savoir et les autres arts. </a:t>
            </a:r>
            <a:endPar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smtClean="0">
                <a:ln>
                  <a:noFill/>
                </a:ln>
                <a:solidFill>
                  <a:prstClr val="black"/>
                </a:solidFill>
                <a:effectLst/>
                <a:uLnTx/>
                <a:uFillTx/>
                <a:latin typeface="Calibri" panose="020F0502020204030204"/>
                <a:ea typeface="+mn-ea"/>
                <a:cs typeface="+mn-cs"/>
              </a:rPr>
              <a:t>Structure</a:t>
            </a:r>
            <a:endParaRPr kumimoji="0" lang="fr-FR" sz="1600" b="1"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rPr>
              <a:t>L'épreuve </a:t>
            </a:r>
            <a:r>
              <a:rPr kumimoji="0" lang="fr-FR" sz="1400" b="0" i="1" u="none" strike="noStrike" kern="1200" cap="none" spc="0" normalizeH="0" baseline="0" noProof="0">
                <a:ln>
                  <a:noFill/>
                </a:ln>
                <a:solidFill>
                  <a:prstClr val="black"/>
                </a:solidFill>
                <a:effectLst/>
                <a:uLnTx/>
                <a:uFillTx/>
                <a:latin typeface="Calibri" panose="020F0502020204030204"/>
                <a:ea typeface="+mn-ea"/>
                <a:cs typeface="+mn-cs"/>
              </a:rPr>
              <a:t>orale est composée de deux parties qui s'enchaînent et sont précédées d'un temps de préparation de </a:t>
            </a:r>
            <a:r>
              <a:rPr kumimoji="0" lang="fr-FR" sz="1400" b="1" i="1" u="none" strike="noStrike" kern="1200" cap="none" spc="0" normalizeH="0" baseline="0" noProof="0">
                <a:ln>
                  <a:noFill/>
                </a:ln>
                <a:solidFill>
                  <a:schemeClr val="accent6">
                    <a:lumMod val="75000"/>
                  </a:schemeClr>
                </a:solidFill>
                <a:effectLst/>
                <a:uLnTx/>
                <a:uFillTx/>
                <a:latin typeface="Calibri" panose="020F0502020204030204"/>
                <a:ea typeface="+mn-ea"/>
                <a:cs typeface="+mn-cs"/>
              </a:rPr>
              <a:t>30 minutes</a:t>
            </a:r>
            <a:r>
              <a:rPr kumimoji="0" lang="fr-FR" sz="1400" b="0" i="1" u="none" strike="noStrike" kern="1200" cap="none" spc="0" normalizeH="0" baseline="0" noProof="0">
                <a:ln>
                  <a:noFill/>
                </a:ln>
                <a:solidFill>
                  <a:prstClr val="black"/>
                </a:solidFill>
                <a:effectLst/>
                <a:uLnTx/>
                <a:uFillTx/>
                <a:latin typeface="Calibri" panose="020F0502020204030204"/>
                <a:ea typeface="+mn-ea"/>
                <a:cs typeface="+mn-cs"/>
              </a:rPr>
              <a:t>. Le temps consacré à accueillir le candidat et à remplir la fiche d'évaluation, environ </a:t>
            </a:r>
            <a:r>
              <a:rPr kumimoji="0" lang="fr-FR" sz="1400" b="1" i="1" u="none" strike="noStrike" kern="1200" cap="none" spc="0" normalizeH="0" baseline="0" noProof="0">
                <a:ln>
                  <a:noFill/>
                </a:ln>
                <a:solidFill>
                  <a:schemeClr val="accent6">
                    <a:lumMod val="75000"/>
                  </a:schemeClr>
                </a:solidFill>
                <a:effectLst/>
                <a:uLnTx/>
                <a:uFillTx/>
                <a:latin typeface="Calibri" panose="020F0502020204030204"/>
                <a:ea typeface="+mn-ea"/>
                <a:cs typeface="+mn-cs"/>
              </a:rPr>
              <a:t>10 minutes</a:t>
            </a:r>
            <a:r>
              <a:rPr kumimoji="0" lang="fr-FR" sz="1400" b="0" i="1" u="none" strike="noStrike" kern="1200" cap="none" spc="0" normalizeH="0" baseline="0" noProof="0">
                <a:ln>
                  <a:noFill/>
                </a:ln>
                <a:solidFill>
                  <a:prstClr val="black"/>
                </a:solidFill>
                <a:effectLst/>
                <a:uLnTx/>
                <a:uFillTx/>
                <a:latin typeface="Calibri" panose="020F0502020204030204"/>
                <a:ea typeface="+mn-ea"/>
                <a:cs typeface="+mn-cs"/>
              </a:rPr>
              <a:t>, n'empiète ni sur le temps de préparation, ni sur la durée de l'épreuve elle-même</a:t>
            </a:r>
            <a:r>
              <a:rPr kumimoji="0" lang="fr-FR" sz="1400" b="0" i="1" u="none" strike="noStrike" kern="1200" cap="none" spc="0" normalizeH="0" baseline="0" noProof="0" smtClean="0">
                <a:ln>
                  <a:noFill/>
                </a:ln>
                <a:solidFill>
                  <a:prstClr val="black"/>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1"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sng" strike="noStrike" kern="1200" cap="none" spc="0" normalizeH="0" baseline="0" noProof="0" smtClean="0">
                <a:ln>
                  <a:noFill/>
                </a:ln>
                <a:solidFill>
                  <a:prstClr val="black"/>
                </a:solidFill>
                <a:effectLst/>
                <a:uLnTx/>
                <a:uFillTx/>
                <a:latin typeface="Calibri" panose="020F0502020204030204"/>
                <a:ea typeface="+mn-ea"/>
                <a:cs typeface="+mn-cs"/>
              </a:rPr>
              <a:t>1</a:t>
            </a:r>
            <a:r>
              <a:rPr kumimoji="0" lang="fr-FR" sz="1600" b="0" i="0" u="sng" strike="noStrike" kern="1200" cap="none" spc="0" normalizeH="0" baseline="0" noProof="0">
                <a:ln>
                  <a:noFill/>
                </a:ln>
                <a:solidFill>
                  <a:prstClr val="black"/>
                </a:solidFill>
                <a:effectLst/>
                <a:uLnTx/>
                <a:uFillTx/>
                <a:latin typeface="Calibri" panose="020F0502020204030204"/>
                <a:ea typeface="+mn-ea"/>
                <a:cs typeface="+mn-cs"/>
              </a:rPr>
              <a:t>) Descriptif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L'épreuve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se fonde sur le </a:t>
            </a:r>
            <a:r>
              <a:rPr kumimoji="0" lang="fr-FR" sz="1400" b="1" i="0" u="none" strike="noStrike" kern="1200" cap="none" spc="0" normalizeH="0" baseline="0" noProof="0">
                <a:ln>
                  <a:noFill/>
                </a:ln>
                <a:solidFill>
                  <a:schemeClr val="accent2">
                    <a:lumMod val="50000"/>
                  </a:schemeClr>
                </a:solidFill>
                <a:effectLst/>
                <a:uLnTx/>
                <a:uFillTx/>
                <a:latin typeface="Calibri" panose="020F0502020204030204"/>
                <a:ea typeface="+mn-ea"/>
                <a:cs typeface="+mn-cs"/>
              </a:rPr>
              <a:t>descriptif</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des activités </a:t>
            </a:r>
            <a:r>
              <a:rPr kumimoji="0" lang="fr-FR" sz="1400" b="1" i="0" u="none" strike="noStrike" kern="1200" cap="none" spc="0" normalizeH="0" baseline="0" noProof="0">
                <a:ln>
                  <a:noFill/>
                </a:ln>
                <a:effectLst/>
                <a:uLnTx/>
                <a:uFillTx/>
                <a:latin typeface="Calibri" panose="020F0502020204030204"/>
                <a:ea typeface="+mn-ea"/>
                <a:cs typeface="+mn-cs"/>
              </a:rPr>
              <a:t>remis par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l'enseignant</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qui rend compte du travail qu'il a mené avec la classe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durant l'année de première</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Il prend la forme d'un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récapitulatif des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œuvres</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et des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textes</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étudiés</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en distinguant ceux qui ont fait l'objet d'une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étude détaillée</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sur lesquels les candidats peuvent être interrogés dans la première partie de l'épreuve. </a:t>
            </a:r>
            <a:endPar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Sauf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mention expliquant et justifiant l'anomalie, chaque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objet d'étude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doit comporter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pour le </a:t>
            </a:r>
            <a:r>
              <a:rPr kumimoji="0" lang="fr-FR" sz="1400" i="0" u="none" strike="noStrike" kern="1200" cap="none" spc="0" normalizeH="0" baseline="0" noProof="0">
                <a:ln>
                  <a:noFill/>
                </a:ln>
                <a:effectLst/>
                <a:uLnTx/>
                <a:uFillTx/>
                <a:latin typeface="Calibri" panose="020F0502020204030204"/>
                <a:ea typeface="+mn-ea"/>
                <a:cs typeface="+mn-cs"/>
              </a:rPr>
              <a:t>baccalauréat</a:t>
            </a:r>
            <a:r>
              <a:rPr kumimoji="0" lang="fr-FR" sz="1400" b="1" i="0" u="none" strike="noStrike" kern="1200" cap="none" spc="0" normalizeH="0" baseline="0" noProof="0">
                <a:ln>
                  <a:noFill/>
                </a:ln>
                <a:solidFill>
                  <a:srgbClr val="7030A0"/>
                </a:solidFill>
                <a:effectLst/>
                <a:uLnTx/>
                <a:uFillTx/>
                <a:latin typeface="Calibri" panose="020F0502020204030204"/>
                <a:ea typeface="+mn-ea"/>
                <a:cs typeface="+mn-cs"/>
              </a:rPr>
              <a:t> général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au moins six textes susceptibles de donner lieu à une interrogation (3 extraits au minimum pour chaque œuvre, 3 extraits pour le parcours associé)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pour le </a:t>
            </a:r>
            <a:r>
              <a:rPr kumimoji="0" lang="fr-FR" sz="1400" i="0" u="none" strike="noStrike" kern="1200" cap="none" spc="0" normalizeH="0" baseline="0" noProof="0">
                <a:ln>
                  <a:noFill/>
                </a:ln>
                <a:effectLst/>
                <a:uLnTx/>
                <a:uFillTx/>
                <a:latin typeface="Calibri" panose="020F0502020204030204"/>
                <a:ea typeface="+mn-ea"/>
                <a:cs typeface="+mn-cs"/>
              </a:rPr>
              <a:t>baccalauréat</a:t>
            </a:r>
            <a:r>
              <a:rPr kumimoji="0" lang="fr-FR" sz="1400" b="1" i="0" u="none" strike="noStrike" kern="1200" cap="none" spc="0" normalizeH="0" baseline="0" noProof="0">
                <a:ln>
                  <a:noFill/>
                </a:ln>
                <a:solidFill>
                  <a:srgbClr val="7030A0"/>
                </a:solidFill>
                <a:effectLst/>
                <a:uLnTx/>
                <a:uFillTx/>
                <a:latin typeface="Calibri" panose="020F0502020204030204"/>
                <a:ea typeface="+mn-ea"/>
                <a:cs typeface="+mn-cs"/>
              </a:rPr>
              <a:t> technologique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au moins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quatre</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textes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susceptibles de donner lieu à une interrogation (</a:t>
            </a:r>
            <a:r>
              <a:rPr kumimoji="0" lang="fr-FR" sz="1400" b="0" i="0" u="none" strike="noStrike" kern="1200" cap="none" spc="0" normalizeH="0" baseline="0" noProof="0">
                <a:ln>
                  <a:noFill/>
                </a:ln>
                <a:solidFill>
                  <a:srgbClr val="FF0000"/>
                </a:solidFill>
                <a:effectLst/>
                <a:uLnTx/>
                <a:uFillTx/>
                <a:latin typeface="Calibri" panose="020F0502020204030204"/>
                <a:ea typeface="+mn-ea"/>
                <a:cs typeface="+mn-cs"/>
              </a:rPr>
              <a:t>2 extraits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au minimum pour chaque œuvre, </a:t>
            </a:r>
            <a:r>
              <a:rPr kumimoji="0" lang="fr-FR" sz="1400" b="0" i="0" u="none" strike="noStrike" kern="1200" cap="none" spc="0" normalizeH="0" baseline="0" noProof="0">
                <a:ln>
                  <a:noFill/>
                </a:ln>
                <a:solidFill>
                  <a:srgbClr val="FF0000"/>
                </a:solidFill>
                <a:effectLst/>
                <a:uLnTx/>
                <a:uFillTx/>
                <a:latin typeface="Calibri" panose="020F0502020204030204"/>
                <a:ea typeface="+mn-ea"/>
                <a:cs typeface="+mn-cs"/>
              </a:rPr>
              <a:t>2 extraits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pour le parcours associé).</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Ce </a:t>
            </a:r>
            <a:r>
              <a:rPr kumimoji="0" lang="fr-FR" sz="1400" b="1" i="0" u="none" strike="noStrike" kern="1200" cap="none" spc="0" normalizeH="0" baseline="0" noProof="0">
                <a:ln>
                  <a:noFill/>
                </a:ln>
                <a:solidFill>
                  <a:schemeClr val="accent2">
                    <a:lumMod val="50000"/>
                  </a:schemeClr>
                </a:solidFill>
                <a:effectLst/>
                <a:uLnTx/>
                <a:uFillTx/>
                <a:latin typeface="Calibri" panose="020F0502020204030204"/>
                <a:ea typeface="+mn-ea"/>
                <a:cs typeface="+mn-cs"/>
              </a:rPr>
              <a:t>descriptif</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comporte également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une partie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individuelle</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indiquant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l'œuvre choisie par le </a:t>
            </a:r>
            <a:r>
              <a:rPr kumimoji="0" lang="fr-FR" sz="1400" b="1" i="0" u="none" strike="noStrike" kern="1200" cap="none" spc="0" normalizeH="0" baseline="0" noProof="0">
                <a:ln>
                  <a:noFill/>
                </a:ln>
                <a:solidFill>
                  <a:srgbClr val="FF0000"/>
                </a:solidFill>
                <a:effectLst/>
                <a:uLnTx/>
                <a:uFillTx/>
                <a:latin typeface="Calibri" panose="020F0502020204030204"/>
                <a:ea typeface="+mn-ea"/>
                <a:cs typeface="+mn-cs"/>
              </a:rPr>
              <a:t>candidat</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parmi celles proposées par l'enseignant au titre des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lectures cursives obligatoires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ou parmi celles qui ont été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étudiées en classe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cette œuvre fait l'objet de la seconde partie de l'épreuve.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Le </a:t>
            </a:r>
            <a:r>
              <a:rPr kumimoji="0" lang="fr-FR" sz="1400" b="1" i="0" u="none" strike="noStrike" kern="1200" cap="none" spc="0" normalizeH="0" baseline="0" noProof="0">
                <a:ln>
                  <a:noFill/>
                </a:ln>
                <a:solidFill>
                  <a:schemeClr val="accent2">
                    <a:lumMod val="50000"/>
                  </a:schemeClr>
                </a:solidFill>
                <a:effectLst/>
                <a:uLnTx/>
                <a:uFillTx/>
                <a:latin typeface="Calibri" panose="020F0502020204030204"/>
                <a:ea typeface="+mn-ea"/>
                <a:cs typeface="+mn-cs"/>
              </a:rPr>
              <a:t>descriptif</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est </a:t>
            </a:r>
            <a:r>
              <a:rPr kumimoji="0" lang="fr-FR" sz="1400" b="0" i="0" u="none" strike="noStrike" kern="1200" cap="none" spc="0" normalizeH="0" baseline="0" noProof="0">
                <a:ln>
                  <a:noFill/>
                </a:ln>
                <a:solidFill>
                  <a:srgbClr val="FF0000"/>
                </a:solidFill>
                <a:effectLst/>
                <a:uLnTx/>
                <a:uFillTx/>
                <a:latin typeface="Calibri" panose="020F0502020204030204"/>
                <a:ea typeface="+mn-ea"/>
                <a:cs typeface="+mn-cs"/>
              </a:rPr>
              <a:t>signé par l'enseignant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et porte le </a:t>
            </a:r>
            <a:r>
              <a:rPr kumimoji="0" lang="fr-FR" sz="1400" b="0" i="0" u="none" strike="noStrike" kern="1200" cap="none" spc="0" normalizeH="0" baseline="0" noProof="0">
                <a:ln>
                  <a:noFill/>
                </a:ln>
                <a:solidFill>
                  <a:srgbClr val="FF0000"/>
                </a:solidFill>
                <a:effectLst/>
                <a:uLnTx/>
                <a:uFillTx/>
                <a:latin typeface="Calibri" panose="020F0502020204030204"/>
                <a:ea typeface="+mn-ea"/>
                <a:cs typeface="+mn-cs"/>
              </a:rPr>
              <a:t>cachet de l'établissement</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 Il est </a:t>
            </a:r>
            <a:r>
              <a:rPr kumimoji="0" lang="fr-FR" sz="1400" b="0" i="0" u="none" strike="noStrike" kern="1200" cap="none" spc="0" normalizeH="0" baseline="0" noProof="0">
                <a:ln>
                  <a:noFill/>
                </a:ln>
                <a:effectLst/>
                <a:uLnTx/>
                <a:uFillTx/>
                <a:latin typeface="Calibri" panose="020F0502020204030204"/>
                <a:ea typeface="+mn-ea"/>
                <a:cs typeface="+mn-cs"/>
              </a:rPr>
              <a:t>communiqué à l'examinateur </a:t>
            </a:r>
            <a:r>
              <a:rPr kumimoji="0" lang="fr-FR" sz="1400" b="1" i="0" u="none" strike="noStrike" kern="1200" cap="none" spc="0" normalizeH="0" baseline="0" noProof="0">
                <a:ln>
                  <a:noFill/>
                </a:ln>
                <a:solidFill>
                  <a:prstClr val="black"/>
                </a:solidFill>
                <a:effectLst/>
                <a:uLnTx/>
                <a:uFillTx/>
                <a:latin typeface="Calibri" panose="020F0502020204030204"/>
                <a:ea typeface="+mn-ea"/>
                <a:cs typeface="+mn-cs"/>
              </a:rPr>
              <a:t>en amont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des épreuves. Le candidat en présente </a:t>
            </a:r>
            <a:r>
              <a:rPr kumimoji="0" lang="fr-FR" sz="1400" b="1" i="0" u="none" strike="noStrike" kern="1200" cap="none" spc="0" normalizeH="0" baseline="0" noProof="0">
                <a:ln>
                  <a:noFill/>
                </a:ln>
                <a:solidFill>
                  <a:schemeClr val="accent2">
                    <a:lumMod val="50000"/>
                  </a:schemeClr>
                </a:solidFill>
                <a:effectLst/>
                <a:uLnTx/>
                <a:uFillTx/>
                <a:latin typeface="Calibri" panose="020F0502020204030204"/>
                <a:ea typeface="+mn-ea"/>
                <a:cs typeface="+mn-cs"/>
              </a:rPr>
              <a:t>une copie</a:t>
            </a:r>
            <a:r>
              <a:rPr kumimoji="0" lang="fr-FR" sz="1400" b="1" i="0" u="none" strike="noStrike" kern="1200" cap="none" spc="0" normalizeH="0" baseline="0" noProof="0">
                <a:ln>
                  <a:noFill/>
                </a:ln>
                <a:solidFill>
                  <a:schemeClr val="accent2">
                    <a:lumMod val="75000"/>
                  </a:schemeClr>
                </a:solidFill>
                <a:effectLst/>
                <a:uLnTx/>
                <a:uFillTx/>
                <a:latin typeface="Calibri" panose="020F0502020204030204"/>
                <a:ea typeface="+mn-ea"/>
                <a:cs typeface="+mn-cs"/>
              </a:rPr>
              <a:t> </a:t>
            </a:r>
            <a:r>
              <a:rPr kumimoji="0" lang="fr-FR" sz="1400" i="0" u="none" strike="noStrike" kern="1200" cap="none" spc="0" normalizeH="0" baseline="0" noProof="0">
                <a:ln>
                  <a:noFill/>
                </a:ln>
                <a:solidFill>
                  <a:srgbClr val="FF0000"/>
                </a:solidFill>
                <a:effectLst/>
                <a:uLnTx/>
                <a:uFillTx/>
                <a:latin typeface="Calibri" panose="020F0502020204030204"/>
                <a:ea typeface="+mn-ea"/>
                <a:cs typeface="+mn-cs"/>
              </a:rPr>
              <a:t>à l'examinateur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au début de l'épreuve. Il </a:t>
            </a:r>
            <a:r>
              <a:rPr kumimoji="0" lang="fr-FR" sz="1400" i="0" u="none" strike="noStrike" kern="1200" cap="none" spc="0" normalizeH="0" baseline="0" noProof="0">
                <a:ln>
                  <a:noFill/>
                </a:ln>
                <a:effectLst/>
                <a:uLnTx/>
                <a:uFillTx/>
                <a:latin typeface="Calibri" panose="020F0502020204030204"/>
                <a:ea typeface="+mn-ea"/>
                <a:cs typeface="+mn-cs"/>
              </a:rPr>
              <a:t>dispose des </a:t>
            </a:r>
            <a:r>
              <a:rPr kumimoji="0" lang="fr-FR" sz="1400" b="1" i="0" u="none" strike="noStrike" kern="1200" cap="none" spc="0" normalizeH="0" baseline="0" noProof="0">
                <a:ln>
                  <a:noFill/>
                </a:ln>
                <a:solidFill>
                  <a:schemeClr val="accent2">
                    <a:lumMod val="50000"/>
                  </a:schemeClr>
                </a:solidFill>
                <a:effectLst/>
                <a:uLnTx/>
                <a:uFillTx/>
                <a:latin typeface="Calibri" panose="020F0502020204030204"/>
                <a:ea typeface="+mn-ea"/>
                <a:cs typeface="+mn-cs"/>
              </a:rPr>
              <a:t>mêmes documents </a:t>
            </a:r>
            <a:r>
              <a:rPr kumimoji="0" lang="fr-FR" sz="1400" b="0" i="0" u="none" strike="noStrike" kern="1200" cap="none" spc="0" normalizeH="0" baseline="0" noProof="0">
                <a:ln>
                  <a:noFill/>
                </a:ln>
                <a:solidFill>
                  <a:prstClr val="black"/>
                </a:solidFill>
                <a:effectLst/>
                <a:uLnTx/>
                <a:uFillTx/>
                <a:latin typeface="Calibri" panose="020F0502020204030204"/>
                <a:ea typeface="+mn-ea"/>
                <a:cs typeface="+mn-cs"/>
              </a:rPr>
              <a:t>pour l'épreuve et pour sa préparation</a:t>
            </a:r>
            <a:r>
              <a:rPr kumimoji="0" lang="fr-FR" sz="1400" b="0" i="0" u="none" strike="noStrike" kern="1200" cap="none" spc="0" normalizeH="0" baseline="0" noProof="0" smtClean="0">
                <a:ln>
                  <a:noFill/>
                </a:ln>
                <a:solidFill>
                  <a:prstClr val="black"/>
                </a:solidFill>
                <a:effectLst/>
                <a:uLnTx/>
                <a:uFillTx/>
                <a:latin typeface="Calibri" panose="020F0502020204030204"/>
                <a:ea typeface="+mn-ea"/>
                <a:cs typeface="+mn-cs"/>
              </a:rPr>
              <a:t>.</a:t>
            </a:r>
            <a:endParaRPr kumimoji="0" lang="fr-F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76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p:txBody>
          <a:bodyPr/>
          <a:lstStyle/>
          <a:p>
            <a:r>
              <a:rPr lang="fr-FR" smtClean="0">
                <a:solidFill>
                  <a:schemeClr val="bg1"/>
                </a:solidFill>
              </a:rPr>
              <a:t>Parties de l’épreuve orale</a:t>
            </a:r>
            <a:endParaRPr lang="fr-FR">
              <a:solidFill>
                <a:schemeClr val="bg1"/>
              </a:solidFill>
            </a:endParaRPr>
          </a:p>
        </p:txBody>
      </p:sp>
      <p:sp>
        <p:nvSpPr>
          <p:cNvPr id="2" name="Rectangle 1"/>
          <p:cNvSpPr/>
          <p:nvPr/>
        </p:nvSpPr>
        <p:spPr>
          <a:xfrm>
            <a:off x="314325" y="66675"/>
            <a:ext cx="11620500" cy="6709529"/>
          </a:xfrm>
          <a:prstGeom prst="rect">
            <a:avLst/>
          </a:prstGeom>
        </p:spPr>
        <p:txBody>
          <a:bodyPr wrap="square">
            <a:spAutoFit/>
          </a:bodyPr>
          <a:lstStyle/>
          <a:p>
            <a:r>
              <a:rPr lang="fr-FR" sz="1600" u="sng"/>
              <a:t>2) Première partie de l'épreuve orale</a:t>
            </a:r>
            <a:r>
              <a:rPr lang="fr-FR" sz="1600"/>
              <a:t> : </a:t>
            </a:r>
            <a:r>
              <a:rPr lang="fr-FR" sz="1600" b="1">
                <a:solidFill>
                  <a:srgbClr val="0070C0"/>
                </a:solidFill>
              </a:rPr>
              <a:t>exposé sur un des textes du </a:t>
            </a:r>
            <a:r>
              <a:rPr lang="fr-FR" sz="1600" b="1">
                <a:solidFill>
                  <a:srgbClr val="0070C0"/>
                </a:solidFill>
              </a:rPr>
              <a:t>descriptif </a:t>
            </a:r>
            <a:endParaRPr lang="fr-FR" sz="1600" b="1" smtClean="0">
              <a:solidFill>
                <a:srgbClr val="0070C0"/>
              </a:solidFill>
            </a:endParaRPr>
          </a:p>
          <a:p>
            <a:pPr algn="ctr"/>
            <a:r>
              <a:rPr lang="fr-FR" sz="1400" smtClean="0"/>
              <a:t>Durée </a:t>
            </a:r>
            <a:r>
              <a:rPr lang="fr-FR" sz="1400"/>
              <a:t>: </a:t>
            </a:r>
            <a:r>
              <a:rPr lang="fr-FR" sz="1400" b="1">
                <a:solidFill>
                  <a:schemeClr val="accent6">
                    <a:lumMod val="75000"/>
                  </a:schemeClr>
                </a:solidFill>
              </a:rPr>
              <a:t>12 </a:t>
            </a:r>
            <a:r>
              <a:rPr lang="fr-FR" sz="1400" b="1" smtClean="0">
                <a:solidFill>
                  <a:schemeClr val="accent6">
                    <a:lumMod val="75000"/>
                  </a:schemeClr>
                </a:solidFill>
              </a:rPr>
              <a:t>minutes</a:t>
            </a:r>
          </a:p>
          <a:p>
            <a:endParaRPr lang="fr-FR" sz="1400" b="1">
              <a:solidFill>
                <a:schemeClr val="accent6">
                  <a:lumMod val="75000"/>
                </a:schemeClr>
              </a:solidFill>
            </a:endParaRPr>
          </a:p>
          <a:p>
            <a:r>
              <a:rPr lang="fr-FR" sz="1400" i="1"/>
              <a:t>Cette partie se déroule de la manière suivante :</a:t>
            </a:r>
          </a:p>
          <a:p>
            <a:r>
              <a:rPr lang="fr-FR" sz="1400" i="1"/>
              <a:t>Après avoir accueilli le candidat, l'</a:t>
            </a:r>
            <a:r>
              <a:rPr lang="fr-FR" sz="1400" b="1" i="1"/>
              <a:t>examinateur</a:t>
            </a:r>
            <a:r>
              <a:rPr lang="fr-FR" sz="1400" i="1"/>
              <a:t> lui indique :</a:t>
            </a:r>
          </a:p>
          <a:p>
            <a:pPr marL="285750" indent="-285750">
              <a:buFont typeface="Arial" panose="020B0604020202020204" pitchFamily="34" charset="0"/>
              <a:buChar char="•"/>
            </a:pPr>
            <a:r>
              <a:rPr lang="fr-FR" sz="1400" i="1" smtClean="0"/>
              <a:t>le </a:t>
            </a:r>
            <a:r>
              <a:rPr lang="fr-FR" sz="1400" b="1" i="1"/>
              <a:t>texte</a:t>
            </a:r>
            <a:r>
              <a:rPr lang="fr-FR" sz="1400" i="1"/>
              <a:t> et le </a:t>
            </a:r>
            <a:r>
              <a:rPr lang="fr-FR" sz="1400" b="1" i="1"/>
              <a:t>passage</a:t>
            </a:r>
            <a:r>
              <a:rPr lang="fr-FR" sz="1400" i="1"/>
              <a:t> du texte retenu, avec une éventuelle </a:t>
            </a:r>
            <a:r>
              <a:rPr lang="fr-FR" sz="1400" b="1" i="1"/>
              <a:t>sélection</a:t>
            </a:r>
            <a:r>
              <a:rPr lang="fr-FR" sz="1400" i="1"/>
              <a:t> du passage à expliquer si le texte excède le format d'une vingtaine de lignes de prose continue ;</a:t>
            </a:r>
          </a:p>
          <a:p>
            <a:pPr marL="285750" indent="-285750">
              <a:buFont typeface="Arial" panose="020B0604020202020204" pitchFamily="34" charset="0"/>
              <a:buChar char="•"/>
            </a:pPr>
            <a:r>
              <a:rPr lang="fr-FR" sz="1400" i="1" smtClean="0"/>
              <a:t>la </a:t>
            </a:r>
            <a:r>
              <a:rPr lang="fr-FR" sz="1400" b="1" i="1"/>
              <a:t>question de grammaire </a:t>
            </a:r>
            <a:r>
              <a:rPr lang="fr-FR" sz="1400" i="1"/>
              <a:t>posée, qui ne peut concerner qu'un passage de l'extrait faisant l'objet de l'explication de texte.</a:t>
            </a:r>
          </a:p>
          <a:p>
            <a:r>
              <a:rPr lang="fr-FR" sz="1400" i="1"/>
              <a:t>Ces éléments sont indiqués par écrit au candidat, au moyen </a:t>
            </a:r>
            <a:r>
              <a:rPr lang="fr-FR" sz="1400" b="1" i="1">
                <a:solidFill>
                  <a:schemeClr val="accent2">
                    <a:lumMod val="50000"/>
                  </a:schemeClr>
                </a:solidFill>
              </a:rPr>
              <a:t>d'une fiche </a:t>
            </a:r>
            <a:r>
              <a:rPr lang="fr-FR" sz="1400" i="1"/>
              <a:t>qui lui est remise et </a:t>
            </a:r>
            <a:r>
              <a:rPr lang="fr-FR" sz="1400" b="1" i="1">
                <a:solidFill>
                  <a:schemeClr val="accent2">
                    <a:lumMod val="50000"/>
                  </a:schemeClr>
                </a:solidFill>
              </a:rPr>
              <a:t>qu'il signe avant de commencer </a:t>
            </a:r>
            <a:r>
              <a:rPr lang="fr-FR" sz="1400" i="1"/>
              <a:t>sa préparation</a:t>
            </a:r>
            <a:r>
              <a:rPr lang="fr-FR" sz="1400" i="1"/>
              <a:t>. </a:t>
            </a:r>
            <a:endParaRPr lang="fr-FR" sz="1400" i="1" smtClean="0"/>
          </a:p>
          <a:p>
            <a:r>
              <a:rPr lang="fr-FR" sz="1400" smtClean="0"/>
              <a:t>Le </a:t>
            </a:r>
            <a:r>
              <a:rPr lang="fr-FR" sz="1400"/>
              <a:t>modèle de fiche est porté en annexe de la présente note de service.</a:t>
            </a:r>
          </a:p>
          <a:p>
            <a:r>
              <a:rPr lang="fr-FR" sz="1400" smtClean="0"/>
              <a:t>À </a:t>
            </a:r>
            <a:r>
              <a:rPr lang="fr-FR" sz="1400"/>
              <a:t>l'issue de son temps de préparation :</a:t>
            </a:r>
          </a:p>
          <a:p>
            <a:pPr marL="342900" indent="-342900">
              <a:buFont typeface="+mj-lt"/>
              <a:buAutoNum type="arabicPeriod"/>
            </a:pPr>
            <a:r>
              <a:rPr lang="fr-FR" sz="1400" smtClean="0"/>
              <a:t>Le </a:t>
            </a:r>
            <a:r>
              <a:rPr lang="fr-FR" sz="1400" b="1"/>
              <a:t>candidat</a:t>
            </a:r>
            <a:r>
              <a:rPr lang="fr-FR" sz="1400"/>
              <a:t> propose d'abord une </a:t>
            </a:r>
            <a:r>
              <a:rPr lang="fr-FR" sz="1400" b="1">
                <a:solidFill>
                  <a:schemeClr val="accent1">
                    <a:lumMod val="75000"/>
                  </a:schemeClr>
                </a:solidFill>
              </a:rPr>
              <a:t>lecture</a:t>
            </a:r>
            <a:r>
              <a:rPr lang="fr-FR" sz="1400" b="1"/>
              <a:t> </a:t>
            </a:r>
            <a:r>
              <a:rPr lang="fr-FR" sz="1400">
                <a:solidFill>
                  <a:schemeClr val="accent1">
                    <a:lumMod val="75000"/>
                  </a:schemeClr>
                </a:solidFill>
              </a:rPr>
              <a:t>à voix haute juste</a:t>
            </a:r>
            <a:r>
              <a:rPr lang="fr-FR" sz="1400"/>
              <a:t>, pertinente et expressive du texte choisi par l'examinateur, après l'avoir situé brièvement dans l'œuvre ou le parcours associé. Cette partie est </a:t>
            </a:r>
            <a:r>
              <a:rPr lang="fr-FR" sz="1400" b="1">
                <a:solidFill>
                  <a:srgbClr val="FF0000"/>
                </a:solidFill>
              </a:rPr>
              <a:t>notée sur 2 points </a:t>
            </a:r>
            <a:r>
              <a:rPr lang="fr-FR" sz="1400"/>
              <a:t>;</a:t>
            </a:r>
          </a:p>
          <a:p>
            <a:pPr marL="342900" indent="-342900">
              <a:buFont typeface="+mj-lt"/>
              <a:buAutoNum type="arabicPeriod"/>
            </a:pPr>
            <a:r>
              <a:rPr lang="fr-FR" sz="1400" smtClean="0"/>
              <a:t>Le </a:t>
            </a:r>
            <a:r>
              <a:rPr lang="fr-FR" sz="1400" b="1"/>
              <a:t>candidat</a:t>
            </a:r>
            <a:r>
              <a:rPr lang="fr-FR" sz="1400"/>
              <a:t> propose une </a:t>
            </a:r>
            <a:r>
              <a:rPr lang="fr-FR" sz="1400" b="1">
                <a:solidFill>
                  <a:schemeClr val="accent1">
                    <a:lumMod val="75000"/>
                  </a:schemeClr>
                </a:solidFill>
              </a:rPr>
              <a:t>explication</a:t>
            </a:r>
            <a:r>
              <a:rPr lang="fr-FR" sz="1400" b="1"/>
              <a:t> </a:t>
            </a:r>
            <a:r>
              <a:rPr lang="fr-FR" sz="1400" b="1">
                <a:solidFill>
                  <a:schemeClr val="accent1">
                    <a:lumMod val="75000"/>
                  </a:schemeClr>
                </a:solidFill>
              </a:rPr>
              <a:t>linéaire</a:t>
            </a:r>
            <a:r>
              <a:rPr lang="fr-FR" sz="1400">
                <a:solidFill>
                  <a:schemeClr val="accent1">
                    <a:lumMod val="75000"/>
                  </a:schemeClr>
                </a:solidFill>
              </a:rPr>
              <a:t> d'un passage d'une vingtaine de lignes</a:t>
            </a:r>
            <a:r>
              <a:rPr lang="fr-FR" sz="1400"/>
              <a:t>, sélectionné par l'examinateur dans le texte, quand celui-ci excède cette longueur. Cette partie est </a:t>
            </a:r>
            <a:r>
              <a:rPr lang="fr-FR" sz="1400" b="1">
                <a:solidFill>
                  <a:srgbClr val="FF0000"/>
                </a:solidFill>
              </a:rPr>
              <a:t>notée sur 8 points</a:t>
            </a:r>
            <a:r>
              <a:rPr lang="fr-FR" sz="1400"/>
              <a:t>.</a:t>
            </a:r>
          </a:p>
          <a:p>
            <a:pPr marL="342900" indent="-342900">
              <a:buFont typeface="+mj-lt"/>
              <a:buAutoNum type="arabicPeriod"/>
            </a:pPr>
            <a:r>
              <a:rPr lang="fr-FR" sz="1400" smtClean="0"/>
              <a:t>Le </a:t>
            </a:r>
            <a:r>
              <a:rPr lang="fr-FR" sz="1400" b="1"/>
              <a:t>candidat</a:t>
            </a:r>
            <a:r>
              <a:rPr lang="fr-FR" sz="1400"/>
              <a:t> répond à la </a:t>
            </a:r>
            <a:r>
              <a:rPr lang="fr-FR" sz="1400">
                <a:solidFill>
                  <a:schemeClr val="accent1">
                    <a:lumMod val="75000"/>
                  </a:schemeClr>
                </a:solidFill>
              </a:rPr>
              <a:t>question de </a:t>
            </a:r>
            <a:r>
              <a:rPr lang="fr-FR" sz="1400" b="1">
                <a:solidFill>
                  <a:schemeClr val="accent1">
                    <a:lumMod val="75000"/>
                  </a:schemeClr>
                </a:solidFill>
              </a:rPr>
              <a:t>grammaire</a:t>
            </a:r>
            <a:r>
              <a:rPr lang="fr-FR" sz="1400" b="1"/>
              <a:t> </a:t>
            </a:r>
            <a:r>
              <a:rPr lang="fr-FR" sz="1400"/>
              <a:t>posée par l'examinateur au moment du tirage. Cette partie est </a:t>
            </a:r>
            <a:r>
              <a:rPr lang="fr-FR" sz="1400" b="1">
                <a:solidFill>
                  <a:srgbClr val="FF0000"/>
                </a:solidFill>
              </a:rPr>
              <a:t>notée sur 2 points</a:t>
            </a:r>
            <a:r>
              <a:rPr lang="fr-FR" sz="1400"/>
              <a:t>. La question porte uniquement sur le texte : elle vise l'analyse syntaxique d'une courte phrase ou d'une partie de </a:t>
            </a:r>
            <a:r>
              <a:rPr lang="fr-FR" sz="1400"/>
              <a:t>phrase</a:t>
            </a:r>
            <a:r>
              <a:rPr lang="fr-FR" sz="1400" smtClean="0"/>
              <a:t>.</a:t>
            </a:r>
          </a:p>
          <a:p>
            <a:pPr marL="342900" indent="-342900">
              <a:buFont typeface="+mj-lt"/>
              <a:buAutoNum type="arabicPeriod"/>
            </a:pPr>
            <a:endParaRPr lang="fr-FR" sz="1400"/>
          </a:p>
          <a:p>
            <a:r>
              <a:rPr lang="fr-FR" sz="1600" u="sng"/>
              <a:t>3) Seconde partie de l'épreuve </a:t>
            </a:r>
            <a:r>
              <a:rPr lang="fr-FR" sz="1600"/>
              <a:t>: </a:t>
            </a:r>
            <a:r>
              <a:rPr lang="fr-FR" sz="1600" b="1">
                <a:solidFill>
                  <a:srgbClr val="0070C0"/>
                </a:solidFill>
              </a:rPr>
              <a:t>présentation de l'œuvre choisie par le candidat </a:t>
            </a:r>
            <a:r>
              <a:rPr lang="fr-FR" sz="1600"/>
              <a:t>parmi celles qui ont été étudiées en classe ou proposées par l'enseignant au titre des lectures cursives obligatoires, et </a:t>
            </a:r>
            <a:r>
              <a:rPr lang="fr-FR" sz="1600" b="1">
                <a:solidFill>
                  <a:srgbClr val="0070C0"/>
                </a:solidFill>
              </a:rPr>
              <a:t>entretien avec </a:t>
            </a:r>
            <a:r>
              <a:rPr lang="fr-FR" sz="1600" b="1">
                <a:solidFill>
                  <a:srgbClr val="0070C0"/>
                </a:solidFill>
              </a:rPr>
              <a:t>l'examinateur</a:t>
            </a:r>
            <a:r>
              <a:rPr lang="fr-FR" sz="1600" smtClean="0"/>
              <a:t>.</a:t>
            </a:r>
          </a:p>
          <a:p>
            <a:pPr algn="ctr"/>
            <a:r>
              <a:rPr lang="fr-FR" sz="1600" smtClean="0"/>
              <a:t>Durée </a:t>
            </a:r>
            <a:r>
              <a:rPr lang="fr-FR" sz="1600"/>
              <a:t>: </a:t>
            </a:r>
            <a:r>
              <a:rPr lang="fr-FR" sz="1600" b="1">
                <a:solidFill>
                  <a:schemeClr val="accent6">
                    <a:lumMod val="75000"/>
                  </a:schemeClr>
                </a:solidFill>
              </a:rPr>
              <a:t>8 </a:t>
            </a:r>
            <a:r>
              <a:rPr lang="fr-FR" sz="1600" b="1" smtClean="0">
                <a:solidFill>
                  <a:schemeClr val="accent6">
                    <a:lumMod val="75000"/>
                  </a:schemeClr>
                </a:solidFill>
              </a:rPr>
              <a:t>minutes</a:t>
            </a:r>
          </a:p>
          <a:p>
            <a:endParaRPr lang="fr-FR" sz="1600" b="1">
              <a:solidFill>
                <a:schemeClr val="accent6">
                  <a:lumMod val="75000"/>
                </a:schemeClr>
              </a:solidFill>
            </a:endParaRPr>
          </a:p>
          <a:p>
            <a:r>
              <a:rPr lang="fr-FR" sz="1400" i="1"/>
              <a:t>Cette partie de l'épreuve,</a:t>
            </a:r>
            <a:r>
              <a:rPr lang="fr-FR" sz="1400" i="1">
                <a:solidFill>
                  <a:srgbClr val="FF0000"/>
                </a:solidFill>
              </a:rPr>
              <a:t> </a:t>
            </a:r>
            <a:r>
              <a:rPr lang="fr-FR" sz="1400" b="1" i="1">
                <a:solidFill>
                  <a:srgbClr val="FF0000"/>
                </a:solidFill>
              </a:rPr>
              <a:t>notée sur 8 points</a:t>
            </a:r>
            <a:r>
              <a:rPr lang="fr-FR" sz="1400" i="1"/>
              <a:t>, évalue l'expression orale, en réclamant du candidat une </a:t>
            </a:r>
            <a:r>
              <a:rPr lang="fr-FR" sz="1400" b="1" i="1"/>
              <a:t>implication personnelle </a:t>
            </a:r>
            <a:r>
              <a:rPr lang="fr-FR" sz="1400" i="1"/>
              <a:t>dans sa  manière de rendre compte et de faire partager une réflexion sur ses expériences de lecture</a:t>
            </a:r>
            <a:r>
              <a:rPr lang="fr-FR" sz="1400" i="1"/>
              <a:t>. </a:t>
            </a:r>
            <a:endParaRPr lang="fr-FR" sz="1400" i="1" smtClean="0"/>
          </a:p>
          <a:p>
            <a:r>
              <a:rPr lang="fr-FR" sz="1400" i="1" smtClean="0"/>
              <a:t>Elle </a:t>
            </a:r>
            <a:r>
              <a:rPr lang="fr-FR" sz="1400" i="1"/>
              <a:t>se déroule en </a:t>
            </a:r>
            <a:r>
              <a:rPr lang="fr-FR" sz="1400" b="1" i="1"/>
              <a:t>deux temps successifs</a:t>
            </a:r>
            <a:r>
              <a:rPr lang="fr-FR" sz="1400" i="1"/>
              <a:t>, le premier n'étant qu'un point de départ pour les </a:t>
            </a:r>
            <a:r>
              <a:rPr lang="fr-FR" sz="1400" b="1" i="1"/>
              <a:t>interactions</a:t>
            </a:r>
            <a:r>
              <a:rPr lang="fr-FR" sz="1400" i="1"/>
              <a:t> qui le suivent et qui constituent l'essentiel de l'épreuve :</a:t>
            </a:r>
          </a:p>
          <a:p>
            <a:pPr marL="285750" indent="-285750">
              <a:buFont typeface="Arial" panose="020B0604020202020204" pitchFamily="34" charset="0"/>
              <a:buChar char="•"/>
            </a:pPr>
            <a:r>
              <a:rPr lang="fr-FR" sz="1400" smtClean="0"/>
              <a:t>le </a:t>
            </a:r>
            <a:r>
              <a:rPr lang="fr-FR" sz="1400" b="1"/>
              <a:t>candidat</a:t>
            </a:r>
            <a:r>
              <a:rPr lang="fr-FR" sz="1400"/>
              <a:t> présente brièvement l'œuvre qu'il a retenue et expose les raisons de son choix ;</a:t>
            </a:r>
          </a:p>
          <a:p>
            <a:pPr marL="285750" indent="-285750">
              <a:buFont typeface="Arial" panose="020B0604020202020204" pitchFamily="34" charset="0"/>
              <a:buChar char="•"/>
            </a:pPr>
            <a:r>
              <a:rPr lang="fr-FR" sz="1400" smtClean="0"/>
              <a:t>le </a:t>
            </a:r>
            <a:r>
              <a:rPr lang="fr-FR" sz="1400" b="1"/>
              <a:t>candidat</a:t>
            </a:r>
            <a:r>
              <a:rPr lang="fr-FR" sz="1400"/>
              <a:t> réagit aux relances de l'</a:t>
            </a:r>
            <a:r>
              <a:rPr lang="fr-FR" sz="1400" b="1"/>
              <a:t>examinateur</a:t>
            </a:r>
            <a:r>
              <a:rPr lang="fr-FR" sz="1400"/>
              <a:t> qui, prenant appui sur la présentation du </a:t>
            </a:r>
            <a:r>
              <a:rPr lang="fr-FR" sz="1400" b="1"/>
              <a:t>candidat</a:t>
            </a:r>
            <a:r>
              <a:rPr lang="fr-FR" sz="1400"/>
              <a:t> et sur les éléments qu'il a exposés, évalue les capacités à dialoguer, à nuancer et à étoffer sa réflexion, à défendre son point de vue sur la base de la connaissance </a:t>
            </a:r>
            <a:r>
              <a:rPr lang="fr-FR" sz="1400"/>
              <a:t>de </a:t>
            </a:r>
            <a:r>
              <a:rPr lang="fr-FR" sz="1400" smtClean="0"/>
              <a:t>l'œuvre.</a:t>
            </a:r>
          </a:p>
          <a:p>
            <a:pPr marL="285750" indent="-285750">
              <a:buFont typeface="Arial" panose="020B0604020202020204" pitchFamily="34" charset="0"/>
              <a:buChar char="•"/>
            </a:pPr>
            <a:r>
              <a:rPr lang="fr-FR" sz="1400" smtClean="0"/>
              <a:t>L'</a:t>
            </a:r>
            <a:r>
              <a:rPr lang="fr-FR" sz="1400" b="1" smtClean="0"/>
              <a:t>examinateur</a:t>
            </a:r>
            <a:r>
              <a:rPr lang="fr-FR" sz="1400" smtClean="0"/>
              <a:t> </a:t>
            </a:r>
            <a:r>
              <a:rPr lang="fr-FR" sz="1400"/>
              <a:t>ne revient pas sur la première partie de l'épreuve. Evitant les questions fermées et trop ponctuelles, il conduit l'entretien de manière ouverte, en dialoguant avec le </a:t>
            </a:r>
            <a:r>
              <a:rPr lang="fr-FR" sz="1400" b="1"/>
              <a:t>candidat</a:t>
            </a:r>
            <a:r>
              <a:rPr lang="fr-FR" sz="1400"/>
              <a:t> de manière à lui permettre d'expliquer, de justifier et ainsi de défendre son choix.</a:t>
            </a:r>
          </a:p>
        </p:txBody>
      </p:sp>
    </p:spTree>
    <p:extLst>
      <p:ext uri="{BB962C8B-B14F-4D97-AF65-F5344CB8AC3E}">
        <p14:creationId xmlns:p14="http://schemas.microsoft.com/office/powerpoint/2010/main" val="179952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idx="4294967295"/>
          </p:nvPr>
        </p:nvSpPr>
        <p:spPr/>
        <p:txBody>
          <a:bodyPr/>
          <a:lstStyle/>
          <a:p>
            <a:r>
              <a:rPr lang="fr-FR" smtClean="0">
                <a:solidFill>
                  <a:schemeClr val="bg1"/>
                </a:solidFill>
              </a:rPr>
              <a:t>Notation</a:t>
            </a:r>
            <a:r>
              <a:rPr lang="fr-FR" baseline="0" smtClean="0">
                <a:solidFill>
                  <a:schemeClr val="bg1"/>
                </a:solidFill>
              </a:rPr>
              <a:t> de l’épreuve orale</a:t>
            </a:r>
            <a:endParaRPr lang="fr-FR">
              <a:solidFill>
                <a:schemeClr val="bg1"/>
              </a:solidFill>
            </a:endParaRPr>
          </a:p>
        </p:txBody>
      </p:sp>
      <p:sp>
        <p:nvSpPr>
          <p:cNvPr id="4" name="Rectangle 3"/>
          <p:cNvSpPr/>
          <p:nvPr/>
        </p:nvSpPr>
        <p:spPr>
          <a:xfrm>
            <a:off x="619125" y="135315"/>
            <a:ext cx="10972800" cy="1569660"/>
          </a:xfrm>
          <a:prstGeom prst="rect">
            <a:avLst/>
          </a:prstGeom>
        </p:spPr>
        <p:txBody>
          <a:bodyPr wrap="square">
            <a:spAutoFit/>
          </a:bodyPr>
          <a:lstStyle/>
          <a:p>
            <a:pPr algn="ctr"/>
            <a:r>
              <a:rPr lang="fr-FR" sz="1600" b="1"/>
              <a:t>Notation</a:t>
            </a:r>
          </a:p>
          <a:p>
            <a:r>
              <a:rPr lang="fr-FR" sz="1600"/>
              <a:t>Après la prestation du </a:t>
            </a:r>
            <a:r>
              <a:rPr lang="fr-FR" sz="1600" b="1"/>
              <a:t>candidat</a:t>
            </a:r>
            <a:r>
              <a:rPr lang="fr-FR" sz="1600"/>
              <a:t>, l'</a:t>
            </a:r>
            <a:r>
              <a:rPr lang="fr-FR" sz="1600" b="1"/>
              <a:t>examinateur</a:t>
            </a:r>
            <a:r>
              <a:rPr lang="fr-FR" sz="1600"/>
              <a:t> porte sur la fiche d'évaluation pour chaque partie de l'épreuve ses appréciations ainsi que le </a:t>
            </a:r>
            <a:r>
              <a:rPr lang="fr-FR" sz="1600" b="1"/>
              <a:t>nombre de points </a:t>
            </a:r>
            <a:r>
              <a:rPr lang="fr-FR" sz="1600"/>
              <a:t>attribué à la première partie et à la seconde partie. Il </a:t>
            </a:r>
            <a:r>
              <a:rPr lang="fr-FR" sz="1600" b="1"/>
              <a:t>signe</a:t>
            </a:r>
            <a:r>
              <a:rPr lang="fr-FR" sz="1600"/>
              <a:t> la fiche complétée</a:t>
            </a:r>
            <a:r>
              <a:rPr lang="fr-FR" sz="1600"/>
              <a:t>. </a:t>
            </a:r>
            <a:endParaRPr lang="fr-FR" sz="1600" smtClean="0"/>
          </a:p>
          <a:p>
            <a:r>
              <a:rPr lang="fr-FR" sz="1600" smtClean="0"/>
              <a:t>Seule </a:t>
            </a:r>
            <a:r>
              <a:rPr lang="fr-FR" sz="1600"/>
              <a:t>la </a:t>
            </a:r>
            <a:r>
              <a:rPr lang="fr-FR" sz="1600">
                <a:solidFill>
                  <a:srgbClr val="FF0000"/>
                </a:solidFill>
              </a:rPr>
              <a:t>note globale sur 20 </a:t>
            </a:r>
            <a:r>
              <a:rPr lang="fr-FR" sz="1600"/>
              <a:t>est reportée sur le bordereau de </a:t>
            </a:r>
            <a:r>
              <a:rPr lang="fr-FR" sz="1600"/>
              <a:t>notation</a:t>
            </a:r>
            <a:r>
              <a:rPr lang="fr-FR" sz="1600" smtClean="0"/>
              <a:t>. </a:t>
            </a:r>
          </a:p>
          <a:p>
            <a:r>
              <a:rPr lang="fr-FR" sz="1600" smtClean="0"/>
              <a:t>La </a:t>
            </a:r>
            <a:r>
              <a:rPr lang="fr-FR" sz="1600"/>
              <a:t>première partie de l'épreuve orale est notée </a:t>
            </a:r>
            <a:r>
              <a:rPr lang="fr-FR" sz="1600">
                <a:solidFill>
                  <a:srgbClr val="FF0000"/>
                </a:solidFill>
              </a:rPr>
              <a:t>sur 12 points</a:t>
            </a:r>
            <a:r>
              <a:rPr lang="fr-FR" sz="1600"/>
              <a:t>, la seconde </a:t>
            </a:r>
            <a:r>
              <a:rPr lang="fr-FR" sz="1600">
                <a:solidFill>
                  <a:srgbClr val="FF0000"/>
                </a:solidFill>
              </a:rPr>
              <a:t>sur 8 </a:t>
            </a:r>
            <a:r>
              <a:rPr lang="fr-FR" sz="1600">
                <a:solidFill>
                  <a:srgbClr val="FF0000"/>
                </a:solidFill>
              </a:rPr>
              <a:t>points</a:t>
            </a:r>
            <a:r>
              <a:rPr lang="fr-FR" sz="1600" smtClean="0"/>
              <a:t>.</a:t>
            </a:r>
          </a:p>
          <a:p>
            <a:r>
              <a:rPr lang="fr-FR" sz="1600" i="1" smtClean="0"/>
              <a:t>Les </a:t>
            </a:r>
            <a:r>
              <a:rPr lang="fr-FR" sz="1600" b="1" i="1"/>
              <a:t>connaissances</a:t>
            </a:r>
            <a:r>
              <a:rPr lang="fr-FR" sz="1600" i="1"/>
              <a:t> et </a:t>
            </a:r>
            <a:r>
              <a:rPr lang="fr-FR" sz="1600" b="1" i="1"/>
              <a:t>compétences</a:t>
            </a:r>
            <a:r>
              <a:rPr lang="fr-FR" sz="1600" i="1"/>
              <a:t> suivantes font l'objet de cette </a:t>
            </a:r>
            <a:r>
              <a:rPr lang="fr-FR" sz="1600" i="1"/>
              <a:t>évaluation </a:t>
            </a:r>
            <a:r>
              <a:rPr lang="fr-FR" sz="1600" i="1" smtClean="0"/>
              <a:t>:</a:t>
            </a:r>
            <a:endParaRPr lang="fr-FR" sz="1600" i="1"/>
          </a:p>
        </p:txBody>
      </p:sp>
      <p:graphicFrame>
        <p:nvGraphicFramePr>
          <p:cNvPr id="6" name="Tableau 5"/>
          <p:cNvGraphicFramePr>
            <a:graphicFrameLocks noGrp="1"/>
          </p:cNvGraphicFramePr>
          <p:nvPr>
            <p:extLst>
              <p:ext uri="{D42A27DB-BD31-4B8C-83A1-F6EECF244321}">
                <p14:modId xmlns:p14="http://schemas.microsoft.com/office/powerpoint/2010/main" val="2938259393"/>
              </p:ext>
            </p:extLst>
          </p:nvPr>
        </p:nvGraphicFramePr>
        <p:xfrm>
          <a:off x="619123" y="1704975"/>
          <a:ext cx="10972802" cy="4711433"/>
        </p:xfrm>
        <a:graphic>
          <a:graphicData uri="http://schemas.openxmlformats.org/drawingml/2006/table">
            <a:tbl>
              <a:tblPr/>
              <a:tblGrid>
                <a:gridCol w="1455576">
                  <a:extLst>
                    <a:ext uri="{9D8B030D-6E8A-4147-A177-3AD203B41FA5}">
                      <a16:colId xmlns:a16="http://schemas.microsoft.com/office/drawing/2014/main" val="2472578265"/>
                    </a:ext>
                  </a:extLst>
                </a:gridCol>
                <a:gridCol w="4590662">
                  <a:extLst>
                    <a:ext uri="{9D8B030D-6E8A-4147-A177-3AD203B41FA5}">
                      <a16:colId xmlns:a16="http://schemas.microsoft.com/office/drawing/2014/main" val="2673801090"/>
                    </a:ext>
                  </a:extLst>
                </a:gridCol>
                <a:gridCol w="4926564">
                  <a:extLst>
                    <a:ext uri="{9D8B030D-6E8A-4147-A177-3AD203B41FA5}">
                      <a16:colId xmlns:a16="http://schemas.microsoft.com/office/drawing/2014/main" val="781124856"/>
                    </a:ext>
                  </a:extLst>
                </a:gridCol>
              </a:tblGrid>
              <a:tr h="265591">
                <a:tc>
                  <a:txBody>
                    <a:bodyPr/>
                    <a:lstStyle/>
                    <a:p>
                      <a:pPr algn="ctr"/>
                      <a:r>
                        <a:rPr lang="fr-FR" sz="1400" b="1"/>
                        <a:t> </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fr-FR" sz="1400" b="1"/>
                        <a:t>Attendus de la prestation orale</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fr-FR" sz="1400" b="1"/>
                        <a:t>Eléments évalués</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26532696"/>
                  </a:ext>
                </a:extLst>
              </a:tr>
              <a:tr h="685544">
                <a:tc>
                  <a:txBody>
                    <a:bodyPr/>
                    <a:lstStyle/>
                    <a:p>
                      <a:r>
                        <a:rPr lang="fr-FR" sz="1400" b="1" i="0"/>
                        <a:t>Lecture</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fr-FR" sz="1400"/>
                        <a:t>Lecture correcte et expressive d'un texte déjà connu</a:t>
                      </a:r>
                    </a:p>
                    <a:p>
                      <a:r>
                        <a:rPr lang="fr-FR" sz="1400"/>
                        <a:t> </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400"/>
                        <a:t>Capacité à faire entendre sa voix et à faire preuve dans sa lecture d'une intention de sens</a:t>
                      </a:r>
                    </a:p>
                    <a:p>
                      <a:r>
                        <a:rPr lang="fr-FR" sz="1400"/>
                        <a:t>Capacité à adresser sa lecture</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51595082"/>
                  </a:ext>
                </a:extLst>
              </a:tr>
              <a:tr h="1105498">
                <a:tc>
                  <a:txBody>
                    <a:bodyPr/>
                    <a:lstStyle/>
                    <a:p>
                      <a:r>
                        <a:rPr lang="fr-FR" sz="1400" b="1" i="0"/>
                        <a:t>Explication</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fr-FR" sz="1400"/>
                        <a:t>Bonne compréhension littérale du texte</a:t>
                      </a:r>
                    </a:p>
                    <a:p>
                      <a:r>
                        <a:rPr lang="fr-FR" sz="1400"/>
                        <a:t>Analyse pertinente au service d'une interprétation</a:t>
                      </a:r>
                    </a:p>
                    <a:p>
                      <a:r>
                        <a:rPr lang="fr-FR" sz="1400"/>
                        <a:t>Mobilisation des savoirs linguistiques et littéraires nécessaires à l'analyse du texte</a:t>
                      </a:r>
                    </a:p>
                    <a:p>
                      <a:r>
                        <a:rPr lang="fr-FR" sz="1400"/>
                        <a:t>Références précises au texte étudié</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400"/>
                        <a:t>Qualité de l'expression et niveau de langue orale</a:t>
                      </a:r>
                    </a:p>
                    <a:p>
                      <a:r>
                        <a:rPr lang="fr-FR" sz="1400"/>
                        <a:t>Qualités de communication, de précision et de clarté dans le propos</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89451485"/>
                  </a:ext>
                </a:extLst>
              </a:tr>
              <a:tr h="685544">
                <a:tc>
                  <a:txBody>
                    <a:bodyPr/>
                    <a:lstStyle/>
                    <a:p>
                      <a:r>
                        <a:rPr lang="fr-FR" sz="1400" b="1" i="0"/>
                        <a:t>Question de grammaire</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fr-FR" sz="1400"/>
                        <a:t>Mobilisation des savoirs linguistiques pertinents pour l'analyse faisant l'objet de la question</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400"/>
                        <a:t>Capacité à mobiliser un lexique grammatical pertinent</a:t>
                      </a:r>
                    </a:p>
                    <a:p>
                      <a:r>
                        <a:rPr lang="fr-FR" sz="1400"/>
                        <a:t>Capacité à construire une analyse syntaxique, à réfléchir sur des faits linguistiques</a:t>
                      </a:r>
                    </a:p>
                  </a:txBody>
                  <a:tcPr marL="56511" marR="56511" marT="28255" marB="2825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55593129"/>
                  </a:ext>
                </a:extLst>
              </a:tr>
              <a:tr h="1925073">
                <a:tc>
                  <a:txBody>
                    <a:bodyPr/>
                    <a:lstStyle/>
                    <a:p>
                      <a:r>
                        <a:rPr lang="fr-FR" sz="1400" b="1" i="0"/>
                        <a:t>Entretien</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fr-FR" sz="1400"/>
                        <a:t>Présentation synthétique de l'œuvre retenue</a:t>
                      </a:r>
                    </a:p>
                    <a:p>
                      <a:r>
                        <a:rPr lang="fr-FR" sz="1400"/>
                        <a:t>Expression pertinente, justifiée et convaincante d'un choix personnel</a:t>
                      </a:r>
                    </a:p>
                    <a:p>
                      <a:r>
                        <a:rPr lang="fr-FR" sz="1400"/>
                        <a:t>Entrée véritable dans l'échange, tirant profit des éléments de relance pour approfondir sa propre réflexion</a:t>
                      </a:r>
                    </a:p>
                    <a:p>
                      <a:r>
                        <a:rPr lang="fr-FR" sz="1400"/>
                        <a:t>Mobilisation pertinente des connaissances culturelles et artistiques en lien avec le propos</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400"/>
                        <a:t>Capacité à défendre une lecture personnelle</a:t>
                      </a:r>
                    </a:p>
                    <a:p>
                      <a:r>
                        <a:rPr lang="fr-FR" sz="1400"/>
                        <a:t>Capacité à expliquer et à justifier ses choix</a:t>
                      </a:r>
                    </a:p>
                    <a:p>
                      <a:r>
                        <a:rPr lang="fr-FR" sz="1400"/>
                        <a:t>Aptitude au dialogue</a:t>
                      </a:r>
                    </a:p>
                    <a:p>
                      <a:r>
                        <a:rPr lang="fr-FR" sz="1400"/>
                        <a:t>Qualité de l'expression et niveau de langue orale</a:t>
                      </a:r>
                    </a:p>
                    <a:p>
                      <a:r>
                        <a:rPr lang="fr-FR" sz="1400"/>
                        <a:t>Qualités d'analyse et d'argumentation, de communication et de persuasion</a:t>
                      </a:r>
                    </a:p>
                    <a:p>
                      <a:r>
                        <a:rPr lang="fr-FR" sz="1400"/>
                        <a:t>Capacité à établir des liens entre la lecture littéraire et les autres champs du savoir, l'expérience du monde et la formation de soi</a:t>
                      </a:r>
                    </a:p>
                  </a:txBody>
                  <a:tcPr marL="56511" marR="56511" marT="28255" marB="2825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0284267"/>
                  </a:ext>
                </a:extLst>
              </a:tr>
            </a:tbl>
          </a:graphicData>
        </a:graphic>
      </p:graphicFrame>
    </p:spTree>
    <p:extLst>
      <p:ext uri="{BB962C8B-B14F-4D97-AF65-F5344CB8AC3E}">
        <p14:creationId xmlns:p14="http://schemas.microsoft.com/office/powerpoint/2010/main" val="4252837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2584</Words>
  <Application>Microsoft Office PowerPoint</Application>
  <PresentationFormat>Grand écran</PresentationFormat>
  <Paragraphs>170</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Bac de français</vt:lpstr>
      <vt:lpstr>Le Programme en français</vt:lpstr>
      <vt:lpstr>L’Écrit</vt:lpstr>
      <vt:lpstr>Épreuve écrite</vt:lpstr>
      <vt:lpstr>Épreuve écrite : Bac technologique</vt:lpstr>
      <vt:lpstr>L’Oral</vt:lpstr>
      <vt:lpstr>Épreuve orale</vt:lpstr>
      <vt:lpstr>Parties de l’épreuve orale</vt:lpstr>
      <vt:lpstr>Notation de l’épreuve orale</vt:lpstr>
      <vt:lpstr>Récapitulatif</vt:lpstr>
      <vt:lpstr>Perles du Bic…</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Collège les Pins</dc:creator>
  <cp:lastModifiedBy>Collège les Pins</cp:lastModifiedBy>
  <cp:revision>24</cp:revision>
  <dcterms:created xsi:type="dcterms:W3CDTF">2021-07-08T04:42:43Z</dcterms:created>
  <dcterms:modified xsi:type="dcterms:W3CDTF">2021-07-08T08:52:49Z</dcterms:modified>
</cp:coreProperties>
</file>