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9144000" cy="5143500" type="screen16x9"/>
  <p:notesSz cx="6858000" cy="9144000"/>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0082" autoAdjust="0"/>
    <p:restoredTop sz="86410" autoAdjust="0"/>
  </p:normalViewPr>
  <p:slideViewPr>
    <p:cSldViewPr snapToGrid="0">
      <p:cViewPr>
        <p:scale>
          <a:sx n="100" d="100"/>
          <a:sy n="100" d="100"/>
        </p:scale>
        <p:origin x="1140" y="4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0A3F6-0AF6-468D-82AF-DE7E1D4FF37E}" type="datetimeFigureOut">
              <a:rPr lang="fr-FR" smtClean="0"/>
              <a:t>22/07/2021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96219-E2D6-4583-9D7D-BBDF7BB97A03}" type="slidenum">
              <a:rPr lang="fr-FR" smtClean="0"/>
              <a:t>‹N°›</a:t>
            </a:fld>
            <a:endParaRPr lang="fr-FR"/>
          </a:p>
        </p:txBody>
      </p:sp>
    </p:spTree>
    <p:extLst>
      <p:ext uri="{BB962C8B-B14F-4D97-AF65-F5344CB8AC3E}">
        <p14:creationId xmlns:p14="http://schemas.microsoft.com/office/powerpoint/2010/main" val="40135245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3696219-E2D6-4583-9D7D-BBDF7BB97A03}" type="slidenum">
              <a:rPr lang="fr-FR" smtClean="0"/>
              <a:t>2</a:t>
            </a:fld>
            <a:endParaRPr lang="fr-FR"/>
          </a:p>
        </p:txBody>
      </p:sp>
    </p:spTree>
    <p:extLst>
      <p:ext uri="{BB962C8B-B14F-4D97-AF65-F5344CB8AC3E}">
        <p14:creationId xmlns:p14="http://schemas.microsoft.com/office/powerpoint/2010/main" val="1843219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fr-FR" smtClean="0"/>
              <a:t>Modifiez le style du titre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2DFDF6C9-D71D-4714-BA63-BB8EC4543C31}" type="datetimeFigureOut">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332159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DFDF6C9-D71D-4714-BA63-BB8EC4543C31}" type="datetimeFigureOut">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77880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DFDF6C9-D71D-4714-BA63-BB8EC4543C31}" type="datetimeFigureOut">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358150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DFDF6C9-D71D-4714-BA63-BB8EC4543C31}" type="datetimeFigureOut">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414531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fr-FR" smtClean="0"/>
              <a:t>Modifiez le style du titre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DFDF6C9-D71D-4714-BA63-BB8EC4543C31}" type="datetimeFigureOut">
              <a:rPr lang="fr-FR" smtClean="0"/>
              <a:t>22/07/2021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101294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DFDF6C9-D71D-4714-BA63-BB8EC4543C31}" type="datetimeFigureOut">
              <a:rPr lang="fr-FR" smtClean="0"/>
              <a:t>22/07/2021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263280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4" name="Content Placeholder 3"/>
          <p:cNvSpPr>
            <a:spLocks noGrp="1"/>
          </p:cNvSpPr>
          <p:nvPr>
            <p:ph sz="half" idx="2"/>
          </p:nvPr>
        </p:nvSpPr>
        <p:spPr>
          <a:xfrm>
            <a:off x="629842" y="1878806"/>
            <a:ext cx="3868340" cy="276344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6" name="Content Placeholder 5"/>
          <p:cNvSpPr>
            <a:spLocks noGrp="1"/>
          </p:cNvSpPr>
          <p:nvPr>
            <p:ph sz="quarter" idx="4"/>
          </p:nvPr>
        </p:nvSpPr>
        <p:spPr>
          <a:xfrm>
            <a:off x="4629150" y="1878806"/>
            <a:ext cx="3887391" cy="276344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DFDF6C9-D71D-4714-BA63-BB8EC4543C31}" type="datetimeFigureOut">
              <a:rPr lang="fr-FR" smtClean="0"/>
              <a:t>22/07/2021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229977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DFDF6C9-D71D-4714-BA63-BB8EC4543C31}" type="datetimeFigureOut">
              <a:rPr lang="fr-FR" smtClean="0"/>
              <a:t>22/07/2021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337542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DF6C9-D71D-4714-BA63-BB8EC4543C31}" type="datetimeFigureOut">
              <a:rPr lang="fr-FR" smtClean="0"/>
              <a:t>22/07/2021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316372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fr-FR" smtClean="0"/>
              <a:t>Modifiez le style du titre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DFDF6C9-D71D-4714-BA63-BB8EC4543C31}" type="datetimeFigureOut">
              <a:rPr lang="fr-FR" smtClean="0"/>
              <a:t>22/07/2021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331675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DFDF6C9-D71D-4714-BA63-BB8EC4543C31}" type="datetimeFigureOut">
              <a:rPr lang="fr-FR" smtClean="0"/>
              <a:t>22/07/2021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560083-AF76-45DA-8EDF-14A6F3E532DF}" type="slidenum">
              <a:rPr lang="fr-FR" smtClean="0"/>
              <a:t>‹N°›</a:t>
            </a:fld>
            <a:endParaRPr lang="fr-FR"/>
          </a:p>
        </p:txBody>
      </p:sp>
    </p:spTree>
    <p:extLst>
      <p:ext uri="{BB962C8B-B14F-4D97-AF65-F5344CB8AC3E}">
        <p14:creationId xmlns:p14="http://schemas.microsoft.com/office/powerpoint/2010/main" val="399680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DFDF6C9-D71D-4714-BA63-BB8EC4543C31}" type="datetimeFigureOut">
              <a:rPr lang="fr-FR" smtClean="0"/>
              <a:t>22/07/2021</a:t>
            </a:fld>
            <a:endParaRPr lang="fr-F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C560083-AF76-45DA-8EDF-14A6F3E532DF}" type="slidenum">
              <a:rPr lang="fr-FR" smtClean="0"/>
              <a:t>‹N°›</a:t>
            </a:fld>
            <a:endParaRPr lang="fr-FR"/>
          </a:p>
        </p:txBody>
      </p:sp>
    </p:spTree>
    <p:extLst>
      <p:ext uri="{BB962C8B-B14F-4D97-AF65-F5344CB8AC3E}">
        <p14:creationId xmlns:p14="http://schemas.microsoft.com/office/powerpoint/2010/main" val="533669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Culture et expression</a:t>
            </a:r>
            <a:endParaRPr lang="fr-FR" dirty="0"/>
          </a:p>
        </p:txBody>
      </p:sp>
      <p:sp>
        <p:nvSpPr>
          <p:cNvPr id="3" name="Sous-titre 2"/>
          <p:cNvSpPr>
            <a:spLocks noGrp="1"/>
          </p:cNvSpPr>
          <p:nvPr>
            <p:ph type="subTitle" idx="1"/>
          </p:nvPr>
        </p:nvSpPr>
        <p:spPr/>
        <p:txBody>
          <a:bodyPr>
            <a:normAutofit fontScale="92500" lnSpcReduction="10000"/>
          </a:bodyPr>
          <a:lstStyle/>
          <a:p>
            <a:r>
              <a:rPr lang="fr-FR" dirty="0" smtClean="0"/>
              <a:t>Référentiel des capacités </a:t>
            </a:r>
          </a:p>
          <a:p>
            <a:r>
              <a:rPr lang="fr-FR" dirty="0" smtClean="0"/>
              <a:t>du domaine de la </a:t>
            </a:r>
          </a:p>
          <a:p>
            <a:r>
              <a:rPr lang="fr-FR" dirty="0" smtClean="0"/>
              <a:t>culture générale et expression </a:t>
            </a:r>
          </a:p>
          <a:p>
            <a:r>
              <a:rPr lang="fr-FR" dirty="0" smtClean="0"/>
              <a:t>pour le BTS</a:t>
            </a:r>
            <a:endParaRPr lang="fr-FR" dirty="0"/>
          </a:p>
        </p:txBody>
      </p:sp>
      <p:sp>
        <p:nvSpPr>
          <p:cNvPr id="4" name="Rectangle 3"/>
          <p:cNvSpPr/>
          <p:nvPr/>
        </p:nvSpPr>
        <p:spPr>
          <a:xfrm>
            <a:off x="98854" y="4813085"/>
            <a:ext cx="8964828" cy="248209"/>
          </a:xfrm>
          <a:prstGeom prst="rect">
            <a:avLst/>
          </a:prstGeom>
        </p:spPr>
        <p:txBody>
          <a:bodyPr wrap="square">
            <a:spAutoFit/>
          </a:bodyPr>
          <a:lstStyle/>
          <a:p>
            <a:pPr algn="ctr"/>
            <a:r>
              <a:rPr lang="fr-FR" sz="1013" dirty="0"/>
              <a:t>https://www.education.gouv.fr/bo/2005/7/MENS0402812A.htm</a:t>
            </a:r>
          </a:p>
        </p:txBody>
      </p:sp>
    </p:spTree>
    <p:extLst>
      <p:ext uri="{BB962C8B-B14F-4D97-AF65-F5344CB8AC3E}">
        <p14:creationId xmlns:p14="http://schemas.microsoft.com/office/powerpoint/2010/main" val="502375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62025"/>
            <a:ext cx="9144000" cy="3970318"/>
          </a:xfrm>
          <a:prstGeom prst="rect">
            <a:avLst/>
          </a:prstGeom>
        </p:spPr>
        <p:txBody>
          <a:bodyPr wrap="square" numCol="2">
            <a:spAutoFit/>
          </a:bodyPr>
          <a:lstStyle/>
          <a:p>
            <a:r>
              <a:rPr lang="fr-FR" sz="1400" dirty="0" smtClean="0"/>
              <a:t>Compétences </a:t>
            </a:r>
            <a:r>
              <a:rPr lang="fr-FR" sz="1400" dirty="0"/>
              <a:t>caractéristiques</a:t>
            </a:r>
          </a:p>
          <a:p>
            <a:r>
              <a:rPr lang="fr-FR" sz="1400" dirty="0"/>
              <a:t>Être capable de :</a:t>
            </a:r>
          </a:p>
          <a:p>
            <a:r>
              <a:rPr lang="fr-FR" sz="1400" dirty="0"/>
              <a:t>1. Apprécier les données d’une situation vécue (événement, conduite, débat, etc.).</a:t>
            </a:r>
          </a:p>
          <a:p>
            <a:r>
              <a:rPr lang="fr-FR" sz="1400" dirty="0"/>
              <a:t>2. Évaluer l’intérêt, la pertinence, la cohérence, la portée d’un message (y compris de son propre message) ou de certains de ses éléments.</a:t>
            </a:r>
          </a:p>
          <a:p>
            <a:r>
              <a:rPr lang="fr-FR" sz="1400" dirty="0"/>
              <a:t>3. Justifier son point de vue.</a:t>
            </a:r>
          </a:p>
          <a:p>
            <a:r>
              <a:rPr lang="fr-FR" sz="1400" dirty="0"/>
              <a:t>4. Établir un bilan critique.</a:t>
            </a:r>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a:p>
            <a:endParaRPr lang="fr-FR" sz="1400" dirty="0" smtClean="0"/>
          </a:p>
          <a:p>
            <a:endParaRPr lang="fr-FR" sz="1400" dirty="0"/>
          </a:p>
          <a:p>
            <a:endParaRPr lang="fr-FR" sz="1400" dirty="0"/>
          </a:p>
          <a:p>
            <a:r>
              <a:rPr lang="fr-FR" sz="1400" dirty="0"/>
              <a:t>Situations possibles</a:t>
            </a:r>
          </a:p>
          <a:p>
            <a:r>
              <a:rPr lang="fr-FR" sz="1400" dirty="0"/>
              <a:t>1. Formulation d’un jugement critique après lecture, étude, audition, observation (voir situations évoquées en A, B, C, D).</a:t>
            </a:r>
          </a:p>
          <a:p>
            <a:r>
              <a:rPr lang="fr-FR" sz="1400" dirty="0"/>
              <a:t>2. Auto-évaluation.</a:t>
            </a:r>
          </a:p>
          <a:p>
            <a:endParaRPr lang="fr-FR" sz="1400" dirty="0"/>
          </a:p>
          <a:p>
            <a:r>
              <a:rPr lang="fr-FR" sz="1400" dirty="0"/>
              <a:t>Critères d’évaluation</a:t>
            </a:r>
          </a:p>
          <a:p>
            <a:r>
              <a:rPr lang="fr-FR" sz="1400" dirty="0"/>
              <a:t>1. En toute situation.</a:t>
            </a:r>
          </a:p>
          <a:p>
            <a:r>
              <a:rPr lang="fr-FR" sz="1400" dirty="0"/>
              <a:t>1.1 Choix motivé et utilisation judicieuse des éléments de la situation ou du message examinés :</a:t>
            </a:r>
          </a:p>
          <a:p>
            <a:r>
              <a:rPr lang="fr-FR" sz="1400" dirty="0"/>
              <a:t>- distinction entre l’essentiel et l’accessoire ;</a:t>
            </a:r>
          </a:p>
          <a:p>
            <a:r>
              <a:rPr lang="fr-FR" sz="1400" dirty="0"/>
              <a:t>- recul par rapport au message ou à la situation ;</a:t>
            </a:r>
          </a:p>
          <a:p>
            <a:r>
              <a:rPr lang="fr-FR" sz="1400" dirty="0"/>
              <a:t>- mise en perspective des éléments retenus ;</a:t>
            </a:r>
          </a:p>
          <a:p>
            <a:r>
              <a:rPr lang="fr-FR" sz="1400" dirty="0"/>
              <a:t>- jugement critique.</a:t>
            </a:r>
          </a:p>
          <a:p>
            <a:r>
              <a:rPr lang="fr-FR" sz="1400" dirty="0"/>
              <a:t>1.2 Pertinence des arguments logiques et hiérarchisation de ces arguments.</a:t>
            </a:r>
          </a:p>
          <a:p>
            <a:r>
              <a:rPr lang="fr-FR" sz="1400" dirty="0"/>
              <a:t>2. En situation d’auto-évaluation</a:t>
            </a:r>
          </a:p>
          <a:p>
            <a:r>
              <a:rPr lang="fr-FR" sz="1400" dirty="0"/>
              <a:t>Perception juste de l’effet produit sur autrui, de la valeur de sa prestation par rapport aux exigences requises. </a:t>
            </a:r>
          </a:p>
        </p:txBody>
      </p:sp>
      <p:sp>
        <p:nvSpPr>
          <p:cNvPr id="4" name="Titre 3"/>
          <p:cNvSpPr>
            <a:spLocks noGrp="1"/>
          </p:cNvSpPr>
          <p:nvPr>
            <p:ph type="title" idx="4294967295"/>
          </p:nvPr>
        </p:nvSpPr>
        <p:spPr>
          <a:xfrm>
            <a:off x="0" y="0"/>
            <a:ext cx="9144000" cy="962025"/>
          </a:xfrm>
        </p:spPr>
        <p:txBody>
          <a:bodyPr>
            <a:normAutofit/>
          </a:bodyPr>
          <a:lstStyle/>
          <a:p>
            <a:r>
              <a:rPr lang="fr-FR" sz="3300" kern="1200" dirty="0" smtClean="0">
                <a:solidFill>
                  <a:schemeClr val="tx1"/>
                </a:solidFill>
                <a:effectLst/>
                <a:latin typeface="+mj-lt"/>
                <a:ea typeface="+mj-ea"/>
                <a:cs typeface="+mj-cs"/>
              </a:rPr>
              <a:t>CAPACITÉ E : Apprécier un message ou une situation</a:t>
            </a:r>
            <a:endParaRPr lang="fr-FR" dirty="0"/>
          </a:p>
        </p:txBody>
      </p:sp>
    </p:spTree>
    <p:extLst>
      <p:ext uri="{BB962C8B-B14F-4D97-AF65-F5344CB8AC3E}">
        <p14:creationId xmlns:p14="http://schemas.microsoft.com/office/powerpoint/2010/main" val="3290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5525" y="1271059"/>
            <a:ext cx="4572000" cy="2274597"/>
          </a:xfrm>
          <a:prstGeom prst="rect">
            <a:avLst/>
          </a:prstGeom>
        </p:spPr>
        <p:txBody>
          <a:bodyPr>
            <a:spAutoFit/>
          </a:bodyPr>
          <a:lstStyle/>
          <a:p>
            <a:r>
              <a:rPr lang="fr-FR" sz="1013" dirty="0" smtClean="0"/>
              <a:t>Compétences </a:t>
            </a:r>
            <a:r>
              <a:rPr lang="fr-FR" sz="1013" dirty="0"/>
              <a:t>caractéristiques</a:t>
            </a:r>
          </a:p>
          <a:p>
            <a:r>
              <a:rPr lang="fr-FR" sz="1013" dirty="0"/>
              <a:t>1. Rédiger un message lisible (graphie, ponctuation, mise en page).</a:t>
            </a:r>
          </a:p>
          <a:p>
            <a:r>
              <a:rPr lang="fr-FR" sz="1013" dirty="0"/>
              <a:t>2. Respecter le code linguistique écrit (morphologie, orthographe lexicale et grammaticale, syntaxe).</a:t>
            </a:r>
          </a:p>
          <a:p>
            <a:r>
              <a:rPr lang="fr-FR" sz="1013" dirty="0"/>
              <a:t>3. Respecter la logique d’un texte écrit (connecteurs, marques de chronologie, reprises anaphoriques).</a:t>
            </a:r>
          </a:p>
          <a:p>
            <a:r>
              <a:rPr lang="fr-FR" sz="1013" dirty="0"/>
              <a:t>4. Prendre en compte la situation d’écriture (niveau de langue, précision lexicale).</a:t>
            </a:r>
          </a:p>
          <a:p>
            <a:endParaRPr lang="fr-FR" sz="1013" dirty="0"/>
          </a:p>
          <a:p>
            <a:r>
              <a:rPr lang="fr-FR" sz="1013" dirty="0"/>
              <a:t>Situations possibles</a:t>
            </a:r>
          </a:p>
          <a:p>
            <a:r>
              <a:rPr lang="fr-FR" sz="1013" dirty="0"/>
              <a:t>1. Les situations de production de message écrit évoquées en D.</a:t>
            </a:r>
          </a:p>
          <a:p>
            <a:r>
              <a:rPr lang="fr-FR" sz="1013" dirty="0"/>
              <a:t>2. Toute activité spécifique permettant de consolider la maîtrise du code écrit.</a:t>
            </a:r>
          </a:p>
          <a:p>
            <a:endParaRPr lang="fr-FR" sz="1013" dirty="0"/>
          </a:p>
          <a:p>
            <a:r>
              <a:rPr lang="fr-FR" sz="1013" dirty="0"/>
              <a:t>Critères d’évaluation</a:t>
            </a:r>
          </a:p>
          <a:p>
            <a:r>
              <a:rPr lang="fr-FR" sz="1013" dirty="0"/>
              <a:t>Ces critères sont définis par les compétences caractéristiques énumérées ci-dessus.</a:t>
            </a:r>
          </a:p>
        </p:txBody>
      </p:sp>
      <p:sp>
        <p:nvSpPr>
          <p:cNvPr id="4" name="Titre 3"/>
          <p:cNvSpPr>
            <a:spLocks noGrp="1"/>
          </p:cNvSpPr>
          <p:nvPr>
            <p:ph type="title" idx="4294967295"/>
          </p:nvPr>
        </p:nvSpPr>
        <p:spPr>
          <a:xfrm>
            <a:off x="0" y="0"/>
            <a:ext cx="9144000" cy="1085850"/>
          </a:xfrm>
        </p:spPr>
        <p:txBody>
          <a:bodyPr>
            <a:normAutofit/>
          </a:bodyPr>
          <a:lstStyle/>
          <a:p>
            <a:r>
              <a:rPr lang="fr-FR" sz="3600" dirty="0" smtClean="0"/>
              <a:t>TECHNIQUE </a:t>
            </a:r>
            <a:r>
              <a:rPr lang="fr-FR" sz="3600" dirty="0"/>
              <a:t>ß : La langue à </a:t>
            </a:r>
            <a:r>
              <a:rPr lang="fr-FR" sz="3600" dirty="0" smtClean="0"/>
              <a:t>l’écrit</a:t>
            </a:r>
            <a:endParaRPr lang="fr-FR" dirty="0"/>
          </a:p>
        </p:txBody>
      </p:sp>
    </p:spTree>
    <p:extLst>
      <p:ext uri="{BB962C8B-B14F-4D97-AF65-F5344CB8AC3E}">
        <p14:creationId xmlns:p14="http://schemas.microsoft.com/office/powerpoint/2010/main" val="387559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98528"/>
            <a:ext cx="9144000" cy="3953198"/>
          </a:xfrm>
          <a:prstGeom prst="rect">
            <a:avLst/>
          </a:prstGeom>
        </p:spPr>
        <p:txBody>
          <a:bodyPr wrap="square">
            <a:spAutoFit/>
          </a:bodyPr>
          <a:lstStyle/>
          <a:p>
            <a:pPr algn="ctr"/>
            <a:r>
              <a:rPr lang="fr-FR" sz="1050" dirty="0" smtClean="0"/>
              <a:t>ÉPREUVES PONCTUELLES ET SITUATIONS D’ÉVALUATION EN COURS DE FORMATION</a:t>
            </a:r>
          </a:p>
          <a:p>
            <a:endParaRPr lang="fr-FR" sz="1050" dirty="0" smtClean="0"/>
          </a:p>
          <a:p>
            <a:endParaRPr lang="fr-FR" sz="1013" b="1" dirty="0" smtClean="0"/>
          </a:p>
          <a:p>
            <a:r>
              <a:rPr lang="fr-FR" sz="1013" b="1" dirty="0" smtClean="0"/>
              <a:t>Objectifs</a:t>
            </a:r>
            <a:endParaRPr lang="fr-FR" sz="1013" b="1" dirty="0"/>
          </a:p>
          <a:p>
            <a:r>
              <a:rPr lang="fr-FR" sz="1050" dirty="0"/>
              <a:t>L’objectif visé est de certifier l’aptitude des candidats à communiquer avec efficacité dans la vie courante et dans la vie professionnelle.</a:t>
            </a:r>
          </a:p>
          <a:p>
            <a:r>
              <a:rPr lang="fr-FR" sz="1050" dirty="0"/>
              <a:t>L’évaluation sert donc à vérifier les capacités du candidat à :</a:t>
            </a:r>
          </a:p>
          <a:p>
            <a:r>
              <a:rPr lang="fr-FR" sz="1050" dirty="0"/>
              <a:t>- tirer parti des documents lus dans l’année et de la réflexion menée en cours ;</a:t>
            </a:r>
          </a:p>
          <a:p>
            <a:r>
              <a:rPr lang="fr-FR" sz="1050" dirty="0"/>
              <a:t>- rendre compte d’une culture acquise en cours de formation ;</a:t>
            </a:r>
          </a:p>
          <a:p>
            <a:r>
              <a:rPr lang="fr-FR" sz="1050" dirty="0"/>
              <a:t>- apprécier un message ou une situation ;</a:t>
            </a:r>
          </a:p>
          <a:p>
            <a:r>
              <a:rPr lang="fr-FR" sz="1050" dirty="0"/>
              <a:t>- communiquer par écrit ou oralement ;</a:t>
            </a:r>
          </a:p>
          <a:p>
            <a:r>
              <a:rPr lang="fr-FR" sz="1050" dirty="0"/>
              <a:t>- appréhender un message ;</a:t>
            </a:r>
          </a:p>
          <a:p>
            <a:r>
              <a:rPr lang="fr-FR" sz="1050" dirty="0"/>
              <a:t>- réaliser un message.</a:t>
            </a:r>
          </a:p>
          <a:p>
            <a:endParaRPr lang="fr-FR" sz="1050" dirty="0"/>
          </a:p>
          <a:p>
            <a:r>
              <a:rPr lang="fr-FR" sz="1013" b="1" dirty="0"/>
              <a:t>Formes de l’évaluation</a:t>
            </a:r>
          </a:p>
          <a:p>
            <a:r>
              <a:rPr lang="fr-FR" sz="1050" dirty="0"/>
              <a:t>Ponctuelle (</a:t>
            </a:r>
            <a:r>
              <a:rPr lang="fr-FR" sz="1050" dirty="0">
                <a:solidFill>
                  <a:srgbClr val="FF0000"/>
                </a:solidFill>
              </a:rPr>
              <a:t>écrite, durée : 4 h</a:t>
            </a:r>
            <a:r>
              <a:rPr lang="fr-FR" sz="1050" dirty="0"/>
              <a:t>)</a:t>
            </a:r>
          </a:p>
          <a:p>
            <a:r>
              <a:rPr lang="fr-FR" sz="1050" dirty="0"/>
              <a:t>On propose trois à quatre documents de nature différente (textes littéraires, textes non littéraires, documents iconographiques, tableaux statistiques, etc.) choisis en référence à l’un des deux thèmes inscrits au programme de la deuxième année. Chacun d’eux est daté et situé dans son contexte.</a:t>
            </a:r>
          </a:p>
          <a:p>
            <a:r>
              <a:rPr lang="fr-FR" sz="1050" dirty="0"/>
              <a:t>Première partie : synthèse (</a:t>
            </a:r>
            <a:r>
              <a:rPr lang="fr-FR" sz="1050" dirty="0">
                <a:solidFill>
                  <a:srgbClr val="FF0000"/>
                </a:solidFill>
              </a:rPr>
              <a:t>notée sur 40</a:t>
            </a:r>
            <a:r>
              <a:rPr lang="fr-FR" sz="1050" dirty="0"/>
              <a:t>)</a:t>
            </a:r>
          </a:p>
          <a:p>
            <a:r>
              <a:rPr lang="fr-FR" sz="1050" dirty="0"/>
              <a:t>Le candidat rédige une synthèse objective en confrontant les documents fournis.</a:t>
            </a:r>
          </a:p>
          <a:p>
            <a:r>
              <a:rPr lang="fr-FR" sz="1050" dirty="0"/>
              <a:t>Deuxième partie : écriture personnelle (</a:t>
            </a:r>
            <a:r>
              <a:rPr lang="fr-FR" sz="1050" dirty="0">
                <a:solidFill>
                  <a:srgbClr val="FF0000"/>
                </a:solidFill>
              </a:rPr>
              <a:t>notée sur 20</a:t>
            </a:r>
            <a:r>
              <a:rPr lang="fr-FR" sz="1050" dirty="0"/>
              <a:t>)</a:t>
            </a:r>
          </a:p>
          <a:p>
            <a:r>
              <a:rPr lang="fr-FR" sz="1050" dirty="0"/>
              <a:t>Le candidat répond de façon argumentée à une question relative aux documents proposés.</a:t>
            </a:r>
          </a:p>
          <a:p>
            <a:r>
              <a:rPr lang="fr-FR" sz="1050" dirty="0"/>
              <a:t>La question posée invite à confronter les documents proposés en synthèse et les études de documents menée dans l’année en cours de “culture générale et expression”.</a:t>
            </a:r>
          </a:p>
          <a:p>
            <a:r>
              <a:rPr lang="fr-FR" sz="1050" dirty="0"/>
              <a:t>La note globale est ramenée à une note </a:t>
            </a:r>
            <a:r>
              <a:rPr lang="fr-FR" sz="1050" dirty="0">
                <a:solidFill>
                  <a:srgbClr val="FF0000"/>
                </a:solidFill>
              </a:rPr>
              <a:t>sur 20 points</a:t>
            </a:r>
            <a:r>
              <a:rPr lang="fr-FR" sz="1050" dirty="0"/>
              <a:t>.</a:t>
            </a:r>
          </a:p>
        </p:txBody>
      </p:sp>
      <p:sp>
        <p:nvSpPr>
          <p:cNvPr id="4" name="Titre 3"/>
          <p:cNvSpPr>
            <a:spLocks noGrp="1"/>
          </p:cNvSpPr>
          <p:nvPr>
            <p:ph type="title"/>
          </p:nvPr>
        </p:nvSpPr>
        <p:spPr>
          <a:xfrm>
            <a:off x="0" y="0"/>
            <a:ext cx="9144000" cy="1219200"/>
          </a:xfrm>
        </p:spPr>
        <p:txBody>
          <a:bodyPr>
            <a:normAutofit fontScale="90000"/>
          </a:bodyPr>
          <a:lstStyle/>
          <a:p>
            <a:pPr algn="ctr"/>
            <a:r>
              <a:rPr lang="fr-FR" sz="3600" dirty="0" smtClean="0"/>
              <a:t>DÉFINITION </a:t>
            </a:r>
            <a:r>
              <a:rPr lang="fr-FR" sz="3600" dirty="0"/>
              <a:t>DE L’ÉPREUVE DE CULTURE GÉNÉRALE ET EXPRESSION POUR L’EXAMEN DU </a:t>
            </a:r>
            <a:r>
              <a:rPr lang="fr-FR" sz="3600" dirty="0" smtClean="0"/>
              <a:t>BTS</a:t>
            </a:r>
            <a:endParaRPr lang="fr-FR" dirty="0"/>
          </a:p>
        </p:txBody>
      </p:sp>
    </p:spTree>
    <p:extLst>
      <p:ext uri="{BB962C8B-B14F-4D97-AF65-F5344CB8AC3E}">
        <p14:creationId xmlns:p14="http://schemas.microsoft.com/office/powerpoint/2010/main" val="63438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8877" y="2342298"/>
            <a:ext cx="5426243" cy="871713"/>
          </a:xfrm>
          <a:prstGeom prst="rect">
            <a:avLst/>
          </a:prstGeom>
        </p:spPr>
        <p:txBody>
          <a:bodyPr wrap="square">
            <a:spAutoFit/>
          </a:bodyPr>
          <a:lstStyle/>
          <a:p>
            <a:pPr lvl="0" algn="just">
              <a:defRPr/>
            </a:pPr>
            <a:r>
              <a:rPr lang="fr-FR" sz="1013" dirty="0">
                <a:solidFill>
                  <a:prstClr val="black"/>
                </a:solidFill>
              </a:rPr>
              <a:t>L’unité de français est constituée de </a:t>
            </a:r>
            <a:r>
              <a:rPr lang="fr-FR" sz="1013" b="1" dirty="0">
                <a:solidFill>
                  <a:prstClr val="black"/>
                </a:solidFill>
              </a:rPr>
              <a:t>trois</a:t>
            </a:r>
            <a:r>
              <a:rPr lang="fr-FR" sz="1013" dirty="0">
                <a:solidFill>
                  <a:prstClr val="black"/>
                </a:solidFill>
              </a:rPr>
              <a:t> situations d’évaluation de </a:t>
            </a:r>
            <a:r>
              <a:rPr lang="fr-FR" sz="1013" b="1" dirty="0">
                <a:solidFill>
                  <a:prstClr val="black"/>
                </a:solidFill>
              </a:rPr>
              <a:t>poids identique</a:t>
            </a:r>
            <a:r>
              <a:rPr lang="fr-FR" sz="1013" dirty="0">
                <a:solidFill>
                  <a:prstClr val="black"/>
                </a:solidFill>
              </a:rPr>
              <a:t> :</a:t>
            </a:r>
          </a:p>
          <a:p>
            <a:pPr lvl="0" algn="just">
              <a:defRPr/>
            </a:pPr>
            <a:r>
              <a:rPr lang="fr-FR" sz="1013" dirty="0">
                <a:solidFill>
                  <a:prstClr val="black"/>
                </a:solidFill>
              </a:rPr>
              <a:t>- deux situations relatives à l’évaluation de la capacité du candidat à appréhender et à réaliser un message écrit ;</a:t>
            </a:r>
          </a:p>
          <a:p>
            <a:pPr lvl="0" algn="just">
              <a:defRPr/>
            </a:pPr>
            <a:r>
              <a:rPr lang="fr-FR" sz="1013" dirty="0">
                <a:solidFill>
                  <a:prstClr val="black"/>
                </a:solidFill>
              </a:rPr>
              <a:t>- une situation relative à la capacité du candidat à communiquer oralement évaluée lors de la soutenance du rapport de stage.</a:t>
            </a:r>
          </a:p>
        </p:txBody>
      </p:sp>
      <p:sp>
        <p:nvSpPr>
          <p:cNvPr id="4" name="Titre 3"/>
          <p:cNvSpPr>
            <a:spLocks noGrp="1"/>
          </p:cNvSpPr>
          <p:nvPr>
            <p:ph type="title"/>
          </p:nvPr>
        </p:nvSpPr>
        <p:spPr>
          <a:xfrm>
            <a:off x="-1" y="405151"/>
            <a:ext cx="9144000" cy="994172"/>
          </a:xfrm>
        </p:spPr>
        <p:txBody>
          <a:bodyPr>
            <a:normAutofit/>
          </a:bodyPr>
          <a:lstStyle/>
          <a:p>
            <a:pPr lvl="0" algn="ctr"/>
            <a:r>
              <a:rPr lang="fr-FR" dirty="0" smtClean="0">
                <a:solidFill>
                  <a:prstClr val="black"/>
                </a:solidFill>
              </a:rPr>
              <a:t>Contrôle </a:t>
            </a:r>
            <a:r>
              <a:rPr lang="fr-FR" dirty="0">
                <a:solidFill>
                  <a:prstClr val="black"/>
                </a:solidFill>
              </a:rPr>
              <a:t>en cours de </a:t>
            </a:r>
            <a:r>
              <a:rPr lang="fr-FR" dirty="0" smtClean="0">
                <a:solidFill>
                  <a:prstClr val="black"/>
                </a:solidFill>
              </a:rPr>
              <a:t>formation</a:t>
            </a:r>
            <a:endParaRPr lang="fr-FR" dirty="0"/>
          </a:p>
        </p:txBody>
      </p:sp>
    </p:spTree>
    <p:extLst>
      <p:ext uri="{BB962C8B-B14F-4D97-AF65-F5344CB8AC3E}">
        <p14:creationId xmlns:p14="http://schemas.microsoft.com/office/powerpoint/2010/main" val="134279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2175" y="1485399"/>
            <a:ext cx="4993481" cy="2430474"/>
          </a:xfrm>
          <a:prstGeom prst="rect">
            <a:avLst/>
          </a:prstGeom>
        </p:spPr>
        <p:txBody>
          <a:bodyPr wrap="square">
            <a:spAutoFit/>
          </a:bodyPr>
          <a:lstStyle/>
          <a:p>
            <a:pPr algn="just"/>
            <a:r>
              <a:rPr lang="fr-FR" sz="1013" dirty="0">
                <a:solidFill>
                  <a:prstClr val="black"/>
                </a:solidFill>
                <a:latin typeface="Calibri" panose="020F0502020204030204"/>
              </a:rPr>
              <a:t>1) </a:t>
            </a:r>
            <a:r>
              <a:rPr lang="fr-FR" sz="1013" b="1" dirty="0">
                <a:solidFill>
                  <a:prstClr val="black"/>
                </a:solidFill>
                <a:latin typeface="Calibri" panose="020F0502020204030204"/>
              </a:rPr>
              <a:t>Première</a:t>
            </a:r>
            <a:r>
              <a:rPr lang="fr-FR" sz="1013" dirty="0">
                <a:solidFill>
                  <a:prstClr val="black"/>
                </a:solidFill>
                <a:latin typeface="Calibri" panose="020F0502020204030204"/>
              </a:rPr>
              <a:t> situation d’évaluation (durée indicative : </a:t>
            </a:r>
            <a:r>
              <a:rPr lang="fr-FR" sz="1013" dirty="0">
                <a:solidFill>
                  <a:srgbClr val="FF0000"/>
                </a:solidFill>
                <a:latin typeface="Calibri" panose="020F0502020204030204"/>
              </a:rPr>
              <a:t>2 heures</a:t>
            </a:r>
            <a:r>
              <a:rPr lang="fr-FR" sz="1013" dirty="0">
                <a:solidFill>
                  <a:prstClr val="black"/>
                </a:solidFill>
                <a:latin typeface="Calibri" panose="020F0502020204030204"/>
              </a:rPr>
              <a:t>)</a:t>
            </a:r>
          </a:p>
          <a:p>
            <a:pPr algn="just"/>
            <a:r>
              <a:rPr lang="fr-FR" sz="1013" dirty="0">
                <a:solidFill>
                  <a:prstClr val="black"/>
                </a:solidFill>
                <a:latin typeface="Calibri" panose="020F0502020204030204"/>
              </a:rPr>
              <a:t>a) </a:t>
            </a:r>
            <a:r>
              <a:rPr lang="fr-FR" sz="1013" b="1" dirty="0">
                <a:solidFill>
                  <a:prstClr val="black"/>
                </a:solidFill>
                <a:latin typeface="Calibri" panose="020F0502020204030204"/>
              </a:rPr>
              <a:t>Objectif général </a:t>
            </a:r>
            <a:r>
              <a:rPr lang="fr-FR" sz="1013" dirty="0">
                <a:solidFill>
                  <a:prstClr val="black"/>
                </a:solidFill>
                <a:latin typeface="Calibri" panose="020F0502020204030204"/>
              </a:rPr>
              <a:t>: évaluation de la capacité du candidat à appréhender et réaliser un message écrit.</a:t>
            </a:r>
          </a:p>
          <a:p>
            <a:pPr algn="just"/>
            <a:r>
              <a:rPr lang="fr-FR" sz="1013" dirty="0">
                <a:solidFill>
                  <a:prstClr val="black"/>
                </a:solidFill>
                <a:latin typeface="Calibri" panose="020F0502020204030204"/>
              </a:rPr>
              <a:t>b) </a:t>
            </a:r>
            <a:r>
              <a:rPr lang="fr-FR" sz="1013" b="1" dirty="0">
                <a:solidFill>
                  <a:prstClr val="black"/>
                </a:solidFill>
                <a:latin typeface="Calibri" panose="020F0502020204030204"/>
              </a:rPr>
              <a:t>Compétences à évaluer </a:t>
            </a:r>
            <a:r>
              <a:rPr lang="fr-FR" sz="1013" dirty="0">
                <a:solidFill>
                  <a:prstClr val="black"/>
                </a:solidFill>
                <a:latin typeface="Calibri" panose="020F0502020204030204"/>
              </a:rPr>
              <a:t>:</a:t>
            </a:r>
          </a:p>
          <a:p>
            <a:pPr algn="just"/>
            <a:r>
              <a:rPr lang="fr-FR" sz="1013" dirty="0">
                <a:solidFill>
                  <a:prstClr val="black"/>
                </a:solidFill>
                <a:latin typeface="Calibri" panose="020F0502020204030204"/>
              </a:rPr>
              <a:t>- Respecter les contraintes de la langue écrite ;</a:t>
            </a:r>
          </a:p>
          <a:p>
            <a:pPr algn="just"/>
            <a:r>
              <a:rPr lang="fr-FR" sz="1013" dirty="0">
                <a:solidFill>
                  <a:prstClr val="black"/>
                </a:solidFill>
                <a:latin typeface="Calibri" panose="020F0502020204030204"/>
              </a:rPr>
              <a:t>- Synthétiser des informations : fidélité à la signification des documents, exactitude et précision dans leur compréhension et leur mise en relation, pertinence des choix opérés en fonction du problème posé et de la problématique, cohérence de la production (classement et enchaînement des éléments, équilibre des parties, densité du propos, efficacité du message).</a:t>
            </a:r>
          </a:p>
          <a:p>
            <a:pPr algn="just"/>
            <a:r>
              <a:rPr lang="fr-FR" sz="1013" dirty="0">
                <a:solidFill>
                  <a:prstClr val="black"/>
                </a:solidFill>
                <a:latin typeface="Calibri" panose="020F0502020204030204"/>
              </a:rPr>
              <a:t>c) </a:t>
            </a:r>
            <a:r>
              <a:rPr lang="fr-FR" sz="1013" b="1" dirty="0">
                <a:solidFill>
                  <a:prstClr val="black"/>
                </a:solidFill>
                <a:latin typeface="Calibri" panose="020F0502020204030204"/>
              </a:rPr>
              <a:t>Exemple de situation </a:t>
            </a:r>
            <a:r>
              <a:rPr lang="fr-FR" sz="1013" dirty="0">
                <a:solidFill>
                  <a:prstClr val="black"/>
                </a:solidFill>
                <a:latin typeface="Calibri" panose="020F0502020204030204"/>
              </a:rPr>
              <a:t>:</a:t>
            </a:r>
          </a:p>
          <a:p>
            <a:pPr algn="just"/>
            <a:r>
              <a:rPr lang="fr-FR" sz="1013" dirty="0">
                <a:solidFill>
                  <a:prstClr val="black"/>
                </a:solidFill>
                <a:latin typeface="Calibri" panose="020F0502020204030204"/>
              </a:rPr>
              <a:t>Réalisation d’une synthèse de documents à partir de 2 à 3 documents de nature différente (textes littéraires, textes non littéraires, documents iconographiques, tableaux statistiques, etc.) dont chacun est daté et situé dans son contexte. Ces documents font référence au deuxième thème du programme de la deuxième année.</a:t>
            </a:r>
          </a:p>
        </p:txBody>
      </p:sp>
      <p:sp>
        <p:nvSpPr>
          <p:cNvPr id="3" name="Titre 2"/>
          <p:cNvSpPr>
            <a:spLocks noGrp="1"/>
          </p:cNvSpPr>
          <p:nvPr>
            <p:ph type="title" idx="4294967295"/>
          </p:nvPr>
        </p:nvSpPr>
        <p:spPr/>
        <p:txBody>
          <a:bodyPr/>
          <a:lstStyle/>
          <a:p>
            <a:r>
              <a:rPr lang="fr-FR" dirty="0" smtClean="0"/>
              <a:t>1</a:t>
            </a:r>
            <a:endParaRPr lang="fr-FR" dirty="0"/>
          </a:p>
        </p:txBody>
      </p:sp>
    </p:spTree>
    <p:extLst>
      <p:ext uri="{BB962C8B-B14F-4D97-AF65-F5344CB8AC3E}">
        <p14:creationId xmlns:p14="http://schemas.microsoft.com/office/powerpoint/2010/main" val="196526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3171" y="1493169"/>
            <a:ext cx="4740442" cy="2430474"/>
          </a:xfrm>
          <a:prstGeom prst="rect">
            <a:avLst/>
          </a:prstGeom>
        </p:spPr>
        <p:txBody>
          <a:bodyPr wrap="square">
            <a:spAutoFit/>
          </a:bodyPr>
          <a:lstStyle/>
          <a:p>
            <a:pPr algn="just"/>
            <a:r>
              <a:rPr lang="fr-FR" sz="1013" dirty="0">
                <a:solidFill>
                  <a:prstClr val="black"/>
                </a:solidFill>
                <a:latin typeface="Calibri" panose="020F0502020204030204"/>
              </a:rPr>
              <a:t>2) </a:t>
            </a:r>
            <a:r>
              <a:rPr lang="fr-FR" sz="1013" b="1" dirty="0">
                <a:solidFill>
                  <a:prstClr val="black"/>
                </a:solidFill>
                <a:latin typeface="Calibri" panose="020F0502020204030204"/>
              </a:rPr>
              <a:t>Deuxième</a:t>
            </a:r>
            <a:r>
              <a:rPr lang="fr-FR" sz="1013" dirty="0">
                <a:solidFill>
                  <a:prstClr val="black"/>
                </a:solidFill>
                <a:latin typeface="Calibri" panose="020F0502020204030204"/>
              </a:rPr>
              <a:t> situation d’évaluation (durée indicative : </a:t>
            </a:r>
            <a:r>
              <a:rPr lang="fr-FR" sz="1013" dirty="0">
                <a:solidFill>
                  <a:srgbClr val="FF0000"/>
                </a:solidFill>
                <a:latin typeface="Calibri" panose="020F0502020204030204"/>
              </a:rPr>
              <a:t>2 heures</a:t>
            </a:r>
            <a:r>
              <a:rPr lang="fr-FR" sz="1013" dirty="0">
                <a:solidFill>
                  <a:prstClr val="black"/>
                </a:solidFill>
                <a:latin typeface="Calibri" panose="020F0502020204030204"/>
              </a:rPr>
              <a:t>)</a:t>
            </a:r>
          </a:p>
          <a:p>
            <a:pPr algn="just"/>
            <a:r>
              <a:rPr lang="fr-FR" sz="1013" dirty="0">
                <a:solidFill>
                  <a:prstClr val="black"/>
                </a:solidFill>
                <a:latin typeface="Calibri" panose="020F0502020204030204"/>
              </a:rPr>
              <a:t>a) </a:t>
            </a:r>
            <a:r>
              <a:rPr lang="fr-FR" sz="1013" b="1" dirty="0">
                <a:solidFill>
                  <a:prstClr val="black"/>
                </a:solidFill>
                <a:latin typeface="Calibri" panose="020F0502020204030204"/>
              </a:rPr>
              <a:t>Objectif général </a:t>
            </a:r>
            <a:r>
              <a:rPr lang="fr-FR" sz="1013" dirty="0">
                <a:solidFill>
                  <a:prstClr val="black"/>
                </a:solidFill>
                <a:latin typeface="Calibri" panose="020F0502020204030204"/>
              </a:rPr>
              <a:t>: évaluation de la capacité du candidat à appréhender et réaliser un message écrit.</a:t>
            </a:r>
          </a:p>
          <a:p>
            <a:pPr algn="just"/>
            <a:r>
              <a:rPr lang="fr-FR" sz="1013" dirty="0">
                <a:solidFill>
                  <a:prstClr val="black"/>
                </a:solidFill>
                <a:latin typeface="Calibri" panose="020F0502020204030204"/>
              </a:rPr>
              <a:t>b) </a:t>
            </a:r>
            <a:r>
              <a:rPr lang="fr-FR" sz="1013" b="1" dirty="0">
                <a:solidFill>
                  <a:prstClr val="black"/>
                </a:solidFill>
                <a:latin typeface="Calibri" panose="020F0502020204030204"/>
              </a:rPr>
              <a:t>Compétences à évaluer </a:t>
            </a:r>
            <a:r>
              <a:rPr lang="fr-FR" sz="1013" dirty="0">
                <a:solidFill>
                  <a:prstClr val="black"/>
                </a:solidFill>
                <a:latin typeface="Calibri" panose="020F0502020204030204"/>
              </a:rPr>
              <a:t>:</a:t>
            </a:r>
          </a:p>
          <a:p>
            <a:pPr algn="just"/>
            <a:r>
              <a:rPr lang="fr-FR" sz="1013" dirty="0">
                <a:solidFill>
                  <a:prstClr val="black"/>
                </a:solidFill>
                <a:latin typeface="Calibri" panose="020F0502020204030204"/>
              </a:rPr>
              <a:t>- Respecter les contraintes de la langue écrite ;</a:t>
            </a:r>
          </a:p>
          <a:p>
            <a:pPr algn="just"/>
            <a:r>
              <a:rPr lang="fr-FR" sz="1013" dirty="0">
                <a:solidFill>
                  <a:prstClr val="black"/>
                </a:solidFill>
                <a:latin typeface="Calibri" panose="020F0502020204030204"/>
              </a:rPr>
              <a:t>- Répondre de façon argumentée à une question posée en relation avec les documents proposés en lecture.</a:t>
            </a:r>
          </a:p>
          <a:p>
            <a:pPr algn="just"/>
            <a:r>
              <a:rPr lang="fr-FR" sz="1013" dirty="0">
                <a:solidFill>
                  <a:prstClr val="black"/>
                </a:solidFill>
                <a:latin typeface="Calibri" panose="020F0502020204030204"/>
              </a:rPr>
              <a:t>c) </a:t>
            </a:r>
            <a:r>
              <a:rPr lang="fr-FR" sz="1013" b="1" dirty="0">
                <a:solidFill>
                  <a:prstClr val="black"/>
                </a:solidFill>
                <a:latin typeface="Calibri" panose="020F0502020204030204"/>
              </a:rPr>
              <a:t>Exemple de situation </a:t>
            </a:r>
            <a:r>
              <a:rPr lang="fr-FR" sz="1013" dirty="0">
                <a:solidFill>
                  <a:prstClr val="black"/>
                </a:solidFill>
                <a:latin typeface="Calibri" panose="020F0502020204030204"/>
              </a:rPr>
              <a:t>:</a:t>
            </a:r>
          </a:p>
          <a:p>
            <a:pPr algn="just"/>
            <a:r>
              <a:rPr lang="fr-FR" sz="1013" dirty="0">
                <a:solidFill>
                  <a:prstClr val="black"/>
                </a:solidFill>
                <a:latin typeface="Calibri" panose="020F0502020204030204"/>
              </a:rPr>
              <a:t>À partir d’un dossier donné à lire dans les jours qui précèdent la situation d’évaluation et composé de 2 à 3 documents de nature différente (textes littéraires, textes non littéraires, documents iconographiques, tableaux statistiques, etc.), reliés par une problématique explicite en référence à un des deux thèmes inscrits au programme de la deuxième année, et dont chaque document est daté et situé dans son contexte, rédaction d’une réponse argumentée à une question portant sur la problématique du dossier.</a:t>
            </a:r>
          </a:p>
        </p:txBody>
      </p:sp>
      <p:sp>
        <p:nvSpPr>
          <p:cNvPr id="3" name="Titre 2"/>
          <p:cNvSpPr>
            <a:spLocks noGrp="1"/>
          </p:cNvSpPr>
          <p:nvPr>
            <p:ph type="title" idx="4294967295"/>
          </p:nvPr>
        </p:nvSpPr>
        <p:spPr/>
        <p:txBody>
          <a:bodyPr/>
          <a:lstStyle/>
          <a:p>
            <a:r>
              <a:rPr lang="fr-FR" dirty="0" smtClean="0"/>
              <a:t>2</a:t>
            </a:r>
            <a:endParaRPr lang="fr-FR" dirty="0"/>
          </a:p>
        </p:txBody>
      </p:sp>
    </p:spTree>
    <p:extLst>
      <p:ext uri="{BB962C8B-B14F-4D97-AF65-F5344CB8AC3E}">
        <p14:creationId xmlns:p14="http://schemas.microsoft.com/office/powerpoint/2010/main" val="204709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0726" y="1361951"/>
            <a:ext cx="5111541" cy="2742226"/>
          </a:xfrm>
          <a:prstGeom prst="rect">
            <a:avLst/>
          </a:prstGeom>
        </p:spPr>
        <p:txBody>
          <a:bodyPr wrap="square">
            <a:spAutoFit/>
          </a:bodyPr>
          <a:lstStyle/>
          <a:p>
            <a:pPr algn="just"/>
            <a:r>
              <a:rPr lang="fr-FR" sz="1013" dirty="0">
                <a:solidFill>
                  <a:prstClr val="black"/>
                </a:solidFill>
                <a:latin typeface="Calibri" panose="020F0502020204030204"/>
              </a:rPr>
              <a:t>3) </a:t>
            </a:r>
            <a:r>
              <a:rPr lang="fr-FR" sz="1013" b="1" dirty="0">
                <a:solidFill>
                  <a:prstClr val="black"/>
                </a:solidFill>
                <a:latin typeface="Calibri" panose="020F0502020204030204"/>
              </a:rPr>
              <a:t>Troisième</a:t>
            </a:r>
            <a:r>
              <a:rPr lang="fr-FR" sz="1013" dirty="0">
                <a:solidFill>
                  <a:prstClr val="black"/>
                </a:solidFill>
                <a:latin typeface="Calibri" panose="020F0502020204030204"/>
              </a:rPr>
              <a:t> situation d’évaluation</a:t>
            </a:r>
          </a:p>
          <a:p>
            <a:pPr algn="just"/>
            <a:r>
              <a:rPr lang="fr-FR" sz="1013" dirty="0">
                <a:solidFill>
                  <a:prstClr val="black"/>
                </a:solidFill>
                <a:latin typeface="Calibri" panose="020F0502020204030204"/>
              </a:rPr>
              <a:t>a) </a:t>
            </a:r>
            <a:r>
              <a:rPr lang="fr-FR" sz="1013" b="1" dirty="0">
                <a:solidFill>
                  <a:prstClr val="black"/>
                </a:solidFill>
                <a:latin typeface="Calibri" panose="020F0502020204030204"/>
              </a:rPr>
              <a:t>Objectif général </a:t>
            </a:r>
            <a:r>
              <a:rPr lang="fr-FR" sz="1013" dirty="0">
                <a:solidFill>
                  <a:prstClr val="black"/>
                </a:solidFill>
                <a:latin typeface="Calibri" panose="020F0502020204030204"/>
              </a:rPr>
              <a:t>: Évaluation de la capacité du candidat à communiquer oralement.</a:t>
            </a:r>
          </a:p>
          <a:p>
            <a:pPr algn="just"/>
            <a:r>
              <a:rPr lang="fr-FR" sz="1013" dirty="0">
                <a:solidFill>
                  <a:prstClr val="black"/>
                </a:solidFill>
                <a:latin typeface="Calibri" panose="020F0502020204030204"/>
              </a:rPr>
              <a:t>b) </a:t>
            </a:r>
            <a:r>
              <a:rPr lang="fr-FR" sz="1013" b="1" dirty="0">
                <a:solidFill>
                  <a:prstClr val="black"/>
                </a:solidFill>
                <a:latin typeface="Calibri" panose="020F0502020204030204"/>
              </a:rPr>
              <a:t>Compétences à évaluer </a:t>
            </a:r>
            <a:r>
              <a:rPr lang="fr-FR" sz="1013" dirty="0">
                <a:solidFill>
                  <a:prstClr val="black"/>
                </a:solidFill>
                <a:latin typeface="Calibri" panose="020F0502020204030204"/>
              </a:rPr>
              <a:t>:</a:t>
            </a:r>
          </a:p>
          <a:p>
            <a:pPr algn="just"/>
            <a:r>
              <a:rPr lang="fr-FR" sz="1013" dirty="0">
                <a:solidFill>
                  <a:prstClr val="black"/>
                </a:solidFill>
                <a:latin typeface="Calibri" panose="020F0502020204030204"/>
              </a:rPr>
              <a:t>- S’adapter à la situation (maîtrise des contraintes de temps, de lieu, d’objectifs et d’adaptation au destinataire, choix des moyens d’expression appropriés, prise en compte de l’attitude et des questions du ou des interlocuteurs) ;</a:t>
            </a:r>
          </a:p>
          <a:p>
            <a:pPr algn="just"/>
            <a:r>
              <a:rPr lang="fr-FR" sz="1013" dirty="0">
                <a:solidFill>
                  <a:prstClr val="black"/>
                </a:solidFill>
                <a:latin typeface="Calibri" panose="020F0502020204030204"/>
              </a:rPr>
              <a:t>- Organiser un message oral : respect du sujet, structure interne du message (intelligibilité, précision et pertinence des idées, valeur de l’argumentation, netteté de la conclusion, pertinence des réponses...).</a:t>
            </a:r>
          </a:p>
          <a:p>
            <a:pPr algn="just"/>
            <a:r>
              <a:rPr lang="fr-FR" sz="1013" dirty="0">
                <a:solidFill>
                  <a:prstClr val="black"/>
                </a:solidFill>
                <a:latin typeface="Calibri" panose="020F0502020204030204"/>
              </a:rPr>
              <a:t>c) </a:t>
            </a:r>
            <a:r>
              <a:rPr lang="fr-FR" sz="1013" b="1" dirty="0">
                <a:solidFill>
                  <a:prstClr val="black"/>
                </a:solidFill>
                <a:latin typeface="Calibri" panose="020F0502020204030204"/>
              </a:rPr>
              <a:t>Exemple de situation </a:t>
            </a:r>
            <a:r>
              <a:rPr lang="fr-FR" sz="1013" dirty="0">
                <a:solidFill>
                  <a:prstClr val="black"/>
                </a:solidFill>
                <a:latin typeface="Calibri" panose="020F0502020204030204"/>
              </a:rPr>
              <a:t>:</a:t>
            </a:r>
          </a:p>
          <a:p>
            <a:pPr algn="just"/>
            <a:r>
              <a:rPr lang="fr-FR" sz="1013" dirty="0">
                <a:solidFill>
                  <a:prstClr val="black"/>
                </a:solidFill>
                <a:latin typeface="Calibri" panose="020F0502020204030204"/>
              </a:rPr>
              <a:t>La capacité du candidat à communiquer oralement est évaluée au moment de la soutenance du rapport de stage.</a:t>
            </a:r>
          </a:p>
          <a:p>
            <a:pPr algn="just"/>
            <a:endParaRPr lang="fr-FR" sz="1013" dirty="0">
              <a:solidFill>
                <a:prstClr val="black"/>
              </a:solidFill>
              <a:latin typeface="Calibri" panose="020F0502020204030204"/>
            </a:endParaRPr>
          </a:p>
          <a:p>
            <a:pPr algn="just"/>
            <a:endParaRPr lang="fr-FR" sz="1013" dirty="0">
              <a:solidFill>
                <a:prstClr val="black"/>
              </a:solidFill>
              <a:latin typeface="Calibri" panose="020F0502020204030204"/>
            </a:endParaRPr>
          </a:p>
          <a:p>
            <a:pPr algn="just"/>
            <a:endParaRPr lang="fr-FR" sz="1013" dirty="0">
              <a:solidFill>
                <a:prstClr val="black"/>
              </a:solidFill>
              <a:latin typeface="Calibri" panose="020F0502020204030204"/>
            </a:endParaRPr>
          </a:p>
          <a:p>
            <a:pPr algn="just"/>
            <a:r>
              <a:rPr lang="fr-FR" sz="1013" dirty="0">
                <a:solidFill>
                  <a:prstClr val="black"/>
                </a:solidFill>
                <a:latin typeface="Calibri" panose="020F0502020204030204"/>
              </a:rPr>
              <a:t>Chaque situation est notée sur </a:t>
            </a:r>
            <a:r>
              <a:rPr lang="fr-FR" sz="1013" dirty="0">
                <a:solidFill>
                  <a:srgbClr val="FF0000"/>
                </a:solidFill>
                <a:latin typeface="Calibri" panose="020F0502020204030204"/>
              </a:rPr>
              <a:t>20</a:t>
            </a:r>
            <a:r>
              <a:rPr lang="fr-FR" sz="1013" dirty="0">
                <a:solidFill>
                  <a:prstClr val="black"/>
                </a:solidFill>
                <a:latin typeface="Calibri" panose="020F0502020204030204"/>
              </a:rPr>
              <a:t> points. </a:t>
            </a:r>
          </a:p>
          <a:p>
            <a:pPr algn="just"/>
            <a:r>
              <a:rPr lang="fr-FR" sz="1013" dirty="0">
                <a:solidFill>
                  <a:prstClr val="black"/>
                </a:solidFill>
                <a:latin typeface="Calibri" panose="020F0502020204030204"/>
              </a:rPr>
              <a:t>La note globale est ramenée à une note sur </a:t>
            </a:r>
            <a:r>
              <a:rPr lang="fr-FR" sz="1013" dirty="0">
                <a:solidFill>
                  <a:srgbClr val="FF0000"/>
                </a:solidFill>
                <a:latin typeface="Calibri" panose="020F0502020204030204"/>
              </a:rPr>
              <a:t>20</a:t>
            </a:r>
            <a:r>
              <a:rPr lang="fr-FR" sz="1013" dirty="0">
                <a:solidFill>
                  <a:prstClr val="black"/>
                </a:solidFill>
                <a:latin typeface="Calibri" panose="020F0502020204030204"/>
              </a:rPr>
              <a:t>. </a:t>
            </a:r>
          </a:p>
        </p:txBody>
      </p:sp>
      <p:sp>
        <p:nvSpPr>
          <p:cNvPr id="3" name="Titre 2"/>
          <p:cNvSpPr>
            <a:spLocks noGrp="1"/>
          </p:cNvSpPr>
          <p:nvPr>
            <p:ph type="title" idx="4294967295"/>
          </p:nvPr>
        </p:nvSpPr>
        <p:spPr/>
        <p:txBody>
          <a:bodyPr/>
          <a:lstStyle/>
          <a:p>
            <a:r>
              <a:rPr lang="fr-FR" dirty="0" smtClean="0"/>
              <a:t>3</a:t>
            </a:r>
            <a:endParaRPr lang="fr-FR" dirty="0"/>
          </a:p>
        </p:txBody>
      </p:sp>
    </p:spTree>
    <p:extLst>
      <p:ext uri="{BB962C8B-B14F-4D97-AF65-F5344CB8AC3E}">
        <p14:creationId xmlns:p14="http://schemas.microsoft.com/office/powerpoint/2010/main" val="58912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0" y="90738"/>
            <a:ext cx="3983910" cy="994172"/>
          </a:xfrm>
        </p:spPr>
        <p:txBody>
          <a:bodyPr>
            <a:normAutofit/>
          </a:bodyPr>
          <a:lstStyle/>
          <a:p>
            <a:r>
              <a:rPr lang="fr-FR" dirty="0" smtClean="0"/>
              <a:t>Objectifs et contenus</a:t>
            </a:r>
            <a:endParaRPr lang="fr-FR" dirty="0"/>
          </a:p>
        </p:txBody>
      </p:sp>
      <p:sp>
        <p:nvSpPr>
          <p:cNvPr id="4" name="Rectangle 3"/>
          <p:cNvSpPr/>
          <p:nvPr/>
        </p:nvSpPr>
        <p:spPr>
          <a:xfrm>
            <a:off x="3983910" y="1"/>
            <a:ext cx="5160090" cy="5089983"/>
          </a:xfrm>
          <a:prstGeom prst="rect">
            <a:avLst/>
          </a:prstGeom>
        </p:spPr>
        <p:txBody>
          <a:bodyPr wrap="square">
            <a:spAutoFit/>
          </a:bodyPr>
          <a:lstStyle/>
          <a:p>
            <a:r>
              <a:rPr lang="fr-FR" sz="1013" b="1" dirty="0"/>
              <a:t>Culture générale</a:t>
            </a:r>
          </a:p>
          <a:p>
            <a:pPr algn="just"/>
            <a:r>
              <a:rPr lang="fr-FR" sz="1050" dirty="0"/>
              <a:t>La culture générale est développée par la lecture de tout type de textes et de documents (presse, essais, œuvres littéraires, documents iconographiques, films) en relation avec les questions d’actualité rencontrées dans les médias, les productions artistiques, les lieux de débat.</a:t>
            </a:r>
          </a:p>
          <a:p>
            <a:pPr algn="just"/>
            <a:r>
              <a:rPr lang="fr-FR" sz="1050" dirty="0"/>
              <a:t>En première année, le choix des thèmes de réflexion, des textes et documents d’étude est laissé à l’initiative du professeur qui s’inspire des principes suivants :</a:t>
            </a:r>
          </a:p>
          <a:p>
            <a:pPr algn="just"/>
            <a:r>
              <a:rPr lang="fr-FR" sz="1050" dirty="0"/>
              <a:t>- créer une culture commune chez des étudiants arrivant d’horizons scolaires variés ;</a:t>
            </a:r>
          </a:p>
          <a:p>
            <a:pPr algn="just"/>
            <a:r>
              <a:rPr lang="fr-FR" sz="1050" dirty="0"/>
              <a:t>- développer la curiosité des étudiants dans le sens d’une culture générale ouverte sur les problèmes du monde contemporain (questions de société, de politique, d’éthique, d’esthétique) ;</a:t>
            </a:r>
          </a:p>
          <a:p>
            <a:pPr algn="just"/>
            <a:r>
              <a:rPr lang="fr-FR" sz="1050" dirty="0"/>
              <a:t>- développer le sens de la réflexion (précision des informations et des arguments, respect de la pensée d’autrui, formation à l’expression d’un jugement personnel) en proposant des textes et documents de qualité en accord avec les compétences de lecture du public concerné.</a:t>
            </a:r>
          </a:p>
          <a:p>
            <a:pPr algn="just"/>
            <a:r>
              <a:rPr lang="fr-FR" sz="1050" dirty="0"/>
              <a:t>En deuxième année, deux thèmes sont étudiés. Ces thèmes, dont l’un est renouvelé chaque année, font l’objet d’une publication au B.O. Cette publication précise un intitulé, une problématique et des indications bibliographiques qui orientent et délimitent la problématique de chaque thème.</a:t>
            </a:r>
          </a:p>
          <a:p>
            <a:endParaRPr lang="fr-FR" sz="1050" dirty="0"/>
          </a:p>
          <a:p>
            <a:r>
              <a:rPr lang="fr-FR" sz="1013" b="1" dirty="0"/>
              <a:t>Expression</a:t>
            </a:r>
          </a:p>
          <a:p>
            <a:pPr algn="just"/>
            <a:r>
              <a:rPr lang="fr-FR" sz="1050" dirty="0"/>
              <a:t>Une communication efficace à l’oral et à l’écrit suppose la maîtrise d’un certain nombre de capacités et de techniques d’expression. Cette maîtrise suppose, à son tour, une connaissance suffisante de la langue (vocabulaire et syntaxe) et une aptitude à la synthèse pour saisir avec exactitude la pensée d’autrui et exprimer la sienne avec précision.</a:t>
            </a:r>
          </a:p>
          <a:p>
            <a:pPr algn="just"/>
            <a:r>
              <a:rPr lang="fr-FR" sz="1050" dirty="0"/>
              <a:t>Des exercices variés concourent à cette maîtrise : débat oral, exposé oral, analyse des interactions verbales ; analyse et résumé d’un texte, comparaison de textes plus ou moins convergents ou opposés, étude logique d’une argumentation, constitution et analyse d’une documentation, compte rendu d’un livre lu, composition d’une synthèse à partir de textes et de documents de toute nature, rédaction d’un compte rendu, d’une note, d’une réponse personnelle à une question posée, d’une argumentation personnelle.</a:t>
            </a:r>
          </a:p>
        </p:txBody>
      </p:sp>
      <p:sp>
        <p:nvSpPr>
          <p:cNvPr id="6" name="Rectangle 5"/>
          <p:cNvSpPr/>
          <p:nvPr/>
        </p:nvSpPr>
        <p:spPr>
          <a:xfrm>
            <a:off x="0" y="3827756"/>
            <a:ext cx="3983910" cy="715837"/>
          </a:xfrm>
          <a:prstGeom prst="rect">
            <a:avLst/>
          </a:prstGeom>
        </p:spPr>
        <p:txBody>
          <a:bodyPr wrap="square">
            <a:spAutoFit/>
          </a:bodyPr>
          <a:lstStyle/>
          <a:p>
            <a:pPr algn="just"/>
            <a:r>
              <a:rPr lang="fr-FR" sz="1013" i="1" dirty="0"/>
              <a:t>Le but de l’enseignement du français dans les sections de techniciens supérieurs est de donner aux étudiants la culture générale dont ils auront besoin dans leur vie professionnelle et dans leur vie de citoyen et de les rendre aptes à une communication efficace à l’oral et à l’écrit.</a:t>
            </a:r>
          </a:p>
        </p:txBody>
      </p:sp>
    </p:spTree>
    <p:extLst>
      <p:ext uri="{BB962C8B-B14F-4D97-AF65-F5344CB8AC3E}">
        <p14:creationId xmlns:p14="http://schemas.microsoft.com/office/powerpoint/2010/main" val="306982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039" y="830179"/>
            <a:ext cx="4162792" cy="994172"/>
          </a:xfrm>
        </p:spPr>
        <p:txBody>
          <a:bodyPr>
            <a:normAutofit fontScale="90000"/>
          </a:bodyPr>
          <a:lstStyle/>
          <a:p>
            <a:r>
              <a:rPr lang="fr-FR" dirty="0" smtClean="0"/>
              <a:t>Capacités et techniques </a:t>
            </a:r>
            <a:endParaRPr lang="fr-FR" dirty="0"/>
          </a:p>
        </p:txBody>
      </p:sp>
      <p:sp>
        <p:nvSpPr>
          <p:cNvPr id="3" name="Rectangle 2"/>
          <p:cNvSpPr/>
          <p:nvPr/>
        </p:nvSpPr>
        <p:spPr>
          <a:xfrm>
            <a:off x="4313321" y="385413"/>
            <a:ext cx="4713374" cy="4708981"/>
          </a:xfrm>
          <a:prstGeom prst="rect">
            <a:avLst/>
          </a:prstGeom>
          <a:solidFill>
            <a:schemeClr val="accent1">
              <a:lumMod val="20000"/>
              <a:lumOff val="80000"/>
            </a:schemeClr>
          </a:solidFill>
        </p:spPr>
        <p:txBody>
          <a:bodyPr wrap="square">
            <a:spAutoFit/>
          </a:bodyPr>
          <a:lstStyle/>
          <a:p>
            <a:pPr algn="just"/>
            <a:r>
              <a:rPr lang="fr-FR" sz="1200" dirty="0"/>
              <a:t>Cette annexe se présente sous la forme d’un répertoire des capacités et techniques dont la maîtrise constitue l’objectif de l’enseignement du français dans les sections de techniciens supérieurs. Il comprend une analyse de ces capacités et ces techniques, un recueil de situations dans lesquelles il est possible d’acquérir, d’exercer et d’évaluer ces compétences, un recensement de critères spécifiques d’évaluation.</a:t>
            </a:r>
          </a:p>
          <a:p>
            <a:pPr algn="just"/>
            <a:r>
              <a:rPr lang="fr-FR" sz="1200" dirty="0"/>
              <a:t>Les situations proposées sont des situations de formation. Certaines d’entre elles peuvent servir de supports à une évaluation (par exemple, l’exercice de synthèse). D’autres ne figurent pas en tant que telles dans les épreuves de certification mais sont essentielles dans un parcours de formation (l’exercice de résumé, par exemple, ou encore les activités d’expression orale).</a:t>
            </a:r>
          </a:p>
          <a:p>
            <a:pPr algn="just"/>
            <a:r>
              <a:rPr lang="fr-FR" sz="1200" dirty="0"/>
              <a:t>Ces situations ne constituent pas un catalogue exhaustif ou impératif, elles ne définissent pas un itinéraire obligé, mais il importe de rappeler qu’une progression bien étudiée ne suppose pas réalisables d’emblée les épreuves imposées pour la délivrance du diplôme et au niveau requis en fin de formation.</a:t>
            </a:r>
          </a:p>
          <a:p>
            <a:pPr algn="just"/>
            <a:r>
              <a:rPr lang="fr-FR" sz="1200" dirty="0"/>
              <a:t>Chaque professeur de français conserve la responsabilité de définir son projet pédagogique, en déterminant ses priorités et sa progression. Il prend en charge, selon les horaires dont il dispose, les exigences professionnelles propres aux sections où il enseigne et répond aux besoins recensés chez ses étudiants ou ses stagiaires.</a:t>
            </a:r>
          </a:p>
          <a:p>
            <a:pPr algn="just"/>
            <a:r>
              <a:rPr lang="fr-FR" sz="1200" dirty="0"/>
              <a:t>Chaque fois que cela est possible, il veille à établir des liens entre l’enseignement qu’il dispense et les enseignements généraux et professionnels que ses étudiants reçoivent dans leur section.</a:t>
            </a:r>
          </a:p>
        </p:txBody>
      </p:sp>
      <p:pic>
        <p:nvPicPr>
          <p:cNvPr id="5" name="Image 4"/>
          <p:cNvPicPr>
            <a:picLocks noChangeAspect="1"/>
          </p:cNvPicPr>
          <p:nvPr/>
        </p:nvPicPr>
        <p:blipFill>
          <a:blip r:embed="rId2"/>
          <a:stretch>
            <a:fillRect/>
          </a:stretch>
        </p:blipFill>
        <p:spPr>
          <a:xfrm>
            <a:off x="81213" y="2328111"/>
            <a:ext cx="4147617" cy="2743200"/>
          </a:xfrm>
          <a:prstGeom prst="rect">
            <a:avLst/>
          </a:prstGeom>
        </p:spPr>
      </p:pic>
    </p:spTree>
    <p:extLst>
      <p:ext uri="{BB962C8B-B14F-4D97-AF65-F5344CB8AC3E}">
        <p14:creationId xmlns:p14="http://schemas.microsoft.com/office/powerpoint/2010/main" val="415948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839203"/>
          </a:xfrm>
        </p:spPr>
        <p:txBody>
          <a:bodyPr>
            <a:normAutofit/>
          </a:bodyPr>
          <a:lstStyle/>
          <a:p>
            <a:r>
              <a:rPr lang="fr-FR" dirty="0" smtClean="0"/>
              <a:t>CAPACITÉ A : Communiquer oralement</a:t>
            </a:r>
            <a:endParaRPr lang="fr-FR" dirty="0"/>
          </a:p>
        </p:txBody>
      </p:sp>
      <p:pic>
        <p:nvPicPr>
          <p:cNvPr id="4" name="Image 3"/>
          <p:cNvPicPr>
            <a:picLocks noChangeAspect="1"/>
          </p:cNvPicPr>
          <p:nvPr/>
        </p:nvPicPr>
        <p:blipFill>
          <a:blip r:embed="rId2"/>
          <a:stretch>
            <a:fillRect/>
          </a:stretch>
        </p:blipFill>
        <p:spPr>
          <a:xfrm>
            <a:off x="63896" y="2076668"/>
            <a:ext cx="4326585" cy="2884390"/>
          </a:xfrm>
          <a:prstGeom prst="rect">
            <a:avLst/>
          </a:prstGeom>
        </p:spPr>
      </p:pic>
      <p:sp>
        <p:nvSpPr>
          <p:cNvPr id="5" name="Rectangle 4"/>
          <p:cNvSpPr/>
          <p:nvPr/>
        </p:nvSpPr>
        <p:spPr>
          <a:xfrm>
            <a:off x="4454378" y="1590904"/>
            <a:ext cx="4572000" cy="2389757"/>
          </a:xfrm>
          <a:prstGeom prst="rect">
            <a:avLst/>
          </a:prstGeom>
          <a:solidFill>
            <a:schemeClr val="accent2">
              <a:lumMod val="20000"/>
              <a:lumOff val="80000"/>
            </a:schemeClr>
          </a:solidFill>
        </p:spPr>
        <p:txBody>
          <a:bodyPr>
            <a:spAutoFit/>
          </a:bodyPr>
          <a:lstStyle/>
          <a:p>
            <a:r>
              <a:rPr lang="fr-FR" sz="1013" b="1" dirty="0"/>
              <a:t>Être capable de </a:t>
            </a:r>
            <a:r>
              <a:rPr lang="fr-FR" sz="1013" dirty="0"/>
              <a:t>:</a:t>
            </a:r>
          </a:p>
          <a:p>
            <a:pPr marL="257175" indent="-257175">
              <a:buFont typeface="+mj-lt"/>
              <a:buAutoNum type="arabicPeriod"/>
            </a:pPr>
            <a:r>
              <a:rPr lang="fr-FR" sz="1013" dirty="0"/>
              <a:t>Connaître et respecter les conditions préalables et indispensables à toute communication orale (attention, écoute, disponibilité...).</a:t>
            </a:r>
          </a:p>
          <a:p>
            <a:pPr marL="257175" indent="-257175">
              <a:buFont typeface="+mj-lt"/>
              <a:buAutoNum type="arabicPeriod"/>
            </a:pPr>
            <a:r>
              <a:rPr lang="fr-FR" sz="1013" dirty="0"/>
              <a:t>Mémoriser et restituer par oral un message écrit ou oral.</a:t>
            </a:r>
          </a:p>
          <a:p>
            <a:pPr marL="257175" indent="-257175">
              <a:buFont typeface="+mj-lt"/>
              <a:buAutoNum type="arabicPeriod"/>
            </a:pPr>
            <a:r>
              <a:rPr lang="fr-FR" sz="1013" dirty="0"/>
              <a:t>Reformuler un message oral.</a:t>
            </a:r>
          </a:p>
          <a:p>
            <a:pPr marL="257175" indent="-257175">
              <a:buFont typeface="+mj-lt"/>
              <a:buAutoNum type="arabicPeriod"/>
            </a:pPr>
            <a:r>
              <a:rPr lang="fr-FR" sz="1013" dirty="0"/>
              <a:t>Se fixer un ou des objectifs (informer, expliquer, justifier, réfuter, convaincre, persuader) et le (ou les) faire connaître.</a:t>
            </a:r>
          </a:p>
          <a:p>
            <a:pPr marL="257175" indent="-257175">
              <a:buFont typeface="+mj-lt"/>
              <a:buAutoNum type="arabicPeriod"/>
            </a:pPr>
            <a:r>
              <a:rPr lang="fr-FR" sz="1013" dirty="0"/>
              <a:t>Choisir, ordonner, structurer les éléments de son propre message.</a:t>
            </a:r>
          </a:p>
          <a:p>
            <a:pPr marL="257175" indent="-257175">
              <a:buFont typeface="+mj-lt"/>
              <a:buAutoNum type="arabicPeriod"/>
            </a:pPr>
            <a:r>
              <a:rPr lang="fr-FR" sz="1013" dirty="0"/>
              <a:t>Produire un message oral :</a:t>
            </a:r>
          </a:p>
          <a:p>
            <a:pPr marL="600075" lvl="1" indent="-257175">
              <a:buFont typeface="Wingdings" panose="05000000000000000000" pitchFamily="2" charset="2"/>
              <a:buChar char="ü"/>
            </a:pPr>
            <a:r>
              <a:rPr lang="fr-FR" sz="1200" dirty="0"/>
              <a:t>en fonction d’une situation de communication donnée ;</a:t>
            </a:r>
          </a:p>
          <a:p>
            <a:pPr marL="600075" lvl="1" indent="-257175">
              <a:buFont typeface="Wingdings" panose="05000000000000000000" pitchFamily="2" charset="2"/>
              <a:buChar char="ü"/>
            </a:pPr>
            <a:r>
              <a:rPr lang="fr-FR" sz="1200" dirty="0"/>
              <a:t>en respectant le sujet, les données du problème, le ou les objectifs fixés ;</a:t>
            </a:r>
          </a:p>
          <a:p>
            <a:pPr marL="600075" lvl="1" indent="-257175">
              <a:buFont typeface="Wingdings" panose="05000000000000000000" pitchFamily="2" charset="2"/>
              <a:buChar char="ü"/>
            </a:pPr>
            <a:r>
              <a:rPr lang="fr-FR" sz="1200" dirty="0"/>
              <a:t>en tenant compte du destinataire.</a:t>
            </a:r>
          </a:p>
          <a:p>
            <a:r>
              <a:rPr lang="fr-FR" sz="1013" dirty="0"/>
              <a:t>7. Recentrer le sujet de discussion ou le thème d’un débat. </a:t>
            </a:r>
          </a:p>
        </p:txBody>
      </p:sp>
      <p:sp>
        <p:nvSpPr>
          <p:cNvPr id="6" name="Rectangle 5"/>
          <p:cNvSpPr/>
          <p:nvPr/>
        </p:nvSpPr>
        <p:spPr>
          <a:xfrm>
            <a:off x="4454378" y="1238980"/>
            <a:ext cx="4572001" cy="248209"/>
          </a:xfrm>
          <a:prstGeom prst="rect">
            <a:avLst/>
          </a:prstGeom>
          <a:solidFill>
            <a:schemeClr val="accent2">
              <a:lumMod val="60000"/>
              <a:lumOff val="40000"/>
            </a:schemeClr>
          </a:solidFill>
        </p:spPr>
        <p:txBody>
          <a:bodyPr>
            <a:spAutoFit/>
          </a:bodyPr>
          <a:lstStyle/>
          <a:p>
            <a:r>
              <a:rPr lang="fr-FR" sz="1013" b="1" dirty="0"/>
              <a:t>Compétences caractéristiques</a:t>
            </a:r>
            <a:endParaRPr lang="fr-FR" sz="1013" dirty="0"/>
          </a:p>
        </p:txBody>
      </p:sp>
    </p:spTree>
    <p:extLst>
      <p:ext uri="{BB962C8B-B14F-4D97-AF65-F5344CB8AC3E}">
        <p14:creationId xmlns:p14="http://schemas.microsoft.com/office/powerpoint/2010/main" val="1876022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261" y="108285"/>
            <a:ext cx="4529890" cy="4795736"/>
          </a:xfrm>
          <a:prstGeom prst="rect">
            <a:avLst/>
          </a:prstGeom>
        </p:spPr>
        <p:txBody>
          <a:bodyPr wrap="square" numCol="1">
            <a:spAutoFit/>
          </a:bodyPr>
          <a:lstStyle/>
          <a:p>
            <a:r>
              <a:rPr lang="fr-FR" sz="1500" b="1" dirty="0"/>
              <a:t> Situations possibles</a:t>
            </a:r>
          </a:p>
          <a:p>
            <a:r>
              <a:rPr lang="fr-FR" sz="825" dirty="0"/>
              <a:t>Auditoire familier ou non</a:t>
            </a:r>
          </a:p>
          <a:p>
            <a:r>
              <a:rPr lang="fr-FR" sz="1013" b="1" dirty="0">
                <a:solidFill>
                  <a:schemeClr val="accent1">
                    <a:lumMod val="75000"/>
                  </a:schemeClr>
                </a:solidFill>
              </a:rPr>
              <a:t>1. Avec ou sans support présent</a:t>
            </a:r>
          </a:p>
          <a:p>
            <a:pPr marL="557213" lvl="1" indent="-214313">
              <a:buFont typeface="Wingdings" panose="05000000000000000000" pitchFamily="2" charset="2"/>
              <a:buChar char="ü"/>
            </a:pPr>
            <a:r>
              <a:rPr lang="fr-FR" sz="1200" dirty="0">
                <a:solidFill>
                  <a:schemeClr val="accent1">
                    <a:lumMod val="75000"/>
                  </a:schemeClr>
                </a:solidFill>
              </a:rPr>
              <a:t>Formulation de consignes.</a:t>
            </a:r>
          </a:p>
          <a:p>
            <a:pPr marL="557213" lvl="1" indent="-214313">
              <a:buFont typeface="Wingdings" panose="05000000000000000000" pitchFamily="2" charset="2"/>
              <a:buChar char="ü"/>
            </a:pPr>
            <a:r>
              <a:rPr lang="fr-FR" sz="1200" dirty="0">
                <a:solidFill>
                  <a:schemeClr val="accent1">
                    <a:lumMod val="75000"/>
                  </a:schemeClr>
                </a:solidFill>
              </a:rPr>
              <a:t>Questionnement à des fins d’information.</a:t>
            </a:r>
          </a:p>
          <a:p>
            <a:pPr marL="557213" lvl="1" indent="-214313">
              <a:buFont typeface="Wingdings" panose="05000000000000000000" pitchFamily="2" charset="2"/>
              <a:buChar char="ü"/>
            </a:pPr>
            <a:r>
              <a:rPr lang="fr-FR" sz="1200" dirty="0">
                <a:solidFill>
                  <a:schemeClr val="accent1">
                    <a:lumMod val="75000"/>
                  </a:schemeClr>
                </a:solidFill>
              </a:rPr>
              <a:t>Communication téléphonique.</a:t>
            </a:r>
          </a:p>
          <a:p>
            <a:pPr marL="557213" lvl="1" indent="-214313">
              <a:buFont typeface="Wingdings" panose="05000000000000000000" pitchFamily="2" charset="2"/>
              <a:buChar char="ü"/>
            </a:pPr>
            <a:r>
              <a:rPr lang="fr-FR" sz="1200" dirty="0">
                <a:solidFill>
                  <a:schemeClr val="accent1">
                    <a:lumMod val="75000"/>
                  </a:schemeClr>
                </a:solidFill>
              </a:rPr>
              <a:t>Entretien.</a:t>
            </a:r>
          </a:p>
          <a:p>
            <a:pPr marL="557213" lvl="1" indent="-214313">
              <a:buFont typeface="Wingdings" panose="05000000000000000000" pitchFamily="2" charset="2"/>
              <a:buChar char="ü"/>
            </a:pPr>
            <a:r>
              <a:rPr lang="fr-FR" sz="1200" dirty="0">
                <a:solidFill>
                  <a:schemeClr val="accent1">
                    <a:lumMod val="75000"/>
                  </a:schemeClr>
                </a:solidFill>
              </a:rPr>
              <a:t>Réponse argumentée à une demande.</a:t>
            </a:r>
          </a:p>
          <a:p>
            <a:pPr marL="557213" lvl="1" indent="-214313">
              <a:buFont typeface="Wingdings" panose="05000000000000000000" pitchFamily="2" charset="2"/>
              <a:buChar char="ü"/>
            </a:pPr>
            <a:r>
              <a:rPr lang="fr-FR" sz="1200" dirty="0">
                <a:solidFill>
                  <a:schemeClr val="accent1">
                    <a:lumMod val="75000"/>
                  </a:schemeClr>
                </a:solidFill>
              </a:rPr>
              <a:t>Restitution d’un message, reformulation personnalisée d’un message.</a:t>
            </a:r>
          </a:p>
          <a:p>
            <a:pPr marL="557213" lvl="1" indent="-214313">
              <a:buFont typeface="Wingdings" panose="05000000000000000000" pitchFamily="2" charset="2"/>
              <a:buChar char="ü"/>
            </a:pPr>
            <a:r>
              <a:rPr lang="fr-FR" sz="1200" dirty="0">
                <a:solidFill>
                  <a:schemeClr val="accent1">
                    <a:lumMod val="75000"/>
                  </a:schemeClr>
                </a:solidFill>
              </a:rPr>
              <a:t>Prise de parole.</a:t>
            </a:r>
          </a:p>
          <a:p>
            <a:pPr marL="557213" lvl="1" indent="-214313">
              <a:buFont typeface="Wingdings" panose="05000000000000000000" pitchFamily="2" charset="2"/>
              <a:buChar char="ü"/>
            </a:pPr>
            <a:r>
              <a:rPr lang="fr-FR" sz="1200" dirty="0">
                <a:solidFill>
                  <a:schemeClr val="accent1">
                    <a:lumMod val="75000"/>
                  </a:schemeClr>
                </a:solidFill>
              </a:rPr>
              <a:t>Exposé bref, entretien, préparés en temps limité ; exposé (seul ou à plusieurs).</a:t>
            </a:r>
          </a:p>
          <a:p>
            <a:pPr marL="557213" lvl="1" indent="-214313">
              <a:buFont typeface="Wingdings" panose="05000000000000000000" pitchFamily="2" charset="2"/>
              <a:buChar char="ü"/>
            </a:pPr>
            <a:r>
              <a:rPr lang="fr-FR" sz="1200" dirty="0">
                <a:solidFill>
                  <a:schemeClr val="accent1">
                    <a:lumMod val="75000"/>
                  </a:schemeClr>
                </a:solidFill>
              </a:rPr>
              <a:t>Débat.</a:t>
            </a:r>
          </a:p>
          <a:p>
            <a:r>
              <a:rPr lang="fr-FR" sz="1013" b="1" dirty="0">
                <a:solidFill>
                  <a:schemeClr val="accent6">
                    <a:lumMod val="75000"/>
                  </a:schemeClr>
                </a:solidFill>
              </a:rPr>
              <a:t>2. Avec support présent</a:t>
            </a:r>
          </a:p>
          <a:p>
            <a:pPr marL="557213" lvl="1" indent="-214313">
              <a:buFont typeface="Wingdings" panose="05000000000000000000" pitchFamily="2" charset="2"/>
              <a:buChar char="ü"/>
            </a:pPr>
            <a:r>
              <a:rPr lang="fr-FR" sz="1200" dirty="0">
                <a:solidFill>
                  <a:schemeClr val="accent6">
                    <a:lumMod val="75000"/>
                  </a:schemeClr>
                </a:solidFill>
              </a:rPr>
              <a:t>Commentaire d’images isolées ou en suite.</a:t>
            </a:r>
          </a:p>
          <a:p>
            <a:pPr marL="557213" lvl="1" indent="-214313">
              <a:buFont typeface="Wingdings" panose="05000000000000000000" pitchFamily="2" charset="2"/>
              <a:buChar char="ü"/>
            </a:pPr>
            <a:r>
              <a:rPr lang="fr-FR" sz="1200" dirty="0">
                <a:solidFill>
                  <a:schemeClr val="accent6">
                    <a:lumMod val="75000"/>
                  </a:schemeClr>
                </a:solidFill>
              </a:rPr>
              <a:t>Commentaire de documents non textuels (organigramme, tableau de statistiques, schéma, graphique, diagramme...)</a:t>
            </a:r>
          </a:p>
          <a:p>
            <a:pPr marL="557213" lvl="1" indent="-214313">
              <a:buFont typeface="Wingdings" panose="05000000000000000000" pitchFamily="2" charset="2"/>
              <a:buChar char="ü"/>
            </a:pPr>
            <a:r>
              <a:rPr lang="fr-FR" sz="1200" dirty="0">
                <a:solidFill>
                  <a:schemeClr val="accent6">
                    <a:lumMod val="75000"/>
                  </a:schemeClr>
                </a:solidFill>
              </a:rPr>
              <a:t>Revue de presse.</a:t>
            </a:r>
          </a:p>
          <a:p>
            <a:pPr marL="557213" lvl="1" indent="-214313">
              <a:buFont typeface="Wingdings" panose="05000000000000000000" pitchFamily="2" charset="2"/>
              <a:buChar char="ü"/>
            </a:pPr>
            <a:r>
              <a:rPr lang="fr-FR" sz="1200" dirty="0">
                <a:solidFill>
                  <a:schemeClr val="accent6">
                    <a:lumMod val="75000"/>
                  </a:schemeClr>
                </a:solidFill>
              </a:rPr>
              <a:t>Rapport.</a:t>
            </a:r>
          </a:p>
          <a:p>
            <a:pPr marL="557213" lvl="1" indent="-214313">
              <a:buFont typeface="Wingdings" panose="05000000000000000000" pitchFamily="2" charset="2"/>
              <a:buChar char="ü"/>
            </a:pPr>
            <a:r>
              <a:rPr lang="fr-FR" sz="1200" dirty="0">
                <a:solidFill>
                  <a:schemeClr val="accent6">
                    <a:lumMod val="75000"/>
                  </a:schemeClr>
                </a:solidFill>
              </a:rPr>
              <a:t>Présentation et soutenance d’un dossier.</a:t>
            </a:r>
          </a:p>
          <a:p>
            <a:r>
              <a:rPr lang="fr-FR" sz="1013" b="1" dirty="0">
                <a:solidFill>
                  <a:schemeClr val="accent2">
                    <a:lumMod val="75000"/>
                  </a:schemeClr>
                </a:solidFill>
              </a:rPr>
              <a:t>3. Sans support présent</a:t>
            </a:r>
          </a:p>
          <a:p>
            <a:pPr marL="557213" lvl="1" indent="-214313">
              <a:buFont typeface="Wingdings" panose="05000000000000000000" pitchFamily="2" charset="2"/>
              <a:buChar char="ü"/>
            </a:pPr>
            <a:r>
              <a:rPr lang="fr-FR" sz="1200" dirty="0">
                <a:solidFill>
                  <a:schemeClr val="accent2">
                    <a:lumMod val="75000"/>
                  </a:schemeClr>
                </a:solidFill>
              </a:rPr>
              <a:t>Compte rendu d’un événement dans l’entreprise, d’une visite de chantier, d’une réunion, d’une lecture, d’un spectacle.</a:t>
            </a:r>
          </a:p>
          <a:p>
            <a:pPr marL="557213" lvl="1" indent="-214313">
              <a:buFont typeface="Wingdings" panose="05000000000000000000" pitchFamily="2" charset="2"/>
              <a:buChar char="ü"/>
            </a:pPr>
            <a:r>
              <a:rPr lang="fr-FR" sz="1200" dirty="0">
                <a:solidFill>
                  <a:schemeClr val="accent2">
                    <a:lumMod val="75000"/>
                  </a:schemeClr>
                </a:solidFill>
              </a:rPr>
              <a:t>Prise de parole, discussion.</a:t>
            </a:r>
          </a:p>
          <a:p>
            <a:pPr marL="557213" lvl="1" indent="-214313">
              <a:buFont typeface="Wingdings" panose="05000000000000000000" pitchFamily="2" charset="2"/>
              <a:buChar char="ü"/>
            </a:pPr>
            <a:r>
              <a:rPr lang="fr-FR" sz="1200" dirty="0">
                <a:solidFill>
                  <a:schemeClr val="accent2">
                    <a:lumMod val="75000"/>
                  </a:schemeClr>
                </a:solidFill>
              </a:rPr>
              <a:t>Jeu de rôles, simulation d’entretien.</a:t>
            </a:r>
            <a:endParaRPr lang="fr-FR" sz="825" dirty="0"/>
          </a:p>
        </p:txBody>
      </p:sp>
      <p:sp>
        <p:nvSpPr>
          <p:cNvPr id="4" name="Rectangle 3"/>
          <p:cNvSpPr/>
          <p:nvPr/>
        </p:nvSpPr>
        <p:spPr>
          <a:xfrm>
            <a:off x="4629151" y="1034683"/>
            <a:ext cx="4424613" cy="4057201"/>
          </a:xfrm>
          <a:prstGeom prst="rect">
            <a:avLst/>
          </a:prstGeom>
        </p:spPr>
        <p:txBody>
          <a:bodyPr wrap="square">
            <a:spAutoFit/>
          </a:bodyPr>
          <a:lstStyle/>
          <a:p>
            <a:r>
              <a:rPr lang="fr-FR" sz="1500" b="1" dirty="0"/>
              <a:t>Critères d’évaluation</a:t>
            </a:r>
          </a:p>
          <a:p>
            <a:endParaRPr lang="fr-FR" sz="1013" b="1" dirty="0"/>
          </a:p>
          <a:p>
            <a:r>
              <a:rPr lang="fr-FR" sz="1013" b="1" i="1" dirty="0"/>
              <a:t>1. Adaptation à la situation</a:t>
            </a:r>
          </a:p>
          <a:p>
            <a:pPr lvl="1"/>
            <a:r>
              <a:rPr lang="fr-FR" sz="1200" dirty="0"/>
              <a:t>Maîtrise des contraintes de temps, de lieu, d’objectif.</a:t>
            </a:r>
          </a:p>
          <a:p>
            <a:r>
              <a:rPr lang="fr-FR" sz="1013" b="1" i="1" dirty="0"/>
              <a:t>2. Adaptation au destinataire</a:t>
            </a:r>
          </a:p>
          <a:p>
            <a:pPr marL="557213" lvl="1" indent="-214313">
              <a:buFont typeface="Wingdings" panose="05000000000000000000" pitchFamily="2" charset="2"/>
              <a:buChar char="ü"/>
            </a:pPr>
            <a:r>
              <a:rPr lang="fr-FR" sz="1200" dirty="0"/>
              <a:t>Choix des moyens d’expression appropriés (images, exemples, répétitions volontaires, usage du métalangage, formules de relations sociales...).</a:t>
            </a:r>
          </a:p>
          <a:p>
            <a:pPr marL="557213" lvl="1" indent="-214313">
              <a:buFont typeface="Wingdings" panose="05000000000000000000" pitchFamily="2" charset="2"/>
              <a:buChar char="ü"/>
            </a:pPr>
            <a:r>
              <a:rPr lang="fr-FR" sz="1200" dirty="0"/>
              <a:t>Prise en compte du discours et de l’attitude de l’interlocuteur (écouter, saisir les nuances, reformuler, s’adapter).</a:t>
            </a:r>
          </a:p>
          <a:p>
            <a:r>
              <a:rPr lang="fr-FR" sz="1013" b="1" i="1" dirty="0"/>
              <a:t>3. Organisation du message</a:t>
            </a:r>
          </a:p>
          <a:p>
            <a:pPr marL="557213" lvl="1" indent="-214313">
              <a:buFont typeface="Wingdings" panose="05000000000000000000" pitchFamily="2" charset="2"/>
              <a:buChar char="ü"/>
            </a:pPr>
            <a:r>
              <a:rPr lang="fr-FR" sz="1200" dirty="0"/>
              <a:t>Unité de sens (en rapport direct avec le sujet et la situation).</a:t>
            </a:r>
          </a:p>
          <a:p>
            <a:pPr marL="557213" lvl="1" indent="-214313">
              <a:buFont typeface="Wingdings" panose="05000000000000000000" pitchFamily="2" charset="2"/>
              <a:buChar char="ü"/>
            </a:pPr>
            <a:r>
              <a:rPr lang="fr-FR" sz="1200" dirty="0"/>
              <a:t>Structure interne (déroulement chronologique, articulation logique, progression appropriée à l’objectif visé).</a:t>
            </a:r>
          </a:p>
          <a:p>
            <a:r>
              <a:rPr lang="fr-FR" sz="1013" b="1" i="1" dirty="0"/>
              <a:t>4. Contenu du message</a:t>
            </a:r>
          </a:p>
          <a:p>
            <a:pPr marL="557213" lvl="1" indent="-214313">
              <a:buFont typeface="Wingdings" panose="05000000000000000000" pitchFamily="2" charset="2"/>
              <a:buChar char="ü"/>
            </a:pPr>
            <a:r>
              <a:rPr lang="fr-FR" sz="1200" dirty="0"/>
              <a:t>Intelligibilité du message.</a:t>
            </a:r>
          </a:p>
          <a:p>
            <a:pPr marL="557213" lvl="1" indent="-214313">
              <a:buFont typeface="Wingdings" panose="05000000000000000000" pitchFamily="2" charset="2"/>
              <a:buChar char="ü"/>
            </a:pPr>
            <a:r>
              <a:rPr lang="fr-FR" sz="1200" dirty="0"/>
              <a:t>Précision des idées.</a:t>
            </a:r>
          </a:p>
          <a:p>
            <a:pPr marL="557213" lvl="1" indent="-214313">
              <a:buFont typeface="Wingdings" panose="05000000000000000000" pitchFamily="2" charset="2"/>
              <a:buChar char="ü"/>
            </a:pPr>
            <a:r>
              <a:rPr lang="fr-FR" sz="1200" dirty="0"/>
              <a:t>Pertinence des exemples.</a:t>
            </a:r>
          </a:p>
          <a:p>
            <a:pPr marL="557213" lvl="1" indent="-214313">
              <a:buFont typeface="Wingdings" panose="05000000000000000000" pitchFamily="2" charset="2"/>
              <a:buChar char="ü"/>
            </a:pPr>
            <a:r>
              <a:rPr lang="fr-FR" sz="1200" dirty="0"/>
              <a:t>Valeur de l’argumentation.</a:t>
            </a:r>
          </a:p>
          <a:p>
            <a:pPr marL="557213" lvl="1" indent="-214313">
              <a:buFont typeface="Wingdings" panose="05000000000000000000" pitchFamily="2" charset="2"/>
              <a:buChar char="ü"/>
            </a:pPr>
            <a:r>
              <a:rPr lang="fr-FR" sz="1200" dirty="0"/>
              <a:t>Netteté de la conclusion.</a:t>
            </a:r>
            <a:endParaRPr lang="fr-FR" sz="1200" dirty="0"/>
          </a:p>
        </p:txBody>
      </p:sp>
    </p:spTree>
    <p:extLst>
      <p:ext uri="{BB962C8B-B14F-4D97-AF65-F5344CB8AC3E}">
        <p14:creationId xmlns:p14="http://schemas.microsoft.com/office/powerpoint/2010/main" val="2194773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25"/>
            <a:ext cx="4719387" cy="877163"/>
          </a:xfrm>
          <a:prstGeom prst="rect">
            <a:avLst/>
          </a:prstGeom>
        </p:spPr>
        <p:txBody>
          <a:bodyPr wrap="square" numCol="1">
            <a:spAutoFit/>
          </a:bodyPr>
          <a:lstStyle/>
          <a:p>
            <a:r>
              <a:rPr lang="fr-FR" sz="1500" dirty="0">
                <a:solidFill>
                  <a:srgbClr val="FF0000"/>
                </a:solidFill>
              </a:rPr>
              <a:t> TECHNIQUE α</a:t>
            </a:r>
          </a:p>
          <a:p>
            <a:r>
              <a:rPr lang="fr-FR" sz="1500" dirty="0"/>
              <a:t>La langue orale</a:t>
            </a:r>
          </a:p>
          <a:p>
            <a:endParaRPr lang="fr-FR" sz="1050" dirty="0"/>
          </a:p>
          <a:p>
            <a:endParaRPr lang="fr-FR" sz="1050" dirty="0"/>
          </a:p>
        </p:txBody>
      </p:sp>
      <p:sp>
        <p:nvSpPr>
          <p:cNvPr id="3" name="Rectangle 2"/>
          <p:cNvSpPr/>
          <p:nvPr/>
        </p:nvSpPr>
        <p:spPr>
          <a:xfrm>
            <a:off x="4862262" y="165148"/>
            <a:ext cx="4188494" cy="4351576"/>
          </a:xfrm>
          <a:prstGeom prst="rect">
            <a:avLst/>
          </a:prstGeom>
        </p:spPr>
        <p:txBody>
          <a:bodyPr wrap="square">
            <a:spAutoFit/>
          </a:bodyPr>
          <a:lstStyle/>
          <a:p>
            <a:r>
              <a:rPr lang="fr-FR" sz="1013" b="1" dirty="0"/>
              <a:t>Situations possibles</a:t>
            </a:r>
          </a:p>
          <a:p>
            <a:r>
              <a:rPr lang="fr-FR" sz="1013" dirty="0"/>
              <a:t>1. Les mêmes que pour la capacité A.</a:t>
            </a:r>
          </a:p>
          <a:p>
            <a:r>
              <a:rPr lang="fr-FR" sz="1013" dirty="0"/>
              <a:t>2. Certains exercices spécifiques pour apprendre à :</a:t>
            </a:r>
          </a:p>
          <a:p>
            <a:pPr marL="600075" lvl="1" indent="-257175">
              <a:buFont typeface="Wingdings" panose="05000000000000000000" pitchFamily="2" charset="2"/>
              <a:buChar char="ü"/>
            </a:pPr>
            <a:r>
              <a:rPr lang="fr-FR" sz="1200" dirty="0"/>
              <a:t>Poser sa voix, articuler, contrôler le débit, varier l’intonation.</a:t>
            </a:r>
          </a:p>
          <a:p>
            <a:pPr marL="600075" lvl="1" indent="-257175">
              <a:buFont typeface="Wingdings" panose="05000000000000000000" pitchFamily="2" charset="2"/>
              <a:buChar char="ü"/>
            </a:pPr>
            <a:r>
              <a:rPr lang="fr-FR" sz="1200" dirty="0"/>
              <a:t>Maîtriser le regard, les gestes, les mimiques.</a:t>
            </a:r>
          </a:p>
          <a:p>
            <a:pPr marL="600075" lvl="1" indent="-257175">
              <a:buFont typeface="Wingdings" panose="05000000000000000000" pitchFamily="2" charset="2"/>
              <a:buChar char="ü"/>
            </a:pPr>
            <a:r>
              <a:rPr lang="fr-FR" sz="1200" dirty="0"/>
              <a:t>Utiliser l’espace.</a:t>
            </a:r>
          </a:p>
          <a:p>
            <a:pPr marL="600075" lvl="1" indent="-257175">
              <a:buFont typeface="Wingdings" panose="05000000000000000000" pitchFamily="2" charset="2"/>
              <a:buChar char="ü"/>
            </a:pPr>
            <a:r>
              <a:rPr lang="fr-FR" sz="1200" dirty="0"/>
              <a:t>Respecter les contraintes de temps.</a:t>
            </a:r>
          </a:p>
          <a:p>
            <a:pPr marL="600075" lvl="1" indent="-257175">
              <a:buFont typeface="Wingdings" panose="05000000000000000000" pitchFamily="2" charset="2"/>
              <a:buChar char="ü"/>
            </a:pPr>
            <a:endParaRPr lang="fr-FR" sz="1200" b="1" dirty="0"/>
          </a:p>
          <a:p>
            <a:r>
              <a:rPr lang="fr-FR" sz="1013" b="1" dirty="0"/>
              <a:t>Critères d’évaluation</a:t>
            </a:r>
          </a:p>
          <a:p>
            <a:r>
              <a:rPr lang="fr-FR" sz="1013" b="1" dirty="0"/>
              <a:t>1. Présence</a:t>
            </a:r>
          </a:p>
          <a:p>
            <a:pPr marL="557213" lvl="1" indent="-214313">
              <a:buFont typeface="Wingdings" panose="05000000000000000000" pitchFamily="2" charset="2"/>
              <a:buChar char="ü"/>
            </a:pPr>
            <a:r>
              <a:rPr lang="fr-FR" sz="1200" dirty="0"/>
              <a:t>Voix (articulation, débit, volume, intonation).</a:t>
            </a:r>
          </a:p>
          <a:p>
            <a:pPr marL="557213" lvl="1" indent="-214313">
              <a:buFont typeface="Wingdings" panose="05000000000000000000" pitchFamily="2" charset="2"/>
              <a:buChar char="ü"/>
            </a:pPr>
            <a:r>
              <a:rPr lang="fr-FR" sz="1200" dirty="0"/>
              <a:t>Regard.</a:t>
            </a:r>
          </a:p>
          <a:p>
            <a:pPr marL="557213" lvl="1" indent="-214313">
              <a:buFont typeface="Wingdings" panose="05000000000000000000" pitchFamily="2" charset="2"/>
              <a:buChar char="ü"/>
            </a:pPr>
            <a:r>
              <a:rPr lang="fr-FR" sz="1200" dirty="0"/>
              <a:t>Attitude.</a:t>
            </a:r>
          </a:p>
          <a:p>
            <a:pPr marL="557213" lvl="1" indent="-214313">
              <a:buFont typeface="Wingdings" panose="05000000000000000000" pitchFamily="2" charset="2"/>
              <a:buChar char="ü"/>
            </a:pPr>
            <a:r>
              <a:rPr lang="fr-FR" sz="1200" dirty="0"/>
              <a:t>Utilisation des documents.</a:t>
            </a:r>
          </a:p>
          <a:p>
            <a:pPr marL="557213" lvl="1" indent="-214313">
              <a:buFont typeface="Wingdings" panose="05000000000000000000" pitchFamily="2" charset="2"/>
              <a:buChar char="ü"/>
            </a:pPr>
            <a:r>
              <a:rPr lang="fr-FR" sz="1200" dirty="0"/>
              <a:t>Spontanéité de la formulation (distance par rapport au message écrit).</a:t>
            </a:r>
          </a:p>
          <a:p>
            <a:pPr marL="557213" lvl="1" indent="-214313">
              <a:buFont typeface="Wingdings" panose="05000000000000000000" pitchFamily="2" charset="2"/>
              <a:buChar char="ü"/>
            </a:pPr>
            <a:endParaRPr lang="fr-FR" sz="1200" dirty="0"/>
          </a:p>
          <a:p>
            <a:r>
              <a:rPr lang="fr-FR" sz="1013" b="1" dirty="0"/>
              <a:t>2. Langue</a:t>
            </a:r>
          </a:p>
          <a:p>
            <a:pPr marL="557213" lvl="1" indent="-214313">
              <a:buFont typeface="Wingdings" panose="05000000000000000000" pitchFamily="2" charset="2"/>
              <a:buChar char="ü"/>
            </a:pPr>
            <a:r>
              <a:rPr lang="fr-FR" sz="1200" dirty="0"/>
              <a:t>Registre (courant, soutenu) adapté à la situation de communication et à l’auditoire.</a:t>
            </a:r>
          </a:p>
          <a:p>
            <a:pPr marL="557213" lvl="1" indent="-214313">
              <a:buFont typeface="Wingdings" panose="05000000000000000000" pitchFamily="2" charset="2"/>
              <a:buChar char="ü"/>
            </a:pPr>
            <a:r>
              <a:rPr lang="fr-FR" sz="1200" dirty="0"/>
              <a:t>Lexique (précision, variété).</a:t>
            </a:r>
          </a:p>
          <a:p>
            <a:pPr marL="557213" lvl="1" indent="-214313">
              <a:buFont typeface="Wingdings" panose="05000000000000000000" pitchFamily="2" charset="2"/>
              <a:buChar char="ü"/>
            </a:pPr>
            <a:r>
              <a:rPr lang="fr-FR" sz="1200" dirty="0"/>
              <a:t>Structure syntaxique (phrases simples ou complexes, achevées ou non...).</a:t>
            </a:r>
          </a:p>
        </p:txBody>
      </p:sp>
      <p:sp>
        <p:nvSpPr>
          <p:cNvPr id="5" name="Rectangle 4"/>
          <p:cNvSpPr/>
          <p:nvPr/>
        </p:nvSpPr>
        <p:spPr>
          <a:xfrm>
            <a:off x="73693" y="1310356"/>
            <a:ext cx="4441571" cy="1183466"/>
          </a:xfrm>
          <a:prstGeom prst="rect">
            <a:avLst/>
          </a:prstGeom>
          <a:solidFill>
            <a:schemeClr val="accent2">
              <a:lumMod val="20000"/>
              <a:lumOff val="80000"/>
            </a:schemeClr>
          </a:solidFill>
        </p:spPr>
        <p:txBody>
          <a:bodyPr wrap="square">
            <a:spAutoFit/>
          </a:bodyPr>
          <a:lstStyle/>
          <a:p>
            <a:r>
              <a:rPr lang="fr-FR" sz="1013" dirty="0"/>
              <a:t>Être capable de :</a:t>
            </a:r>
          </a:p>
          <a:p>
            <a:pPr lvl="1"/>
            <a:r>
              <a:rPr lang="fr-FR" sz="1013" dirty="0"/>
              <a:t>1. Prendre la parole, se faire entendre.</a:t>
            </a:r>
          </a:p>
          <a:p>
            <a:pPr lvl="1"/>
            <a:r>
              <a:rPr lang="fr-FR" sz="1013" dirty="0"/>
              <a:t>2. Adapter sa voix et son attitude aux contraintes de la situation.</a:t>
            </a:r>
          </a:p>
          <a:p>
            <a:pPr lvl="1"/>
            <a:r>
              <a:rPr lang="fr-FR" sz="1013" dirty="0"/>
              <a:t>3. Choisir et maîtriser le registre de langue approprié.</a:t>
            </a:r>
          </a:p>
          <a:p>
            <a:pPr lvl="1"/>
            <a:r>
              <a:rPr lang="fr-FR" sz="1013" dirty="0"/>
              <a:t>4. Utiliser un vocabulaire précis et varié.</a:t>
            </a:r>
          </a:p>
          <a:p>
            <a:pPr lvl="1"/>
            <a:r>
              <a:rPr lang="fr-FR" sz="1013" dirty="0"/>
              <a:t>5. Produire un message oral dont les éléments forment des productions achevées (en tenant compte des spécificités de la langue orale).</a:t>
            </a:r>
          </a:p>
        </p:txBody>
      </p:sp>
      <p:sp>
        <p:nvSpPr>
          <p:cNvPr id="6" name="Rectangle 5"/>
          <p:cNvSpPr/>
          <p:nvPr/>
        </p:nvSpPr>
        <p:spPr>
          <a:xfrm>
            <a:off x="86138" y="863104"/>
            <a:ext cx="4429125" cy="248209"/>
          </a:xfrm>
          <a:prstGeom prst="rect">
            <a:avLst/>
          </a:prstGeom>
          <a:solidFill>
            <a:schemeClr val="accent2">
              <a:lumMod val="60000"/>
              <a:lumOff val="40000"/>
            </a:schemeClr>
          </a:solidFill>
        </p:spPr>
        <p:txBody>
          <a:bodyPr wrap="square">
            <a:spAutoFit/>
          </a:bodyPr>
          <a:lstStyle/>
          <a:p>
            <a:r>
              <a:rPr lang="fr-FR" sz="1013" b="1" dirty="0"/>
              <a:t>Compétences caractéristiques</a:t>
            </a:r>
          </a:p>
        </p:txBody>
      </p:sp>
      <p:pic>
        <p:nvPicPr>
          <p:cNvPr id="7" name="Image 6"/>
          <p:cNvPicPr>
            <a:picLocks noChangeAspect="1"/>
          </p:cNvPicPr>
          <p:nvPr/>
        </p:nvPicPr>
        <p:blipFill>
          <a:blip r:embed="rId2"/>
          <a:stretch>
            <a:fillRect/>
          </a:stretch>
        </p:blipFill>
        <p:spPr>
          <a:xfrm>
            <a:off x="86138" y="3419601"/>
            <a:ext cx="4429125" cy="1643063"/>
          </a:xfrm>
          <a:prstGeom prst="rect">
            <a:avLst/>
          </a:prstGeom>
        </p:spPr>
      </p:pic>
    </p:spTree>
    <p:extLst>
      <p:ext uri="{BB962C8B-B14F-4D97-AF65-F5344CB8AC3E}">
        <p14:creationId xmlns:p14="http://schemas.microsoft.com/office/powerpoint/2010/main" val="3020962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39942"/>
          </a:xfrm>
        </p:spPr>
        <p:txBody>
          <a:bodyPr>
            <a:normAutofit/>
          </a:bodyPr>
          <a:lstStyle/>
          <a:p>
            <a:r>
              <a:rPr lang="fr-FR" dirty="0" smtClean="0"/>
              <a:t>CAPACITÉ B : S’informer - se documenter</a:t>
            </a:r>
            <a:endParaRPr lang="fr-FR" dirty="0"/>
          </a:p>
        </p:txBody>
      </p:sp>
      <p:sp>
        <p:nvSpPr>
          <p:cNvPr id="3" name="Rectangle 2"/>
          <p:cNvSpPr/>
          <p:nvPr/>
        </p:nvSpPr>
        <p:spPr>
          <a:xfrm>
            <a:off x="4602079" y="739942"/>
            <a:ext cx="4529888" cy="3953198"/>
          </a:xfrm>
          <a:prstGeom prst="rect">
            <a:avLst/>
          </a:prstGeom>
        </p:spPr>
        <p:txBody>
          <a:bodyPr wrap="square" numCol="1">
            <a:spAutoFit/>
          </a:bodyPr>
          <a:lstStyle/>
          <a:p>
            <a:r>
              <a:rPr lang="fr-FR" sz="1013" b="1" dirty="0"/>
              <a:t>Situations possibles </a:t>
            </a:r>
          </a:p>
          <a:p>
            <a:r>
              <a:rPr lang="fr-FR" sz="1050" dirty="0"/>
              <a:t>Toute situation de recherche, de tri et de traitement d’informations (écrites, orales, visuelles) sur des ensembles organisés ou non.</a:t>
            </a:r>
          </a:p>
          <a:p>
            <a:pPr marL="600075" lvl="1" indent="-257175">
              <a:buFont typeface="+mj-lt"/>
              <a:buAutoNum type="arabicPeriod"/>
            </a:pPr>
            <a:r>
              <a:rPr lang="fr-FR" sz="1050" dirty="0"/>
              <a:t>Recherche méthodique sur un ensemble de notions à coordonner (par exemple dans des dictionnaires, des encyclopédies).</a:t>
            </a:r>
          </a:p>
          <a:p>
            <a:pPr marL="600075" lvl="1" indent="-257175">
              <a:buFont typeface="+mj-lt"/>
              <a:buAutoNum type="arabicPeriod"/>
            </a:pPr>
            <a:r>
              <a:rPr lang="fr-FR" sz="1050" dirty="0"/>
              <a:t>Dépouillement et sélection d’informations en fonction d’une problématique.</a:t>
            </a:r>
          </a:p>
          <a:p>
            <a:pPr marL="600075" lvl="1" indent="-257175">
              <a:buFont typeface="+mj-lt"/>
              <a:buAutoNum type="arabicPeriod"/>
            </a:pPr>
            <a:r>
              <a:rPr lang="fr-FR" sz="1050" dirty="0"/>
              <a:t>Recherche d’exemples ou d’illustrations documentaires pour argumenter un point de vue (par exemple en vue d’un exposé, d’un texte écrit).</a:t>
            </a:r>
          </a:p>
          <a:p>
            <a:pPr marL="600075" lvl="1" indent="-257175">
              <a:buFont typeface="+mj-lt"/>
              <a:buAutoNum type="arabicPeriod"/>
            </a:pPr>
            <a:r>
              <a:rPr lang="fr-FR" sz="1050" dirty="0"/>
              <a:t>Étude des effets “texte-image” sur l’information.</a:t>
            </a:r>
          </a:p>
          <a:p>
            <a:pPr marL="600075" lvl="1" indent="-257175">
              <a:buFont typeface="+mj-lt"/>
              <a:buAutoNum type="arabicPeriod"/>
            </a:pPr>
            <a:r>
              <a:rPr lang="fr-FR" sz="1050" dirty="0"/>
              <a:t>Élaboration d’une fiche de description analytique, critique (par exemple, sommaire d’un dossier).</a:t>
            </a:r>
          </a:p>
          <a:p>
            <a:pPr marL="600075" lvl="1" indent="-257175">
              <a:buFont typeface="+mj-lt"/>
              <a:buAutoNum type="arabicPeriod"/>
            </a:pPr>
            <a:r>
              <a:rPr lang="fr-FR" sz="1050" dirty="0"/>
              <a:t>Relevé de conclusions à partir de documents contradictoires.</a:t>
            </a:r>
          </a:p>
          <a:p>
            <a:pPr marL="600075" lvl="1" indent="-257175">
              <a:buFont typeface="+mj-lt"/>
              <a:buAutoNum type="arabicPeriod"/>
            </a:pPr>
            <a:r>
              <a:rPr lang="fr-FR" sz="1050" dirty="0"/>
              <a:t>Constitution d’un dossier.</a:t>
            </a:r>
          </a:p>
          <a:p>
            <a:pPr marL="600075" lvl="1" indent="-257175">
              <a:buFont typeface="+mj-lt"/>
              <a:buAutoNum type="arabicPeriod"/>
            </a:pPr>
            <a:r>
              <a:rPr lang="fr-FR" sz="1050" dirty="0"/>
              <a:t>Synthèse de documents de nature, d’époques, de points de vue différents.</a:t>
            </a:r>
          </a:p>
          <a:p>
            <a:pPr marL="600075" lvl="1" indent="-257175">
              <a:buFont typeface="+mj-lt"/>
              <a:buAutoNum type="arabicPeriod"/>
            </a:pPr>
            <a:endParaRPr lang="fr-FR" sz="1013" b="1" dirty="0"/>
          </a:p>
          <a:p>
            <a:r>
              <a:rPr lang="fr-FR" sz="1013" b="1" dirty="0"/>
              <a:t>Critères d’évaluation</a:t>
            </a:r>
          </a:p>
          <a:p>
            <a:pPr marL="600075" lvl="1" indent="-257175">
              <a:buFont typeface="+mj-lt"/>
              <a:buAutoNum type="arabicPeriod"/>
            </a:pPr>
            <a:r>
              <a:rPr lang="fr-FR" sz="1050" dirty="0"/>
              <a:t>Adéquation de la méthode de recherche à la situation.</a:t>
            </a:r>
          </a:p>
          <a:p>
            <a:pPr marL="600075" lvl="1" indent="-257175">
              <a:buFont typeface="+mj-lt"/>
              <a:buAutoNum type="arabicPeriod"/>
            </a:pPr>
            <a:r>
              <a:rPr lang="fr-FR" sz="1050" dirty="0"/>
              <a:t>Pertinence des choix opérés.</a:t>
            </a:r>
          </a:p>
          <a:p>
            <a:pPr marL="600075" lvl="1" indent="-257175">
              <a:buFont typeface="+mj-lt"/>
              <a:buAutoNum type="arabicPeriod"/>
            </a:pPr>
            <a:r>
              <a:rPr lang="fr-FR" sz="1050" dirty="0"/>
              <a:t>Cohérence de la production (classement et enchaînement des éléments).</a:t>
            </a:r>
          </a:p>
          <a:p>
            <a:pPr marL="600075" lvl="1" indent="-257175">
              <a:buFont typeface="+mj-lt"/>
              <a:buAutoNum type="arabicPeriod"/>
            </a:pPr>
            <a:r>
              <a:rPr lang="fr-FR" sz="1050" dirty="0"/>
              <a:t>Pertinence des conclusions en fonction des documents de référence.</a:t>
            </a:r>
          </a:p>
        </p:txBody>
      </p:sp>
      <p:pic>
        <p:nvPicPr>
          <p:cNvPr id="4" name="Image 3"/>
          <p:cNvPicPr>
            <a:picLocks noChangeAspect="1"/>
          </p:cNvPicPr>
          <p:nvPr/>
        </p:nvPicPr>
        <p:blipFill>
          <a:blip r:embed="rId2"/>
          <a:stretch>
            <a:fillRect/>
          </a:stretch>
        </p:blipFill>
        <p:spPr>
          <a:xfrm>
            <a:off x="81211" y="3938238"/>
            <a:ext cx="4439657" cy="1205262"/>
          </a:xfrm>
          <a:prstGeom prst="rect">
            <a:avLst/>
          </a:prstGeom>
        </p:spPr>
      </p:pic>
      <p:sp>
        <p:nvSpPr>
          <p:cNvPr id="7" name="Rectangle 6"/>
          <p:cNvSpPr/>
          <p:nvPr/>
        </p:nvSpPr>
        <p:spPr>
          <a:xfrm>
            <a:off x="81211" y="1150303"/>
            <a:ext cx="4439657" cy="2677656"/>
          </a:xfrm>
          <a:prstGeom prst="rect">
            <a:avLst/>
          </a:prstGeom>
          <a:solidFill>
            <a:schemeClr val="accent2">
              <a:lumMod val="20000"/>
              <a:lumOff val="80000"/>
            </a:schemeClr>
          </a:solidFill>
        </p:spPr>
        <p:txBody>
          <a:bodyPr wrap="square">
            <a:spAutoFit/>
          </a:bodyPr>
          <a:lstStyle/>
          <a:p>
            <a:pPr lvl="0"/>
            <a:r>
              <a:rPr lang="fr-FR" sz="1050" dirty="0">
                <a:solidFill>
                  <a:prstClr val="black"/>
                </a:solidFill>
              </a:rPr>
              <a:t>Être capable de :</a:t>
            </a:r>
          </a:p>
          <a:p>
            <a:pPr marL="257175" indent="-257175">
              <a:buFont typeface="+mj-lt"/>
              <a:buAutoNum type="arabicPeriod"/>
            </a:pPr>
            <a:r>
              <a:rPr lang="fr-FR" sz="1050" b="1" dirty="0">
                <a:solidFill>
                  <a:prstClr val="black"/>
                </a:solidFill>
              </a:rPr>
              <a:t>Rechercher</a:t>
            </a:r>
            <a:r>
              <a:rPr lang="fr-FR" sz="1050" dirty="0">
                <a:solidFill>
                  <a:prstClr val="black"/>
                </a:solidFill>
              </a:rPr>
              <a:t>, c’est-à-dire :</a:t>
            </a:r>
          </a:p>
          <a:p>
            <a:pPr marL="600075" lvl="1" indent="-257175">
              <a:buFont typeface="+mj-lt"/>
              <a:buAutoNum type="arabicPeriod"/>
            </a:pPr>
            <a:r>
              <a:rPr lang="fr-FR" sz="1050" dirty="0">
                <a:solidFill>
                  <a:prstClr val="black"/>
                </a:solidFill>
              </a:rPr>
              <a:t>Maîtriser les outils et les techniques documentaires usuels.</a:t>
            </a:r>
          </a:p>
          <a:p>
            <a:pPr marL="600075" lvl="1" indent="-257175">
              <a:buFont typeface="+mj-lt"/>
              <a:buAutoNum type="arabicPeriod"/>
            </a:pPr>
            <a:r>
              <a:rPr lang="fr-FR" sz="1050" dirty="0">
                <a:solidFill>
                  <a:prstClr val="black"/>
                </a:solidFill>
              </a:rPr>
              <a:t>Établir une problématique de la recherche envisagée.</a:t>
            </a:r>
          </a:p>
          <a:p>
            <a:pPr marL="600075" lvl="1" indent="-257175">
              <a:buFont typeface="+mj-lt"/>
              <a:buAutoNum type="arabicPeriod"/>
            </a:pPr>
            <a:r>
              <a:rPr lang="fr-FR" sz="1050" dirty="0">
                <a:solidFill>
                  <a:prstClr val="black"/>
                </a:solidFill>
              </a:rPr>
              <a:t>Réduire un axe de recherche à des notions et à des mots-clés.</a:t>
            </a:r>
          </a:p>
          <a:p>
            <a:pPr marL="600075" lvl="1" indent="-257175">
              <a:buFont typeface="+mj-lt"/>
              <a:buAutoNum type="arabicPeriod"/>
            </a:pPr>
            <a:r>
              <a:rPr lang="fr-FR" sz="1050" dirty="0">
                <a:solidFill>
                  <a:prstClr val="black"/>
                </a:solidFill>
              </a:rPr>
              <a:t>Fixer l’ordre des opérations documentaires.</a:t>
            </a:r>
          </a:p>
          <a:p>
            <a:pPr lvl="0"/>
            <a:r>
              <a:rPr lang="fr-FR" sz="1050" dirty="0">
                <a:solidFill>
                  <a:prstClr val="black"/>
                </a:solidFill>
              </a:rPr>
              <a:t>2. </a:t>
            </a:r>
            <a:r>
              <a:rPr lang="fr-FR" sz="1050" b="1" dirty="0">
                <a:solidFill>
                  <a:prstClr val="black"/>
                </a:solidFill>
              </a:rPr>
              <a:t>Trier et traiter</a:t>
            </a:r>
            <a:r>
              <a:rPr lang="fr-FR" sz="1050" dirty="0">
                <a:solidFill>
                  <a:prstClr val="black"/>
                </a:solidFill>
              </a:rPr>
              <a:t>, c’est-à-dire :</a:t>
            </a:r>
          </a:p>
          <a:p>
            <a:pPr marL="600075" lvl="1" indent="-257175">
              <a:buFont typeface="+mj-lt"/>
              <a:buAutoNum type="arabicPeriod"/>
            </a:pPr>
            <a:r>
              <a:rPr lang="fr-FR" sz="1050" dirty="0">
                <a:solidFill>
                  <a:prstClr val="black"/>
                </a:solidFill>
              </a:rPr>
              <a:t>Identifier le support de l’information et en apprécier la pertinence.</a:t>
            </a:r>
          </a:p>
          <a:p>
            <a:pPr marL="600075" lvl="1" indent="-257175">
              <a:buFont typeface="+mj-lt"/>
              <a:buAutoNum type="arabicPeriod"/>
            </a:pPr>
            <a:r>
              <a:rPr lang="fr-FR" sz="1050" dirty="0">
                <a:solidFill>
                  <a:prstClr val="black"/>
                </a:solidFill>
              </a:rPr>
              <a:t>Repérer une information dans un ensemble organisé ou non.</a:t>
            </a:r>
          </a:p>
          <a:p>
            <a:pPr marL="600075" lvl="1" indent="-257175">
              <a:buFont typeface="+mj-lt"/>
              <a:buAutoNum type="arabicPeriod"/>
            </a:pPr>
            <a:r>
              <a:rPr lang="fr-FR" sz="1050" dirty="0">
                <a:solidFill>
                  <a:prstClr val="black"/>
                </a:solidFill>
              </a:rPr>
              <a:t>Sélectionner, selon un ou plusieurs critères, une information, une documentation.</a:t>
            </a:r>
          </a:p>
          <a:p>
            <a:pPr marL="600075" lvl="1" indent="-257175">
              <a:buFont typeface="+mj-lt"/>
              <a:buAutoNum type="arabicPeriod"/>
            </a:pPr>
            <a:r>
              <a:rPr lang="fr-FR" sz="1050" dirty="0">
                <a:solidFill>
                  <a:prstClr val="black"/>
                </a:solidFill>
              </a:rPr>
              <a:t>Analyser, classer, ordonner informations et documents en fonction d’objectifs explicités.</a:t>
            </a:r>
          </a:p>
          <a:p>
            <a:pPr marL="600075" lvl="1" indent="-257175">
              <a:buFont typeface="+mj-lt"/>
              <a:buAutoNum type="arabicPeriod"/>
            </a:pPr>
            <a:r>
              <a:rPr lang="fr-FR" sz="1050" dirty="0">
                <a:solidFill>
                  <a:prstClr val="black"/>
                </a:solidFill>
              </a:rPr>
              <a:t>Relativiser les informations en fonction de leur environnement (contextes et connotations).</a:t>
            </a:r>
          </a:p>
          <a:p>
            <a:pPr marL="600075" lvl="1" indent="-257175">
              <a:buFont typeface="+mj-lt"/>
              <a:buAutoNum type="arabicPeriod"/>
            </a:pPr>
            <a:r>
              <a:rPr lang="fr-FR" sz="1050" dirty="0">
                <a:solidFill>
                  <a:prstClr val="black"/>
                </a:solidFill>
              </a:rPr>
              <a:t>Préparer une conclusion.</a:t>
            </a:r>
            <a:endParaRPr lang="fr-FR" sz="1050" dirty="0">
              <a:solidFill>
                <a:prstClr val="black"/>
              </a:solidFill>
            </a:endParaRPr>
          </a:p>
        </p:txBody>
      </p:sp>
      <p:sp>
        <p:nvSpPr>
          <p:cNvPr id="8" name="Rectangle 7"/>
          <p:cNvSpPr/>
          <p:nvPr/>
        </p:nvSpPr>
        <p:spPr>
          <a:xfrm>
            <a:off x="81211" y="739942"/>
            <a:ext cx="4439657" cy="248209"/>
          </a:xfrm>
          <a:prstGeom prst="rect">
            <a:avLst/>
          </a:prstGeom>
          <a:solidFill>
            <a:schemeClr val="accent2">
              <a:lumMod val="60000"/>
              <a:lumOff val="40000"/>
            </a:schemeClr>
          </a:solidFill>
        </p:spPr>
        <p:txBody>
          <a:bodyPr wrap="square">
            <a:spAutoFit/>
          </a:bodyPr>
          <a:lstStyle/>
          <a:p>
            <a:pPr lvl="0"/>
            <a:r>
              <a:rPr lang="fr-FR" sz="1013" b="1" dirty="0">
                <a:solidFill>
                  <a:prstClr val="black"/>
                </a:solidFill>
              </a:rPr>
              <a:t>Compétences caractéristiques</a:t>
            </a:r>
            <a:endParaRPr lang="fr-FR" sz="1013" b="1" dirty="0">
              <a:solidFill>
                <a:prstClr val="black"/>
              </a:solidFill>
            </a:endParaRPr>
          </a:p>
        </p:txBody>
      </p:sp>
    </p:spTree>
    <p:extLst>
      <p:ext uri="{BB962C8B-B14F-4D97-AF65-F5344CB8AC3E}">
        <p14:creationId xmlns:p14="http://schemas.microsoft.com/office/powerpoint/2010/main" val="3560809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94172"/>
            <a:ext cx="9144000" cy="4004942"/>
          </a:xfrm>
          <a:prstGeom prst="rect">
            <a:avLst/>
          </a:prstGeom>
        </p:spPr>
        <p:txBody>
          <a:bodyPr wrap="square" numCol="2">
            <a:spAutoFit/>
          </a:bodyPr>
          <a:lstStyle/>
          <a:p>
            <a:r>
              <a:rPr lang="fr-FR" sz="1050" dirty="0" smtClean="0"/>
              <a:t>Compétences </a:t>
            </a:r>
            <a:r>
              <a:rPr lang="fr-FR" sz="1050" dirty="0"/>
              <a:t>caractéristiques</a:t>
            </a:r>
          </a:p>
          <a:p>
            <a:r>
              <a:rPr lang="fr-FR" sz="1050" dirty="0"/>
              <a:t>Être capable de :</a:t>
            </a:r>
          </a:p>
          <a:p>
            <a:r>
              <a:rPr lang="fr-FR" sz="1050" dirty="0"/>
              <a:t>1. S’interroger pour :</a:t>
            </a:r>
          </a:p>
          <a:p>
            <a:r>
              <a:rPr lang="fr-FR" sz="1050" dirty="0"/>
              <a:t>1.1 Prendre en compte les caractères spécifiques du code (écrit, oral, iconique, gestuel) ou des codes employés.</a:t>
            </a:r>
          </a:p>
          <a:p>
            <a:r>
              <a:rPr lang="fr-FR" sz="1050" dirty="0"/>
              <a:t>1.2 Reconnaître le statut du texte (genre, registre, type de discours, destinataire).</a:t>
            </a:r>
          </a:p>
          <a:p>
            <a:r>
              <a:rPr lang="fr-FR" sz="1050" dirty="0"/>
              <a:t>1.3 Situer le message dans ses contextes (</a:t>
            </a:r>
            <a:r>
              <a:rPr lang="fr-FR" sz="1050" dirty="0" err="1"/>
              <a:t>histo-rique</a:t>
            </a:r>
            <a:r>
              <a:rPr lang="fr-FR" sz="1050" dirty="0"/>
              <a:t>, linguistique, référentiel, idéologique...).</a:t>
            </a:r>
          </a:p>
          <a:p>
            <a:r>
              <a:rPr lang="fr-FR" sz="1050" dirty="0"/>
              <a:t>1.4 Discerner les marques d’énonciation.</a:t>
            </a:r>
          </a:p>
          <a:p>
            <a:r>
              <a:rPr lang="fr-FR" sz="1050" dirty="0"/>
              <a:t>1.5 Distinguer les idées et les mots-clés du message.</a:t>
            </a:r>
          </a:p>
          <a:p>
            <a:r>
              <a:rPr lang="fr-FR" sz="1050" dirty="0"/>
              <a:t>1.6 Percevoir les effets de sens dus au langage (ambiguïtés, connotations, figures de style...).</a:t>
            </a:r>
          </a:p>
          <a:p>
            <a:r>
              <a:rPr lang="fr-FR" sz="1050" dirty="0"/>
              <a:t>1.7 Mettre en relation les éléments d’un même document ou des éléments appartenant à des documents différents, repérer les idées convergentes et divergentes.</a:t>
            </a:r>
          </a:p>
          <a:p>
            <a:r>
              <a:rPr lang="fr-FR" sz="1050" dirty="0"/>
              <a:t>1.8 Découvrir le système ou les systèmes de cohérence d’un message (chronologique, logique, symbolique...).</a:t>
            </a:r>
          </a:p>
          <a:p>
            <a:r>
              <a:rPr lang="fr-FR" sz="1050" dirty="0"/>
              <a:t>2. Rendre compte de la signification globale d’un message</a:t>
            </a:r>
          </a:p>
          <a:p>
            <a:r>
              <a:rPr lang="fr-FR" sz="1050" dirty="0"/>
              <a:t>3. Restructurer un message à partir d’éléments donnés</a:t>
            </a:r>
          </a:p>
          <a:p>
            <a:endParaRPr lang="fr-FR" sz="1050" dirty="0"/>
          </a:p>
          <a:p>
            <a:r>
              <a:rPr lang="fr-FR" sz="1050" dirty="0"/>
              <a:t>Situations possibles</a:t>
            </a:r>
          </a:p>
          <a:p>
            <a:r>
              <a:rPr lang="fr-FR" sz="1050" dirty="0"/>
              <a:t>1. Lecture silencieuse d’un ou de plusieurs textes.</a:t>
            </a:r>
          </a:p>
          <a:p>
            <a:r>
              <a:rPr lang="fr-FR" sz="1050" dirty="0"/>
              <a:t>2. Étude comparée de textes.</a:t>
            </a:r>
          </a:p>
          <a:p>
            <a:r>
              <a:rPr lang="fr-FR" sz="1050" dirty="0"/>
              <a:t>3. Audition d’un message oral (revue de presse, exposé, discours argumenté, etc.).</a:t>
            </a:r>
          </a:p>
          <a:p>
            <a:r>
              <a:rPr lang="fr-FR" sz="1050" dirty="0"/>
              <a:t>4. Lecture d’images fixes isolées ou en séquences, lecture de films.</a:t>
            </a:r>
          </a:p>
          <a:p>
            <a:r>
              <a:rPr lang="fr-FR" sz="1050" dirty="0"/>
              <a:t>5. Lecture de documents écrits non textuels (organigramme, tableau de statistiques, schéma, graphique, diagramme, etc.).</a:t>
            </a:r>
          </a:p>
          <a:p>
            <a:endParaRPr lang="fr-FR" sz="1050" dirty="0"/>
          </a:p>
          <a:p>
            <a:r>
              <a:rPr lang="fr-FR" sz="1050" dirty="0"/>
              <a:t>Critères d’évaluation</a:t>
            </a:r>
          </a:p>
          <a:p>
            <a:r>
              <a:rPr lang="fr-FR" sz="1050" dirty="0"/>
              <a:t>Selon les situations :</a:t>
            </a:r>
          </a:p>
          <a:p>
            <a:r>
              <a:rPr lang="fr-FR" sz="1050" dirty="0"/>
              <a:t>1. Pertinence dans le relevé des idées et mots-clés du message définis selon son ou ses systèmes de cohérence.</a:t>
            </a:r>
          </a:p>
          <a:p>
            <a:r>
              <a:rPr lang="fr-FR" sz="1050" dirty="0"/>
              <a:t>2. Exactitude, précision, cohérence dans l’analyse et la mise en relation de ces éléments.</a:t>
            </a:r>
          </a:p>
          <a:p>
            <a:r>
              <a:rPr lang="fr-FR" sz="1050" dirty="0"/>
              <a:t>3. Interprétation justifiée des moyens mis en œuvre dans le message (registre de langue, syntaxe, structure, système des connotations, figures, etc.).</a:t>
            </a:r>
          </a:p>
          <a:p>
            <a:r>
              <a:rPr lang="fr-FR" sz="1050" dirty="0"/>
              <a:t>4. Mise en perspective du message par rapport à son ou à ses contextes.</a:t>
            </a:r>
          </a:p>
          <a:p>
            <a:r>
              <a:rPr lang="fr-FR" sz="1050" dirty="0"/>
              <a:t>5. Fidélité à la signification globale du message.</a:t>
            </a:r>
          </a:p>
        </p:txBody>
      </p:sp>
      <p:sp>
        <p:nvSpPr>
          <p:cNvPr id="4" name="Titre 3"/>
          <p:cNvSpPr>
            <a:spLocks noGrp="1"/>
          </p:cNvSpPr>
          <p:nvPr>
            <p:ph type="title" idx="4294967295"/>
          </p:nvPr>
        </p:nvSpPr>
        <p:spPr>
          <a:xfrm>
            <a:off x="0" y="0"/>
            <a:ext cx="9144000" cy="994172"/>
          </a:xfrm>
        </p:spPr>
        <p:txBody>
          <a:bodyPr/>
          <a:lstStyle/>
          <a:p>
            <a:r>
              <a:rPr lang="fr-FR" dirty="0" smtClean="0"/>
              <a:t>CAPACITÉ</a:t>
            </a:r>
            <a:r>
              <a:rPr lang="fr-FR" baseline="0" dirty="0" smtClean="0"/>
              <a:t> C : Appréhender un message</a:t>
            </a:r>
            <a:endParaRPr lang="fr-FR" dirty="0"/>
          </a:p>
        </p:txBody>
      </p:sp>
    </p:spTree>
    <p:extLst>
      <p:ext uri="{BB962C8B-B14F-4D97-AF65-F5344CB8AC3E}">
        <p14:creationId xmlns:p14="http://schemas.microsoft.com/office/powerpoint/2010/main" val="48493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38201"/>
            <a:ext cx="9144000" cy="4293483"/>
          </a:xfrm>
          <a:prstGeom prst="rect">
            <a:avLst/>
          </a:prstGeom>
        </p:spPr>
        <p:txBody>
          <a:bodyPr wrap="square" numCol="2">
            <a:spAutoFit/>
          </a:bodyPr>
          <a:lstStyle/>
          <a:p>
            <a:pPr algn="just"/>
            <a:r>
              <a:rPr lang="fr-FR" sz="1050" dirty="0" smtClean="0"/>
              <a:t>Compétences </a:t>
            </a:r>
            <a:r>
              <a:rPr lang="fr-FR" sz="1050" dirty="0"/>
              <a:t>caractéristiques</a:t>
            </a:r>
          </a:p>
          <a:p>
            <a:pPr algn="just"/>
            <a:r>
              <a:rPr lang="fr-FR" sz="1050" dirty="0"/>
              <a:t>Être capable de :</a:t>
            </a:r>
          </a:p>
          <a:p>
            <a:pPr algn="just"/>
            <a:r>
              <a:rPr lang="fr-FR" sz="1050" dirty="0"/>
              <a:t>1. Respecter les éléments constitutifs d’une situation de communication (destinataire, niveau de langue).</a:t>
            </a:r>
          </a:p>
          <a:p>
            <a:pPr algn="just"/>
            <a:r>
              <a:rPr lang="fr-FR" sz="1050" dirty="0"/>
              <a:t>2. Recenser les données d’un problème.</a:t>
            </a:r>
          </a:p>
          <a:p>
            <a:pPr algn="just"/>
            <a:r>
              <a:rPr lang="fr-FR" sz="1050" dirty="0"/>
              <a:t>3. Se fixer des objectifs avant de formuler ou de rédiger un message (informer, expliquer, justifier, réfuter, convaincre, persuader).</a:t>
            </a:r>
          </a:p>
          <a:p>
            <a:pPr algn="just"/>
            <a:r>
              <a:rPr lang="fr-FR" sz="1050" dirty="0"/>
              <a:t>4. Rassembler des éléments d’information et des moyens d’argumentation.</a:t>
            </a:r>
          </a:p>
          <a:p>
            <a:pPr algn="just"/>
            <a:r>
              <a:rPr lang="fr-FR" sz="1050" dirty="0"/>
              <a:t>5.</a:t>
            </a:r>
          </a:p>
          <a:p>
            <a:pPr algn="just"/>
            <a:r>
              <a:rPr lang="fr-FR" sz="1050" dirty="0"/>
              <a:t>5.1 Élaborer une idée à partir d’un fait, d’un exemple, d’un document.</a:t>
            </a:r>
          </a:p>
          <a:p>
            <a:pPr algn="just"/>
            <a:r>
              <a:rPr lang="fr-FR" sz="1050" dirty="0"/>
              <a:t>5.2 Développer des idées à partir d’une notion, d’une question, d’une idée donnée.</a:t>
            </a:r>
          </a:p>
          <a:p>
            <a:pPr algn="just"/>
            <a:r>
              <a:rPr lang="fr-FR" sz="1050" dirty="0"/>
              <a:t>5.3 Illustrer une idée à l’aide d’exemples, de citations.</a:t>
            </a:r>
          </a:p>
          <a:p>
            <a:pPr algn="just"/>
            <a:r>
              <a:rPr lang="fr-FR" sz="1050" dirty="0"/>
              <a:t>6. Organiser les données et les idées en fonction des objectifs retenus.</a:t>
            </a:r>
          </a:p>
          <a:p>
            <a:pPr algn="just"/>
            <a:r>
              <a:rPr lang="fr-FR" sz="1050" dirty="0"/>
              <a:t>7. Choisir les moyens d’expression appropriés à la situation et au destinataire.</a:t>
            </a:r>
          </a:p>
          <a:p>
            <a:pPr algn="just"/>
            <a:r>
              <a:rPr lang="fr-FR" sz="1050" dirty="0"/>
              <a:t>8. Nuancer, relativiser, si besoin, </a:t>
            </a:r>
            <a:r>
              <a:rPr lang="fr-FR" sz="1050" dirty="0" err="1"/>
              <a:t>I’expression</a:t>
            </a:r>
            <a:r>
              <a:rPr lang="fr-FR" sz="1050" dirty="0"/>
              <a:t> de sa pensée.</a:t>
            </a:r>
          </a:p>
          <a:p>
            <a:pPr algn="just"/>
            <a:r>
              <a:rPr lang="fr-FR" sz="1050" dirty="0"/>
              <a:t>9. Donner, si besoin, un tour personnel à un message.</a:t>
            </a:r>
          </a:p>
          <a:p>
            <a:pPr algn="just"/>
            <a:endParaRPr lang="fr-FR" sz="1050" dirty="0"/>
          </a:p>
          <a:p>
            <a:pPr algn="just"/>
            <a:r>
              <a:rPr lang="fr-FR" sz="1050" dirty="0"/>
              <a:t>Situations possibles</a:t>
            </a:r>
          </a:p>
          <a:p>
            <a:pPr algn="just"/>
            <a:r>
              <a:rPr lang="fr-FR" sz="1050" dirty="0"/>
              <a:t>Toutes les situations qui permettent la création d’un message, avec ou sans implication de l’émetteur, notamment :</a:t>
            </a:r>
          </a:p>
          <a:p>
            <a:pPr algn="just"/>
            <a:r>
              <a:rPr lang="fr-FR" sz="1050" dirty="0"/>
              <a:t>1. Réponse à une demande, à une question.</a:t>
            </a:r>
          </a:p>
          <a:p>
            <a:pPr algn="just"/>
            <a:r>
              <a:rPr lang="fr-FR" sz="1050" dirty="0"/>
              <a:t>2. Préparation d’un questionnaire.</a:t>
            </a:r>
          </a:p>
          <a:p>
            <a:pPr algn="just"/>
            <a:r>
              <a:rPr lang="fr-FR" sz="1050" dirty="0"/>
              <a:t>3. Correspondance professionnelle, administrative.</a:t>
            </a:r>
          </a:p>
          <a:p>
            <a:pPr algn="just"/>
            <a:r>
              <a:rPr lang="fr-FR" sz="1050" dirty="0"/>
              <a:t>4. Compte rendu d’un événement dans l’entreprise, d’une visite de chantier, d’une réunion, d’une lecture, d’un spectacle.</a:t>
            </a:r>
          </a:p>
          <a:p>
            <a:pPr algn="just"/>
            <a:r>
              <a:rPr lang="fr-FR" sz="1050" dirty="0"/>
              <a:t>5. Résumé.</a:t>
            </a:r>
          </a:p>
          <a:p>
            <a:pPr algn="just"/>
            <a:r>
              <a:rPr lang="fr-FR" sz="1050" dirty="0"/>
              <a:t>6. Rapport.</a:t>
            </a:r>
          </a:p>
          <a:p>
            <a:pPr algn="just"/>
            <a:r>
              <a:rPr lang="fr-FR" sz="1050" dirty="0"/>
              <a:t>7. Synthèse de documents.</a:t>
            </a:r>
          </a:p>
          <a:p>
            <a:pPr algn="just"/>
            <a:r>
              <a:rPr lang="fr-FR" sz="1050" dirty="0"/>
              <a:t>8. Discours argumenté :</a:t>
            </a:r>
          </a:p>
          <a:p>
            <a:pPr algn="just"/>
            <a:r>
              <a:rPr lang="fr-FR" sz="1050" dirty="0"/>
              <a:t>8.1 Exposé bref, entretien, préparés en temps limité avec ou sans support présent.</a:t>
            </a:r>
          </a:p>
          <a:p>
            <a:pPr algn="just"/>
            <a:r>
              <a:rPr lang="fr-FR" sz="1050" dirty="0"/>
              <a:t>8.2 Exposé (seul ou à plusieurs).</a:t>
            </a:r>
          </a:p>
          <a:p>
            <a:pPr algn="just"/>
            <a:r>
              <a:rPr lang="fr-FR" sz="1050" dirty="0"/>
              <a:t>8.3 Commentaire de textes, développement composé, essai...</a:t>
            </a:r>
          </a:p>
          <a:p>
            <a:pPr algn="just"/>
            <a:r>
              <a:rPr lang="fr-FR" sz="1050" dirty="0"/>
              <a:t>9. Présentation et soutenance d’un dossier.</a:t>
            </a:r>
          </a:p>
          <a:p>
            <a:pPr algn="just"/>
            <a:endParaRPr lang="fr-FR" sz="1050" dirty="0"/>
          </a:p>
          <a:p>
            <a:pPr algn="just"/>
            <a:r>
              <a:rPr lang="fr-FR" sz="1050" dirty="0"/>
              <a:t>Critères d’évaluation</a:t>
            </a:r>
          </a:p>
          <a:p>
            <a:pPr algn="just"/>
            <a:r>
              <a:rPr lang="fr-FR" sz="1050" dirty="0"/>
              <a:t>1. En toute situation.</a:t>
            </a:r>
          </a:p>
          <a:p>
            <a:pPr algn="just"/>
            <a:r>
              <a:rPr lang="fr-FR" sz="1050" dirty="0"/>
              <a:t>1.1 Compréhension du message par le destinataire.</a:t>
            </a:r>
          </a:p>
          <a:p>
            <a:pPr algn="just"/>
            <a:r>
              <a:rPr lang="fr-FR" sz="1050" dirty="0"/>
              <a:t>1.2 Présentation matérielle adaptée au type de message.</a:t>
            </a:r>
          </a:p>
          <a:p>
            <a:pPr algn="just"/>
            <a:r>
              <a:rPr lang="fr-FR" sz="1050" dirty="0"/>
              <a:t>1.3 Présence et exactitude des informations, des données, des notions requises par le sujet traité.</a:t>
            </a:r>
          </a:p>
          <a:p>
            <a:pPr algn="just"/>
            <a:r>
              <a:rPr lang="fr-FR" sz="1050" dirty="0"/>
              <a:t>1.4 Organisation et cohérence du message.</a:t>
            </a:r>
          </a:p>
          <a:p>
            <a:pPr algn="just"/>
            <a:r>
              <a:rPr lang="fr-FR" sz="1050" dirty="0"/>
              <a:t>1.4.1 Unité de sens (en rapport direct avec le sujet et la situation).</a:t>
            </a:r>
          </a:p>
          <a:p>
            <a:pPr algn="just"/>
            <a:r>
              <a:rPr lang="fr-FR" sz="1050" dirty="0"/>
              <a:t>1.4.2 Structure interne (déroulement chronologique, articulation logique, progression adaptée à l’objectif visé).</a:t>
            </a:r>
          </a:p>
          <a:p>
            <a:pPr algn="just"/>
            <a:r>
              <a:rPr lang="fr-FR" sz="1050" dirty="0"/>
              <a:t>2. Selon les situations.</a:t>
            </a:r>
          </a:p>
          <a:p>
            <a:pPr algn="just"/>
            <a:r>
              <a:rPr lang="fr-FR" sz="1050" dirty="0"/>
              <a:t>2.1 Efficacité du message (densité du propos, netteté de la conclusion...).</a:t>
            </a:r>
          </a:p>
          <a:p>
            <a:pPr algn="just"/>
            <a:r>
              <a:rPr lang="fr-FR" sz="1050" dirty="0"/>
              <a:t>2.2 Implication ou non de l’émetteur (attendue dans un rapport, proscrite dans un résumé, par exemple).</a:t>
            </a:r>
          </a:p>
          <a:p>
            <a:pPr algn="just"/>
            <a:r>
              <a:rPr lang="fr-FR" sz="1050" dirty="0"/>
              <a:t>2.3 Exploitation opportune des références culturelles, de l’expérience personnelle.</a:t>
            </a:r>
          </a:p>
          <a:p>
            <a:pPr algn="just"/>
            <a:r>
              <a:rPr lang="fr-FR" sz="1050" dirty="0"/>
              <a:t>2.4 Originalité de l’écriture, du contenu. </a:t>
            </a:r>
          </a:p>
        </p:txBody>
      </p:sp>
      <p:sp>
        <p:nvSpPr>
          <p:cNvPr id="4" name="Titre 3"/>
          <p:cNvSpPr>
            <a:spLocks noGrp="1"/>
          </p:cNvSpPr>
          <p:nvPr>
            <p:ph type="title" idx="4294967295"/>
          </p:nvPr>
        </p:nvSpPr>
        <p:spPr>
          <a:xfrm>
            <a:off x="0" y="0"/>
            <a:ext cx="7886700" cy="994172"/>
          </a:xfrm>
        </p:spPr>
        <p:txBody>
          <a:bodyPr/>
          <a:lstStyle/>
          <a:p>
            <a:r>
              <a:rPr lang="fr-FR" sz="3300" kern="1200" dirty="0" smtClean="0">
                <a:solidFill>
                  <a:schemeClr val="tx1"/>
                </a:solidFill>
                <a:effectLst/>
                <a:latin typeface="+mj-lt"/>
                <a:ea typeface="+mj-ea"/>
                <a:cs typeface="+mj-cs"/>
              </a:rPr>
              <a:t>CAPACITÉ D : Réaliser un message</a:t>
            </a:r>
            <a:endParaRPr lang="fr-FR" dirty="0"/>
          </a:p>
        </p:txBody>
      </p:sp>
    </p:spTree>
    <p:extLst>
      <p:ext uri="{BB962C8B-B14F-4D97-AF65-F5344CB8AC3E}">
        <p14:creationId xmlns:p14="http://schemas.microsoft.com/office/powerpoint/2010/main" val="76265329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727</TotalTime>
  <Words>3506</Words>
  <Application>Microsoft Office PowerPoint</Application>
  <PresentationFormat>Affichage à l'écran (16:9)</PresentationFormat>
  <Paragraphs>309</Paragraphs>
  <Slides>16</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Calibri Light</vt:lpstr>
      <vt:lpstr>Wingdings</vt:lpstr>
      <vt:lpstr>Thème Office</vt:lpstr>
      <vt:lpstr>Culture et expression</vt:lpstr>
      <vt:lpstr>Objectifs et contenus</vt:lpstr>
      <vt:lpstr>Capacités et techniques </vt:lpstr>
      <vt:lpstr>CAPACITÉ A : Communiquer oralement</vt:lpstr>
      <vt:lpstr>Présentation PowerPoint</vt:lpstr>
      <vt:lpstr>Présentation PowerPoint</vt:lpstr>
      <vt:lpstr>CAPACITÉ B : S’informer - se documenter</vt:lpstr>
      <vt:lpstr>CAPACITÉ C : Appréhender un message</vt:lpstr>
      <vt:lpstr>CAPACITÉ D : Réaliser un message</vt:lpstr>
      <vt:lpstr>CAPACITÉ E : Apprécier un message ou une situation</vt:lpstr>
      <vt:lpstr>TECHNIQUE ß : La langue à l’écrit</vt:lpstr>
      <vt:lpstr>DÉFINITION DE L’ÉPREUVE DE CULTURE GÉNÉRALE ET EXPRESSION POUR L’EXAMEN DU BTS</vt:lpstr>
      <vt:lpstr>Contrôle en cours de formation</vt:lpstr>
      <vt:lpstr>1</vt:lpstr>
      <vt:lpstr>2</vt:lpstr>
      <vt:lpstr>3</vt:lpstr>
    </vt:vector>
  </TitlesOfParts>
  <Company>HSH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Culture et expression</dc:title>
  <dc:creator>College les Pins</dc:creator>
  <cp:lastModifiedBy>College les Pins</cp:lastModifiedBy>
  <cp:revision>16</cp:revision>
  <dcterms:created xsi:type="dcterms:W3CDTF">2021-07-22T19:35:11Z</dcterms:created>
  <dcterms:modified xsi:type="dcterms:W3CDTF">2021-07-23T07:42:14Z</dcterms:modified>
</cp:coreProperties>
</file>