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>
        <p:scale>
          <a:sx n="80" d="100"/>
          <a:sy n="80" d="100"/>
        </p:scale>
        <p:origin x="79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8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1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6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1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1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4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8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9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5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0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F7BB-77EC-4C50-A72A-5E494FE1BA6D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0910-4417-446B-A8AD-9352DC245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94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76350"/>
          </a:xfrm>
        </p:spPr>
        <p:txBody>
          <a:bodyPr/>
          <a:lstStyle/>
          <a:p>
            <a:r>
              <a:rPr lang="fr-FR" smtClean="0"/>
              <a:t>La Question de Grammaire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2680" y="1276350"/>
            <a:ext cx="6858000" cy="1655762"/>
          </a:xfrm>
        </p:spPr>
        <p:txBody>
          <a:bodyPr/>
          <a:lstStyle/>
          <a:p>
            <a:r>
              <a:rPr lang="fr-FR" smtClean="0"/>
              <a:t>au bac de français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" y="1876425"/>
            <a:ext cx="9144261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7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L’examen oral : </a:t>
            </a:r>
            <a:r>
              <a:rPr lang="fr-FR" smtClean="0">
                <a:solidFill>
                  <a:srgbClr val="7030A0"/>
                </a:solidFill>
              </a:rPr>
              <a:t>30</a:t>
            </a:r>
            <a:r>
              <a:rPr lang="fr-FR" smtClean="0"/>
              <a:t> + </a:t>
            </a:r>
            <a:r>
              <a:rPr lang="fr-FR" smtClean="0">
                <a:solidFill>
                  <a:srgbClr val="7030A0"/>
                </a:solidFill>
              </a:rPr>
              <a:t>20</a:t>
            </a:r>
            <a:r>
              <a:rPr lang="fr-FR" smtClean="0"/>
              <a:t> minutes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L’examinateur demande d’analyser l’un des textes de la liste et pose une question de grammaire.</a:t>
            </a:r>
          </a:p>
          <a:p>
            <a:r>
              <a:rPr lang="fr-FR" smtClean="0"/>
              <a:t>Préparation du passage : </a:t>
            </a:r>
            <a:r>
              <a:rPr lang="fr-FR" b="1" smtClean="0"/>
              <a:t>30 minutes.</a:t>
            </a:r>
          </a:p>
          <a:p>
            <a:r>
              <a:rPr lang="fr-FR" smtClean="0"/>
              <a:t>Passage : </a:t>
            </a:r>
            <a:r>
              <a:rPr lang="fr-FR" b="1" smtClean="0"/>
              <a:t>12 minutes </a:t>
            </a:r>
            <a:r>
              <a:rPr lang="fr-FR" smtClean="0"/>
              <a:t>d’exposé </a:t>
            </a:r>
          </a:p>
          <a:p>
            <a:pPr lvl="1"/>
            <a:r>
              <a:rPr lang="fr-FR" smtClean="0"/>
              <a:t>lecture et analyse du texte : </a:t>
            </a:r>
            <a:r>
              <a:rPr lang="fr-FR" smtClean="0">
                <a:solidFill>
                  <a:srgbClr val="0070C0"/>
                </a:solidFill>
              </a:rPr>
              <a:t>10 minutes</a:t>
            </a:r>
          </a:p>
          <a:p>
            <a:pPr lvl="1"/>
            <a:r>
              <a:rPr lang="fr-FR" smtClean="0">
                <a:solidFill>
                  <a:srgbClr val="FF0000"/>
                </a:solidFill>
              </a:rPr>
              <a:t>réponse à </a:t>
            </a:r>
            <a:r>
              <a:rPr lang="fr-FR" b="1" smtClean="0">
                <a:solidFill>
                  <a:srgbClr val="FF0000"/>
                </a:solidFill>
              </a:rPr>
              <a:t>la question de grammaire</a:t>
            </a:r>
            <a:r>
              <a:rPr lang="fr-FR" smtClean="0">
                <a:solidFill>
                  <a:srgbClr val="FF0000"/>
                </a:solidFill>
              </a:rPr>
              <a:t> </a:t>
            </a:r>
            <a:r>
              <a:rPr lang="fr-FR" smtClean="0"/>
              <a:t>: </a:t>
            </a:r>
            <a:r>
              <a:rPr lang="fr-FR" smtClean="0">
                <a:solidFill>
                  <a:schemeClr val="accent1">
                    <a:lumMod val="75000"/>
                  </a:schemeClr>
                </a:solidFill>
              </a:rPr>
              <a:t>2 minutes</a:t>
            </a:r>
          </a:p>
          <a:p>
            <a:r>
              <a:rPr lang="fr-FR" smtClean="0"/>
              <a:t>Présentation d’une œuvre choisie par vous en lecture cursive : </a:t>
            </a:r>
            <a:r>
              <a:rPr lang="fr-FR" b="1" smtClean="0"/>
              <a:t>8 minutes</a:t>
            </a:r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Pour maîtriser la question de grammaire, il faut :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32290"/>
          <a:stretch/>
        </p:blipFill>
        <p:spPr>
          <a:xfrm>
            <a:off x="1" y="3320018"/>
            <a:ext cx="9144000" cy="353798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690689"/>
            <a:ext cx="8262687" cy="2624138"/>
          </a:xfrm>
        </p:spPr>
        <p:txBody>
          <a:bodyPr>
            <a:normAutofit/>
          </a:bodyPr>
          <a:lstStyle/>
          <a:p>
            <a:r>
              <a:rPr lang="fr-FR" sz="2000" smtClean="0"/>
              <a:t>Un lexique grammatical pertinent</a:t>
            </a:r>
          </a:p>
          <a:p>
            <a:r>
              <a:rPr lang="fr-FR" sz="2000" smtClean="0"/>
              <a:t>être capable d’analyser la syntaxe</a:t>
            </a:r>
          </a:p>
          <a:p>
            <a:r>
              <a:rPr lang="fr-FR" sz="2000" smtClean="0"/>
              <a:t>être capable de réfléchir sur la langue</a:t>
            </a:r>
          </a:p>
          <a:p>
            <a:r>
              <a:rPr lang="fr-FR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répondre à une question </a:t>
            </a:r>
            <a:r>
              <a:rPr lang="fr-FR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programme de Première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86484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programme </a:t>
            </a:r>
            <a:r>
              <a:rPr lang="fr-FR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Seconde</a:t>
            </a:r>
            <a:endParaRPr lang="fr-FR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La notion d’accord dans le groupe nominal</a:t>
            </a:r>
          </a:p>
          <a:p>
            <a:pPr lvl="1"/>
            <a:r>
              <a:rPr lang="fr-FR" smtClean="0"/>
              <a:t>en genre et en nombre</a:t>
            </a:r>
          </a:p>
          <a:p>
            <a:pPr lvl="1"/>
            <a:r>
              <a:rPr lang="fr-FR" smtClean="0"/>
              <a:t>déterminant, adjectif, nom(?)</a:t>
            </a:r>
          </a:p>
          <a:p>
            <a:pPr lvl="1"/>
            <a:r>
              <a:rPr lang="fr-FR" smtClean="0"/>
              <a:t>des règles très particulières : participe </a:t>
            </a:r>
            <a:r>
              <a:rPr lang="fr-FR"/>
              <a:t>passé</a:t>
            </a:r>
            <a:endParaRPr lang="fr-FR" smtClean="0"/>
          </a:p>
          <a:p>
            <a:pPr lvl="1"/>
            <a:r>
              <a:rPr lang="fr-FR" smtClean="0"/>
              <a:t>certains mots ne varient pas : les mots invariables</a:t>
            </a:r>
          </a:p>
          <a:p>
            <a:pPr lvl="1"/>
            <a:r>
              <a:rPr lang="fr-FR" smtClean="0"/>
              <a:t>Pourquoi on accorde ? Pourquoi on n’accorde pas ?</a:t>
            </a:r>
          </a:p>
          <a:p>
            <a:r>
              <a:rPr lang="fr-FR" smtClean="0"/>
              <a:t>La notion d’accord dans le groupe verbal</a:t>
            </a:r>
          </a:p>
          <a:p>
            <a:pPr lvl="1"/>
            <a:r>
              <a:rPr lang="fr-FR" smtClean="0"/>
              <a:t>trouver le sujet : nom, pronom personnel, verbe, proposition subordonnée</a:t>
            </a:r>
          </a:p>
          <a:p>
            <a:r>
              <a:rPr lang="fr-FR" smtClean="0"/>
              <a:t>Le verbe, les temps, les modes et leur utilité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3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programme </a:t>
            </a:r>
            <a:r>
              <a:rPr lang="fr-F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Première</a:t>
            </a:r>
            <a:endParaRPr lang="fr-F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phrase complexe</a:t>
            </a:r>
            <a:endParaRPr lang="fr-FR" smtClean="0"/>
          </a:p>
          <a:p>
            <a:pPr lvl="1"/>
            <a:r>
              <a:rPr lang="fr-FR" smtClean="0"/>
              <a:t>la juxtaposition</a:t>
            </a:r>
          </a:p>
          <a:p>
            <a:pPr lvl="1"/>
            <a:r>
              <a:rPr lang="fr-FR" smtClean="0"/>
              <a:t>la coordination</a:t>
            </a:r>
          </a:p>
          <a:p>
            <a:pPr lvl="1"/>
            <a:r>
              <a:rPr lang="fr-FR" smtClean="0"/>
              <a:t>les propositions subordonnées</a:t>
            </a:r>
          </a:p>
          <a:p>
            <a:r>
              <a:rPr lang="fr-FR" smtClean="0"/>
              <a:t>étuder les verbes conjugués, les propositions dans lesquelles ils s’inscrivent, le lien entre les propositions.</a:t>
            </a:r>
          </a:p>
          <a:p>
            <a:r>
              <a:rPr lang="fr-FR" smtClean="0"/>
              <a:t>les propositions subordonnées relatives</a:t>
            </a:r>
          </a:p>
          <a:p>
            <a:r>
              <a:rPr lang="fr-FR" smtClean="0"/>
              <a:t>les propositions subordonnées conjonctives complément circonstanciel</a:t>
            </a:r>
          </a:p>
        </p:txBody>
      </p:sp>
    </p:spTree>
    <p:extLst>
      <p:ext uri="{BB962C8B-B14F-4D97-AF65-F5344CB8AC3E}">
        <p14:creationId xmlns:p14="http://schemas.microsoft.com/office/powerpoint/2010/main" val="39922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29389" y="36124"/>
            <a:ext cx="8205537" cy="1082813"/>
          </a:xfrm>
        </p:spPr>
        <p:txBody>
          <a:bodyPr/>
          <a:lstStyle/>
          <a:p>
            <a:r>
              <a:rPr lang="fr-FR" smtClean="0"/>
              <a:t>L’analyse logique : </a:t>
            </a:r>
            <a:r>
              <a:rPr lang="fr-FR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synthèse</a:t>
            </a:r>
            <a:endParaRPr lang="fr-FR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00789" y="1224046"/>
            <a:ext cx="8590548" cy="5633954"/>
          </a:xfrm>
        </p:spPr>
        <p:txBody>
          <a:bodyPr>
            <a:normAutofit fontScale="70000" lnSpcReduction="20000"/>
          </a:bodyPr>
          <a:lstStyle/>
          <a:p>
            <a:r>
              <a:rPr lang="fr-FR" b="1"/>
              <a:t>Identifier</a:t>
            </a:r>
            <a:r>
              <a:rPr lang="fr-FR"/>
              <a:t> les verbes conjugués et les infinitifs ou participes qui ont leur sujet propre, pour isoler </a:t>
            </a:r>
            <a:r>
              <a:rPr lang="fr-FR" b="1"/>
              <a:t>les</a:t>
            </a:r>
            <a:r>
              <a:rPr lang="fr-FR"/>
              <a:t> </a:t>
            </a:r>
            <a:r>
              <a:rPr lang="fr-FR" b="1">
                <a:solidFill>
                  <a:srgbClr val="7030A0"/>
                </a:solidFill>
              </a:rPr>
              <a:t>propositions</a:t>
            </a:r>
            <a:r>
              <a:rPr lang="fr-FR"/>
              <a:t>. Puis </a:t>
            </a:r>
            <a:r>
              <a:rPr lang="fr-FR" b="1"/>
              <a:t>analyser leurs liens </a:t>
            </a:r>
            <a:r>
              <a:rPr lang="fr-FR"/>
              <a:t>: </a:t>
            </a:r>
          </a:p>
          <a:p>
            <a:r>
              <a:rPr lang="fr-FR" b="1" smtClean="0">
                <a:solidFill>
                  <a:srgbClr val="7030A0"/>
                </a:solidFill>
              </a:rPr>
              <a:t>indépendantes</a:t>
            </a:r>
            <a:r>
              <a:rPr lang="fr-FR" smtClean="0"/>
              <a:t> </a:t>
            </a:r>
            <a:r>
              <a:rPr lang="fr-FR"/>
              <a:t>(chacune existe sans l'autre), auquel cas coordonnées (séparées par une conjonction de coordination) ou juxtaposées (séparées par un signe de ponctuation) ? Attention, la conj. de coordination l'emporte sur la ponctuation s'il y a les deux en même temps.</a:t>
            </a:r>
          </a:p>
          <a:p>
            <a:r>
              <a:rPr lang="fr-FR" b="1" smtClean="0">
                <a:solidFill>
                  <a:srgbClr val="7030A0"/>
                </a:solidFill>
              </a:rPr>
              <a:t>dépendantes</a:t>
            </a:r>
            <a:r>
              <a:rPr lang="fr-FR" smtClean="0"/>
              <a:t> </a:t>
            </a:r>
            <a:r>
              <a:rPr lang="fr-FR"/>
              <a:t>(elles ont besoin l'une de l'autre), et dans cette situation on a une </a:t>
            </a:r>
            <a:r>
              <a:rPr lang="fr-FR" b="1"/>
              <a:t>principale</a:t>
            </a:r>
            <a:r>
              <a:rPr lang="fr-FR"/>
              <a:t> (la mère) et une </a:t>
            </a:r>
            <a:r>
              <a:rPr lang="fr-FR" b="1">
                <a:solidFill>
                  <a:schemeClr val="accent6">
                    <a:lumMod val="75000"/>
                  </a:schemeClr>
                </a:solidFill>
              </a:rPr>
              <a:t>subordonnée</a:t>
            </a:r>
            <a:r>
              <a:rPr lang="fr-FR"/>
              <a:t>. </a:t>
            </a:r>
            <a:r>
              <a:rPr lang="fr-FR" smtClean="0"/>
              <a:t>La </a:t>
            </a:r>
            <a:r>
              <a:rPr lang="fr-FR"/>
              <a:t>subordonnée </a:t>
            </a:r>
            <a:r>
              <a:rPr lang="fr-FR" smtClean="0"/>
              <a:t>peut être :</a:t>
            </a:r>
          </a:p>
          <a:p>
            <a:pPr lvl="1"/>
            <a:r>
              <a:rPr lang="fr-FR" sz="2600" b="1" smtClean="0">
                <a:solidFill>
                  <a:schemeClr val="accent6">
                    <a:lumMod val="75000"/>
                  </a:schemeClr>
                </a:solidFill>
              </a:rPr>
              <a:t>relative</a:t>
            </a:r>
            <a:r>
              <a:rPr lang="fr-FR" sz="2600"/>
              <a:t>, (introduite par un pronom relatif qui renvoie à un mot que l'on appelle l'antécédent), </a:t>
            </a:r>
            <a:endParaRPr lang="fr-FR" sz="2600" smtClean="0"/>
          </a:p>
          <a:p>
            <a:pPr lvl="1"/>
            <a:r>
              <a:rPr lang="fr-FR" sz="2600" b="1" smtClean="0">
                <a:solidFill>
                  <a:schemeClr val="accent6">
                    <a:lumMod val="75000"/>
                  </a:schemeClr>
                </a:solidFill>
              </a:rPr>
              <a:t>conjonctive</a:t>
            </a:r>
            <a:r>
              <a:rPr lang="fr-FR" sz="2600" b="1" smtClean="0"/>
              <a:t> </a:t>
            </a:r>
            <a:r>
              <a:rPr lang="fr-FR" sz="2600" b="1"/>
              <a:t>complétive </a:t>
            </a:r>
            <a:r>
              <a:rPr lang="fr-FR" sz="2600"/>
              <a:t>(elle complète le verbe de la principale, souvent un verbe de pensée, de sentiment, elle est introduite par la conjonction de subordination que), </a:t>
            </a:r>
            <a:endParaRPr lang="fr-FR" sz="2600" smtClean="0"/>
          </a:p>
          <a:p>
            <a:pPr lvl="1"/>
            <a:r>
              <a:rPr lang="fr-FR" sz="2600" b="1" smtClean="0">
                <a:solidFill>
                  <a:schemeClr val="accent6">
                    <a:lumMod val="75000"/>
                  </a:schemeClr>
                </a:solidFill>
              </a:rPr>
              <a:t>participiale</a:t>
            </a:r>
            <a:r>
              <a:rPr lang="fr-FR" sz="2600" smtClean="0"/>
              <a:t> </a:t>
            </a:r>
            <a:r>
              <a:rPr lang="fr-FR" sz="2600"/>
              <a:t>(dotée d'un sujet qui diffère de celui de la principale et tournant autour d'un participe présent ou passé), </a:t>
            </a:r>
            <a:endParaRPr lang="fr-FR" sz="2600" smtClean="0"/>
          </a:p>
          <a:p>
            <a:pPr lvl="1"/>
            <a:r>
              <a:rPr lang="fr-FR" sz="2600" b="1" smtClean="0">
                <a:solidFill>
                  <a:schemeClr val="accent6">
                    <a:lumMod val="75000"/>
                  </a:schemeClr>
                </a:solidFill>
              </a:rPr>
              <a:t>infinitive</a:t>
            </a:r>
            <a:r>
              <a:rPr lang="fr-FR" sz="2600" smtClean="0"/>
              <a:t> </a:t>
            </a:r>
            <a:r>
              <a:rPr lang="fr-FR" sz="2600"/>
              <a:t>(dotée d'un sujet qui diffère de celui de la principale et tournant autour d'un infinitif), </a:t>
            </a:r>
            <a:endParaRPr lang="fr-FR" sz="2600" smtClean="0"/>
          </a:p>
          <a:p>
            <a:pPr lvl="1"/>
            <a:r>
              <a:rPr lang="fr-FR" sz="2600" b="1" smtClean="0">
                <a:solidFill>
                  <a:schemeClr val="accent6">
                    <a:lumMod val="75000"/>
                  </a:schemeClr>
                </a:solidFill>
              </a:rPr>
              <a:t>interrogative</a:t>
            </a:r>
            <a:r>
              <a:rPr lang="fr-FR" sz="2600" b="1" smtClean="0"/>
              <a:t> </a:t>
            </a:r>
            <a:r>
              <a:rPr lang="fr-FR" sz="2600" b="1"/>
              <a:t>indirecte </a:t>
            </a:r>
            <a:r>
              <a:rPr lang="fr-FR" sz="2600"/>
              <a:t>(résultat d'une transformation du discours direct, introduite par la conjonction de subordination "si", un pronom interrogatif "qui, que, quoi, lequel", un adverbe "comment, pourquoi, où, quand, combien", un déterminant "quel") </a:t>
            </a:r>
          </a:p>
          <a:p>
            <a:pPr lvl="1"/>
            <a:r>
              <a:rPr lang="fr-FR" sz="2600" b="1" smtClean="0"/>
              <a:t>conjonctive </a:t>
            </a:r>
            <a:r>
              <a:rPr lang="fr-FR" sz="2600" b="1">
                <a:solidFill>
                  <a:schemeClr val="accent6">
                    <a:lumMod val="75000"/>
                  </a:schemeClr>
                </a:solidFill>
              </a:rPr>
              <a:t>circonstancielle</a:t>
            </a:r>
            <a:r>
              <a:rPr lang="fr-FR" sz="2600" b="1"/>
              <a:t> </a:t>
            </a:r>
            <a:r>
              <a:rPr lang="fr-FR" sz="2600"/>
              <a:t>(complétant le verbe de la principale mais avec un apport de circonstance, et introduite par une conjonction de subordination de type si bien que, lorsque, quand, où, à moins que</a:t>
            </a:r>
            <a:r>
              <a:rPr lang="fr-FR" sz="2600" smtClean="0"/>
              <a:t>...)</a:t>
            </a:r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33814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9884"/>
          <a:stretch/>
        </p:blipFill>
        <p:spPr>
          <a:xfrm>
            <a:off x="0" y="3836570"/>
            <a:ext cx="9143996" cy="302143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2542" y="1255504"/>
            <a:ext cx="3286125" cy="1325563"/>
          </a:xfrm>
        </p:spPr>
        <p:txBody>
          <a:bodyPr>
            <a:normAutofit fontScale="90000"/>
          </a:bodyPr>
          <a:lstStyle/>
          <a:p>
            <a:r>
              <a:rPr lang="fr-FR" smtClean="0"/>
              <a:t>l’</a:t>
            </a:r>
            <a:r>
              <a:rPr lang="fr-FR" smtClean="0">
                <a:solidFill>
                  <a:srgbClr val="7030A0"/>
                </a:solidFill>
              </a:rPr>
              <a:t>interrogation</a:t>
            </a:r>
            <a:r>
              <a:rPr lang="fr-FR" smtClean="0"/>
              <a:t> et la </a:t>
            </a:r>
            <a:r>
              <a:rPr lang="fr-FR" smtClean="0">
                <a:solidFill>
                  <a:schemeClr val="accent6">
                    <a:lumMod val="75000"/>
                  </a:schemeClr>
                </a:solidFill>
              </a:rPr>
              <a:t>négation</a:t>
            </a:r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95274" y="0"/>
            <a:ext cx="4848726" cy="3836570"/>
          </a:xfrm>
        </p:spPr>
        <p:txBody>
          <a:bodyPr/>
          <a:lstStyle/>
          <a:p>
            <a:r>
              <a:rPr lang="fr-FR" smtClean="0"/>
              <a:t>L’</a:t>
            </a:r>
            <a:r>
              <a:rPr lang="fr-FR" b="1" smtClean="0">
                <a:solidFill>
                  <a:srgbClr val="7030A0"/>
                </a:solidFill>
              </a:rPr>
              <a:t>interrogation</a:t>
            </a:r>
          </a:p>
          <a:p>
            <a:pPr lvl="1"/>
            <a:r>
              <a:rPr lang="fr-FR" smtClean="0"/>
              <a:t>directe</a:t>
            </a:r>
          </a:p>
          <a:p>
            <a:pPr lvl="1"/>
            <a:r>
              <a:rPr lang="fr-FR" smtClean="0"/>
              <a:t>indirecte</a:t>
            </a:r>
          </a:p>
          <a:p>
            <a:pPr lvl="1"/>
            <a:r>
              <a:rPr lang="fr-FR" smtClean="0"/>
              <a:t>totale</a:t>
            </a:r>
          </a:p>
          <a:p>
            <a:pPr lvl="1"/>
            <a:r>
              <a:rPr lang="fr-FR" smtClean="0"/>
              <a:t>partielle</a:t>
            </a:r>
          </a:p>
          <a:p>
            <a:pPr lvl="1"/>
            <a:r>
              <a:rPr lang="fr-FR" smtClean="0"/>
              <a:t>la question rhétorique</a:t>
            </a:r>
          </a:p>
          <a:p>
            <a:r>
              <a:rPr lang="fr-FR" smtClean="0"/>
              <a:t>la </a:t>
            </a:r>
            <a:r>
              <a:rPr lang="fr-FR" b="1" smtClean="0">
                <a:solidFill>
                  <a:schemeClr val="accent6">
                    <a:lumMod val="75000"/>
                  </a:schemeClr>
                </a:solidFill>
              </a:rPr>
              <a:t>négation</a:t>
            </a:r>
            <a:r>
              <a:rPr lang="fr-FR" smtClean="0"/>
              <a:t> </a:t>
            </a:r>
          </a:p>
          <a:p>
            <a:pPr lvl="1"/>
            <a:r>
              <a:rPr lang="fr-FR" smtClean="0"/>
              <a:t>sa construction</a:t>
            </a:r>
          </a:p>
          <a:p>
            <a:pPr lvl="1"/>
            <a:r>
              <a:rPr lang="fr-FR" smtClean="0"/>
              <a:t>les adverbes de négation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0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7" y="-1"/>
            <a:ext cx="9150017" cy="6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80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529</Words>
  <Application>Microsoft Office PowerPoint</Application>
  <PresentationFormat>Affichage à l'écran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La Question de Grammaire</vt:lpstr>
      <vt:lpstr>L’examen oral : 30 + 20 minutes</vt:lpstr>
      <vt:lpstr>Pour maîtriser la question de grammaire, il faut :</vt:lpstr>
      <vt:lpstr>Le programme en Seconde</vt:lpstr>
      <vt:lpstr>Le programme en Première</vt:lpstr>
      <vt:lpstr>L’analyse logique : synthèse</vt:lpstr>
      <vt:lpstr>l’interrogation et la négation</vt:lpstr>
      <vt:lpstr>Présentation PowerPoint</vt:lpstr>
      <vt:lpstr>Présentation PowerPoint</vt:lpstr>
    </vt:vector>
  </TitlesOfParts>
  <Company>HSH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question de grammaire</dc:title>
  <dc:creator>Collège les Pins</dc:creator>
  <cp:lastModifiedBy>Collège les Pins</cp:lastModifiedBy>
  <cp:revision>8</cp:revision>
  <dcterms:created xsi:type="dcterms:W3CDTF">2021-09-07T04:19:34Z</dcterms:created>
  <dcterms:modified xsi:type="dcterms:W3CDTF">2021-09-07T05:35:56Z</dcterms:modified>
</cp:coreProperties>
</file>