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5" r:id="rId8"/>
    <p:sldId id="266" r:id="rId9"/>
    <p:sldId id="262" r:id="rId10"/>
    <p:sldId id="267" r:id="rId11"/>
    <p:sldId id="268" r:id="rId12"/>
    <p:sldId id="269" r:id="rId13"/>
    <p:sldId id="270" r:id="rId14"/>
    <p:sldId id="27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86" autoAdjust="0"/>
    <p:restoredTop sz="86377" autoAdjust="0"/>
  </p:normalViewPr>
  <p:slideViewPr>
    <p:cSldViewPr>
      <p:cViewPr varScale="1">
        <p:scale>
          <a:sx n="91" d="100"/>
          <a:sy n="91" d="100"/>
        </p:scale>
        <p:origin x="108" y="432"/>
      </p:cViewPr>
      <p:guideLst>
        <p:guide orient="horz" pos="2160"/>
        <p:guide pos="3840"/>
      </p:guideLst>
    </p:cSldViewPr>
  </p:slideViewPr>
  <p:outlineViewPr>
    <p:cViewPr>
      <p:scale>
        <a:sx n="33" d="100"/>
        <a:sy n="33" d="100"/>
      </p:scale>
      <p:origin x="0" y="20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A35630-DE64-48FA-9130-46FFC9FCC9DA}" type="datetimeFigureOut">
              <a:rPr lang="fr-FR" smtClean="0"/>
              <a:pPr/>
              <a:t>12/07/2021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7ADA3-E9CF-43C5-B59E-B836295B837F}"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C47ADA3-E9CF-43C5-B59E-B836295B837F}" type="slidenum">
              <a:rPr lang="fr-FR" smtClean="0"/>
              <a:pPr/>
              <a:t>3</a:t>
            </a:fld>
            <a:endParaRPr lang="fr-FR" dirty="0"/>
          </a:p>
        </p:txBody>
      </p:sp>
    </p:spTree>
    <p:extLst>
      <p:ext uri="{BB962C8B-B14F-4D97-AF65-F5344CB8AC3E}">
        <p14:creationId xmlns:p14="http://schemas.microsoft.com/office/powerpoint/2010/main" val="46281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C47ADA3-E9CF-43C5-B59E-B836295B837F}" type="slidenum">
              <a:rPr lang="fr-FR" smtClean="0"/>
              <a:pPr/>
              <a:t>4</a:t>
            </a:fld>
            <a:endParaRPr lang="fr-FR" dirty="0"/>
          </a:p>
        </p:txBody>
      </p:sp>
    </p:spTree>
    <p:extLst>
      <p:ext uri="{BB962C8B-B14F-4D97-AF65-F5344CB8AC3E}">
        <p14:creationId xmlns:p14="http://schemas.microsoft.com/office/powerpoint/2010/main" val="3532958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C47ADA3-E9CF-43C5-B59E-B836295B837F}" type="slidenum">
              <a:rPr lang="fr-FR" smtClean="0"/>
              <a:pPr/>
              <a:t>5</a:t>
            </a:fld>
            <a:endParaRPr lang="fr-FR" dirty="0"/>
          </a:p>
        </p:txBody>
      </p:sp>
    </p:spTree>
    <p:extLst>
      <p:ext uri="{BB962C8B-B14F-4D97-AF65-F5344CB8AC3E}">
        <p14:creationId xmlns:p14="http://schemas.microsoft.com/office/powerpoint/2010/main" val="361578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C47ADA3-E9CF-43C5-B59E-B836295B837F}" type="slidenum">
              <a:rPr lang="fr-FR" smtClean="0"/>
              <a:pPr/>
              <a:t>6</a:t>
            </a:fld>
            <a:endParaRPr lang="fr-FR"/>
          </a:p>
        </p:txBody>
      </p:sp>
    </p:spTree>
    <p:extLst>
      <p:ext uri="{BB962C8B-B14F-4D97-AF65-F5344CB8AC3E}">
        <p14:creationId xmlns:p14="http://schemas.microsoft.com/office/powerpoint/2010/main" val="100794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7ADA3-E9CF-43C5-B59E-B836295B837F}"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152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C47ADA3-E9CF-43C5-B59E-B836295B837F}" type="slidenum">
              <a:rPr lang="fr-FR" smtClean="0"/>
              <a:pPr/>
              <a:t>9</a:t>
            </a:fld>
            <a:endParaRPr lang="fr-FR"/>
          </a:p>
        </p:txBody>
      </p:sp>
    </p:spTree>
    <p:extLst>
      <p:ext uri="{BB962C8B-B14F-4D97-AF65-F5344CB8AC3E}">
        <p14:creationId xmlns:p14="http://schemas.microsoft.com/office/powerpoint/2010/main" val="14895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6695BAD-506D-434D-B12E-987B33BFA4E8}" type="datetimeFigureOut">
              <a:rPr lang="fr-FR" smtClean="0"/>
              <a:pPr/>
              <a:t>12/07/2021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327F79A-6BDA-4EFA-860E-81644C1FE92F}"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95BAD-506D-434D-B12E-987B33BFA4E8}" type="datetimeFigureOut">
              <a:rPr lang="fr-FR" smtClean="0"/>
              <a:pPr/>
              <a:t>12/07/2021</a:t>
            </a:fld>
            <a:endParaRPr lang="fr-FR" dirty="0"/>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7F79A-6BDA-4EFA-860E-81644C1FE92F}"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figures de style</a:t>
            </a:r>
            <a:endParaRPr lang="fr-FR" dirty="0"/>
          </a:p>
        </p:txBody>
      </p:sp>
      <p:sp>
        <p:nvSpPr>
          <p:cNvPr id="3" name="Sous-titre 2"/>
          <p:cNvSpPr>
            <a:spLocks noGrp="1"/>
          </p:cNvSpPr>
          <p:nvPr>
            <p:ph type="subTitle" idx="1"/>
          </p:nvPr>
        </p:nvSpPr>
        <p:spPr/>
        <p:txBody>
          <a:bodyPr/>
          <a:lstStyle/>
          <a:p>
            <a:r>
              <a:rPr lang="fr-FR" dirty="0" smtClean="0"/>
              <a:t>Le quizz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dirty="0">
                <a:solidFill>
                  <a:prstClr val="black"/>
                </a:solidFill>
              </a:rPr>
              <a:t>Quelle figure de style ?</a:t>
            </a:r>
            <a:br>
              <a:rPr lang="fr-FR" sz="4000" dirty="0">
                <a:solidFill>
                  <a:prstClr val="black"/>
                </a:solidFill>
              </a:rPr>
            </a:br>
            <a:r>
              <a:rPr lang="fr-FR" sz="4000" dirty="0">
                <a:solidFill>
                  <a:prstClr val="black"/>
                </a:solidFill>
              </a:rPr>
              <a:t>(</a:t>
            </a:r>
            <a:r>
              <a:rPr lang="fr-FR" sz="3200" dirty="0">
                <a:solidFill>
                  <a:srgbClr val="FF0000"/>
                </a:solidFill>
              </a:rPr>
              <a:t>h</a:t>
            </a:r>
            <a:r>
              <a:rPr lang="fr-FR" sz="3200" dirty="0">
                <a:solidFill>
                  <a:prstClr val="black"/>
                </a:solidFill>
              </a:rPr>
              <a:t>yperbole, </a:t>
            </a:r>
            <a:r>
              <a:rPr lang="fr-FR" sz="3200" dirty="0">
                <a:solidFill>
                  <a:srgbClr val="FF0000"/>
                </a:solidFill>
              </a:rPr>
              <a:t>e</a:t>
            </a:r>
            <a:r>
              <a:rPr lang="fr-FR" sz="3200" dirty="0">
                <a:solidFill>
                  <a:prstClr val="black"/>
                </a:solidFill>
              </a:rPr>
              <a:t>uphémisme, </a:t>
            </a:r>
            <a:r>
              <a:rPr lang="fr-FR" sz="3200" dirty="0">
                <a:solidFill>
                  <a:srgbClr val="FF0000"/>
                </a:solidFill>
              </a:rPr>
              <a:t>p</a:t>
            </a:r>
            <a:r>
              <a:rPr lang="fr-FR" sz="3200" dirty="0">
                <a:solidFill>
                  <a:prstClr val="black"/>
                </a:solidFill>
              </a:rPr>
              <a:t>ersonnification ou </a:t>
            </a:r>
            <a:r>
              <a:rPr lang="fr-FR" sz="3200" dirty="0">
                <a:solidFill>
                  <a:srgbClr val="FF0000"/>
                </a:solidFill>
              </a:rPr>
              <a:t>p</a:t>
            </a:r>
            <a:r>
              <a:rPr lang="fr-FR" sz="3200" dirty="0">
                <a:solidFill>
                  <a:prstClr val="black"/>
                </a:solidFill>
              </a:rPr>
              <a:t>arallélisme ?) </a:t>
            </a:r>
            <a:endParaRPr lang="fr-FR" dirty="0"/>
          </a:p>
        </p:txBody>
      </p:sp>
      <p:sp>
        <p:nvSpPr>
          <p:cNvPr id="3" name="Rectangle 2"/>
          <p:cNvSpPr/>
          <p:nvPr/>
        </p:nvSpPr>
        <p:spPr>
          <a:xfrm>
            <a:off x="753616" y="1628800"/>
            <a:ext cx="10598968" cy="4832092"/>
          </a:xfrm>
          <a:prstGeom prst="rect">
            <a:avLst/>
          </a:prstGeom>
        </p:spPr>
        <p:txBody>
          <a:bodyPr wrap="square">
            <a:spAutoFit/>
          </a:bodyPr>
          <a:lstStyle/>
          <a:p>
            <a:r>
              <a:rPr lang="fr-FR" sz="2000" dirty="0" smtClean="0">
                <a:solidFill>
                  <a:srgbClr val="7030A0"/>
                </a:solidFill>
              </a:rPr>
              <a:t>Il </a:t>
            </a:r>
            <a:r>
              <a:rPr lang="fr-FR" sz="2000" dirty="0">
                <a:solidFill>
                  <a:srgbClr val="7030A0"/>
                </a:solidFill>
              </a:rPr>
              <a:t>était prêt pour le dernier voyage de la vie.</a:t>
            </a:r>
          </a:p>
          <a:p>
            <a:r>
              <a:rPr lang="fr-FR" dirty="0" smtClean="0"/>
              <a:t>	</a:t>
            </a:r>
            <a:r>
              <a:rPr lang="fr-FR" dirty="0" smtClean="0">
                <a:solidFill>
                  <a:schemeClr val="bg1"/>
                </a:solidFill>
              </a:rPr>
              <a:t>Il </a:t>
            </a:r>
            <a:r>
              <a:rPr lang="fr-FR" dirty="0">
                <a:solidFill>
                  <a:schemeClr val="bg1"/>
                </a:solidFill>
              </a:rPr>
              <a:t>s’agit d’un </a:t>
            </a:r>
            <a:r>
              <a:rPr lang="fr-FR" b="1" dirty="0">
                <a:solidFill>
                  <a:schemeClr val="bg1"/>
                </a:solidFill>
              </a:rPr>
              <a:t>euphémisme</a:t>
            </a:r>
            <a:r>
              <a:rPr lang="fr-FR" dirty="0">
                <a:solidFill>
                  <a:schemeClr val="bg1"/>
                </a:solidFill>
              </a:rPr>
              <a:t> utilisé pour atténuer la douloureuse réalité qu’est la mort.</a:t>
            </a:r>
          </a:p>
          <a:p>
            <a:endParaRPr lang="fr-FR" dirty="0" smtClean="0">
              <a:solidFill>
                <a:srgbClr val="7030A0"/>
              </a:solidFill>
            </a:endParaRPr>
          </a:p>
          <a:p>
            <a:r>
              <a:rPr lang="fr-FR" sz="2000" dirty="0" smtClean="0">
                <a:solidFill>
                  <a:srgbClr val="7030A0"/>
                </a:solidFill>
              </a:rPr>
              <a:t>Mon </a:t>
            </a:r>
            <a:r>
              <a:rPr lang="fr-FR" sz="2000" dirty="0">
                <a:solidFill>
                  <a:srgbClr val="7030A0"/>
                </a:solidFill>
              </a:rPr>
              <a:t>sillon? Le voilà. Ma gerbe? La voici</a:t>
            </a:r>
            <a:r>
              <a:rPr lang="fr-FR" sz="2000" dirty="0" smtClean="0">
                <a:solidFill>
                  <a:srgbClr val="7030A0"/>
                </a:solidFill>
              </a:rPr>
              <a:t>.</a:t>
            </a:r>
            <a:endParaRPr lang="fr-FR" sz="2000" dirty="0">
              <a:solidFill>
                <a:srgbClr val="7030A0"/>
              </a:solidFill>
            </a:endParaRPr>
          </a:p>
          <a:p>
            <a:r>
              <a:rPr lang="fr-FR" sz="2000" dirty="0" smtClean="0">
                <a:solidFill>
                  <a:srgbClr val="7030A0"/>
                </a:solidFill>
              </a:rPr>
              <a:t>Et </a:t>
            </a:r>
            <a:r>
              <a:rPr lang="fr-FR" sz="2000" dirty="0">
                <a:solidFill>
                  <a:srgbClr val="7030A0"/>
                </a:solidFill>
              </a:rPr>
              <a:t>passent des cocotiers</a:t>
            </a:r>
          </a:p>
          <a:p>
            <a:r>
              <a:rPr lang="fr-FR" sz="2000" dirty="0">
                <a:solidFill>
                  <a:srgbClr val="7030A0"/>
                </a:solidFill>
              </a:rPr>
              <a:t>Qui écrivent des chansons d’amour</a:t>
            </a:r>
          </a:p>
          <a:p>
            <a:pPr algn="r"/>
            <a:r>
              <a:rPr lang="fr-FR" dirty="0"/>
              <a:t>Jacques Brel,</a:t>
            </a:r>
          </a:p>
          <a:p>
            <a:pPr algn="r"/>
            <a:r>
              <a:rPr lang="fr-FR" dirty="0"/>
              <a:t>Les </a:t>
            </a:r>
            <a:r>
              <a:rPr lang="fr-FR" dirty="0" smtClean="0"/>
              <a:t>Marquises</a:t>
            </a:r>
          </a:p>
          <a:p>
            <a:r>
              <a:rPr lang="fr-FR" dirty="0" smtClean="0"/>
              <a:t>	</a:t>
            </a:r>
            <a:r>
              <a:rPr lang="fr-FR" dirty="0" smtClean="0">
                <a:solidFill>
                  <a:schemeClr val="bg1"/>
                </a:solidFill>
              </a:rPr>
              <a:t>C’est </a:t>
            </a:r>
            <a:r>
              <a:rPr lang="fr-FR" dirty="0">
                <a:solidFill>
                  <a:schemeClr val="bg1"/>
                </a:solidFill>
              </a:rPr>
              <a:t>une </a:t>
            </a:r>
            <a:r>
              <a:rPr lang="fr-FR" b="1" dirty="0">
                <a:solidFill>
                  <a:schemeClr val="bg1"/>
                </a:solidFill>
              </a:rPr>
              <a:t>personnification</a:t>
            </a:r>
            <a:r>
              <a:rPr lang="fr-FR" dirty="0">
                <a:solidFill>
                  <a:schemeClr val="bg1"/>
                </a:solidFill>
              </a:rPr>
              <a:t>, car on prête une capacité humaine (écrire) à un arbre</a:t>
            </a:r>
            <a:r>
              <a:rPr lang="fr-FR" dirty="0" smtClean="0">
                <a:solidFill>
                  <a:schemeClr val="bg1"/>
                </a:solidFill>
              </a:rPr>
              <a:t>.</a:t>
            </a:r>
            <a:endParaRPr lang="fr-FR" dirty="0">
              <a:solidFill>
                <a:schemeClr val="bg1"/>
              </a:solidFill>
            </a:endParaRPr>
          </a:p>
          <a:p>
            <a:endParaRPr lang="fr-FR" dirty="0" smtClean="0">
              <a:solidFill>
                <a:srgbClr val="7030A0"/>
              </a:solidFill>
            </a:endParaRPr>
          </a:p>
          <a:p>
            <a:r>
              <a:rPr lang="fr-FR" sz="2400" dirty="0" smtClean="0">
                <a:solidFill>
                  <a:srgbClr val="7030A0"/>
                </a:solidFill>
              </a:rPr>
              <a:t>Elle </a:t>
            </a:r>
            <a:r>
              <a:rPr lang="fr-FR" sz="2400" dirty="0">
                <a:solidFill>
                  <a:srgbClr val="7030A0"/>
                </a:solidFill>
              </a:rPr>
              <a:t>travaille vingt-six heures par jour, huit jours sur sept. </a:t>
            </a:r>
          </a:p>
          <a:p>
            <a:r>
              <a:rPr lang="fr-FR" dirty="0" smtClean="0"/>
              <a:t>	</a:t>
            </a:r>
            <a:r>
              <a:rPr lang="fr-FR" dirty="0" smtClean="0">
                <a:solidFill>
                  <a:schemeClr val="bg1"/>
                </a:solidFill>
              </a:rPr>
              <a:t>C’est </a:t>
            </a:r>
            <a:r>
              <a:rPr lang="fr-FR" dirty="0">
                <a:solidFill>
                  <a:schemeClr val="bg1"/>
                </a:solidFill>
              </a:rPr>
              <a:t>une </a:t>
            </a:r>
            <a:r>
              <a:rPr lang="fr-FR" b="1" dirty="0">
                <a:solidFill>
                  <a:schemeClr val="bg1"/>
                </a:solidFill>
              </a:rPr>
              <a:t>hyperbole</a:t>
            </a:r>
            <a:r>
              <a:rPr lang="fr-FR" dirty="0">
                <a:solidFill>
                  <a:schemeClr val="bg1"/>
                </a:solidFill>
              </a:rPr>
              <a:t>, car la réalité est exagérée, voire impossible.</a:t>
            </a:r>
          </a:p>
          <a:p>
            <a:endParaRPr lang="fr-FR" dirty="0" smtClean="0">
              <a:solidFill>
                <a:srgbClr val="7030A0"/>
              </a:solidFill>
            </a:endParaRPr>
          </a:p>
          <a:p>
            <a:r>
              <a:rPr lang="fr-FR" sz="2400" dirty="0" smtClean="0">
                <a:solidFill>
                  <a:srgbClr val="7030A0"/>
                </a:solidFill>
              </a:rPr>
              <a:t>Des </a:t>
            </a:r>
            <a:r>
              <a:rPr lang="fr-FR" sz="2400" dirty="0">
                <a:solidFill>
                  <a:srgbClr val="7030A0"/>
                </a:solidFill>
              </a:rPr>
              <a:t>trains sifflaient de temps à autre et des chiens hurlaient de temps en temps. </a:t>
            </a:r>
            <a:endParaRPr lang="fr-FR" sz="2400" dirty="0" smtClean="0">
              <a:solidFill>
                <a:srgbClr val="7030A0"/>
              </a:solidFill>
            </a:endParaRPr>
          </a:p>
          <a:p>
            <a:r>
              <a:rPr lang="fr-FR" dirty="0" smtClean="0">
                <a:solidFill>
                  <a:schemeClr val="bg1"/>
                </a:solidFill>
              </a:rPr>
              <a:t>	C’est </a:t>
            </a:r>
            <a:r>
              <a:rPr lang="fr-FR" dirty="0">
                <a:solidFill>
                  <a:schemeClr val="bg1"/>
                </a:solidFill>
              </a:rPr>
              <a:t>un </a:t>
            </a:r>
            <a:r>
              <a:rPr lang="fr-FR" b="1" dirty="0">
                <a:solidFill>
                  <a:schemeClr val="bg1"/>
                </a:solidFill>
              </a:rPr>
              <a:t>parallélisme</a:t>
            </a:r>
            <a:r>
              <a:rPr lang="fr-FR" dirty="0">
                <a:solidFill>
                  <a:schemeClr val="bg1"/>
                </a:solidFill>
              </a:rPr>
              <a:t>, car les deux phrases syntaxiques (de chaque côté du et) </a:t>
            </a:r>
            <a:endParaRPr lang="fr-FR" dirty="0" smtClean="0">
              <a:solidFill>
                <a:schemeClr val="bg1"/>
              </a:solidFill>
            </a:endParaRPr>
          </a:p>
          <a:p>
            <a:r>
              <a:rPr lang="fr-FR" dirty="0">
                <a:solidFill>
                  <a:schemeClr val="bg1"/>
                </a:solidFill>
              </a:rPr>
              <a:t>	</a:t>
            </a:r>
            <a:r>
              <a:rPr lang="fr-FR" dirty="0" smtClean="0">
                <a:solidFill>
                  <a:schemeClr val="bg1"/>
                </a:solidFill>
              </a:rPr>
              <a:t>sont </a:t>
            </a:r>
            <a:r>
              <a:rPr lang="fr-FR" dirty="0">
                <a:solidFill>
                  <a:schemeClr val="bg1"/>
                </a:solidFill>
              </a:rPr>
              <a:t>construites de la même façon et portent sur un même objet : le bruit</a:t>
            </a:r>
            <a:r>
              <a:rPr lang="fr-FR" dirty="0" smtClean="0">
                <a:solidFill>
                  <a:schemeClr val="bg1"/>
                </a:solidFill>
              </a:rPr>
              <a:t>.</a:t>
            </a:r>
            <a:endParaRPr lang="fr-FR" dirty="0">
              <a:solidFill>
                <a:schemeClr val="bg1"/>
              </a:solidFill>
            </a:endParaRPr>
          </a:p>
        </p:txBody>
      </p:sp>
    </p:spTree>
    <p:extLst>
      <p:ext uri="{BB962C8B-B14F-4D97-AF65-F5344CB8AC3E}">
        <p14:creationId xmlns:p14="http://schemas.microsoft.com/office/powerpoint/2010/main" val="115786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16632"/>
            <a:ext cx="10972800" cy="1301006"/>
          </a:xfrm>
        </p:spPr>
        <p:txBody>
          <a:bodyPr>
            <a:normAutofit fontScale="90000"/>
          </a:bodyPr>
          <a:lstStyle/>
          <a:p>
            <a:r>
              <a:rPr lang="fr-FR" sz="4000" dirty="0">
                <a:solidFill>
                  <a:prstClr val="black"/>
                </a:solidFill>
              </a:rPr>
              <a:t>Quelle figure de style ?</a:t>
            </a:r>
            <a:br>
              <a:rPr lang="fr-FR" sz="4000" dirty="0">
                <a:solidFill>
                  <a:prstClr val="black"/>
                </a:solidFill>
              </a:rPr>
            </a:br>
            <a:r>
              <a:rPr lang="fr-FR" sz="4000" dirty="0">
                <a:solidFill>
                  <a:prstClr val="black"/>
                </a:solidFill>
              </a:rPr>
              <a:t>(</a:t>
            </a:r>
            <a:r>
              <a:rPr lang="fr-FR" sz="3200" dirty="0">
                <a:solidFill>
                  <a:srgbClr val="FF0000"/>
                </a:solidFill>
              </a:rPr>
              <a:t>h</a:t>
            </a:r>
            <a:r>
              <a:rPr lang="fr-FR" sz="3200" dirty="0">
                <a:solidFill>
                  <a:prstClr val="black"/>
                </a:solidFill>
              </a:rPr>
              <a:t>yperbole, </a:t>
            </a:r>
            <a:r>
              <a:rPr lang="fr-FR" sz="3200" dirty="0">
                <a:solidFill>
                  <a:srgbClr val="FF0000"/>
                </a:solidFill>
              </a:rPr>
              <a:t>e</a:t>
            </a:r>
            <a:r>
              <a:rPr lang="fr-FR" sz="3200" dirty="0">
                <a:solidFill>
                  <a:prstClr val="black"/>
                </a:solidFill>
              </a:rPr>
              <a:t>uphémisme, </a:t>
            </a:r>
            <a:r>
              <a:rPr lang="fr-FR" sz="3200" dirty="0">
                <a:solidFill>
                  <a:srgbClr val="FF0000"/>
                </a:solidFill>
              </a:rPr>
              <a:t>p</a:t>
            </a:r>
            <a:r>
              <a:rPr lang="fr-FR" sz="3200" dirty="0">
                <a:solidFill>
                  <a:prstClr val="black"/>
                </a:solidFill>
              </a:rPr>
              <a:t>ersonnification ou </a:t>
            </a:r>
            <a:r>
              <a:rPr lang="fr-FR" sz="3200" dirty="0">
                <a:solidFill>
                  <a:srgbClr val="FF0000"/>
                </a:solidFill>
              </a:rPr>
              <a:t>p</a:t>
            </a:r>
            <a:r>
              <a:rPr lang="fr-FR" sz="3200" dirty="0">
                <a:solidFill>
                  <a:prstClr val="black"/>
                </a:solidFill>
              </a:rPr>
              <a:t>arallélisme ?) </a:t>
            </a:r>
            <a:endParaRPr lang="fr-FR" dirty="0"/>
          </a:p>
        </p:txBody>
      </p:sp>
      <p:sp>
        <p:nvSpPr>
          <p:cNvPr id="3" name="Rectangle 2"/>
          <p:cNvSpPr/>
          <p:nvPr/>
        </p:nvSpPr>
        <p:spPr>
          <a:xfrm>
            <a:off x="753616" y="1628800"/>
            <a:ext cx="10382944" cy="48320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srgbClr val="7030A0"/>
                </a:solidFill>
                <a:effectLst/>
                <a:uLnTx/>
                <a:uFillTx/>
                <a:latin typeface="Calibri"/>
                <a:ea typeface="+mn-ea"/>
                <a:cs typeface="+mn-cs"/>
              </a:rPr>
              <a:t>Il </a:t>
            </a:r>
            <a:r>
              <a:rPr kumimoji="0" lang="fr-FR" sz="2000" b="0" i="0" u="none" strike="noStrike" kern="1200" cap="none" spc="0" normalizeH="0" baseline="0" noProof="0" dirty="0">
                <a:ln>
                  <a:noFill/>
                </a:ln>
                <a:solidFill>
                  <a:srgbClr val="7030A0"/>
                </a:solidFill>
                <a:effectLst/>
                <a:uLnTx/>
                <a:uFillTx/>
                <a:latin typeface="Calibri"/>
                <a:ea typeface="+mn-ea"/>
                <a:cs typeface="+mn-cs"/>
              </a:rPr>
              <a:t>était prêt pour le dernier voyage de la vie.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	Il </a:t>
            </a:r>
            <a:r>
              <a:rPr kumimoji="0" lang="fr-FR" sz="1800" b="0" i="0" u="none" strike="noStrike" kern="1200" cap="none" spc="0" normalizeH="0" baseline="0" noProof="0" dirty="0">
                <a:ln>
                  <a:noFill/>
                </a:ln>
                <a:solidFill>
                  <a:prstClr val="black"/>
                </a:solidFill>
                <a:effectLst/>
                <a:uLnTx/>
                <a:uFillTx/>
                <a:latin typeface="Calibri"/>
                <a:ea typeface="+mn-ea"/>
                <a:cs typeface="+mn-cs"/>
              </a:rPr>
              <a:t>s’agit d’un </a:t>
            </a:r>
            <a:r>
              <a:rPr kumimoji="0" lang="fr-FR" sz="1800" b="1" i="0" u="none" strike="noStrike" kern="1200" cap="none" spc="0" normalizeH="0" baseline="0" noProof="0" dirty="0">
                <a:ln>
                  <a:noFill/>
                </a:ln>
                <a:solidFill>
                  <a:srgbClr val="FF0000"/>
                </a:solidFill>
                <a:effectLst/>
                <a:uLnTx/>
                <a:uFillTx/>
                <a:latin typeface="Calibri"/>
                <a:ea typeface="+mn-ea"/>
                <a:cs typeface="+mn-cs"/>
              </a:rPr>
              <a:t>euphémisme</a:t>
            </a:r>
            <a:r>
              <a:rPr kumimoji="0" lang="fr-FR" sz="1800" b="0" i="0" u="none" strike="noStrike" kern="1200" cap="none" spc="0" normalizeH="0" baseline="0" noProof="0" dirty="0">
                <a:ln>
                  <a:noFill/>
                </a:ln>
                <a:solidFill>
                  <a:prstClr val="black"/>
                </a:solidFill>
                <a:effectLst/>
                <a:uLnTx/>
                <a:uFillTx/>
                <a:latin typeface="Calibri"/>
                <a:ea typeface="+mn-ea"/>
                <a:cs typeface="+mn-cs"/>
              </a:rPr>
              <a:t> utilisé pour atténuer la douloureuse réalité qu’est la mort.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srgbClr val="7030A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srgbClr val="7030A0"/>
                </a:solidFill>
                <a:effectLst/>
                <a:uLnTx/>
                <a:uFillTx/>
                <a:latin typeface="Calibri"/>
                <a:ea typeface="+mn-ea"/>
                <a:cs typeface="+mn-cs"/>
              </a:rPr>
              <a:t>Mon </a:t>
            </a:r>
            <a:r>
              <a:rPr kumimoji="0" lang="fr-FR" sz="2000" b="0" i="0" u="none" strike="noStrike" kern="1200" cap="none" spc="0" normalizeH="0" baseline="0" noProof="0" dirty="0">
                <a:ln>
                  <a:noFill/>
                </a:ln>
                <a:solidFill>
                  <a:srgbClr val="7030A0"/>
                </a:solidFill>
                <a:effectLst/>
                <a:uLnTx/>
                <a:uFillTx/>
                <a:latin typeface="Calibri"/>
                <a:ea typeface="+mn-ea"/>
                <a:cs typeface="+mn-cs"/>
              </a:rPr>
              <a:t>sillon? Le voilà. Ma gerbe? La voici</a:t>
            </a:r>
            <a:r>
              <a:rPr kumimoji="0" lang="fr-FR" sz="2000" b="0" i="0" u="none" strike="noStrike" kern="1200" cap="none" spc="0" normalizeH="0" baseline="0" noProof="0" dirty="0" smtClean="0">
                <a:ln>
                  <a:noFill/>
                </a:ln>
                <a:solidFill>
                  <a:srgbClr val="7030A0"/>
                </a:solidFill>
                <a:effectLst/>
                <a:uLnTx/>
                <a:uFillTx/>
                <a:latin typeface="Calibri"/>
                <a:ea typeface="+mn-ea"/>
                <a:cs typeface="+mn-cs"/>
              </a:rPr>
              <a:t>.</a:t>
            </a:r>
            <a:endParaRPr kumimoji="0" lang="fr-FR" sz="2000" b="0" i="0" u="none" strike="noStrike" kern="1200" cap="none" spc="0" normalizeH="0" baseline="0" noProof="0" dirty="0">
              <a:ln>
                <a:noFill/>
              </a:ln>
              <a:solidFill>
                <a:srgbClr val="7030A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srgbClr val="7030A0"/>
                </a:solidFill>
                <a:effectLst/>
                <a:uLnTx/>
                <a:uFillTx/>
                <a:latin typeface="Calibri"/>
                <a:ea typeface="+mn-ea"/>
                <a:cs typeface="+mn-cs"/>
              </a:rPr>
              <a:t>Et </a:t>
            </a:r>
            <a:r>
              <a:rPr kumimoji="0" lang="fr-FR" sz="2000" b="0" i="0" u="none" strike="noStrike" kern="1200" cap="none" spc="0" normalizeH="0" baseline="0" noProof="0" dirty="0">
                <a:ln>
                  <a:noFill/>
                </a:ln>
                <a:solidFill>
                  <a:srgbClr val="7030A0"/>
                </a:solidFill>
                <a:effectLst/>
                <a:uLnTx/>
                <a:uFillTx/>
                <a:latin typeface="Calibri"/>
                <a:ea typeface="+mn-ea"/>
                <a:cs typeface="+mn-cs"/>
              </a:rPr>
              <a:t>passent des cocotiers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7030A0"/>
                </a:solidFill>
                <a:effectLst/>
                <a:uLnTx/>
                <a:uFillTx/>
                <a:latin typeface="Calibri"/>
                <a:ea typeface="+mn-ea"/>
                <a:cs typeface="+mn-cs"/>
              </a:rPr>
              <a:t>Qui écrivent des chansons d’amour</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Jacques Brel,</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Les </a:t>
            </a: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Marquises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	C’est </a:t>
            </a:r>
            <a:r>
              <a:rPr kumimoji="0" lang="fr-FR" sz="1800" b="0" i="0" u="none" strike="noStrike" kern="1200" cap="none" spc="0" normalizeH="0" baseline="0" noProof="0" dirty="0">
                <a:ln>
                  <a:noFill/>
                </a:ln>
                <a:solidFill>
                  <a:prstClr val="black"/>
                </a:solidFill>
                <a:effectLst/>
                <a:uLnTx/>
                <a:uFillTx/>
                <a:latin typeface="Calibri"/>
                <a:ea typeface="+mn-ea"/>
                <a:cs typeface="+mn-cs"/>
              </a:rPr>
              <a:t>une </a:t>
            </a:r>
            <a:r>
              <a:rPr kumimoji="0" lang="fr-FR" sz="1800" b="1" i="0" u="none" strike="noStrike" kern="1200" cap="none" spc="0" normalizeH="0" baseline="0" noProof="0" dirty="0">
                <a:ln>
                  <a:noFill/>
                </a:ln>
                <a:solidFill>
                  <a:srgbClr val="FF0000"/>
                </a:solidFill>
                <a:effectLst/>
                <a:uLnTx/>
                <a:uFillTx/>
                <a:latin typeface="Calibri"/>
                <a:ea typeface="+mn-ea"/>
                <a:cs typeface="+mn-cs"/>
              </a:rPr>
              <a:t>personnification</a:t>
            </a:r>
            <a:r>
              <a:rPr kumimoji="0" lang="fr-FR" sz="1800" b="0" i="0" u="none" strike="noStrike" kern="1200" cap="none" spc="0" normalizeH="0" baseline="0" noProof="0" dirty="0">
                <a:ln>
                  <a:noFill/>
                </a:ln>
                <a:solidFill>
                  <a:prstClr val="black"/>
                </a:solidFill>
                <a:effectLst/>
                <a:uLnTx/>
                <a:uFillTx/>
                <a:latin typeface="Calibri"/>
                <a:ea typeface="+mn-ea"/>
                <a:cs typeface="+mn-cs"/>
              </a:rPr>
              <a:t>, car on prête une capacité humaine (écrire) à un arbre</a:t>
            </a: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srgbClr val="7030A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smtClean="0">
                <a:ln>
                  <a:noFill/>
                </a:ln>
                <a:solidFill>
                  <a:srgbClr val="7030A0"/>
                </a:solidFill>
                <a:effectLst/>
                <a:uLnTx/>
                <a:uFillTx/>
                <a:latin typeface="Calibri"/>
                <a:ea typeface="+mn-ea"/>
                <a:cs typeface="+mn-cs"/>
              </a:rPr>
              <a:t>Elle </a:t>
            </a:r>
            <a:r>
              <a:rPr kumimoji="0" lang="fr-FR" sz="2400" b="0" i="0" u="none" strike="noStrike" kern="1200" cap="none" spc="0" normalizeH="0" baseline="0" noProof="0" dirty="0">
                <a:ln>
                  <a:noFill/>
                </a:ln>
                <a:solidFill>
                  <a:srgbClr val="7030A0"/>
                </a:solidFill>
                <a:effectLst/>
                <a:uLnTx/>
                <a:uFillTx/>
                <a:latin typeface="Calibri"/>
                <a:ea typeface="+mn-ea"/>
                <a:cs typeface="+mn-cs"/>
              </a:rPr>
              <a:t>travaille vingt-six heures par jour, huit jours sur sept.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	C’est </a:t>
            </a:r>
            <a:r>
              <a:rPr kumimoji="0" lang="fr-FR" sz="1800" b="0" i="0" u="none" strike="noStrike" kern="1200" cap="none" spc="0" normalizeH="0" baseline="0" noProof="0" dirty="0">
                <a:ln>
                  <a:noFill/>
                </a:ln>
                <a:solidFill>
                  <a:prstClr val="black"/>
                </a:solidFill>
                <a:effectLst/>
                <a:uLnTx/>
                <a:uFillTx/>
                <a:latin typeface="Calibri"/>
                <a:ea typeface="+mn-ea"/>
                <a:cs typeface="+mn-cs"/>
              </a:rPr>
              <a:t>une </a:t>
            </a:r>
            <a:r>
              <a:rPr kumimoji="0" lang="fr-FR" sz="1800" b="1" i="0" u="none" strike="noStrike" kern="1200" cap="none" spc="0" normalizeH="0" baseline="0" noProof="0" dirty="0">
                <a:ln>
                  <a:noFill/>
                </a:ln>
                <a:solidFill>
                  <a:srgbClr val="FF0000"/>
                </a:solidFill>
                <a:effectLst/>
                <a:uLnTx/>
                <a:uFillTx/>
                <a:latin typeface="Calibri"/>
                <a:ea typeface="+mn-ea"/>
                <a:cs typeface="+mn-cs"/>
              </a:rPr>
              <a:t>hyperbole</a:t>
            </a:r>
            <a:r>
              <a:rPr kumimoji="0" lang="fr-FR" sz="1800" b="0" i="0" u="none" strike="noStrike" kern="1200" cap="none" spc="0" normalizeH="0" baseline="0" noProof="0" dirty="0">
                <a:ln>
                  <a:noFill/>
                </a:ln>
                <a:solidFill>
                  <a:prstClr val="black"/>
                </a:solidFill>
                <a:effectLst/>
                <a:uLnTx/>
                <a:uFillTx/>
                <a:latin typeface="Calibri"/>
                <a:ea typeface="+mn-ea"/>
                <a:cs typeface="+mn-cs"/>
              </a:rPr>
              <a:t>, car la réalité est exagérée, voire impossible.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srgbClr val="7030A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smtClean="0">
                <a:ln>
                  <a:noFill/>
                </a:ln>
                <a:solidFill>
                  <a:srgbClr val="7030A0"/>
                </a:solidFill>
                <a:effectLst/>
                <a:uLnTx/>
                <a:uFillTx/>
                <a:latin typeface="Calibri"/>
                <a:ea typeface="+mn-ea"/>
                <a:cs typeface="+mn-cs"/>
              </a:rPr>
              <a:t>Des </a:t>
            </a:r>
            <a:r>
              <a:rPr kumimoji="0" lang="fr-FR" sz="2400" b="0" i="0" u="none" strike="noStrike" kern="1200" cap="none" spc="0" normalizeH="0" baseline="0" noProof="0" dirty="0">
                <a:ln>
                  <a:noFill/>
                </a:ln>
                <a:solidFill>
                  <a:srgbClr val="7030A0"/>
                </a:solidFill>
                <a:effectLst/>
                <a:uLnTx/>
                <a:uFillTx/>
                <a:latin typeface="Calibri"/>
                <a:ea typeface="+mn-ea"/>
                <a:cs typeface="+mn-cs"/>
              </a:rPr>
              <a:t>trains sifflaient de temps à autre et des chiens hurlaient de temps en temps. </a:t>
            </a:r>
            <a:endParaRPr kumimoji="0" lang="fr-FR" sz="2400" b="0" i="0" u="none" strike="noStrike" kern="1200" cap="none" spc="0" normalizeH="0" baseline="0" noProof="0" dirty="0" smtClean="0">
              <a:ln>
                <a:noFill/>
              </a:ln>
              <a:solidFill>
                <a:srgbClr val="7030A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	C’est </a:t>
            </a:r>
            <a:r>
              <a:rPr kumimoji="0" lang="fr-FR" sz="1800" b="0" i="0" u="none" strike="noStrike" kern="1200" cap="none" spc="0" normalizeH="0" baseline="0" noProof="0" dirty="0">
                <a:ln>
                  <a:noFill/>
                </a:ln>
                <a:solidFill>
                  <a:prstClr val="black"/>
                </a:solidFill>
                <a:effectLst/>
                <a:uLnTx/>
                <a:uFillTx/>
                <a:latin typeface="Calibri"/>
                <a:ea typeface="+mn-ea"/>
                <a:cs typeface="+mn-cs"/>
              </a:rPr>
              <a:t>un </a:t>
            </a:r>
            <a:r>
              <a:rPr kumimoji="0" lang="fr-FR" sz="1800" b="1" i="0" u="none" strike="noStrike" kern="1200" cap="none" spc="0" normalizeH="0" baseline="0" noProof="0" dirty="0">
                <a:ln>
                  <a:noFill/>
                </a:ln>
                <a:solidFill>
                  <a:srgbClr val="FF0000"/>
                </a:solidFill>
                <a:effectLst/>
                <a:uLnTx/>
                <a:uFillTx/>
                <a:latin typeface="Calibri"/>
                <a:ea typeface="+mn-ea"/>
                <a:cs typeface="+mn-cs"/>
              </a:rPr>
              <a:t>parallélisme</a:t>
            </a:r>
            <a:r>
              <a:rPr kumimoji="0" lang="fr-FR" sz="1800" b="0" i="0" u="none" strike="noStrike" kern="1200" cap="none" spc="0" normalizeH="0" baseline="0" noProof="0" dirty="0">
                <a:ln>
                  <a:noFill/>
                </a:ln>
                <a:solidFill>
                  <a:prstClr val="black"/>
                </a:solidFill>
                <a:effectLst/>
                <a:uLnTx/>
                <a:uFillTx/>
                <a:latin typeface="Calibri"/>
                <a:ea typeface="+mn-ea"/>
                <a:cs typeface="+mn-cs"/>
              </a:rPr>
              <a:t>, car les deux phrases syntaxiques (de chaque côté du et) </a:t>
            </a:r>
            <a:endParaRPr kumimoji="0" lang="fr-FR" sz="18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	</a:t>
            </a: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sont </a:t>
            </a:r>
            <a:r>
              <a:rPr kumimoji="0" lang="fr-FR" sz="1800" b="0" i="0" u="none" strike="noStrike" kern="1200" cap="none" spc="0" normalizeH="0" baseline="0" noProof="0" dirty="0">
                <a:ln>
                  <a:noFill/>
                </a:ln>
                <a:solidFill>
                  <a:prstClr val="black"/>
                </a:solidFill>
                <a:effectLst/>
                <a:uLnTx/>
                <a:uFillTx/>
                <a:latin typeface="Calibri"/>
                <a:ea typeface="+mn-ea"/>
                <a:cs typeface="+mn-cs"/>
              </a:rPr>
              <a:t>construites de la même façon et portent sur un même objet : le bruit</a:t>
            </a: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725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16632"/>
            <a:ext cx="10972800" cy="1368152"/>
          </a:xfrm>
        </p:spPr>
        <p:txBody>
          <a:bodyPr>
            <a:normAutofit fontScale="90000"/>
          </a:bodyPr>
          <a:lstStyle/>
          <a:p>
            <a:r>
              <a:rPr lang="fr-FR" dirty="0" smtClean="0"/>
              <a:t>Définitions</a:t>
            </a:r>
            <a:br>
              <a:rPr lang="fr-FR" dirty="0" smtClean="0"/>
            </a:br>
            <a:r>
              <a:rPr lang="fr-FR" dirty="0" smtClean="0"/>
              <a:t>(</a:t>
            </a:r>
            <a:r>
              <a:rPr lang="fr-FR" dirty="0" smtClean="0">
                <a:solidFill>
                  <a:srgbClr val="FF0000"/>
                </a:solidFill>
              </a:rPr>
              <a:t>A</a:t>
            </a:r>
            <a:r>
              <a:rPr lang="fr-FR" dirty="0" smtClean="0"/>
              <a:t>naphore, </a:t>
            </a:r>
            <a:r>
              <a:rPr lang="fr-FR" dirty="0" smtClean="0">
                <a:solidFill>
                  <a:srgbClr val="FF0000"/>
                </a:solidFill>
              </a:rPr>
              <a:t>L</a:t>
            </a:r>
            <a:r>
              <a:rPr lang="fr-FR" dirty="0" smtClean="0"/>
              <a:t>itote, </a:t>
            </a:r>
            <a:r>
              <a:rPr lang="fr-FR" dirty="0" smtClean="0">
                <a:solidFill>
                  <a:srgbClr val="FF0000"/>
                </a:solidFill>
              </a:rPr>
              <a:t>C</a:t>
            </a:r>
            <a:r>
              <a:rPr lang="fr-FR" dirty="0" smtClean="0"/>
              <a:t>hiasme, </a:t>
            </a:r>
            <a:r>
              <a:rPr lang="fr-FR" dirty="0" smtClean="0">
                <a:solidFill>
                  <a:srgbClr val="FF0000"/>
                </a:solidFill>
              </a:rPr>
              <a:t>O</a:t>
            </a:r>
            <a:r>
              <a:rPr lang="fr-FR" dirty="0" smtClean="0"/>
              <a:t>xymore)</a:t>
            </a:r>
            <a:endParaRPr lang="fr-FR" dirty="0"/>
          </a:p>
        </p:txBody>
      </p:sp>
      <p:sp>
        <p:nvSpPr>
          <p:cNvPr id="3" name="Rectangle 2"/>
          <p:cNvSpPr/>
          <p:nvPr/>
        </p:nvSpPr>
        <p:spPr>
          <a:xfrm>
            <a:off x="479376" y="1772816"/>
            <a:ext cx="10972800" cy="4062651"/>
          </a:xfrm>
          <a:prstGeom prst="rect">
            <a:avLst/>
          </a:prstGeom>
        </p:spPr>
        <p:txBody>
          <a:bodyPr wrap="square">
            <a:spAutoFit/>
          </a:bodyPr>
          <a:lstStyle/>
          <a:p>
            <a:r>
              <a:rPr lang="fr-FR" sz="2000" dirty="0">
                <a:solidFill>
                  <a:srgbClr val="FF0000"/>
                </a:solidFill>
              </a:rPr>
              <a:t> </a:t>
            </a:r>
            <a:r>
              <a:rPr lang="fr-FR" sz="2000" b="1" dirty="0">
                <a:solidFill>
                  <a:srgbClr val="FF0000"/>
                </a:solidFill>
              </a:rPr>
              <a:t>Anaphore</a:t>
            </a:r>
            <a:r>
              <a:rPr lang="fr-FR" sz="2000" dirty="0">
                <a:solidFill>
                  <a:srgbClr val="FF0000"/>
                </a:solidFill>
              </a:rPr>
              <a:t> </a:t>
            </a:r>
            <a:r>
              <a:rPr lang="fr-FR" sz="2000" dirty="0"/>
              <a:t>: Figure qui consiste en la répétition d’un même mot ou d’un même groupe de mots au début d’un vers ou d'une phrase.</a:t>
            </a:r>
          </a:p>
          <a:p>
            <a:r>
              <a:rPr lang="fr-FR" sz="2000" dirty="0" smtClean="0"/>
              <a:t>	Ex</a:t>
            </a:r>
            <a:r>
              <a:rPr lang="fr-FR" sz="2000" dirty="0"/>
              <a:t>. : Marcher à jeun, marcher vaincu, marcher malade […]  (Victor Hugo, </a:t>
            </a:r>
            <a:r>
              <a:rPr lang="fr-FR" sz="2000" i="1" dirty="0"/>
              <a:t>Le petit roi de Galice</a:t>
            </a:r>
            <a:r>
              <a:rPr lang="fr-FR" sz="2000" dirty="0"/>
              <a:t>)</a:t>
            </a:r>
          </a:p>
          <a:p>
            <a:endParaRPr lang="fr-FR" sz="2000" dirty="0"/>
          </a:p>
          <a:p>
            <a:r>
              <a:rPr lang="fr-FR" sz="2000" b="1" dirty="0">
                <a:solidFill>
                  <a:srgbClr val="FF0000"/>
                </a:solidFill>
              </a:rPr>
              <a:t>Litote</a:t>
            </a:r>
            <a:r>
              <a:rPr lang="fr-FR" sz="2000" dirty="0"/>
              <a:t> : Figure qui consiste à atténuer une réalité positive.</a:t>
            </a:r>
          </a:p>
          <a:p>
            <a:r>
              <a:rPr lang="fr-FR" sz="2000" dirty="0" smtClean="0"/>
              <a:t>	Ex</a:t>
            </a:r>
            <a:r>
              <a:rPr lang="fr-FR" sz="2000" dirty="0"/>
              <a:t>. : Va, je ne te hais point. (plutôt que Va, je t’aime.) [Pierre Corneille, </a:t>
            </a:r>
            <a:r>
              <a:rPr lang="fr-FR" sz="2000" i="1" dirty="0"/>
              <a:t>Le Cid</a:t>
            </a:r>
            <a:r>
              <a:rPr lang="fr-FR" sz="2000" dirty="0"/>
              <a:t>]</a:t>
            </a:r>
          </a:p>
          <a:p>
            <a:endParaRPr lang="fr-FR" sz="2000" dirty="0"/>
          </a:p>
          <a:p>
            <a:r>
              <a:rPr lang="fr-FR" sz="2000" b="1" dirty="0">
                <a:solidFill>
                  <a:srgbClr val="FF0000"/>
                </a:solidFill>
              </a:rPr>
              <a:t>Chiasme</a:t>
            </a:r>
            <a:r>
              <a:rPr lang="fr-FR" sz="2000" dirty="0"/>
              <a:t> : Figure qui consiste à inverser l’ordre des mots de deux groupes de mots ou de deux phrases.</a:t>
            </a:r>
          </a:p>
          <a:p>
            <a:r>
              <a:rPr lang="fr-FR" sz="2000" dirty="0" smtClean="0"/>
              <a:t>	Ex</a:t>
            </a:r>
            <a:r>
              <a:rPr lang="fr-FR" sz="2000" dirty="0"/>
              <a:t>. : La beauté sur les fronts, dans les cœurs la pensée […] (Victor Hugo, </a:t>
            </a:r>
            <a:r>
              <a:rPr lang="fr-FR" sz="2000" i="1" dirty="0" err="1"/>
              <a:t>Melancholia</a:t>
            </a:r>
            <a:r>
              <a:rPr lang="fr-FR" sz="2000" dirty="0"/>
              <a:t>)</a:t>
            </a:r>
          </a:p>
          <a:p>
            <a:endParaRPr lang="fr-FR" sz="2000" dirty="0"/>
          </a:p>
          <a:p>
            <a:r>
              <a:rPr lang="fr-FR" sz="2000" b="1" dirty="0">
                <a:solidFill>
                  <a:srgbClr val="FF0000"/>
                </a:solidFill>
              </a:rPr>
              <a:t>Oxymore</a:t>
            </a:r>
            <a:r>
              <a:rPr lang="fr-FR" sz="2000" dirty="0"/>
              <a:t> : Figure qui consiste à unir deux mots apparemment contradictoires dans un même énoncé, souvent côte à côte; l’oxymore est proche de </a:t>
            </a:r>
            <a:r>
              <a:rPr lang="fr-FR" sz="2000" dirty="0" smtClean="0"/>
              <a:t>l’</a:t>
            </a:r>
            <a:r>
              <a:rPr lang="fr-FR" sz="2000" dirty="0" smtClean="0">
                <a:solidFill>
                  <a:srgbClr val="FF0000"/>
                </a:solidFill>
              </a:rPr>
              <a:t>antithèse</a:t>
            </a:r>
            <a:r>
              <a:rPr lang="fr-FR" sz="2000" dirty="0" smtClean="0"/>
              <a:t>.</a:t>
            </a:r>
            <a:endParaRPr lang="fr-FR" sz="2000" dirty="0"/>
          </a:p>
          <a:p>
            <a:r>
              <a:rPr lang="fr-FR" sz="2000" dirty="0" smtClean="0"/>
              <a:t>	Ex</a:t>
            </a:r>
            <a:r>
              <a:rPr lang="fr-FR" sz="2000" dirty="0"/>
              <a:t>. : Cette obscure clarté qui tombe des étoiles […] (Pierre Corneille, </a:t>
            </a:r>
            <a:r>
              <a:rPr lang="fr-FR" sz="2000" i="1" dirty="0"/>
              <a:t>Le Cid</a:t>
            </a:r>
            <a:r>
              <a:rPr lang="fr-FR" sz="2000" dirty="0"/>
              <a:t>)</a:t>
            </a:r>
          </a:p>
        </p:txBody>
      </p:sp>
    </p:spTree>
    <p:extLst>
      <p:ext uri="{BB962C8B-B14F-4D97-AF65-F5344CB8AC3E}">
        <p14:creationId xmlns:p14="http://schemas.microsoft.com/office/powerpoint/2010/main" val="300663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591047"/>
            <a:ext cx="10972800" cy="5355312"/>
          </a:xfrm>
          <a:prstGeom prst="rect">
            <a:avLst/>
          </a:prstGeom>
        </p:spPr>
        <p:txBody>
          <a:bodyPr wrap="square">
            <a:spAutoFit/>
          </a:bodyPr>
          <a:lstStyle/>
          <a:p>
            <a:r>
              <a:rPr lang="fr-FR" dirty="0" smtClean="0">
                <a:solidFill>
                  <a:srgbClr val="7030A0"/>
                </a:solidFill>
              </a:rPr>
              <a:t>Les </a:t>
            </a:r>
            <a:r>
              <a:rPr lang="fr-FR" dirty="0">
                <a:solidFill>
                  <a:srgbClr val="7030A0"/>
                </a:solidFill>
              </a:rPr>
              <a:t>écoliers ne détestent pas les </a:t>
            </a:r>
            <a:r>
              <a:rPr lang="fr-FR" dirty="0" smtClean="0">
                <a:solidFill>
                  <a:srgbClr val="7030A0"/>
                </a:solidFill>
              </a:rPr>
              <a:t>vacances.</a:t>
            </a:r>
            <a:endParaRPr lang="fr-FR" dirty="0">
              <a:solidFill>
                <a:srgbClr val="7030A0"/>
              </a:solidFill>
            </a:endParaRPr>
          </a:p>
          <a:p>
            <a:r>
              <a:rPr lang="fr-FR" dirty="0">
                <a:solidFill>
                  <a:schemeClr val="bg1"/>
                </a:solidFill>
              </a:rPr>
              <a:t>C’est une </a:t>
            </a:r>
            <a:r>
              <a:rPr lang="fr-FR" b="1" dirty="0">
                <a:solidFill>
                  <a:schemeClr val="bg1"/>
                </a:solidFill>
              </a:rPr>
              <a:t>litote</a:t>
            </a:r>
            <a:r>
              <a:rPr lang="fr-FR" dirty="0">
                <a:solidFill>
                  <a:schemeClr val="bg1"/>
                </a:solidFill>
              </a:rPr>
              <a:t>, parce qu’on atténue une réalité positive. En effet, plutôt que d’affirmer un fait de façon positive (les écoliers adorent les congés de devoirs), on exprime ce fait sous forme négative (les écoliers ne détestent pas les congés de devoirs). </a:t>
            </a:r>
            <a:r>
              <a:rPr lang="fr-FR" dirty="0" smtClean="0">
                <a:solidFill>
                  <a:schemeClr val="bg1"/>
                </a:solidFill>
              </a:rPr>
              <a:t>En </a:t>
            </a:r>
            <a:r>
              <a:rPr lang="fr-FR" dirty="0">
                <a:solidFill>
                  <a:schemeClr val="bg1"/>
                </a:solidFill>
              </a:rPr>
              <a:t>atténuant ainsi le propos, on le renforce et on insiste sur la réalité.</a:t>
            </a:r>
          </a:p>
          <a:p>
            <a:r>
              <a:rPr lang="fr-FR" dirty="0" smtClean="0">
                <a:solidFill>
                  <a:srgbClr val="7030A0"/>
                </a:solidFill>
              </a:rPr>
              <a:t>Je </a:t>
            </a:r>
            <a:r>
              <a:rPr lang="fr-FR" dirty="0">
                <a:solidFill>
                  <a:srgbClr val="7030A0"/>
                </a:solidFill>
              </a:rPr>
              <a:t>suis d’Amérique et de France</a:t>
            </a:r>
          </a:p>
          <a:p>
            <a:r>
              <a:rPr lang="fr-FR" dirty="0">
                <a:solidFill>
                  <a:srgbClr val="7030A0"/>
                </a:solidFill>
              </a:rPr>
              <a:t>Je suis de chômage et d’exil</a:t>
            </a:r>
          </a:p>
          <a:p>
            <a:r>
              <a:rPr lang="fr-FR" dirty="0">
                <a:solidFill>
                  <a:srgbClr val="7030A0"/>
                </a:solidFill>
              </a:rPr>
              <a:t>Je suis d’octobre et d’espérance</a:t>
            </a:r>
          </a:p>
          <a:p>
            <a:r>
              <a:rPr lang="fr-FR" dirty="0">
                <a:solidFill>
                  <a:srgbClr val="7030A0"/>
                </a:solidFill>
              </a:rPr>
              <a:t>Je suis une race en péril</a:t>
            </a:r>
          </a:p>
          <a:p>
            <a:pPr algn="r"/>
            <a:r>
              <a:rPr lang="fr-FR" dirty="0" smtClean="0"/>
              <a:t>Claude Gauthier, </a:t>
            </a:r>
            <a:r>
              <a:rPr lang="fr-FR" i="1" dirty="0" smtClean="0"/>
              <a:t>Le </a:t>
            </a:r>
            <a:r>
              <a:rPr lang="fr-FR" i="1" dirty="0"/>
              <a:t>plus beau </a:t>
            </a:r>
            <a:r>
              <a:rPr lang="fr-FR" i="1" dirty="0" smtClean="0"/>
              <a:t>voyage</a:t>
            </a:r>
          </a:p>
          <a:p>
            <a:r>
              <a:rPr lang="fr-FR" dirty="0" smtClean="0">
                <a:solidFill>
                  <a:schemeClr val="bg1"/>
                </a:solidFill>
              </a:rPr>
              <a:t>C’est une </a:t>
            </a:r>
            <a:r>
              <a:rPr lang="fr-FR" b="1" dirty="0" smtClean="0">
                <a:solidFill>
                  <a:schemeClr val="bg1"/>
                </a:solidFill>
              </a:rPr>
              <a:t>anaphore</a:t>
            </a:r>
            <a:r>
              <a:rPr lang="fr-FR" dirty="0" smtClean="0">
                <a:solidFill>
                  <a:schemeClr val="bg1"/>
                </a:solidFill>
              </a:rPr>
              <a:t>. Tous les vers commencent par les mêmes mots « Je suis ».</a:t>
            </a:r>
            <a:endParaRPr lang="fr-FR" dirty="0">
              <a:solidFill>
                <a:schemeClr val="bg1"/>
              </a:solidFill>
            </a:endParaRPr>
          </a:p>
          <a:p>
            <a:r>
              <a:rPr lang="fr-FR" dirty="0" smtClean="0">
                <a:solidFill>
                  <a:srgbClr val="7030A0"/>
                </a:solidFill>
              </a:rPr>
              <a:t>Il </a:t>
            </a:r>
            <a:r>
              <a:rPr lang="fr-FR" dirty="0">
                <a:solidFill>
                  <a:srgbClr val="7030A0"/>
                </a:solidFill>
              </a:rPr>
              <a:t>faut manger pour vivre et non vivre pour manger.</a:t>
            </a:r>
          </a:p>
          <a:p>
            <a:r>
              <a:rPr lang="fr-FR" dirty="0">
                <a:solidFill>
                  <a:schemeClr val="bg1"/>
                </a:solidFill>
              </a:rPr>
              <a:t>C’est un </a:t>
            </a:r>
            <a:r>
              <a:rPr lang="fr-FR" b="1" dirty="0">
                <a:solidFill>
                  <a:schemeClr val="bg1"/>
                </a:solidFill>
              </a:rPr>
              <a:t>chiasme</a:t>
            </a:r>
            <a:r>
              <a:rPr lang="fr-FR" dirty="0">
                <a:solidFill>
                  <a:schemeClr val="bg1"/>
                </a:solidFill>
              </a:rPr>
              <a:t> : l’auteur dispose les termes de ces deux vers de façon inversée, croisée.</a:t>
            </a:r>
          </a:p>
          <a:p>
            <a:r>
              <a:rPr lang="fr-FR" dirty="0" smtClean="0">
                <a:solidFill>
                  <a:srgbClr val="7030A0"/>
                </a:solidFill>
              </a:rPr>
              <a:t>Le </a:t>
            </a:r>
            <a:r>
              <a:rPr lang="fr-FR" dirty="0">
                <a:solidFill>
                  <a:srgbClr val="7030A0"/>
                </a:solidFill>
              </a:rPr>
              <a:t>soleil noir de la mélancolie </a:t>
            </a:r>
          </a:p>
          <a:p>
            <a:r>
              <a:rPr lang="fr-FR" dirty="0">
                <a:solidFill>
                  <a:schemeClr val="bg1"/>
                </a:solidFill>
              </a:rPr>
              <a:t>C'est un </a:t>
            </a:r>
            <a:r>
              <a:rPr lang="fr-FR" b="1" dirty="0">
                <a:solidFill>
                  <a:schemeClr val="bg1"/>
                </a:solidFill>
              </a:rPr>
              <a:t>oxymore</a:t>
            </a:r>
            <a:r>
              <a:rPr lang="fr-FR" dirty="0">
                <a:solidFill>
                  <a:schemeClr val="bg1"/>
                </a:solidFill>
              </a:rPr>
              <a:t> : l’auteur unit deux mots apparemment contraires (soleil et noir) pour parler d’une seule et même réalité, d’un seul et même objet</a:t>
            </a:r>
            <a:r>
              <a:rPr lang="fr-FR" dirty="0" smtClean="0">
                <a:solidFill>
                  <a:schemeClr val="bg1"/>
                </a:solidFill>
              </a:rPr>
              <a:t>.</a:t>
            </a:r>
          </a:p>
          <a:p>
            <a:r>
              <a:rPr lang="fr-FR" dirty="0" smtClean="0">
                <a:solidFill>
                  <a:srgbClr val="7030A0"/>
                </a:solidFill>
              </a:rPr>
              <a:t>Les </a:t>
            </a:r>
            <a:r>
              <a:rPr lang="fr-FR" dirty="0">
                <a:solidFill>
                  <a:srgbClr val="7030A0"/>
                </a:solidFill>
              </a:rPr>
              <a:t>mariniers me voient vieillir</a:t>
            </a:r>
          </a:p>
          <a:p>
            <a:r>
              <a:rPr lang="fr-FR" dirty="0">
                <a:solidFill>
                  <a:srgbClr val="7030A0"/>
                </a:solidFill>
              </a:rPr>
              <a:t>Je vois vieillir les </a:t>
            </a:r>
            <a:r>
              <a:rPr lang="fr-FR" dirty="0" smtClean="0">
                <a:solidFill>
                  <a:srgbClr val="7030A0"/>
                </a:solidFill>
              </a:rPr>
              <a:t>mariniers</a:t>
            </a:r>
          </a:p>
          <a:p>
            <a:pPr algn="r"/>
            <a:r>
              <a:rPr lang="fr-FR" dirty="0" smtClean="0"/>
              <a:t>Jacques Brel, </a:t>
            </a:r>
            <a:r>
              <a:rPr lang="fr-FR" i="1" dirty="0" smtClean="0"/>
              <a:t>L'éclusier</a:t>
            </a:r>
          </a:p>
          <a:p>
            <a:r>
              <a:rPr lang="fr-FR" dirty="0" smtClean="0">
                <a:solidFill>
                  <a:schemeClr val="bg1"/>
                </a:solidFill>
              </a:rPr>
              <a:t>C’est </a:t>
            </a:r>
            <a:r>
              <a:rPr lang="fr-FR" dirty="0">
                <a:solidFill>
                  <a:schemeClr val="bg1"/>
                </a:solidFill>
              </a:rPr>
              <a:t>un </a:t>
            </a:r>
            <a:r>
              <a:rPr lang="fr-FR" b="1" dirty="0">
                <a:solidFill>
                  <a:schemeClr val="bg1"/>
                </a:solidFill>
              </a:rPr>
              <a:t>chiasme</a:t>
            </a:r>
            <a:r>
              <a:rPr lang="fr-FR" dirty="0">
                <a:solidFill>
                  <a:schemeClr val="bg1"/>
                </a:solidFill>
              </a:rPr>
              <a:t> : l’auteur dispose les termes de ces deux vers de façon inversée, croisée</a:t>
            </a:r>
            <a:r>
              <a:rPr lang="fr-FR" dirty="0" smtClean="0">
                <a:solidFill>
                  <a:schemeClr val="bg1"/>
                </a:solidFill>
              </a:rPr>
              <a:t>.</a:t>
            </a:r>
            <a:endParaRPr lang="fr-FR" dirty="0">
              <a:solidFill>
                <a:schemeClr val="bg1"/>
              </a:solidFill>
            </a:endParaRPr>
          </a:p>
        </p:txBody>
      </p:sp>
      <p:sp>
        <p:nvSpPr>
          <p:cNvPr id="4" name="Titre 1"/>
          <p:cNvSpPr>
            <a:spLocks noGrp="1"/>
          </p:cNvSpPr>
          <p:nvPr>
            <p:ph type="title"/>
          </p:nvPr>
        </p:nvSpPr>
        <p:spPr>
          <a:xfrm>
            <a:off x="609600" y="116632"/>
            <a:ext cx="10972800" cy="1368152"/>
          </a:xfrm>
        </p:spPr>
        <p:txBody>
          <a:bodyPr>
            <a:normAutofit/>
          </a:bodyPr>
          <a:lstStyle/>
          <a:p>
            <a:r>
              <a:rPr lang="fr-FR" sz="3600" dirty="0" smtClean="0"/>
              <a:t>Quelle figure de style ?</a:t>
            </a:r>
            <a:br>
              <a:rPr lang="fr-FR" sz="3600" dirty="0" smtClean="0"/>
            </a:br>
            <a:r>
              <a:rPr lang="fr-FR" sz="3600" dirty="0" smtClean="0"/>
              <a:t>(</a:t>
            </a:r>
            <a:r>
              <a:rPr lang="fr-FR" sz="3600" dirty="0" smtClean="0">
                <a:solidFill>
                  <a:srgbClr val="FF0000"/>
                </a:solidFill>
              </a:rPr>
              <a:t>A</a:t>
            </a:r>
            <a:r>
              <a:rPr lang="fr-FR" sz="3600" dirty="0" smtClean="0"/>
              <a:t>naphore, </a:t>
            </a:r>
            <a:r>
              <a:rPr lang="fr-FR" sz="3600" dirty="0" smtClean="0">
                <a:solidFill>
                  <a:srgbClr val="FF0000"/>
                </a:solidFill>
              </a:rPr>
              <a:t>L</a:t>
            </a:r>
            <a:r>
              <a:rPr lang="fr-FR" sz="3600" dirty="0" smtClean="0"/>
              <a:t>itote, </a:t>
            </a:r>
            <a:r>
              <a:rPr lang="fr-FR" sz="3600" dirty="0" smtClean="0">
                <a:solidFill>
                  <a:srgbClr val="FF0000"/>
                </a:solidFill>
              </a:rPr>
              <a:t>C</a:t>
            </a:r>
            <a:r>
              <a:rPr lang="fr-FR" sz="3600" dirty="0" smtClean="0"/>
              <a:t>hiasme, </a:t>
            </a:r>
            <a:r>
              <a:rPr lang="fr-FR" sz="3600" dirty="0" smtClean="0">
                <a:solidFill>
                  <a:srgbClr val="FF0000"/>
                </a:solidFill>
              </a:rPr>
              <a:t>O</a:t>
            </a:r>
            <a:r>
              <a:rPr lang="fr-FR" sz="3600" dirty="0" smtClean="0"/>
              <a:t>xymore)?</a:t>
            </a:r>
            <a:endParaRPr lang="fr-FR" sz="3600" dirty="0"/>
          </a:p>
        </p:txBody>
      </p:sp>
    </p:spTree>
    <p:extLst>
      <p:ext uri="{BB962C8B-B14F-4D97-AF65-F5344CB8AC3E}">
        <p14:creationId xmlns:p14="http://schemas.microsoft.com/office/powerpoint/2010/main" val="111972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591047"/>
            <a:ext cx="10972800" cy="53553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7030A0"/>
                </a:solidFill>
                <a:effectLst/>
                <a:uLnTx/>
                <a:uFillTx/>
                <a:latin typeface="Calibri"/>
                <a:ea typeface="+mn-ea"/>
                <a:cs typeface="+mn-cs"/>
              </a:rPr>
              <a:t>Les </a:t>
            </a:r>
            <a:r>
              <a:rPr kumimoji="0" lang="fr-FR" sz="1800" b="0" i="0" u="none" strike="noStrike" kern="1200" cap="none" spc="0" normalizeH="0" baseline="0" noProof="0" dirty="0">
                <a:ln>
                  <a:noFill/>
                </a:ln>
                <a:solidFill>
                  <a:srgbClr val="7030A0"/>
                </a:solidFill>
                <a:effectLst/>
                <a:uLnTx/>
                <a:uFillTx/>
                <a:latin typeface="Calibri"/>
                <a:ea typeface="+mn-ea"/>
                <a:cs typeface="+mn-cs"/>
              </a:rPr>
              <a:t>écoliers ne détestent pas les </a:t>
            </a:r>
            <a:r>
              <a:rPr kumimoji="0" lang="fr-FR" sz="1800" b="0" i="0" u="none" strike="noStrike" kern="1200" cap="none" spc="0" normalizeH="0" baseline="0" noProof="0" dirty="0" smtClean="0">
                <a:ln>
                  <a:noFill/>
                </a:ln>
                <a:solidFill>
                  <a:srgbClr val="7030A0"/>
                </a:solidFill>
                <a:effectLst/>
                <a:uLnTx/>
                <a:uFillTx/>
                <a:latin typeface="Calibri"/>
                <a:ea typeface="+mn-ea"/>
                <a:cs typeface="+mn-cs"/>
              </a:rPr>
              <a:t>vacances.</a:t>
            </a:r>
            <a:endParaRPr kumimoji="0" lang="fr-FR" sz="1800" b="0" i="0" u="none" strike="noStrike" kern="1200" cap="none" spc="0" normalizeH="0" baseline="0" noProof="0" dirty="0">
              <a:ln>
                <a:noFill/>
              </a:ln>
              <a:solidFill>
                <a:srgbClr val="7030A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C’est une </a:t>
            </a:r>
            <a:r>
              <a:rPr kumimoji="0" lang="fr-FR" sz="1800" b="1" i="0" u="none" strike="noStrike" kern="1200" cap="none" spc="0" normalizeH="0" baseline="0" noProof="0" dirty="0">
                <a:ln>
                  <a:noFill/>
                </a:ln>
                <a:solidFill>
                  <a:srgbClr val="FF0000"/>
                </a:solidFill>
                <a:effectLst/>
                <a:uLnTx/>
                <a:uFillTx/>
                <a:latin typeface="Calibri"/>
                <a:ea typeface="+mn-ea"/>
                <a:cs typeface="+mn-cs"/>
              </a:rPr>
              <a:t>litote</a:t>
            </a:r>
            <a:r>
              <a:rPr kumimoji="0" lang="fr-FR" sz="1800" b="0" i="0" u="none" strike="noStrike" kern="1200" cap="none" spc="0" normalizeH="0" baseline="0" noProof="0" dirty="0">
                <a:ln>
                  <a:noFill/>
                </a:ln>
                <a:solidFill>
                  <a:prstClr val="black"/>
                </a:solidFill>
                <a:effectLst/>
                <a:uLnTx/>
                <a:uFillTx/>
                <a:latin typeface="Calibri"/>
                <a:ea typeface="+mn-ea"/>
                <a:cs typeface="+mn-cs"/>
              </a:rPr>
              <a:t>, parce qu’on atténue une réalité positive. En effet, plutôt que d’affirmer un fait de façon positive (les écoliers adorent les </a:t>
            </a: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vacances), </a:t>
            </a:r>
            <a:r>
              <a:rPr kumimoji="0" lang="fr-FR" sz="1800" b="0" i="0" u="none" strike="noStrike" kern="1200" cap="none" spc="0" normalizeH="0" baseline="0" noProof="0" dirty="0">
                <a:ln>
                  <a:noFill/>
                </a:ln>
                <a:solidFill>
                  <a:prstClr val="black"/>
                </a:solidFill>
                <a:effectLst/>
                <a:uLnTx/>
                <a:uFillTx/>
                <a:latin typeface="Calibri"/>
                <a:ea typeface="+mn-ea"/>
                <a:cs typeface="+mn-cs"/>
              </a:rPr>
              <a:t>on exprime ce fait sous forme négative (les écoliers ne détestent pas les </a:t>
            </a: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vacances). En </a:t>
            </a:r>
            <a:r>
              <a:rPr kumimoji="0" lang="fr-FR" sz="1800" b="0" i="0" u="none" strike="noStrike" kern="1200" cap="none" spc="0" normalizeH="0" baseline="0" noProof="0" dirty="0">
                <a:ln>
                  <a:noFill/>
                </a:ln>
                <a:solidFill>
                  <a:prstClr val="black"/>
                </a:solidFill>
                <a:effectLst/>
                <a:uLnTx/>
                <a:uFillTx/>
                <a:latin typeface="Calibri"/>
                <a:ea typeface="+mn-ea"/>
                <a:cs typeface="+mn-cs"/>
              </a:rPr>
              <a:t>atténuant ainsi le propos, on le renforce et on insiste sur la réalité.</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7030A0"/>
                </a:solidFill>
                <a:effectLst/>
                <a:uLnTx/>
                <a:uFillTx/>
                <a:latin typeface="Calibri"/>
                <a:ea typeface="+mn-ea"/>
                <a:cs typeface="+mn-cs"/>
              </a:rPr>
              <a:t>Je </a:t>
            </a:r>
            <a:r>
              <a:rPr kumimoji="0" lang="fr-FR" sz="1800" b="0" i="0" u="none" strike="noStrike" kern="1200" cap="none" spc="0" normalizeH="0" baseline="0" noProof="0" dirty="0">
                <a:ln>
                  <a:noFill/>
                </a:ln>
                <a:solidFill>
                  <a:srgbClr val="7030A0"/>
                </a:solidFill>
                <a:effectLst/>
                <a:uLnTx/>
                <a:uFillTx/>
                <a:latin typeface="Calibri"/>
                <a:ea typeface="+mn-ea"/>
                <a:cs typeface="+mn-cs"/>
              </a:rPr>
              <a:t>suis d’Amérique et de France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030A0"/>
                </a:solidFill>
                <a:effectLst/>
                <a:uLnTx/>
                <a:uFillTx/>
                <a:latin typeface="Calibri"/>
                <a:ea typeface="+mn-ea"/>
                <a:cs typeface="+mn-cs"/>
              </a:rPr>
              <a:t>Je suis de chômage et d’exil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030A0"/>
                </a:solidFill>
                <a:effectLst/>
                <a:uLnTx/>
                <a:uFillTx/>
                <a:latin typeface="Calibri"/>
                <a:ea typeface="+mn-ea"/>
                <a:cs typeface="+mn-cs"/>
              </a:rPr>
              <a:t>Je suis d’octobre et d’espérance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030A0"/>
                </a:solidFill>
                <a:effectLst/>
                <a:uLnTx/>
                <a:uFillTx/>
                <a:latin typeface="Calibri"/>
                <a:ea typeface="+mn-ea"/>
                <a:cs typeface="+mn-cs"/>
              </a:rPr>
              <a:t>Je suis une race en péril</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Claude Gauthier, </a:t>
            </a:r>
            <a:r>
              <a:rPr kumimoji="0" lang="fr-FR" sz="1800" b="0" i="1" u="none" strike="noStrike" kern="1200" cap="none" spc="0" normalizeH="0" baseline="0" noProof="0" dirty="0" smtClean="0">
                <a:ln>
                  <a:noFill/>
                </a:ln>
                <a:solidFill>
                  <a:prstClr val="black"/>
                </a:solidFill>
                <a:effectLst/>
                <a:uLnTx/>
                <a:uFillTx/>
                <a:latin typeface="Calibri"/>
                <a:ea typeface="+mn-ea"/>
                <a:cs typeface="+mn-cs"/>
              </a:rPr>
              <a:t>Le </a:t>
            </a:r>
            <a:r>
              <a:rPr kumimoji="0" lang="fr-FR" sz="1800" b="0" i="1" u="none" strike="noStrike" kern="1200" cap="none" spc="0" normalizeH="0" baseline="0" noProof="0" dirty="0">
                <a:ln>
                  <a:noFill/>
                </a:ln>
                <a:solidFill>
                  <a:prstClr val="black"/>
                </a:solidFill>
                <a:effectLst/>
                <a:uLnTx/>
                <a:uFillTx/>
                <a:latin typeface="Calibri"/>
                <a:ea typeface="+mn-ea"/>
                <a:cs typeface="+mn-cs"/>
              </a:rPr>
              <a:t>plus beau </a:t>
            </a:r>
            <a:r>
              <a:rPr kumimoji="0" lang="fr-FR" sz="1800" b="0" i="1" u="none" strike="noStrike" kern="1200" cap="none" spc="0" normalizeH="0" baseline="0" noProof="0" dirty="0" smtClean="0">
                <a:ln>
                  <a:noFill/>
                </a:ln>
                <a:solidFill>
                  <a:prstClr val="black"/>
                </a:solidFill>
                <a:effectLst/>
                <a:uLnTx/>
                <a:uFillTx/>
                <a:latin typeface="Calibri"/>
                <a:ea typeface="+mn-ea"/>
                <a:cs typeface="+mn-cs"/>
              </a:rPr>
              <a:t>voyage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C’est une </a:t>
            </a:r>
            <a:r>
              <a:rPr kumimoji="0" lang="fr-FR" sz="1800" b="1" i="0" u="none" strike="noStrike" kern="1200" cap="none" spc="0" normalizeH="0" baseline="0" noProof="0" dirty="0" smtClean="0">
                <a:ln>
                  <a:noFill/>
                </a:ln>
                <a:solidFill>
                  <a:srgbClr val="FF0000"/>
                </a:solidFill>
                <a:effectLst/>
                <a:uLnTx/>
                <a:uFillTx/>
                <a:latin typeface="Calibri"/>
                <a:ea typeface="+mn-ea"/>
                <a:cs typeface="+mn-cs"/>
              </a:rPr>
              <a:t>anaphore</a:t>
            </a: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 Tous les vers commencent par les mêmes mots « Je suis ».</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7030A0"/>
                </a:solidFill>
                <a:effectLst/>
                <a:uLnTx/>
                <a:uFillTx/>
                <a:latin typeface="Calibri"/>
                <a:ea typeface="+mn-ea"/>
                <a:cs typeface="+mn-cs"/>
              </a:rPr>
              <a:t>Il </a:t>
            </a:r>
            <a:r>
              <a:rPr kumimoji="0" lang="fr-FR" sz="1800" b="0" i="0" u="none" strike="noStrike" kern="1200" cap="none" spc="0" normalizeH="0" baseline="0" noProof="0" dirty="0">
                <a:ln>
                  <a:noFill/>
                </a:ln>
                <a:solidFill>
                  <a:srgbClr val="7030A0"/>
                </a:solidFill>
                <a:effectLst/>
                <a:uLnTx/>
                <a:uFillTx/>
                <a:latin typeface="Calibri"/>
                <a:ea typeface="+mn-ea"/>
                <a:cs typeface="+mn-cs"/>
              </a:rPr>
              <a:t>faut manger pour vivre et non vivre pour manger.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C’est un </a:t>
            </a:r>
            <a:r>
              <a:rPr kumimoji="0" lang="fr-FR" sz="1800" b="1" i="0" u="none" strike="noStrike" kern="1200" cap="none" spc="0" normalizeH="0" baseline="0" noProof="0" dirty="0">
                <a:ln>
                  <a:noFill/>
                </a:ln>
                <a:solidFill>
                  <a:srgbClr val="FF0000"/>
                </a:solidFill>
                <a:effectLst/>
                <a:uLnTx/>
                <a:uFillTx/>
                <a:latin typeface="Calibri"/>
                <a:ea typeface="+mn-ea"/>
                <a:cs typeface="+mn-cs"/>
              </a:rPr>
              <a:t>chiasme</a:t>
            </a:r>
            <a:r>
              <a:rPr kumimoji="0" lang="fr-FR" sz="1800" b="0" i="0" u="none" strike="noStrike" kern="1200" cap="none" spc="0" normalizeH="0" baseline="0" noProof="0" dirty="0">
                <a:ln>
                  <a:noFill/>
                </a:ln>
                <a:solidFill>
                  <a:prstClr val="black"/>
                </a:solidFill>
                <a:effectLst/>
                <a:uLnTx/>
                <a:uFillTx/>
                <a:latin typeface="Calibri"/>
                <a:ea typeface="+mn-ea"/>
                <a:cs typeface="+mn-cs"/>
              </a:rPr>
              <a:t> : l’auteur dispose les termes de ces deux vers de façon inversée, croisée.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7030A0"/>
                </a:solidFill>
                <a:effectLst/>
                <a:uLnTx/>
                <a:uFillTx/>
                <a:latin typeface="Calibri"/>
                <a:ea typeface="+mn-ea"/>
                <a:cs typeface="+mn-cs"/>
              </a:rPr>
              <a:t>Le </a:t>
            </a:r>
            <a:r>
              <a:rPr kumimoji="0" lang="fr-FR" sz="1800" b="0" i="0" u="none" strike="noStrike" kern="1200" cap="none" spc="0" normalizeH="0" baseline="0" noProof="0" dirty="0">
                <a:ln>
                  <a:noFill/>
                </a:ln>
                <a:solidFill>
                  <a:srgbClr val="7030A0"/>
                </a:solidFill>
                <a:effectLst/>
                <a:uLnTx/>
                <a:uFillTx/>
                <a:latin typeface="Calibri"/>
                <a:ea typeface="+mn-ea"/>
                <a:cs typeface="+mn-cs"/>
              </a:rPr>
              <a:t>soleil noir de la mélancolie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C'est un </a:t>
            </a:r>
            <a:r>
              <a:rPr kumimoji="0" lang="fr-FR" sz="1800" b="1" i="0" u="none" strike="noStrike" kern="1200" cap="none" spc="0" normalizeH="0" baseline="0" noProof="0" dirty="0">
                <a:ln>
                  <a:noFill/>
                </a:ln>
                <a:solidFill>
                  <a:srgbClr val="FF0000"/>
                </a:solidFill>
                <a:effectLst/>
                <a:uLnTx/>
                <a:uFillTx/>
                <a:latin typeface="Calibri"/>
                <a:ea typeface="+mn-ea"/>
                <a:cs typeface="+mn-cs"/>
              </a:rPr>
              <a:t>oxymore</a:t>
            </a:r>
            <a:r>
              <a:rPr kumimoji="0" lang="fr-FR" sz="1800" b="0" i="0" u="none" strike="noStrike" kern="1200" cap="none" spc="0" normalizeH="0" baseline="0" noProof="0" dirty="0">
                <a:ln>
                  <a:noFill/>
                </a:ln>
                <a:solidFill>
                  <a:prstClr val="black"/>
                </a:solidFill>
                <a:effectLst/>
                <a:uLnTx/>
                <a:uFillTx/>
                <a:latin typeface="Calibri"/>
                <a:ea typeface="+mn-ea"/>
                <a:cs typeface="+mn-cs"/>
              </a:rPr>
              <a:t> : l’auteur unit deux mots apparemment contraires (soleil et noir) pour parler d’une seule et même réalité, d’un seul et même objet</a:t>
            </a: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7030A0"/>
                </a:solidFill>
                <a:effectLst/>
                <a:uLnTx/>
                <a:uFillTx/>
                <a:latin typeface="Calibri"/>
                <a:ea typeface="+mn-ea"/>
                <a:cs typeface="+mn-cs"/>
              </a:rPr>
              <a:t>Les </a:t>
            </a:r>
            <a:r>
              <a:rPr kumimoji="0" lang="fr-FR" sz="1800" b="0" i="0" u="none" strike="noStrike" kern="1200" cap="none" spc="0" normalizeH="0" baseline="0" noProof="0" dirty="0">
                <a:ln>
                  <a:noFill/>
                </a:ln>
                <a:solidFill>
                  <a:srgbClr val="7030A0"/>
                </a:solidFill>
                <a:effectLst/>
                <a:uLnTx/>
                <a:uFillTx/>
                <a:latin typeface="Calibri"/>
                <a:ea typeface="+mn-ea"/>
                <a:cs typeface="+mn-cs"/>
              </a:rPr>
              <a:t>mariniers me voient vieillir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030A0"/>
                </a:solidFill>
                <a:effectLst/>
                <a:uLnTx/>
                <a:uFillTx/>
                <a:latin typeface="Calibri"/>
                <a:ea typeface="+mn-ea"/>
                <a:cs typeface="+mn-cs"/>
              </a:rPr>
              <a:t>Je vois vieillir les </a:t>
            </a:r>
            <a:r>
              <a:rPr kumimoji="0" lang="fr-FR" sz="1800" b="0" i="0" u="none" strike="noStrike" kern="1200" cap="none" spc="0" normalizeH="0" baseline="0" noProof="0" dirty="0" smtClean="0">
                <a:ln>
                  <a:noFill/>
                </a:ln>
                <a:solidFill>
                  <a:srgbClr val="7030A0"/>
                </a:solidFill>
                <a:effectLst/>
                <a:uLnTx/>
                <a:uFillTx/>
                <a:latin typeface="Calibri"/>
                <a:ea typeface="+mn-ea"/>
                <a:cs typeface="+mn-cs"/>
              </a:rPr>
              <a:t>mariniers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Jacques Brel, </a:t>
            </a:r>
            <a:r>
              <a:rPr kumimoji="0" lang="fr-FR" sz="1800" b="0" i="1" u="none" strike="noStrike" kern="1200" cap="none" spc="0" normalizeH="0" baseline="0" noProof="0" dirty="0" smtClean="0">
                <a:ln>
                  <a:noFill/>
                </a:ln>
                <a:solidFill>
                  <a:prstClr val="black"/>
                </a:solidFill>
                <a:effectLst/>
                <a:uLnTx/>
                <a:uFillTx/>
                <a:latin typeface="Calibri"/>
                <a:ea typeface="+mn-ea"/>
                <a:cs typeface="+mn-cs"/>
              </a:rPr>
              <a:t>L'éclusier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C’est </a:t>
            </a:r>
            <a:r>
              <a:rPr kumimoji="0" lang="fr-FR" sz="1800" b="0" i="0" u="none" strike="noStrike" kern="1200" cap="none" spc="0" normalizeH="0" baseline="0" noProof="0" dirty="0">
                <a:ln>
                  <a:noFill/>
                </a:ln>
                <a:solidFill>
                  <a:prstClr val="black"/>
                </a:solidFill>
                <a:effectLst/>
                <a:uLnTx/>
                <a:uFillTx/>
                <a:latin typeface="Calibri"/>
                <a:ea typeface="+mn-ea"/>
                <a:cs typeface="+mn-cs"/>
              </a:rPr>
              <a:t>un </a:t>
            </a:r>
            <a:r>
              <a:rPr kumimoji="0" lang="fr-FR" sz="1800" b="1" i="0" u="none" strike="noStrike" kern="1200" cap="none" spc="0" normalizeH="0" baseline="0" noProof="0" dirty="0">
                <a:ln>
                  <a:noFill/>
                </a:ln>
                <a:solidFill>
                  <a:srgbClr val="FF0000"/>
                </a:solidFill>
                <a:effectLst/>
                <a:uLnTx/>
                <a:uFillTx/>
                <a:latin typeface="Calibri"/>
                <a:ea typeface="+mn-ea"/>
                <a:cs typeface="+mn-cs"/>
              </a:rPr>
              <a:t>chiasme</a:t>
            </a:r>
            <a:r>
              <a:rPr kumimoji="0" lang="fr-FR" sz="1800" b="0" i="0" u="none" strike="noStrike" kern="1200" cap="none" spc="0" normalizeH="0" baseline="0" noProof="0" dirty="0">
                <a:ln>
                  <a:noFill/>
                </a:ln>
                <a:solidFill>
                  <a:prstClr val="black"/>
                </a:solidFill>
                <a:effectLst/>
                <a:uLnTx/>
                <a:uFillTx/>
                <a:latin typeface="Calibri"/>
                <a:ea typeface="+mn-ea"/>
                <a:cs typeface="+mn-cs"/>
              </a:rPr>
              <a:t> : l’auteur dispose les termes de ces deux vers de façon inversée, croisée</a:t>
            </a:r>
            <a:r>
              <a:rPr kumimoji="0" lang="fr-FR" sz="1800" b="0" i="0" u="none" strike="noStrike" kern="1200" cap="none" spc="0" normalizeH="0" baseline="0" noProof="0" dirty="0" smtClean="0">
                <a:ln>
                  <a:noFill/>
                </a:ln>
                <a:solidFill>
                  <a:prstClr val="black"/>
                </a:solidFill>
                <a:effectLst/>
                <a:uLnTx/>
                <a:uFillTx/>
                <a:latin typeface="Calibri"/>
                <a:ea typeface="+mn-ea"/>
                <a:cs typeface="+mn-cs"/>
              </a:rPr>
              <a:t>.</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re 1"/>
          <p:cNvSpPr>
            <a:spLocks noGrp="1"/>
          </p:cNvSpPr>
          <p:nvPr>
            <p:ph type="title"/>
          </p:nvPr>
        </p:nvSpPr>
        <p:spPr>
          <a:xfrm>
            <a:off x="609600" y="116632"/>
            <a:ext cx="10972800" cy="1368152"/>
          </a:xfrm>
        </p:spPr>
        <p:txBody>
          <a:bodyPr>
            <a:normAutofit/>
          </a:bodyPr>
          <a:lstStyle/>
          <a:p>
            <a:r>
              <a:rPr lang="fr-FR" sz="3600" dirty="0" smtClean="0"/>
              <a:t>Quelle figure de style ?</a:t>
            </a:r>
            <a:br>
              <a:rPr lang="fr-FR" sz="3600" dirty="0" smtClean="0"/>
            </a:br>
            <a:r>
              <a:rPr lang="fr-FR" sz="3600" dirty="0" smtClean="0"/>
              <a:t>(</a:t>
            </a:r>
            <a:r>
              <a:rPr lang="fr-FR" sz="3600" dirty="0" smtClean="0">
                <a:solidFill>
                  <a:srgbClr val="FF0000"/>
                </a:solidFill>
              </a:rPr>
              <a:t>A</a:t>
            </a:r>
            <a:r>
              <a:rPr lang="fr-FR" sz="3600" dirty="0" smtClean="0"/>
              <a:t>naphore, </a:t>
            </a:r>
            <a:r>
              <a:rPr lang="fr-FR" sz="3600" dirty="0" smtClean="0">
                <a:solidFill>
                  <a:srgbClr val="FF0000"/>
                </a:solidFill>
              </a:rPr>
              <a:t>L</a:t>
            </a:r>
            <a:r>
              <a:rPr lang="fr-FR" sz="3600" dirty="0" smtClean="0"/>
              <a:t>itote, </a:t>
            </a:r>
            <a:r>
              <a:rPr lang="fr-FR" sz="3600" dirty="0" smtClean="0">
                <a:solidFill>
                  <a:srgbClr val="FF0000"/>
                </a:solidFill>
              </a:rPr>
              <a:t>C</a:t>
            </a:r>
            <a:r>
              <a:rPr lang="fr-FR" sz="3600" dirty="0" smtClean="0"/>
              <a:t>hiasme, </a:t>
            </a:r>
            <a:r>
              <a:rPr lang="fr-FR" sz="3600" dirty="0" smtClean="0">
                <a:solidFill>
                  <a:srgbClr val="FF0000"/>
                </a:solidFill>
              </a:rPr>
              <a:t>O</a:t>
            </a:r>
            <a:r>
              <a:rPr lang="fr-FR" sz="3600" dirty="0" smtClean="0"/>
              <a:t>xymore)?</a:t>
            </a:r>
            <a:endParaRPr lang="fr-FR" sz="3600" dirty="0"/>
          </a:p>
        </p:txBody>
      </p:sp>
    </p:spTree>
    <p:extLst>
      <p:ext uri="{BB962C8B-B14F-4D97-AF65-F5344CB8AC3E}">
        <p14:creationId xmlns:p14="http://schemas.microsoft.com/office/powerpoint/2010/main" val="367689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0"/>
            <a:ext cx="10972800" cy="1417638"/>
          </a:xfrm>
        </p:spPr>
        <p:txBody>
          <a:bodyPr>
            <a:normAutofit fontScale="90000"/>
          </a:bodyPr>
          <a:lstStyle/>
          <a:p>
            <a:r>
              <a:rPr lang="fr-FR" b="1" dirty="0" smtClean="0"/>
              <a:t>Définitions</a:t>
            </a:r>
            <a:r>
              <a:rPr lang="fr-FR" dirty="0" smtClean="0"/>
              <a:t/>
            </a:r>
            <a:br>
              <a:rPr lang="fr-FR" dirty="0" smtClean="0"/>
            </a:br>
            <a:r>
              <a:rPr lang="fr-FR" dirty="0" smtClean="0"/>
              <a:t>Métaphore, comparaison, antithèse et gradation</a:t>
            </a:r>
            <a:endParaRPr lang="fr-FR" dirty="0"/>
          </a:p>
        </p:txBody>
      </p:sp>
      <p:sp>
        <p:nvSpPr>
          <p:cNvPr id="3" name="Espace réservé du contenu 2"/>
          <p:cNvSpPr>
            <a:spLocks noGrp="1"/>
          </p:cNvSpPr>
          <p:nvPr>
            <p:ph idx="1"/>
          </p:nvPr>
        </p:nvSpPr>
        <p:spPr/>
        <p:txBody>
          <a:bodyPr>
            <a:normAutofit fontScale="62500" lnSpcReduction="20000"/>
          </a:bodyPr>
          <a:lstStyle/>
          <a:p>
            <a:r>
              <a:rPr lang="fr-FR" b="1" dirty="0" smtClean="0">
                <a:solidFill>
                  <a:srgbClr val="FF0000"/>
                </a:solidFill>
              </a:rPr>
              <a:t>Métaphore</a:t>
            </a:r>
            <a:r>
              <a:rPr lang="fr-FR" dirty="0" smtClean="0"/>
              <a:t> : Figure qui établit un parallèle entre deux éléments sans l’aide d’un terme de comparaison.</a:t>
            </a:r>
          </a:p>
          <a:p>
            <a:r>
              <a:rPr lang="fr-FR" dirty="0" smtClean="0"/>
              <a:t>Ex. : Les ailes du temps</a:t>
            </a:r>
          </a:p>
          <a:p>
            <a:endParaRPr lang="fr-FR" dirty="0" smtClean="0"/>
          </a:p>
          <a:p>
            <a:r>
              <a:rPr lang="fr-FR" b="1" dirty="0" smtClean="0">
                <a:solidFill>
                  <a:srgbClr val="FF0000"/>
                </a:solidFill>
              </a:rPr>
              <a:t>Comparaison</a:t>
            </a:r>
            <a:r>
              <a:rPr lang="fr-FR" dirty="0" smtClean="0"/>
              <a:t> : Figure qui établit un parallèle entre deux éléments à l’aide d’un terme de comparaison (comme, pareil à...).</a:t>
            </a:r>
          </a:p>
          <a:p>
            <a:r>
              <a:rPr lang="fr-FR" dirty="0" smtClean="0"/>
              <a:t>Ex. : Elle est fragile comme un oiseau.</a:t>
            </a:r>
          </a:p>
          <a:p>
            <a:endParaRPr lang="fr-FR" dirty="0" smtClean="0"/>
          </a:p>
          <a:p>
            <a:r>
              <a:rPr lang="fr-FR" b="1" dirty="0" smtClean="0">
                <a:solidFill>
                  <a:srgbClr val="FF0000"/>
                </a:solidFill>
              </a:rPr>
              <a:t>Antithèse</a:t>
            </a:r>
            <a:r>
              <a:rPr lang="fr-FR" dirty="0" smtClean="0"/>
              <a:t> : Figure qui rapproche deux contraires (deux termes ou idées qui s’opposent par le sens) dans un même énoncé.</a:t>
            </a:r>
          </a:p>
          <a:p>
            <a:r>
              <a:rPr lang="fr-FR" dirty="0" smtClean="0"/>
              <a:t>Ex. : Je l’aime et le déteste.</a:t>
            </a:r>
          </a:p>
          <a:p>
            <a:endParaRPr lang="fr-FR" dirty="0" smtClean="0"/>
          </a:p>
          <a:p>
            <a:r>
              <a:rPr lang="fr-FR" b="1" dirty="0" smtClean="0">
                <a:solidFill>
                  <a:srgbClr val="FF0000"/>
                </a:solidFill>
              </a:rPr>
              <a:t>Gradation</a:t>
            </a:r>
            <a:r>
              <a:rPr lang="fr-FR" b="1" dirty="0" smtClean="0"/>
              <a:t> </a:t>
            </a:r>
            <a:r>
              <a:rPr lang="fr-FR" dirty="0" smtClean="0"/>
              <a:t>: Figure qui marque la progression à l’aide d'une série de termes disposés selon un ordre de valeur (ou un niveau d’intensité) croissant ou décroissant.</a:t>
            </a:r>
          </a:p>
          <a:p>
            <a:r>
              <a:rPr lang="fr-FR" dirty="0" smtClean="0"/>
              <a:t>Ex. : C’en est fait; je n’en puis plus; je me meurs; je suis mort; je suis enterré. (Molière, L'Avare)</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0"/>
            <a:ext cx="10972800" cy="1143000"/>
          </a:xfrm>
        </p:spPr>
        <p:txBody>
          <a:bodyPr>
            <a:normAutofit fontScale="90000"/>
          </a:bodyPr>
          <a:lstStyle/>
          <a:p>
            <a:r>
              <a:rPr lang="fr-FR" b="1" dirty="0" smtClean="0"/>
              <a:t>Quelle figure de style ?</a:t>
            </a:r>
            <a:r>
              <a:rPr lang="fr-FR" dirty="0" smtClean="0"/>
              <a:t/>
            </a:r>
            <a:br>
              <a:rPr lang="fr-FR" dirty="0" smtClean="0"/>
            </a:br>
            <a:r>
              <a:rPr lang="fr-FR" dirty="0" smtClean="0"/>
              <a:t>(</a:t>
            </a:r>
            <a:r>
              <a:rPr lang="fr-FR" sz="3600" dirty="0" smtClean="0">
                <a:solidFill>
                  <a:srgbClr val="FF0000"/>
                </a:solidFill>
              </a:rPr>
              <a:t>m</a:t>
            </a:r>
            <a:r>
              <a:rPr lang="fr-FR" sz="3600" dirty="0" smtClean="0"/>
              <a:t>étaphore</a:t>
            </a:r>
            <a:r>
              <a:rPr lang="fr-FR" sz="3600" dirty="0"/>
              <a:t>, </a:t>
            </a:r>
            <a:r>
              <a:rPr lang="fr-FR" sz="3600" dirty="0">
                <a:solidFill>
                  <a:srgbClr val="FF0000"/>
                </a:solidFill>
              </a:rPr>
              <a:t>c</a:t>
            </a:r>
            <a:r>
              <a:rPr lang="fr-FR" sz="3600" dirty="0"/>
              <a:t>omparaison, </a:t>
            </a:r>
            <a:r>
              <a:rPr lang="fr-FR" sz="3600" dirty="0">
                <a:solidFill>
                  <a:srgbClr val="FF0000"/>
                </a:solidFill>
              </a:rPr>
              <a:t>a</a:t>
            </a:r>
            <a:r>
              <a:rPr lang="fr-FR" sz="3600" dirty="0"/>
              <a:t>ntithèse </a:t>
            </a:r>
            <a:r>
              <a:rPr lang="fr-FR" sz="3600" dirty="0" smtClean="0"/>
              <a:t>ou </a:t>
            </a:r>
            <a:r>
              <a:rPr lang="fr-FR" sz="3600" dirty="0" smtClean="0">
                <a:solidFill>
                  <a:srgbClr val="FF0000"/>
                </a:solidFill>
              </a:rPr>
              <a:t>g</a:t>
            </a:r>
            <a:r>
              <a:rPr lang="fr-FR" sz="3600" dirty="0" smtClean="0"/>
              <a:t>radation ?) </a:t>
            </a:r>
            <a:endParaRPr lang="fr-FR" dirty="0"/>
          </a:p>
        </p:txBody>
      </p:sp>
      <p:sp>
        <p:nvSpPr>
          <p:cNvPr id="4" name="Espace réservé du contenu 2"/>
          <p:cNvSpPr txBox="1">
            <a:spLocks/>
          </p:cNvSpPr>
          <p:nvPr/>
        </p:nvSpPr>
        <p:spPr>
          <a:xfrm>
            <a:off x="911424" y="1384176"/>
            <a:ext cx="10814992" cy="535719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fr-FR" sz="2600" dirty="0" smtClean="0"/>
              <a:t>La planète est une poubelle</a:t>
            </a:r>
          </a:p>
          <a:p>
            <a:pPr algn="ctr">
              <a:buFont typeface="Arial" pitchFamily="34" charset="0"/>
              <a:buNone/>
            </a:pPr>
            <a:r>
              <a:rPr lang="fr-FR" sz="3500" b="1" dirty="0" smtClean="0">
                <a:solidFill>
                  <a:srgbClr val="FF0000"/>
                </a:solidFill>
              </a:rPr>
              <a:t>_</a:t>
            </a:r>
            <a:endParaRPr lang="fr-FR" dirty="0" smtClean="0"/>
          </a:p>
          <a:p>
            <a:pPr>
              <a:buFont typeface="Arial" pitchFamily="34" charset="0"/>
              <a:buNone/>
            </a:pPr>
            <a:r>
              <a:rPr lang="fr-FR" sz="2600" dirty="0" smtClean="0"/>
              <a:t>Vous aimez votre café noir et vos dents blanches</a:t>
            </a:r>
            <a:endParaRPr lang="fr-FR" dirty="0" smtClean="0"/>
          </a:p>
          <a:p>
            <a:pPr algn="ctr">
              <a:buFont typeface="Arial" pitchFamily="34" charset="0"/>
              <a:buNone/>
            </a:pPr>
            <a:r>
              <a:rPr lang="fr-FR" b="1" dirty="0" smtClean="0">
                <a:solidFill>
                  <a:srgbClr val="FF0000"/>
                </a:solidFill>
              </a:rPr>
              <a:t>_</a:t>
            </a:r>
            <a:endParaRPr lang="fr-FR" b="1" dirty="0" smtClean="0"/>
          </a:p>
          <a:p>
            <a:pPr>
              <a:buFont typeface="Arial" pitchFamily="34" charset="0"/>
              <a:buNone/>
            </a:pPr>
            <a:r>
              <a:rPr lang="fr-FR" sz="2600" dirty="0" smtClean="0"/>
              <a:t>Revenir d’exil comporte des risques </a:t>
            </a:r>
          </a:p>
          <a:p>
            <a:pPr>
              <a:buFont typeface="Arial" pitchFamily="34" charset="0"/>
              <a:buNone/>
            </a:pPr>
            <a:r>
              <a:rPr lang="fr-FR" sz="2600" dirty="0" smtClean="0"/>
              <a:t>Comme rentrer une aiguille dans un vieux disque </a:t>
            </a:r>
          </a:p>
          <a:p>
            <a:pPr algn="ctr">
              <a:buFont typeface="Arial" pitchFamily="34" charset="0"/>
              <a:buNone/>
            </a:pPr>
            <a:r>
              <a:rPr lang="fr-FR" sz="2600" b="1" dirty="0" smtClean="0">
                <a:solidFill>
                  <a:srgbClr val="FF0000"/>
                </a:solidFill>
              </a:rPr>
              <a:t>_</a:t>
            </a:r>
            <a:endParaRPr lang="fr-FR" sz="2600" dirty="0" smtClean="0"/>
          </a:p>
          <a:p>
            <a:pPr>
              <a:buFont typeface="Arial" pitchFamily="34" charset="0"/>
              <a:buNone/>
            </a:pPr>
            <a:r>
              <a:rPr lang="fr-FR" sz="2800" dirty="0" smtClean="0"/>
              <a:t>Des faits divers semblables à des tragédies grecques</a:t>
            </a:r>
          </a:p>
          <a:p>
            <a:pPr algn="ctr">
              <a:buFont typeface="Arial" pitchFamily="34" charset="0"/>
              <a:buNone/>
            </a:pPr>
            <a:r>
              <a:rPr lang="fr-FR" sz="2800" b="1" dirty="0" smtClean="0">
                <a:solidFill>
                  <a:srgbClr val="FF0000"/>
                </a:solidFill>
              </a:rPr>
              <a:t>_</a:t>
            </a:r>
            <a:endParaRPr lang="fr-FR" sz="2800" dirty="0" smtClean="0"/>
          </a:p>
          <a:p>
            <a:pPr>
              <a:buFont typeface="Arial" pitchFamily="34" charset="0"/>
              <a:buNone/>
            </a:pPr>
            <a:r>
              <a:rPr lang="fr-FR" sz="2800" dirty="0" smtClean="0"/>
              <a:t>J’ai tout perdu : mes vêtements, ma maison, ma famille.</a:t>
            </a:r>
          </a:p>
          <a:p>
            <a:pPr algn="ctr">
              <a:buFont typeface="Arial" pitchFamily="34" charset="0"/>
              <a:buNone/>
            </a:pPr>
            <a:r>
              <a:rPr lang="fr-FR" sz="3000" b="1" dirty="0" smtClean="0">
                <a:solidFill>
                  <a:srgbClr val="FF0000"/>
                </a:solidFill>
              </a:rPr>
              <a:t>_</a:t>
            </a:r>
            <a:endParaRPr lang="fr-FR" sz="3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0"/>
            <a:ext cx="10972800" cy="1143000"/>
          </a:xfrm>
        </p:spPr>
        <p:txBody>
          <a:bodyPr>
            <a:normAutofit fontScale="90000"/>
          </a:bodyPr>
          <a:lstStyle/>
          <a:p>
            <a:r>
              <a:rPr lang="fr-FR" b="1" dirty="0" smtClean="0"/>
              <a:t>Réponses</a:t>
            </a:r>
            <a:r>
              <a:rPr lang="fr-FR" dirty="0" smtClean="0"/>
              <a:t/>
            </a:r>
            <a:br>
              <a:rPr lang="fr-FR" dirty="0" smtClean="0"/>
            </a:br>
            <a:r>
              <a:rPr lang="fr-FR" dirty="0" smtClean="0"/>
              <a:t>(</a:t>
            </a:r>
            <a:r>
              <a:rPr lang="fr-FR" sz="3600" dirty="0" smtClean="0">
                <a:solidFill>
                  <a:srgbClr val="FF0000"/>
                </a:solidFill>
              </a:rPr>
              <a:t>m</a:t>
            </a:r>
            <a:r>
              <a:rPr lang="fr-FR" sz="3600" dirty="0" smtClean="0"/>
              <a:t>étaphore</a:t>
            </a:r>
            <a:r>
              <a:rPr lang="fr-FR" sz="3600" dirty="0"/>
              <a:t>, </a:t>
            </a:r>
            <a:r>
              <a:rPr lang="fr-FR" sz="3600" dirty="0">
                <a:solidFill>
                  <a:srgbClr val="FF0000"/>
                </a:solidFill>
              </a:rPr>
              <a:t>c</a:t>
            </a:r>
            <a:r>
              <a:rPr lang="fr-FR" sz="3600" dirty="0"/>
              <a:t>omparaison, </a:t>
            </a:r>
            <a:r>
              <a:rPr lang="fr-FR" sz="3600" dirty="0">
                <a:solidFill>
                  <a:srgbClr val="FF0000"/>
                </a:solidFill>
              </a:rPr>
              <a:t>a</a:t>
            </a:r>
            <a:r>
              <a:rPr lang="fr-FR" sz="3600" dirty="0"/>
              <a:t>ntithèse </a:t>
            </a:r>
            <a:r>
              <a:rPr lang="fr-FR" sz="3600" dirty="0" smtClean="0"/>
              <a:t>ou </a:t>
            </a:r>
            <a:r>
              <a:rPr lang="fr-FR" sz="3600" dirty="0" smtClean="0">
                <a:solidFill>
                  <a:srgbClr val="FF0000"/>
                </a:solidFill>
              </a:rPr>
              <a:t>g</a:t>
            </a:r>
            <a:r>
              <a:rPr lang="fr-FR" sz="3600" dirty="0" smtClean="0"/>
              <a:t>radation ?) </a:t>
            </a:r>
            <a:endParaRPr lang="fr-FR" dirty="0"/>
          </a:p>
        </p:txBody>
      </p:sp>
      <p:sp>
        <p:nvSpPr>
          <p:cNvPr id="4" name="Espace réservé du contenu 2"/>
          <p:cNvSpPr txBox="1">
            <a:spLocks/>
          </p:cNvSpPr>
          <p:nvPr/>
        </p:nvSpPr>
        <p:spPr>
          <a:xfrm>
            <a:off x="911424" y="1384176"/>
            <a:ext cx="10814992" cy="535719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fr-FR" sz="2600" dirty="0" smtClean="0"/>
              <a:t>La planète est une poubelle</a:t>
            </a:r>
          </a:p>
          <a:p>
            <a:pPr algn="ctr">
              <a:buFont typeface="Arial" pitchFamily="34" charset="0"/>
              <a:buNone/>
            </a:pPr>
            <a:r>
              <a:rPr lang="fr-FR" sz="3500" b="1" dirty="0" smtClean="0">
                <a:solidFill>
                  <a:srgbClr val="FF0000"/>
                </a:solidFill>
              </a:rPr>
              <a:t>métaphore</a:t>
            </a:r>
            <a:endParaRPr lang="fr-FR" dirty="0" smtClean="0"/>
          </a:p>
          <a:p>
            <a:pPr>
              <a:buFont typeface="Arial" pitchFamily="34" charset="0"/>
              <a:buNone/>
            </a:pPr>
            <a:r>
              <a:rPr lang="fr-FR" sz="2600" dirty="0" smtClean="0"/>
              <a:t>Vous aimez votre café noir et vos dents blanches</a:t>
            </a:r>
            <a:endParaRPr lang="fr-FR" dirty="0" smtClean="0"/>
          </a:p>
          <a:p>
            <a:pPr algn="ctr">
              <a:buFont typeface="Arial" pitchFamily="34" charset="0"/>
              <a:buNone/>
            </a:pPr>
            <a:r>
              <a:rPr lang="fr-FR" b="1" dirty="0" smtClean="0">
                <a:solidFill>
                  <a:srgbClr val="FF0000"/>
                </a:solidFill>
              </a:rPr>
              <a:t>antithèse</a:t>
            </a:r>
            <a:endParaRPr lang="fr-FR" b="1" dirty="0" smtClean="0"/>
          </a:p>
          <a:p>
            <a:pPr>
              <a:buFont typeface="Arial" pitchFamily="34" charset="0"/>
              <a:buNone/>
            </a:pPr>
            <a:r>
              <a:rPr lang="fr-FR" sz="2600" dirty="0" smtClean="0"/>
              <a:t>Revenir d’exil comporte des risques </a:t>
            </a:r>
          </a:p>
          <a:p>
            <a:pPr>
              <a:buFont typeface="Arial" pitchFamily="34" charset="0"/>
              <a:buNone/>
            </a:pPr>
            <a:r>
              <a:rPr lang="fr-FR" sz="2600" dirty="0" smtClean="0"/>
              <a:t>Comme rentrer une aiguille dans un vieux disque </a:t>
            </a:r>
          </a:p>
          <a:p>
            <a:pPr algn="ctr">
              <a:buFont typeface="Arial" pitchFamily="34" charset="0"/>
              <a:buNone/>
            </a:pPr>
            <a:r>
              <a:rPr lang="fr-FR" sz="2600" b="1" dirty="0" smtClean="0">
                <a:solidFill>
                  <a:srgbClr val="FF0000"/>
                </a:solidFill>
              </a:rPr>
              <a:t>comparaison</a:t>
            </a:r>
            <a:endParaRPr lang="fr-FR" sz="2600" dirty="0" smtClean="0"/>
          </a:p>
          <a:p>
            <a:pPr>
              <a:buFont typeface="Arial" pitchFamily="34" charset="0"/>
              <a:buNone/>
            </a:pPr>
            <a:r>
              <a:rPr lang="fr-FR" sz="2800" dirty="0" smtClean="0"/>
              <a:t>Des faits divers semblables à des tragédies grecques</a:t>
            </a:r>
          </a:p>
          <a:p>
            <a:pPr algn="ctr">
              <a:buFont typeface="Arial" pitchFamily="34" charset="0"/>
              <a:buNone/>
            </a:pPr>
            <a:r>
              <a:rPr lang="fr-FR" sz="2800" b="1" dirty="0" smtClean="0">
                <a:solidFill>
                  <a:srgbClr val="FF0000"/>
                </a:solidFill>
              </a:rPr>
              <a:t>comparaison</a:t>
            </a:r>
            <a:endParaRPr lang="fr-FR" sz="2800" dirty="0" smtClean="0"/>
          </a:p>
          <a:p>
            <a:pPr>
              <a:buFont typeface="Arial" pitchFamily="34" charset="0"/>
              <a:buNone/>
            </a:pPr>
            <a:r>
              <a:rPr lang="fr-FR" sz="2800" dirty="0" smtClean="0"/>
              <a:t>J’ai tout perdu : mes vêtements, ma maison, ma famille.</a:t>
            </a:r>
          </a:p>
          <a:p>
            <a:pPr algn="ctr">
              <a:buFont typeface="Arial" pitchFamily="34" charset="0"/>
              <a:buNone/>
            </a:pPr>
            <a:r>
              <a:rPr lang="fr-FR" sz="3000" b="1" dirty="0" smtClean="0">
                <a:solidFill>
                  <a:srgbClr val="FF0000"/>
                </a:solidFill>
              </a:rPr>
              <a:t>gradation</a:t>
            </a:r>
            <a:endParaRPr lang="fr-FR" sz="3000" b="1" dirty="0"/>
          </a:p>
        </p:txBody>
      </p:sp>
    </p:spTree>
    <p:extLst>
      <p:ext uri="{BB962C8B-B14F-4D97-AF65-F5344CB8AC3E}">
        <p14:creationId xmlns:p14="http://schemas.microsoft.com/office/powerpoint/2010/main" val="3491760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0"/>
            <a:ext cx="10972800" cy="1143000"/>
          </a:xfrm>
        </p:spPr>
        <p:txBody>
          <a:bodyPr>
            <a:normAutofit fontScale="90000"/>
          </a:bodyPr>
          <a:lstStyle/>
          <a:p>
            <a:r>
              <a:rPr lang="fr-FR" b="1" dirty="0" smtClean="0"/>
              <a:t>Quelle figure de style ?</a:t>
            </a:r>
            <a:r>
              <a:rPr lang="fr-FR" dirty="0" smtClean="0"/>
              <a:t/>
            </a:r>
            <a:br>
              <a:rPr lang="fr-FR" dirty="0" smtClean="0"/>
            </a:br>
            <a:r>
              <a:rPr lang="fr-FR" dirty="0" smtClean="0"/>
              <a:t>(</a:t>
            </a:r>
            <a:r>
              <a:rPr lang="fr-FR" sz="3600" dirty="0" smtClean="0">
                <a:solidFill>
                  <a:srgbClr val="FF0000"/>
                </a:solidFill>
              </a:rPr>
              <a:t>m</a:t>
            </a:r>
            <a:r>
              <a:rPr lang="fr-FR" sz="3600" dirty="0" smtClean="0"/>
              <a:t>étaphore</a:t>
            </a:r>
            <a:r>
              <a:rPr lang="fr-FR" sz="3600" dirty="0"/>
              <a:t>, </a:t>
            </a:r>
            <a:r>
              <a:rPr lang="fr-FR" sz="3600" dirty="0">
                <a:solidFill>
                  <a:srgbClr val="FF0000"/>
                </a:solidFill>
              </a:rPr>
              <a:t>c</a:t>
            </a:r>
            <a:r>
              <a:rPr lang="fr-FR" sz="3600" dirty="0"/>
              <a:t>omparaison, </a:t>
            </a:r>
            <a:r>
              <a:rPr lang="fr-FR" sz="3600" dirty="0">
                <a:solidFill>
                  <a:srgbClr val="FF0000"/>
                </a:solidFill>
              </a:rPr>
              <a:t>a</a:t>
            </a:r>
            <a:r>
              <a:rPr lang="fr-FR" sz="3600" dirty="0"/>
              <a:t>ntithèse </a:t>
            </a:r>
            <a:r>
              <a:rPr lang="fr-FR" sz="3600" dirty="0" smtClean="0"/>
              <a:t>ou </a:t>
            </a:r>
            <a:r>
              <a:rPr lang="fr-FR" sz="3600" dirty="0" smtClean="0">
                <a:solidFill>
                  <a:srgbClr val="FF0000"/>
                </a:solidFill>
              </a:rPr>
              <a:t>g</a:t>
            </a:r>
            <a:r>
              <a:rPr lang="fr-FR" sz="3600" dirty="0" smtClean="0"/>
              <a:t>radation ?) </a:t>
            </a:r>
            <a:endParaRPr lang="fr-FR" dirty="0"/>
          </a:p>
        </p:txBody>
      </p:sp>
      <p:sp>
        <p:nvSpPr>
          <p:cNvPr id="4" name="Espace réservé du contenu 2"/>
          <p:cNvSpPr txBox="1">
            <a:spLocks/>
          </p:cNvSpPr>
          <p:nvPr/>
        </p:nvSpPr>
        <p:spPr>
          <a:xfrm>
            <a:off x="1487488" y="1268760"/>
            <a:ext cx="9289032" cy="547260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fr-FR" sz="3000" dirty="0" smtClean="0"/>
              <a:t>Quand </a:t>
            </a:r>
            <a:r>
              <a:rPr lang="fr-FR" sz="3000" dirty="0"/>
              <a:t>vos proches sont loin.</a:t>
            </a:r>
          </a:p>
          <a:p>
            <a:pPr>
              <a:buNone/>
            </a:pPr>
            <a:endParaRPr lang="fr-FR" sz="3000" dirty="0" smtClean="0"/>
          </a:p>
          <a:p>
            <a:pPr>
              <a:buNone/>
            </a:pPr>
            <a:r>
              <a:rPr lang="fr-FR" sz="3000" dirty="0" smtClean="0"/>
              <a:t>Je </a:t>
            </a:r>
            <a:r>
              <a:rPr lang="fr-FR" sz="3000" dirty="0"/>
              <a:t>l’aime un peu, beaucoup, passionnément.</a:t>
            </a:r>
          </a:p>
          <a:p>
            <a:pPr>
              <a:buNone/>
            </a:pPr>
            <a:endParaRPr lang="fr-FR" sz="3000" dirty="0"/>
          </a:p>
          <a:p>
            <a:pPr>
              <a:buNone/>
            </a:pPr>
            <a:r>
              <a:rPr lang="fr-FR" sz="3000" dirty="0"/>
              <a:t>Ô beauté? Ton regard, infernal et divin,</a:t>
            </a:r>
          </a:p>
          <a:p>
            <a:pPr>
              <a:buNone/>
            </a:pPr>
            <a:r>
              <a:rPr lang="fr-FR" sz="3000" dirty="0"/>
              <a:t>Verse confusément le bienfait et le crime (</a:t>
            </a:r>
            <a:r>
              <a:rPr lang="fr-FR" sz="3000" dirty="0" smtClean="0"/>
              <a:t>Baudelaire), </a:t>
            </a:r>
            <a:endParaRPr lang="fr-FR" sz="3000" dirty="0"/>
          </a:p>
          <a:p>
            <a:pPr>
              <a:buNone/>
            </a:pPr>
            <a:endParaRPr lang="fr-FR" sz="3000" dirty="0"/>
          </a:p>
          <a:p>
            <a:pPr>
              <a:buNone/>
            </a:pPr>
            <a:r>
              <a:rPr lang="fr-FR" sz="3000" dirty="0"/>
              <a:t>Je suis d’la mauvaise herbe</a:t>
            </a:r>
          </a:p>
          <a:p>
            <a:pPr>
              <a:buNone/>
            </a:pPr>
            <a:r>
              <a:rPr lang="fr-FR" sz="3000" dirty="0"/>
              <a:t>Braves gens, braves gens</a:t>
            </a:r>
          </a:p>
          <a:p>
            <a:pPr>
              <a:buNone/>
            </a:pPr>
            <a:r>
              <a:rPr lang="fr-FR" sz="3000" dirty="0"/>
              <a:t>C’est pas moi qu’on rumine</a:t>
            </a:r>
          </a:p>
          <a:p>
            <a:pPr>
              <a:buNone/>
            </a:pPr>
            <a:r>
              <a:rPr lang="fr-FR" sz="3000" dirty="0"/>
              <a:t>Je pousse en liberté</a:t>
            </a:r>
          </a:p>
          <a:p>
            <a:pPr>
              <a:buNone/>
            </a:pPr>
            <a:r>
              <a:rPr lang="fr-FR" sz="3000" dirty="0"/>
              <a:t>Dans les jardins mal fréquentés</a:t>
            </a:r>
          </a:p>
          <a:p>
            <a:pPr algn="r">
              <a:buNone/>
            </a:pPr>
            <a:r>
              <a:rPr lang="fr-FR" sz="3000" dirty="0"/>
              <a:t>Georges Brassens,</a:t>
            </a:r>
          </a:p>
          <a:p>
            <a:pPr algn="r">
              <a:buNone/>
            </a:pPr>
            <a:r>
              <a:rPr lang="fr-FR" sz="3000" i="1" dirty="0"/>
              <a:t>La mauvaise herbe</a:t>
            </a:r>
          </a:p>
          <a:p>
            <a:pPr>
              <a:buNone/>
            </a:pPr>
            <a:endParaRPr lang="fr-FR" sz="3000" dirty="0"/>
          </a:p>
          <a:p>
            <a:pPr>
              <a:buFont typeface="Arial" pitchFamily="34" charset="0"/>
              <a:buNone/>
            </a:pPr>
            <a:endParaRPr lang="fr-FR" sz="3000" b="1" dirty="0"/>
          </a:p>
        </p:txBody>
      </p:sp>
    </p:spTree>
    <p:extLst>
      <p:ext uri="{BB962C8B-B14F-4D97-AF65-F5344CB8AC3E}">
        <p14:creationId xmlns:p14="http://schemas.microsoft.com/office/powerpoint/2010/main" val="300005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0"/>
            <a:ext cx="10972800" cy="1143000"/>
          </a:xfrm>
        </p:spPr>
        <p:txBody>
          <a:bodyPr>
            <a:normAutofit fontScale="90000"/>
          </a:bodyPr>
          <a:lstStyle/>
          <a:p>
            <a:r>
              <a:rPr lang="fr-FR" b="1" dirty="0" smtClean="0"/>
              <a:t>Réponses</a:t>
            </a:r>
            <a:r>
              <a:rPr lang="fr-FR" dirty="0" smtClean="0"/>
              <a:t/>
            </a:r>
            <a:br>
              <a:rPr lang="fr-FR" dirty="0" smtClean="0"/>
            </a:br>
            <a:r>
              <a:rPr lang="fr-FR" dirty="0" smtClean="0"/>
              <a:t>(</a:t>
            </a:r>
            <a:r>
              <a:rPr lang="fr-FR" sz="3600" dirty="0" smtClean="0">
                <a:solidFill>
                  <a:srgbClr val="FF0000"/>
                </a:solidFill>
              </a:rPr>
              <a:t>m</a:t>
            </a:r>
            <a:r>
              <a:rPr lang="fr-FR" sz="3600" dirty="0" smtClean="0"/>
              <a:t>étaphore</a:t>
            </a:r>
            <a:r>
              <a:rPr lang="fr-FR" sz="3600" dirty="0"/>
              <a:t>, </a:t>
            </a:r>
            <a:r>
              <a:rPr lang="fr-FR" sz="3600" dirty="0">
                <a:solidFill>
                  <a:srgbClr val="FF0000"/>
                </a:solidFill>
              </a:rPr>
              <a:t>c</a:t>
            </a:r>
            <a:r>
              <a:rPr lang="fr-FR" sz="3600" dirty="0"/>
              <a:t>omparaison, </a:t>
            </a:r>
            <a:r>
              <a:rPr lang="fr-FR" sz="3600" dirty="0">
                <a:solidFill>
                  <a:srgbClr val="FF0000"/>
                </a:solidFill>
              </a:rPr>
              <a:t>a</a:t>
            </a:r>
            <a:r>
              <a:rPr lang="fr-FR" sz="3600" dirty="0"/>
              <a:t>ntithèse </a:t>
            </a:r>
            <a:r>
              <a:rPr lang="fr-FR" sz="3600" dirty="0" smtClean="0"/>
              <a:t>ou </a:t>
            </a:r>
            <a:r>
              <a:rPr lang="fr-FR" sz="3600" dirty="0" smtClean="0">
                <a:solidFill>
                  <a:srgbClr val="FF0000"/>
                </a:solidFill>
              </a:rPr>
              <a:t>g</a:t>
            </a:r>
            <a:r>
              <a:rPr lang="fr-FR" sz="3600" dirty="0" smtClean="0"/>
              <a:t>radation ?) </a:t>
            </a:r>
            <a:endParaRPr lang="fr-FR" dirty="0"/>
          </a:p>
        </p:txBody>
      </p:sp>
      <p:sp>
        <p:nvSpPr>
          <p:cNvPr id="5" name="Espace réservé du contenu 2"/>
          <p:cNvSpPr txBox="1">
            <a:spLocks/>
          </p:cNvSpPr>
          <p:nvPr/>
        </p:nvSpPr>
        <p:spPr>
          <a:xfrm>
            <a:off x="623392" y="1384176"/>
            <a:ext cx="11103024" cy="528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fr-FR" sz="1600" b="1" dirty="0" smtClean="0"/>
              <a:t>Quand </a:t>
            </a:r>
            <a:r>
              <a:rPr lang="fr-FR" sz="1600" b="1" dirty="0"/>
              <a:t>vos </a:t>
            </a:r>
            <a:r>
              <a:rPr lang="fr-FR" sz="1600" b="1" u="sng" dirty="0"/>
              <a:t>proches</a:t>
            </a:r>
            <a:r>
              <a:rPr lang="fr-FR" sz="1600" b="1" dirty="0"/>
              <a:t> sont </a:t>
            </a:r>
            <a:r>
              <a:rPr lang="fr-FR" sz="1600" b="1" u="sng" dirty="0"/>
              <a:t>loin</a:t>
            </a:r>
            <a:r>
              <a:rPr lang="fr-FR" sz="1600" b="1" dirty="0"/>
              <a:t>.</a:t>
            </a:r>
          </a:p>
          <a:p>
            <a:pPr>
              <a:buNone/>
            </a:pPr>
            <a:r>
              <a:rPr lang="fr-FR" sz="1600" dirty="0" smtClean="0"/>
              <a:t>		</a:t>
            </a:r>
            <a:r>
              <a:rPr lang="fr-FR" sz="1600" b="1" dirty="0" smtClean="0">
                <a:solidFill>
                  <a:srgbClr val="FF0000"/>
                </a:solidFill>
              </a:rPr>
              <a:t>antithèse</a:t>
            </a:r>
            <a:r>
              <a:rPr lang="fr-FR" sz="1600" dirty="0" smtClean="0"/>
              <a:t> </a:t>
            </a:r>
            <a:endParaRPr lang="fr-FR" sz="1600" dirty="0"/>
          </a:p>
          <a:p>
            <a:pPr>
              <a:buNone/>
            </a:pPr>
            <a:r>
              <a:rPr lang="fr-FR" sz="1600" b="1" dirty="0"/>
              <a:t>Je l’aime un </a:t>
            </a:r>
            <a:r>
              <a:rPr lang="fr-FR" sz="1600" b="1" u="sng" dirty="0"/>
              <a:t>peu</a:t>
            </a:r>
            <a:r>
              <a:rPr lang="fr-FR" sz="1600" b="1" dirty="0"/>
              <a:t>, </a:t>
            </a:r>
            <a:r>
              <a:rPr lang="fr-FR" sz="1600" b="1" u="sng" dirty="0"/>
              <a:t>beaucoup</a:t>
            </a:r>
            <a:r>
              <a:rPr lang="fr-FR" sz="1600" b="1" dirty="0"/>
              <a:t>, </a:t>
            </a:r>
            <a:r>
              <a:rPr lang="fr-FR" sz="1600" b="1" u="sng" dirty="0"/>
              <a:t>passionnément</a:t>
            </a:r>
            <a:r>
              <a:rPr lang="fr-FR" sz="1600" b="1" dirty="0"/>
              <a:t>.</a:t>
            </a:r>
          </a:p>
          <a:p>
            <a:pPr>
              <a:buNone/>
            </a:pPr>
            <a:r>
              <a:rPr lang="fr-FR" sz="1600" dirty="0" smtClean="0"/>
              <a:t>		</a:t>
            </a:r>
            <a:r>
              <a:rPr lang="fr-FR" sz="1600" b="1" dirty="0" smtClean="0">
                <a:solidFill>
                  <a:srgbClr val="FF0000"/>
                </a:solidFill>
              </a:rPr>
              <a:t>gradation </a:t>
            </a:r>
            <a:r>
              <a:rPr lang="fr-FR" sz="1600" b="1" dirty="0">
                <a:solidFill>
                  <a:srgbClr val="FF0000"/>
                </a:solidFill>
              </a:rPr>
              <a:t>ascendante </a:t>
            </a:r>
            <a:r>
              <a:rPr lang="fr-FR" sz="1600" dirty="0"/>
              <a:t>: </a:t>
            </a:r>
            <a:r>
              <a:rPr lang="fr-FR" sz="1600" dirty="0" smtClean="0"/>
              <a:t>des </a:t>
            </a:r>
            <a:r>
              <a:rPr lang="fr-FR" sz="1600" dirty="0"/>
              <a:t>termes selon un ordre </a:t>
            </a:r>
            <a:r>
              <a:rPr lang="fr-FR" sz="1600" dirty="0" smtClean="0"/>
              <a:t>croissant</a:t>
            </a:r>
            <a:r>
              <a:rPr lang="fr-FR" sz="1600" dirty="0"/>
              <a:t>, du plus faible (un peu) au plus fort (passionnément).</a:t>
            </a:r>
          </a:p>
          <a:p>
            <a:pPr>
              <a:buNone/>
            </a:pPr>
            <a:r>
              <a:rPr lang="fr-FR" sz="1600" b="1" dirty="0" smtClean="0"/>
              <a:t>Ô </a:t>
            </a:r>
            <a:r>
              <a:rPr lang="fr-FR" sz="1600" b="1" dirty="0"/>
              <a:t>beauté? Ton </a:t>
            </a:r>
            <a:r>
              <a:rPr lang="fr-FR" sz="1600" b="1" dirty="0">
                <a:solidFill>
                  <a:srgbClr val="7030A0"/>
                </a:solidFill>
              </a:rPr>
              <a:t>regard</a:t>
            </a:r>
            <a:r>
              <a:rPr lang="fr-FR" sz="1600" b="1" dirty="0"/>
              <a:t>, </a:t>
            </a:r>
            <a:r>
              <a:rPr lang="fr-FR" sz="1600" b="1" dirty="0">
                <a:solidFill>
                  <a:schemeClr val="tx2">
                    <a:lumMod val="60000"/>
                    <a:lumOff val="40000"/>
                  </a:schemeClr>
                </a:solidFill>
              </a:rPr>
              <a:t>infernal</a:t>
            </a:r>
            <a:r>
              <a:rPr lang="fr-FR" sz="1600" b="1" dirty="0"/>
              <a:t> et </a:t>
            </a:r>
            <a:r>
              <a:rPr lang="fr-FR" sz="1600" b="1" dirty="0">
                <a:solidFill>
                  <a:srgbClr val="FF0000"/>
                </a:solidFill>
              </a:rPr>
              <a:t>divin</a:t>
            </a:r>
            <a:r>
              <a:rPr lang="fr-FR" sz="1600" b="1" dirty="0"/>
              <a:t>,</a:t>
            </a:r>
          </a:p>
          <a:p>
            <a:pPr>
              <a:buNone/>
            </a:pPr>
            <a:r>
              <a:rPr lang="fr-FR" sz="1600" b="1" dirty="0">
                <a:solidFill>
                  <a:srgbClr val="7030A0"/>
                </a:solidFill>
              </a:rPr>
              <a:t>Verse</a:t>
            </a:r>
            <a:r>
              <a:rPr lang="fr-FR" sz="1600" b="1" dirty="0"/>
              <a:t> confusément le </a:t>
            </a:r>
            <a:r>
              <a:rPr lang="fr-FR" sz="1600" b="1" dirty="0">
                <a:solidFill>
                  <a:schemeClr val="tx2">
                    <a:lumMod val="60000"/>
                    <a:lumOff val="40000"/>
                  </a:schemeClr>
                </a:solidFill>
              </a:rPr>
              <a:t>bienfait</a:t>
            </a:r>
            <a:r>
              <a:rPr lang="fr-FR" sz="1600" b="1" dirty="0"/>
              <a:t> et le </a:t>
            </a:r>
            <a:r>
              <a:rPr lang="fr-FR" sz="1600" b="1" dirty="0">
                <a:solidFill>
                  <a:srgbClr val="FF0000"/>
                </a:solidFill>
              </a:rPr>
              <a:t>crime</a:t>
            </a:r>
            <a:r>
              <a:rPr lang="fr-FR" sz="1600" b="1" dirty="0"/>
              <a:t> (Baudelaire, </a:t>
            </a:r>
          </a:p>
          <a:p>
            <a:pPr>
              <a:buNone/>
            </a:pPr>
            <a:r>
              <a:rPr lang="fr-FR" sz="1600" dirty="0" smtClean="0"/>
              <a:t>		Cet </a:t>
            </a:r>
            <a:r>
              <a:rPr lang="fr-FR" sz="1600" dirty="0"/>
              <a:t>exemple présente deux antithèses, parce qu’on rapproche les expressions contraires suivantes :</a:t>
            </a:r>
          </a:p>
          <a:p>
            <a:pPr>
              <a:buNone/>
            </a:pPr>
            <a:r>
              <a:rPr lang="fr-FR" sz="1600" dirty="0"/>
              <a:t>    </a:t>
            </a:r>
            <a:r>
              <a:rPr lang="fr-FR" sz="1600" dirty="0" smtClean="0"/>
              <a:t>		</a:t>
            </a:r>
            <a:r>
              <a:rPr lang="fr-FR" sz="1600" dirty="0" smtClean="0">
                <a:solidFill>
                  <a:srgbClr val="0070C0"/>
                </a:solidFill>
              </a:rPr>
              <a:t>infernal</a:t>
            </a:r>
            <a:r>
              <a:rPr lang="fr-FR" sz="1600" dirty="0" smtClean="0"/>
              <a:t> </a:t>
            </a:r>
            <a:r>
              <a:rPr lang="fr-FR" sz="1600" dirty="0"/>
              <a:t>et </a:t>
            </a:r>
            <a:r>
              <a:rPr lang="fr-FR" sz="1600" dirty="0">
                <a:solidFill>
                  <a:srgbClr val="FF0000"/>
                </a:solidFill>
              </a:rPr>
              <a:t>divin</a:t>
            </a:r>
            <a:r>
              <a:rPr lang="fr-FR" sz="1600" dirty="0"/>
              <a:t>;    </a:t>
            </a:r>
            <a:r>
              <a:rPr lang="fr-FR" sz="1600" dirty="0">
                <a:solidFill>
                  <a:srgbClr val="0070C0"/>
                </a:solidFill>
              </a:rPr>
              <a:t>bienfait</a:t>
            </a:r>
            <a:r>
              <a:rPr lang="fr-FR" sz="1600" dirty="0"/>
              <a:t> et </a:t>
            </a:r>
            <a:r>
              <a:rPr lang="fr-FR" sz="1600" dirty="0">
                <a:solidFill>
                  <a:srgbClr val="FF0000"/>
                </a:solidFill>
              </a:rPr>
              <a:t>crime</a:t>
            </a:r>
            <a:r>
              <a:rPr lang="fr-FR" sz="1600" dirty="0"/>
              <a:t>.</a:t>
            </a:r>
          </a:p>
          <a:p>
            <a:pPr>
              <a:buNone/>
            </a:pPr>
            <a:r>
              <a:rPr lang="fr-FR" sz="1600" dirty="0" smtClean="0"/>
              <a:t>		Cet </a:t>
            </a:r>
            <a:r>
              <a:rPr lang="fr-FR" sz="1600" dirty="0"/>
              <a:t>exemple présente aussi une </a:t>
            </a:r>
            <a:r>
              <a:rPr lang="fr-FR" sz="1600" dirty="0">
                <a:solidFill>
                  <a:srgbClr val="7030A0"/>
                </a:solidFill>
              </a:rPr>
              <a:t>métaphore</a:t>
            </a:r>
            <a:r>
              <a:rPr lang="fr-FR" sz="1600" dirty="0"/>
              <a:t> (le </a:t>
            </a:r>
            <a:r>
              <a:rPr lang="fr-FR" sz="1600" dirty="0">
                <a:solidFill>
                  <a:srgbClr val="7030A0"/>
                </a:solidFill>
              </a:rPr>
              <a:t>regard</a:t>
            </a:r>
            <a:r>
              <a:rPr lang="fr-FR" sz="1600" dirty="0"/>
              <a:t> qui </a:t>
            </a:r>
            <a:r>
              <a:rPr lang="fr-FR" sz="1600" dirty="0">
                <a:solidFill>
                  <a:srgbClr val="7030A0"/>
                </a:solidFill>
              </a:rPr>
              <a:t>verse</a:t>
            </a:r>
            <a:r>
              <a:rPr lang="fr-FR" sz="1600" dirty="0"/>
              <a:t>), mais les antithèses ressortent davantage.</a:t>
            </a:r>
          </a:p>
          <a:p>
            <a:pPr>
              <a:buNone/>
            </a:pPr>
            <a:r>
              <a:rPr lang="fr-FR" sz="1600" b="1" dirty="0" smtClean="0"/>
              <a:t>Je </a:t>
            </a:r>
            <a:r>
              <a:rPr lang="fr-FR" sz="1600" b="1" dirty="0"/>
              <a:t>suis d’la </a:t>
            </a:r>
            <a:r>
              <a:rPr lang="fr-FR" sz="1600" b="1" u="sng" dirty="0"/>
              <a:t>mauvaise herbe</a:t>
            </a:r>
          </a:p>
          <a:p>
            <a:pPr>
              <a:buNone/>
            </a:pPr>
            <a:r>
              <a:rPr lang="fr-FR" sz="1600" b="1" dirty="0"/>
              <a:t>Braves gens, braves gens</a:t>
            </a:r>
          </a:p>
          <a:p>
            <a:pPr>
              <a:buNone/>
            </a:pPr>
            <a:r>
              <a:rPr lang="fr-FR" sz="1600" b="1" dirty="0"/>
              <a:t>C’est pas moi qu’on </a:t>
            </a:r>
            <a:r>
              <a:rPr lang="fr-FR" sz="1600" b="1" u="sng" dirty="0"/>
              <a:t>rumine</a:t>
            </a:r>
          </a:p>
          <a:p>
            <a:pPr>
              <a:buNone/>
            </a:pPr>
            <a:r>
              <a:rPr lang="fr-FR" sz="1600" b="1" dirty="0"/>
              <a:t>Je </a:t>
            </a:r>
            <a:r>
              <a:rPr lang="fr-FR" sz="1600" b="1" u="sng" dirty="0"/>
              <a:t>pousse</a:t>
            </a:r>
            <a:r>
              <a:rPr lang="fr-FR" sz="1600" b="1" dirty="0"/>
              <a:t> en liberté</a:t>
            </a:r>
          </a:p>
          <a:p>
            <a:pPr>
              <a:buNone/>
            </a:pPr>
            <a:r>
              <a:rPr lang="fr-FR" sz="1600" b="1" dirty="0"/>
              <a:t>Dans les </a:t>
            </a:r>
            <a:r>
              <a:rPr lang="fr-FR" sz="1600" b="1" u="sng" dirty="0"/>
              <a:t>jardins</a:t>
            </a:r>
            <a:r>
              <a:rPr lang="fr-FR" sz="1600" b="1" dirty="0"/>
              <a:t> mal fréquentés</a:t>
            </a:r>
          </a:p>
          <a:p>
            <a:pPr>
              <a:buNone/>
            </a:pPr>
            <a:r>
              <a:rPr lang="fr-FR" sz="1600" b="1" dirty="0" smtClean="0">
                <a:solidFill>
                  <a:srgbClr val="FF0000"/>
                </a:solidFill>
              </a:rPr>
              <a:t>		métaphore</a:t>
            </a:r>
            <a:r>
              <a:rPr lang="fr-FR" sz="1600" dirty="0"/>
              <a:t>, parce que l’auteur établit un parallèle entre lui et de la mauvaise herbe sans terme </a:t>
            </a:r>
            <a:r>
              <a:rPr lang="fr-FR" sz="1600" dirty="0" smtClean="0"/>
              <a:t>de </a:t>
            </a:r>
            <a:r>
              <a:rPr lang="fr-FR" sz="1600" dirty="0"/>
              <a:t>comparaison </a:t>
            </a:r>
            <a:endParaRPr lang="fr-FR" sz="1600" dirty="0" smtClean="0"/>
          </a:p>
          <a:p>
            <a:pPr>
              <a:buNone/>
            </a:pPr>
            <a:r>
              <a:rPr lang="fr-FR" sz="1600" dirty="0" smtClean="0"/>
              <a:t>		(</a:t>
            </a:r>
            <a:r>
              <a:rPr lang="fr-FR" sz="1600" dirty="0"/>
              <a:t>comme, tel que, ainsi que</a:t>
            </a:r>
            <a:r>
              <a:rPr lang="fr-FR" sz="1600" dirty="0" smtClean="0"/>
              <a:t>...). </a:t>
            </a:r>
          </a:p>
          <a:p>
            <a:pPr>
              <a:buNone/>
            </a:pPr>
            <a:r>
              <a:rPr lang="fr-FR" sz="1600" dirty="0" smtClean="0"/>
              <a:t>		Cet </a:t>
            </a:r>
            <a:r>
              <a:rPr lang="fr-FR" sz="1600" dirty="0"/>
              <a:t>exemple </a:t>
            </a:r>
            <a:r>
              <a:rPr lang="fr-FR" sz="1600" dirty="0" smtClean="0"/>
              <a:t>est même </a:t>
            </a:r>
            <a:r>
              <a:rPr lang="fr-FR" sz="1600" dirty="0"/>
              <a:t>une </a:t>
            </a:r>
            <a:r>
              <a:rPr lang="fr-FR" sz="1600" b="1" dirty="0">
                <a:solidFill>
                  <a:srgbClr val="FF0000"/>
                </a:solidFill>
              </a:rPr>
              <a:t>métaphore filée </a:t>
            </a:r>
            <a:r>
              <a:rPr lang="fr-FR" sz="1600" dirty="0"/>
              <a:t>: l’auteur poursuit sur plusieurs lignes la métaphore de </a:t>
            </a:r>
            <a:r>
              <a:rPr lang="fr-FR" sz="1600" dirty="0" smtClean="0"/>
              <a:t>l’herbe; </a:t>
            </a:r>
          </a:p>
          <a:p>
            <a:pPr>
              <a:buNone/>
            </a:pPr>
            <a:r>
              <a:rPr lang="fr-FR" sz="1600" dirty="0"/>
              <a:t>	</a:t>
            </a:r>
            <a:r>
              <a:rPr lang="fr-FR" sz="1600" dirty="0" smtClean="0"/>
              <a:t>	il </a:t>
            </a:r>
            <a:r>
              <a:rPr lang="fr-FR" sz="1600" dirty="0"/>
              <a:t>la « file » en </a:t>
            </a:r>
            <a:r>
              <a:rPr lang="fr-FR" sz="1600" i="1" dirty="0"/>
              <a:t>une suite d'images </a:t>
            </a:r>
            <a:r>
              <a:rPr lang="fr-FR" sz="1600" dirty="0"/>
              <a:t>(rumine, pousse, jardin) </a:t>
            </a:r>
            <a:r>
              <a:rPr lang="fr-FR" sz="1600" dirty="0" smtClean="0"/>
              <a:t>du même champ lexical, autour du même thème.</a:t>
            </a:r>
            <a:endParaRPr lang="fr-FR" sz="1600" b="1" dirty="0"/>
          </a:p>
        </p:txBody>
      </p:sp>
    </p:spTree>
    <p:extLst>
      <p:ext uri="{BB962C8B-B14F-4D97-AF65-F5344CB8AC3E}">
        <p14:creationId xmlns:p14="http://schemas.microsoft.com/office/powerpoint/2010/main" val="422072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0"/>
            <a:ext cx="10972800" cy="1417638"/>
          </a:xfrm>
        </p:spPr>
        <p:txBody>
          <a:bodyPr>
            <a:normAutofit/>
          </a:bodyPr>
          <a:lstStyle/>
          <a:p>
            <a:r>
              <a:rPr lang="fr-FR" sz="3600" b="1" dirty="0" smtClean="0"/>
              <a:t>Définitions</a:t>
            </a:r>
            <a:r>
              <a:rPr lang="fr-FR" sz="3600" dirty="0" smtClean="0"/>
              <a:t/>
            </a:r>
            <a:br>
              <a:rPr lang="fr-FR" sz="3600" dirty="0" smtClean="0"/>
            </a:br>
            <a:r>
              <a:rPr lang="fr-FR" sz="3600" dirty="0" smtClean="0"/>
              <a:t>Hyperbole, euphémisme, personnification et parallélisme</a:t>
            </a:r>
            <a:endParaRPr lang="fr-FR" sz="3600" dirty="0"/>
          </a:p>
        </p:txBody>
      </p:sp>
      <p:sp>
        <p:nvSpPr>
          <p:cNvPr id="3" name="Espace réservé du contenu 2"/>
          <p:cNvSpPr>
            <a:spLocks noGrp="1"/>
          </p:cNvSpPr>
          <p:nvPr>
            <p:ph idx="1"/>
          </p:nvPr>
        </p:nvSpPr>
        <p:spPr>
          <a:xfrm>
            <a:off x="609600" y="1600201"/>
            <a:ext cx="10972800" cy="4925143"/>
          </a:xfrm>
        </p:spPr>
        <p:txBody>
          <a:bodyPr>
            <a:normAutofit fontScale="70000" lnSpcReduction="20000"/>
          </a:bodyPr>
          <a:lstStyle/>
          <a:p>
            <a:r>
              <a:rPr lang="fr-FR" b="1" dirty="0">
                <a:solidFill>
                  <a:srgbClr val="FF0000"/>
                </a:solidFill>
              </a:rPr>
              <a:t>Hyperbole</a:t>
            </a:r>
            <a:r>
              <a:rPr lang="fr-FR" dirty="0"/>
              <a:t> : Figure qui présente une nette exagération de la réalité.</a:t>
            </a:r>
          </a:p>
          <a:p>
            <a:r>
              <a:rPr lang="fr-FR" dirty="0" smtClean="0"/>
              <a:t>Ex</a:t>
            </a:r>
            <a:r>
              <a:rPr lang="fr-FR" dirty="0"/>
              <a:t>. : Avoir des tonnes de devoirs à faire.</a:t>
            </a:r>
          </a:p>
          <a:p>
            <a:endParaRPr lang="fr-FR" dirty="0"/>
          </a:p>
          <a:p>
            <a:r>
              <a:rPr lang="fr-FR" b="1" dirty="0">
                <a:solidFill>
                  <a:srgbClr val="FF0000"/>
                </a:solidFill>
              </a:rPr>
              <a:t>Euphémisme</a:t>
            </a:r>
            <a:r>
              <a:rPr lang="fr-FR" dirty="0"/>
              <a:t> : Figure qui consiste à remplacer un mot (ou une expression) jugé déplacé ou offensant par un terme atténué.</a:t>
            </a:r>
          </a:p>
          <a:p>
            <a:r>
              <a:rPr lang="fr-FR" dirty="0" smtClean="0"/>
              <a:t>Ex</a:t>
            </a:r>
            <a:r>
              <a:rPr lang="fr-FR" dirty="0"/>
              <a:t>. : Il s’est endormi. (plutôt que Il est mort.)</a:t>
            </a:r>
          </a:p>
          <a:p>
            <a:endParaRPr lang="fr-FR" dirty="0"/>
          </a:p>
          <a:p>
            <a:r>
              <a:rPr lang="fr-FR" b="1" dirty="0">
                <a:solidFill>
                  <a:srgbClr val="FF0000"/>
                </a:solidFill>
              </a:rPr>
              <a:t>Personnification</a:t>
            </a:r>
            <a:r>
              <a:rPr lang="fr-FR" dirty="0"/>
              <a:t> : Figure qui consiste à attribuer une ou des caractéristiques humaines à une réalité non humaine (objet, animal ou idée).</a:t>
            </a:r>
          </a:p>
          <a:p>
            <a:r>
              <a:rPr lang="fr-FR" dirty="0" smtClean="0"/>
              <a:t>Ex</a:t>
            </a:r>
            <a:r>
              <a:rPr lang="fr-FR" dirty="0"/>
              <a:t>. : Le malheur est venu cogner à ma porte.</a:t>
            </a:r>
          </a:p>
          <a:p>
            <a:endParaRPr lang="fr-FR" dirty="0"/>
          </a:p>
          <a:p>
            <a:r>
              <a:rPr lang="fr-FR" b="1" dirty="0">
                <a:solidFill>
                  <a:srgbClr val="FF0000"/>
                </a:solidFill>
              </a:rPr>
              <a:t>Parallélisme</a:t>
            </a:r>
            <a:r>
              <a:rPr lang="fr-FR" dirty="0"/>
              <a:t> : Figure qui présente deux expressions construites de façon semblable et portant sur un même objet ou sur des thèmes parallèles.</a:t>
            </a:r>
          </a:p>
          <a:p>
            <a:r>
              <a:rPr lang="fr-FR" dirty="0" smtClean="0"/>
              <a:t>Ex</a:t>
            </a:r>
            <a:r>
              <a:rPr lang="fr-FR" dirty="0"/>
              <a:t>. : L’automne s’est annoncé. Les espoirs se sont envolés.</a:t>
            </a:r>
          </a:p>
        </p:txBody>
      </p:sp>
    </p:spTree>
    <p:extLst>
      <p:ext uri="{BB962C8B-B14F-4D97-AF65-F5344CB8AC3E}">
        <p14:creationId xmlns:p14="http://schemas.microsoft.com/office/powerpoint/2010/main" val="60729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0"/>
            <a:ext cx="10972800" cy="1143000"/>
          </a:xfrm>
        </p:spPr>
        <p:txBody>
          <a:bodyPr>
            <a:normAutofit fontScale="90000"/>
          </a:bodyPr>
          <a:lstStyle/>
          <a:p>
            <a:r>
              <a:rPr lang="fr-FR" dirty="0" smtClean="0"/>
              <a:t>Quelle figure de style ?</a:t>
            </a:r>
            <a:br>
              <a:rPr lang="fr-FR" dirty="0" smtClean="0"/>
            </a:br>
            <a:r>
              <a:rPr lang="fr-FR" sz="3600" dirty="0" smtClean="0">
                <a:solidFill>
                  <a:srgbClr val="FF0000"/>
                </a:solidFill>
              </a:rPr>
              <a:t>h</a:t>
            </a:r>
            <a:r>
              <a:rPr lang="fr-FR" sz="3600" dirty="0" smtClean="0"/>
              <a:t>yperbole, </a:t>
            </a:r>
            <a:r>
              <a:rPr lang="fr-FR" sz="3600" dirty="0" smtClean="0">
                <a:solidFill>
                  <a:srgbClr val="FF0000"/>
                </a:solidFill>
              </a:rPr>
              <a:t>e</a:t>
            </a:r>
            <a:r>
              <a:rPr lang="fr-FR" sz="3600" dirty="0" smtClean="0"/>
              <a:t>uphémisme, </a:t>
            </a:r>
            <a:r>
              <a:rPr lang="fr-FR" sz="3600" dirty="0" smtClean="0">
                <a:solidFill>
                  <a:srgbClr val="FF0000"/>
                </a:solidFill>
              </a:rPr>
              <a:t>p</a:t>
            </a:r>
            <a:r>
              <a:rPr lang="fr-FR" sz="3600" dirty="0" smtClean="0"/>
              <a:t>ersonnification ou </a:t>
            </a:r>
            <a:r>
              <a:rPr lang="fr-FR" sz="3600" dirty="0" smtClean="0">
                <a:solidFill>
                  <a:srgbClr val="FF0000"/>
                </a:solidFill>
              </a:rPr>
              <a:t>p</a:t>
            </a:r>
            <a:r>
              <a:rPr lang="fr-FR" sz="3600" dirty="0" smtClean="0"/>
              <a:t>arallélisme ? </a:t>
            </a:r>
            <a:endParaRPr lang="fr-FR" dirty="0"/>
          </a:p>
        </p:txBody>
      </p:sp>
      <p:sp>
        <p:nvSpPr>
          <p:cNvPr id="4" name="Espace réservé du contenu 2"/>
          <p:cNvSpPr txBox="1">
            <a:spLocks/>
          </p:cNvSpPr>
          <p:nvPr/>
        </p:nvSpPr>
        <p:spPr>
          <a:xfrm>
            <a:off x="911424" y="1384176"/>
            <a:ext cx="10814992" cy="5357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000" b="1"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673188" y="1190987"/>
            <a:ext cx="10873208" cy="5262979"/>
          </a:xfrm>
          <a:prstGeom prst="rect">
            <a:avLst/>
          </a:prstGeom>
        </p:spPr>
        <p:txBody>
          <a:bodyPr wrap="square">
            <a:spAutoFit/>
          </a:bodyPr>
          <a:lstStyle/>
          <a:p>
            <a:r>
              <a:rPr lang="fr-FR" sz="2400" dirty="0" smtClean="0">
                <a:solidFill>
                  <a:srgbClr val="7030A0"/>
                </a:solidFill>
              </a:rPr>
              <a:t>Quand </a:t>
            </a:r>
            <a:r>
              <a:rPr lang="fr-FR" sz="2400" dirty="0">
                <a:solidFill>
                  <a:srgbClr val="7030A0"/>
                </a:solidFill>
              </a:rPr>
              <a:t>il éternuait, la montagne entière tonnait.</a:t>
            </a:r>
          </a:p>
          <a:p>
            <a:r>
              <a:rPr lang="fr-FR" dirty="0" smtClean="0"/>
              <a:t>	</a:t>
            </a:r>
            <a:r>
              <a:rPr lang="fr-FR" dirty="0" smtClean="0">
                <a:solidFill>
                  <a:schemeClr val="bg1"/>
                </a:solidFill>
              </a:rPr>
              <a:t>c’est une	</a:t>
            </a:r>
            <a:r>
              <a:rPr lang="fr-FR" b="1" dirty="0" smtClean="0">
                <a:solidFill>
                  <a:schemeClr val="bg1"/>
                </a:solidFill>
              </a:rPr>
              <a:t>hyperbole,</a:t>
            </a:r>
            <a:r>
              <a:rPr lang="fr-FR" dirty="0" smtClean="0">
                <a:solidFill>
                  <a:schemeClr val="bg1"/>
                </a:solidFill>
              </a:rPr>
              <a:t> car la réalité est largement exagérée.</a:t>
            </a:r>
            <a:r>
              <a:rPr lang="fr-FR" b="1" dirty="0" smtClean="0">
                <a:solidFill>
                  <a:schemeClr val="bg1"/>
                </a:solidFill>
              </a:rPr>
              <a:t> </a:t>
            </a:r>
          </a:p>
          <a:p>
            <a:r>
              <a:rPr lang="fr-FR" sz="2400" dirty="0" smtClean="0">
                <a:solidFill>
                  <a:srgbClr val="7030A0"/>
                </a:solidFill>
              </a:rPr>
              <a:t>C’est </a:t>
            </a:r>
            <a:r>
              <a:rPr lang="fr-FR" sz="2400" dirty="0">
                <a:solidFill>
                  <a:srgbClr val="7030A0"/>
                </a:solidFill>
              </a:rPr>
              <a:t>une dame d’un certain âge. </a:t>
            </a:r>
          </a:p>
          <a:p>
            <a:r>
              <a:rPr lang="fr-FR" dirty="0" smtClean="0">
                <a:solidFill>
                  <a:schemeClr val="bg1"/>
                </a:solidFill>
              </a:rPr>
              <a:t>	C’est </a:t>
            </a:r>
            <a:r>
              <a:rPr lang="fr-FR" dirty="0">
                <a:solidFill>
                  <a:schemeClr val="bg1"/>
                </a:solidFill>
              </a:rPr>
              <a:t>un </a:t>
            </a:r>
            <a:r>
              <a:rPr lang="fr-FR" b="1" dirty="0">
                <a:solidFill>
                  <a:schemeClr val="bg1"/>
                </a:solidFill>
              </a:rPr>
              <a:t>euphémisme</a:t>
            </a:r>
            <a:r>
              <a:rPr lang="fr-FR" dirty="0">
                <a:solidFill>
                  <a:schemeClr val="bg1"/>
                </a:solidFill>
              </a:rPr>
              <a:t>, parce qu’on remplace un terme qui pourrait être jugé offensant (vieille) </a:t>
            </a:r>
            <a:endParaRPr lang="fr-FR" dirty="0" smtClean="0">
              <a:solidFill>
                <a:schemeClr val="bg1"/>
              </a:solidFill>
            </a:endParaRPr>
          </a:p>
          <a:p>
            <a:r>
              <a:rPr lang="fr-FR" dirty="0">
                <a:solidFill>
                  <a:schemeClr val="bg1"/>
                </a:solidFill>
              </a:rPr>
              <a:t>	</a:t>
            </a:r>
            <a:r>
              <a:rPr lang="fr-FR" dirty="0" smtClean="0">
                <a:solidFill>
                  <a:schemeClr val="bg1"/>
                </a:solidFill>
              </a:rPr>
              <a:t>par </a:t>
            </a:r>
            <a:r>
              <a:rPr lang="fr-FR" dirty="0">
                <a:solidFill>
                  <a:schemeClr val="bg1"/>
                </a:solidFill>
              </a:rPr>
              <a:t>un terme atténué (certain âge</a:t>
            </a:r>
            <a:r>
              <a:rPr lang="fr-FR" dirty="0" smtClean="0">
                <a:solidFill>
                  <a:schemeClr val="bg1"/>
                </a:solidFill>
              </a:rPr>
              <a:t>).</a:t>
            </a:r>
          </a:p>
          <a:p>
            <a:r>
              <a:rPr lang="fr-FR" sz="2400" dirty="0" smtClean="0">
                <a:solidFill>
                  <a:srgbClr val="7030A0"/>
                </a:solidFill>
              </a:rPr>
              <a:t>Tiens </a:t>
            </a:r>
            <a:r>
              <a:rPr lang="fr-FR" sz="2400" dirty="0">
                <a:solidFill>
                  <a:srgbClr val="7030A0"/>
                </a:solidFill>
              </a:rPr>
              <a:t>v’là l’bonheur</a:t>
            </a:r>
          </a:p>
          <a:p>
            <a:r>
              <a:rPr lang="fr-FR" sz="2400" dirty="0" smtClean="0">
                <a:solidFill>
                  <a:srgbClr val="7030A0"/>
                </a:solidFill>
              </a:rPr>
              <a:t>Tout </a:t>
            </a:r>
            <a:r>
              <a:rPr lang="fr-FR" sz="2400" dirty="0">
                <a:solidFill>
                  <a:srgbClr val="7030A0"/>
                </a:solidFill>
              </a:rPr>
              <a:t>pomponné </a:t>
            </a:r>
          </a:p>
          <a:p>
            <a:r>
              <a:rPr lang="fr-FR" dirty="0" smtClean="0"/>
              <a:t>	</a:t>
            </a:r>
            <a:r>
              <a:rPr lang="fr-FR" dirty="0" smtClean="0">
                <a:solidFill>
                  <a:schemeClr val="bg1"/>
                </a:solidFill>
              </a:rPr>
              <a:t>Il </a:t>
            </a:r>
            <a:r>
              <a:rPr lang="fr-FR" dirty="0">
                <a:solidFill>
                  <a:schemeClr val="bg1"/>
                </a:solidFill>
              </a:rPr>
              <a:t>s’agit d’une </a:t>
            </a:r>
            <a:r>
              <a:rPr lang="fr-FR" b="1" dirty="0">
                <a:solidFill>
                  <a:schemeClr val="bg1"/>
                </a:solidFill>
              </a:rPr>
              <a:t>personnification</a:t>
            </a:r>
            <a:r>
              <a:rPr lang="fr-FR" dirty="0">
                <a:solidFill>
                  <a:schemeClr val="bg1"/>
                </a:solidFill>
              </a:rPr>
              <a:t> : on attribue des caractéristiques humaines au bonheur</a:t>
            </a:r>
          </a:p>
          <a:p>
            <a:r>
              <a:rPr lang="fr-FR" sz="2400" dirty="0" smtClean="0">
                <a:solidFill>
                  <a:srgbClr val="7030A0"/>
                </a:solidFill>
              </a:rPr>
              <a:t>Qu’avec </a:t>
            </a:r>
            <a:r>
              <a:rPr lang="fr-FR" sz="2400" dirty="0">
                <a:solidFill>
                  <a:srgbClr val="7030A0"/>
                </a:solidFill>
              </a:rPr>
              <a:t>toutes les larmes qui tombent</a:t>
            </a:r>
          </a:p>
          <a:p>
            <a:r>
              <a:rPr lang="fr-FR" sz="2400" dirty="0">
                <a:solidFill>
                  <a:srgbClr val="7030A0"/>
                </a:solidFill>
              </a:rPr>
              <a:t>J’ai pensé calmer mes remords</a:t>
            </a:r>
          </a:p>
          <a:p>
            <a:r>
              <a:rPr lang="fr-FR" sz="2400" dirty="0">
                <a:solidFill>
                  <a:srgbClr val="7030A0"/>
                </a:solidFill>
              </a:rPr>
              <a:t>Et fournir en eau le </a:t>
            </a:r>
            <a:r>
              <a:rPr lang="fr-FR" sz="2400" dirty="0" smtClean="0">
                <a:solidFill>
                  <a:srgbClr val="7030A0"/>
                </a:solidFill>
              </a:rPr>
              <a:t>Tiers-Monde</a:t>
            </a:r>
            <a:endParaRPr lang="fr-FR" sz="2400" dirty="0">
              <a:solidFill>
                <a:srgbClr val="7030A0"/>
              </a:solidFill>
            </a:endParaRPr>
          </a:p>
          <a:p>
            <a:r>
              <a:rPr lang="fr-FR" dirty="0" smtClean="0">
                <a:solidFill>
                  <a:schemeClr val="bg1"/>
                </a:solidFill>
              </a:rPr>
              <a:t>	C’est </a:t>
            </a:r>
            <a:r>
              <a:rPr lang="fr-FR" dirty="0">
                <a:solidFill>
                  <a:schemeClr val="bg1"/>
                </a:solidFill>
              </a:rPr>
              <a:t>une </a:t>
            </a:r>
            <a:r>
              <a:rPr lang="fr-FR" b="1" dirty="0">
                <a:solidFill>
                  <a:schemeClr val="bg1"/>
                </a:solidFill>
              </a:rPr>
              <a:t>hyperbole</a:t>
            </a:r>
            <a:r>
              <a:rPr lang="fr-FR" dirty="0">
                <a:solidFill>
                  <a:schemeClr val="bg1"/>
                </a:solidFill>
              </a:rPr>
              <a:t> : prétendre pouvoir fournir en eau le Tiers-Monde avec des larmes parait largement exagéré.</a:t>
            </a:r>
          </a:p>
          <a:p>
            <a:r>
              <a:rPr lang="fr-FR" sz="2400" dirty="0" smtClean="0">
                <a:solidFill>
                  <a:srgbClr val="7030A0"/>
                </a:solidFill>
              </a:rPr>
              <a:t>Les </a:t>
            </a:r>
            <a:r>
              <a:rPr lang="fr-FR" sz="2400" dirty="0">
                <a:solidFill>
                  <a:srgbClr val="7030A0"/>
                </a:solidFill>
              </a:rPr>
              <a:t>femmes le disent. Les tests le prouvent</a:t>
            </a:r>
            <a:r>
              <a:rPr lang="fr-FR" sz="2400" dirty="0" smtClean="0">
                <a:solidFill>
                  <a:srgbClr val="7030A0"/>
                </a:solidFill>
              </a:rPr>
              <a:t>. (</a:t>
            </a:r>
            <a:r>
              <a:rPr lang="fr-FR" sz="2400" dirty="0">
                <a:solidFill>
                  <a:srgbClr val="7030A0"/>
                </a:solidFill>
              </a:rPr>
              <a:t>Publicité)</a:t>
            </a:r>
          </a:p>
          <a:p>
            <a:r>
              <a:rPr lang="fr-FR" dirty="0" smtClean="0">
                <a:solidFill>
                  <a:schemeClr val="bg1"/>
                </a:solidFill>
              </a:rPr>
              <a:t>	Il </a:t>
            </a:r>
            <a:r>
              <a:rPr lang="fr-FR" dirty="0">
                <a:solidFill>
                  <a:schemeClr val="bg1"/>
                </a:solidFill>
              </a:rPr>
              <a:t>s’agit d’un </a:t>
            </a:r>
            <a:r>
              <a:rPr lang="fr-FR" b="1" dirty="0">
                <a:solidFill>
                  <a:schemeClr val="bg1"/>
                </a:solidFill>
              </a:rPr>
              <a:t>parallélisme</a:t>
            </a:r>
            <a:r>
              <a:rPr lang="fr-FR" dirty="0">
                <a:solidFill>
                  <a:schemeClr val="bg1"/>
                </a:solidFill>
              </a:rPr>
              <a:t>, car les deux phrases sont construites de la même façon (même syntaxe) </a:t>
            </a:r>
            <a:endParaRPr lang="fr-FR" dirty="0" smtClean="0">
              <a:solidFill>
                <a:schemeClr val="bg1"/>
              </a:solidFill>
            </a:endParaRPr>
          </a:p>
          <a:p>
            <a:r>
              <a:rPr lang="fr-FR" dirty="0">
                <a:solidFill>
                  <a:schemeClr val="bg1"/>
                </a:solidFill>
              </a:rPr>
              <a:t>	</a:t>
            </a:r>
            <a:r>
              <a:rPr lang="fr-FR" dirty="0" smtClean="0">
                <a:solidFill>
                  <a:schemeClr val="bg1"/>
                </a:solidFill>
              </a:rPr>
              <a:t>Elles </a:t>
            </a:r>
            <a:r>
              <a:rPr lang="fr-FR" dirty="0">
                <a:solidFill>
                  <a:schemeClr val="bg1"/>
                </a:solidFill>
              </a:rPr>
              <a:t>portent sur un même objet : l’efficacité d’un produit de beauté.</a:t>
            </a:r>
          </a:p>
        </p:txBody>
      </p:sp>
    </p:spTree>
    <p:extLst>
      <p:ext uri="{BB962C8B-B14F-4D97-AF65-F5344CB8AC3E}">
        <p14:creationId xmlns:p14="http://schemas.microsoft.com/office/powerpoint/2010/main" val="355578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0"/>
            <a:ext cx="10972800" cy="1143000"/>
          </a:xfrm>
        </p:spPr>
        <p:txBody>
          <a:bodyPr>
            <a:normAutofit fontScale="90000"/>
          </a:bodyPr>
          <a:lstStyle/>
          <a:p>
            <a:r>
              <a:rPr lang="fr-FR" b="1" dirty="0" smtClean="0"/>
              <a:t>Réponses</a:t>
            </a:r>
            <a:r>
              <a:rPr lang="fr-FR" dirty="0" smtClean="0"/>
              <a:t/>
            </a:r>
            <a:br>
              <a:rPr lang="fr-FR" dirty="0" smtClean="0"/>
            </a:br>
            <a:r>
              <a:rPr lang="fr-FR" sz="3600" dirty="0" smtClean="0">
                <a:solidFill>
                  <a:srgbClr val="FF0000"/>
                </a:solidFill>
              </a:rPr>
              <a:t>h</a:t>
            </a:r>
            <a:r>
              <a:rPr lang="fr-FR" sz="3600" dirty="0" smtClean="0"/>
              <a:t>yperbole, </a:t>
            </a:r>
            <a:r>
              <a:rPr lang="fr-FR" sz="3600" dirty="0" smtClean="0">
                <a:solidFill>
                  <a:srgbClr val="FF0000"/>
                </a:solidFill>
              </a:rPr>
              <a:t>e</a:t>
            </a:r>
            <a:r>
              <a:rPr lang="fr-FR" sz="3600" dirty="0" smtClean="0"/>
              <a:t>uphémisme, </a:t>
            </a:r>
            <a:r>
              <a:rPr lang="fr-FR" sz="3600" dirty="0" smtClean="0">
                <a:solidFill>
                  <a:srgbClr val="FF0000"/>
                </a:solidFill>
              </a:rPr>
              <a:t>p</a:t>
            </a:r>
            <a:r>
              <a:rPr lang="fr-FR" sz="3600" dirty="0" smtClean="0"/>
              <a:t>ersonnification ou </a:t>
            </a:r>
            <a:r>
              <a:rPr lang="fr-FR" sz="3600" dirty="0" smtClean="0">
                <a:solidFill>
                  <a:srgbClr val="FF0000"/>
                </a:solidFill>
              </a:rPr>
              <a:t>p</a:t>
            </a:r>
            <a:r>
              <a:rPr lang="fr-FR" sz="3600" dirty="0" smtClean="0"/>
              <a:t>arallélisme ?</a:t>
            </a:r>
            <a:endParaRPr lang="fr-FR" dirty="0"/>
          </a:p>
        </p:txBody>
      </p:sp>
      <p:sp>
        <p:nvSpPr>
          <p:cNvPr id="4" name="Espace réservé du contenu 2"/>
          <p:cNvSpPr txBox="1">
            <a:spLocks/>
          </p:cNvSpPr>
          <p:nvPr/>
        </p:nvSpPr>
        <p:spPr>
          <a:xfrm>
            <a:off x="911424" y="1384176"/>
            <a:ext cx="10814992" cy="5357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fr-FR" sz="3000" b="1" dirty="0"/>
          </a:p>
        </p:txBody>
      </p:sp>
      <p:sp>
        <p:nvSpPr>
          <p:cNvPr id="3" name="Rectangle 2"/>
          <p:cNvSpPr/>
          <p:nvPr/>
        </p:nvSpPr>
        <p:spPr>
          <a:xfrm>
            <a:off x="673188" y="1190987"/>
            <a:ext cx="10873208" cy="5262979"/>
          </a:xfrm>
          <a:prstGeom prst="rect">
            <a:avLst/>
          </a:prstGeom>
        </p:spPr>
        <p:txBody>
          <a:bodyPr wrap="square">
            <a:spAutoFit/>
          </a:bodyPr>
          <a:lstStyle/>
          <a:p>
            <a:r>
              <a:rPr lang="fr-FR" sz="2400" dirty="0" smtClean="0">
                <a:solidFill>
                  <a:srgbClr val="7030A0"/>
                </a:solidFill>
              </a:rPr>
              <a:t>Quand </a:t>
            </a:r>
            <a:r>
              <a:rPr lang="fr-FR" sz="2400" dirty="0">
                <a:solidFill>
                  <a:srgbClr val="7030A0"/>
                </a:solidFill>
              </a:rPr>
              <a:t>il éternuait, la </a:t>
            </a:r>
            <a:r>
              <a:rPr lang="fr-FR" sz="2400" u="sng" dirty="0">
                <a:solidFill>
                  <a:srgbClr val="7030A0"/>
                </a:solidFill>
              </a:rPr>
              <a:t>montagne entière tonnait</a:t>
            </a:r>
            <a:r>
              <a:rPr lang="fr-FR" sz="2400" dirty="0">
                <a:solidFill>
                  <a:srgbClr val="7030A0"/>
                </a:solidFill>
              </a:rPr>
              <a:t>.</a:t>
            </a:r>
          </a:p>
          <a:p>
            <a:r>
              <a:rPr lang="fr-FR" dirty="0" smtClean="0"/>
              <a:t>	c’est une	</a:t>
            </a:r>
            <a:r>
              <a:rPr lang="fr-FR" b="1" dirty="0" smtClean="0">
                <a:solidFill>
                  <a:srgbClr val="FF0000"/>
                </a:solidFill>
              </a:rPr>
              <a:t>hyperbole,</a:t>
            </a:r>
            <a:r>
              <a:rPr lang="fr-FR" dirty="0" smtClean="0"/>
              <a:t> car la réalité est largement exagérée.</a:t>
            </a:r>
            <a:r>
              <a:rPr lang="fr-FR" b="1" dirty="0" smtClean="0">
                <a:solidFill>
                  <a:srgbClr val="FF0000"/>
                </a:solidFill>
              </a:rPr>
              <a:t> </a:t>
            </a:r>
          </a:p>
          <a:p>
            <a:r>
              <a:rPr lang="fr-FR" sz="2400" dirty="0" smtClean="0">
                <a:solidFill>
                  <a:srgbClr val="7030A0"/>
                </a:solidFill>
              </a:rPr>
              <a:t>C’est </a:t>
            </a:r>
            <a:r>
              <a:rPr lang="fr-FR" sz="2400" dirty="0">
                <a:solidFill>
                  <a:srgbClr val="7030A0"/>
                </a:solidFill>
              </a:rPr>
              <a:t>une dame </a:t>
            </a:r>
            <a:r>
              <a:rPr lang="fr-FR" sz="2400" u="sng" dirty="0">
                <a:solidFill>
                  <a:srgbClr val="7030A0"/>
                </a:solidFill>
              </a:rPr>
              <a:t>d’un certain âge</a:t>
            </a:r>
            <a:r>
              <a:rPr lang="fr-FR" sz="2400" dirty="0">
                <a:solidFill>
                  <a:srgbClr val="7030A0"/>
                </a:solidFill>
              </a:rPr>
              <a:t>. </a:t>
            </a:r>
          </a:p>
          <a:p>
            <a:r>
              <a:rPr lang="fr-FR" dirty="0" smtClean="0"/>
              <a:t>	C’est </a:t>
            </a:r>
            <a:r>
              <a:rPr lang="fr-FR" dirty="0"/>
              <a:t>un </a:t>
            </a:r>
            <a:r>
              <a:rPr lang="fr-FR" b="1" dirty="0">
                <a:solidFill>
                  <a:srgbClr val="FF0000"/>
                </a:solidFill>
              </a:rPr>
              <a:t>euphémisme</a:t>
            </a:r>
            <a:r>
              <a:rPr lang="fr-FR" dirty="0"/>
              <a:t>, parce qu’on remplace un terme qui pourrait être jugé offensant (vieille) </a:t>
            </a:r>
            <a:endParaRPr lang="fr-FR" dirty="0" smtClean="0"/>
          </a:p>
          <a:p>
            <a:r>
              <a:rPr lang="fr-FR" dirty="0"/>
              <a:t>	</a:t>
            </a:r>
            <a:r>
              <a:rPr lang="fr-FR" dirty="0" smtClean="0"/>
              <a:t>par </a:t>
            </a:r>
            <a:r>
              <a:rPr lang="fr-FR" dirty="0"/>
              <a:t>un terme atténué (certain âge</a:t>
            </a:r>
            <a:r>
              <a:rPr lang="fr-FR" dirty="0" smtClean="0"/>
              <a:t>).</a:t>
            </a:r>
          </a:p>
          <a:p>
            <a:r>
              <a:rPr lang="fr-FR" sz="2400" dirty="0" smtClean="0">
                <a:solidFill>
                  <a:srgbClr val="7030A0"/>
                </a:solidFill>
              </a:rPr>
              <a:t>Tiens </a:t>
            </a:r>
            <a:r>
              <a:rPr lang="fr-FR" sz="2400" dirty="0">
                <a:solidFill>
                  <a:srgbClr val="7030A0"/>
                </a:solidFill>
              </a:rPr>
              <a:t>v’là l’bonheur</a:t>
            </a:r>
          </a:p>
          <a:p>
            <a:r>
              <a:rPr lang="fr-FR" sz="2400" dirty="0" smtClean="0">
                <a:solidFill>
                  <a:srgbClr val="7030A0"/>
                </a:solidFill>
              </a:rPr>
              <a:t>Tout </a:t>
            </a:r>
            <a:r>
              <a:rPr lang="fr-FR" sz="2400" u="sng" dirty="0">
                <a:solidFill>
                  <a:srgbClr val="7030A0"/>
                </a:solidFill>
              </a:rPr>
              <a:t>pomponné</a:t>
            </a:r>
            <a:r>
              <a:rPr lang="fr-FR" sz="2400" dirty="0">
                <a:solidFill>
                  <a:srgbClr val="7030A0"/>
                </a:solidFill>
              </a:rPr>
              <a:t> </a:t>
            </a:r>
          </a:p>
          <a:p>
            <a:r>
              <a:rPr lang="fr-FR" dirty="0" smtClean="0"/>
              <a:t>	Il </a:t>
            </a:r>
            <a:r>
              <a:rPr lang="fr-FR" dirty="0"/>
              <a:t>s’agit d’une </a:t>
            </a:r>
            <a:r>
              <a:rPr lang="fr-FR" b="1" dirty="0">
                <a:solidFill>
                  <a:srgbClr val="FF0000"/>
                </a:solidFill>
              </a:rPr>
              <a:t>personnification</a:t>
            </a:r>
            <a:r>
              <a:rPr lang="fr-FR" dirty="0"/>
              <a:t> : on attribue des caractéristiques humaines au bonheur</a:t>
            </a:r>
          </a:p>
          <a:p>
            <a:r>
              <a:rPr lang="fr-FR" sz="2400" dirty="0" smtClean="0">
                <a:solidFill>
                  <a:srgbClr val="7030A0"/>
                </a:solidFill>
              </a:rPr>
              <a:t>Qu’avec </a:t>
            </a:r>
            <a:r>
              <a:rPr lang="fr-FR" sz="2400" dirty="0">
                <a:solidFill>
                  <a:srgbClr val="7030A0"/>
                </a:solidFill>
              </a:rPr>
              <a:t>toutes les larmes qui tombent</a:t>
            </a:r>
          </a:p>
          <a:p>
            <a:r>
              <a:rPr lang="fr-FR" sz="2400" dirty="0">
                <a:solidFill>
                  <a:srgbClr val="7030A0"/>
                </a:solidFill>
              </a:rPr>
              <a:t>J’ai pensé calmer mes remords</a:t>
            </a:r>
          </a:p>
          <a:p>
            <a:r>
              <a:rPr lang="fr-FR" sz="2400" dirty="0">
                <a:solidFill>
                  <a:srgbClr val="7030A0"/>
                </a:solidFill>
              </a:rPr>
              <a:t>Et </a:t>
            </a:r>
            <a:r>
              <a:rPr lang="fr-FR" sz="2400" u="sng" dirty="0">
                <a:solidFill>
                  <a:srgbClr val="7030A0"/>
                </a:solidFill>
              </a:rPr>
              <a:t>fournir en eau le </a:t>
            </a:r>
            <a:r>
              <a:rPr lang="fr-FR" sz="2400" u="sng" dirty="0" smtClean="0">
                <a:solidFill>
                  <a:srgbClr val="7030A0"/>
                </a:solidFill>
              </a:rPr>
              <a:t>Tiers-Monde</a:t>
            </a:r>
            <a:endParaRPr lang="fr-FR" sz="2400" u="sng" dirty="0">
              <a:solidFill>
                <a:srgbClr val="7030A0"/>
              </a:solidFill>
            </a:endParaRPr>
          </a:p>
          <a:p>
            <a:r>
              <a:rPr lang="fr-FR" dirty="0" smtClean="0"/>
              <a:t>	C’est </a:t>
            </a:r>
            <a:r>
              <a:rPr lang="fr-FR" dirty="0"/>
              <a:t>une </a:t>
            </a:r>
            <a:r>
              <a:rPr lang="fr-FR" b="1" dirty="0">
                <a:solidFill>
                  <a:srgbClr val="FF0000"/>
                </a:solidFill>
              </a:rPr>
              <a:t>hyperbole</a:t>
            </a:r>
            <a:r>
              <a:rPr lang="fr-FR" dirty="0"/>
              <a:t> : prétendre pouvoir fournir en eau le Tiers-Monde avec des larmes parait largement exagéré.</a:t>
            </a:r>
          </a:p>
          <a:p>
            <a:r>
              <a:rPr lang="fr-FR" sz="2400" dirty="0" smtClean="0">
                <a:solidFill>
                  <a:srgbClr val="7030A0"/>
                </a:solidFill>
              </a:rPr>
              <a:t>Les </a:t>
            </a:r>
            <a:r>
              <a:rPr lang="fr-FR" sz="2400" dirty="0">
                <a:solidFill>
                  <a:srgbClr val="7030A0"/>
                </a:solidFill>
              </a:rPr>
              <a:t>femmes le disent. Les tests le prouvent</a:t>
            </a:r>
            <a:r>
              <a:rPr lang="fr-FR" sz="2400" dirty="0" smtClean="0">
                <a:solidFill>
                  <a:srgbClr val="7030A0"/>
                </a:solidFill>
              </a:rPr>
              <a:t>. (</a:t>
            </a:r>
            <a:r>
              <a:rPr lang="fr-FR" sz="2400" dirty="0">
                <a:solidFill>
                  <a:srgbClr val="7030A0"/>
                </a:solidFill>
              </a:rPr>
              <a:t>Publicité)</a:t>
            </a:r>
          </a:p>
          <a:p>
            <a:r>
              <a:rPr lang="fr-FR" dirty="0" smtClean="0"/>
              <a:t>	Il </a:t>
            </a:r>
            <a:r>
              <a:rPr lang="fr-FR" dirty="0"/>
              <a:t>s’agit d’un </a:t>
            </a:r>
            <a:r>
              <a:rPr lang="fr-FR" b="1" dirty="0">
                <a:solidFill>
                  <a:srgbClr val="FF0000"/>
                </a:solidFill>
              </a:rPr>
              <a:t>parallélisme</a:t>
            </a:r>
            <a:r>
              <a:rPr lang="fr-FR" dirty="0"/>
              <a:t>, car les deux phrases sont construites de la même façon (même syntaxe) </a:t>
            </a:r>
            <a:endParaRPr lang="fr-FR" dirty="0" smtClean="0"/>
          </a:p>
          <a:p>
            <a:r>
              <a:rPr lang="fr-FR" dirty="0"/>
              <a:t>	</a:t>
            </a:r>
            <a:r>
              <a:rPr lang="fr-FR" dirty="0" smtClean="0"/>
              <a:t>Elles </a:t>
            </a:r>
            <a:r>
              <a:rPr lang="fr-FR" dirty="0"/>
              <a:t>portent sur un même objet : l’efficacité d’un produit de beauté.</a:t>
            </a:r>
          </a:p>
        </p:txBody>
      </p:sp>
    </p:spTree>
    <p:extLst>
      <p:ext uri="{BB962C8B-B14F-4D97-AF65-F5344CB8AC3E}">
        <p14:creationId xmlns:p14="http://schemas.microsoft.com/office/powerpoint/2010/main" val="9864447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802</Words>
  <Application>Microsoft Office PowerPoint</Application>
  <PresentationFormat>Grand écran</PresentationFormat>
  <Paragraphs>202</Paragraphs>
  <Slides>14</Slides>
  <Notes>6</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Calibri</vt:lpstr>
      <vt:lpstr>Thème Office</vt:lpstr>
      <vt:lpstr>Les figures de style</vt:lpstr>
      <vt:lpstr>Définitions Métaphore, comparaison, antithèse et gradation</vt:lpstr>
      <vt:lpstr>Quelle figure de style ? (métaphore, comparaison, antithèse ou gradation ?) </vt:lpstr>
      <vt:lpstr>Réponses (métaphore, comparaison, antithèse ou gradation ?) </vt:lpstr>
      <vt:lpstr>Quelle figure de style ? (métaphore, comparaison, antithèse ou gradation ?) </vt:lpstr>
      <vt:lpstr>Réponses (métaphore, comparaison, antithèse ou gradation ?) </vt:lpstr>
      <vt:lpstr>Définitions Hyperbole, euphémisme, personnification et parallélisme</vt:lpstr>
      <vt:lpstr>Quelle figure de style ? hyperbole, euphémisme, personnification ou parallélisme ? </vt:lpstr>
      <vt:lpstr>Réponses hyperbole, euphémisme, personnification ou parallélisme ?</vt:lpstr>
      <vt:lpstr>Quelle figure de style ? (hyperbole, euphémisme, personnification ou parallélisme ?) </vt:lpstr>
      <vt:lpstr>Quelle figure de style ? (hyperbole, euphémisme, personnification ou parallélisme ?) </vt:lpstr>
      <vt:lpstr>Définitions (Anaphore, Litote, Chiasme, Oxymore)</vt:lpstr>
      <vt:lpstr>Quelle figure de style ? (Anaphore, Litote, Chiasme, Oxymore)?</vt:lpstr>
      <vt:lpstr>Quelle figure de style ? (Anaphore, Litote, Chiasme, Oxymore)?</vt:lpstr>
    </vt:vector>
  </TitlesOfParts>
  <Company>College Les Pins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figures de style</dc:title>
  <dc:creator>CRIF</dc:creator>
  <cp:lastModifiedBy>College les Pins</cp:lastModifiedBy>
  <cp:revision>13</cp:revision>
  <dcterms:created xsi:type="dcterms:W3CDTF">2021-06-22T10:40:26Z</dcterms:created>
  <dcterms:modified xsi:type="dcterms:W3CDTF">2021-07-11T23:11:13Z</dcterms:modified>
</cp:coreProperties>
</file>