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57" r:id="rId6"/>
    <p:sldId id="260" r:id="rId7"/>
    <p:sldId id="261" r:id="rId8"/>
    <p:sldId id="263" r:id="rId9"/>
    <p:sldId id="265"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9" autoAdjust="0"/>
    <p:restoredTop sz="94660"/>
  </p:normalViewPr>
  <p:slideViewPr>
    <p:cSldViewPr snapToGrid="0">
      <p:cViewPr varScale="1">
        <p:scale>
          <a:sx n="88" d="100"/>
          <a:sy n="88" d="100"/>
        </p:scale>
        <p:origin x="1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40C0FFD-3961-44AC-A8CD-C585D9EA2CEF}" type="datetimeFigureOut">
              <a:rPr lang="fr-FR" smtClean="0"/>
              <a:t>31/05/2022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270332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40C0FFD-3961-44AC-A8CD-C585D9EA2CEF}" type="datetimeFigureOut">
              <a:rPr lang="fr-FR" smtClean="0"/>
              <a:t>31/05/2022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3460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40C0FFD-3961-44AC-A8CD-C585D9EA2CEF}" type="datetimeFigureOut">
              <a:rPr lang="fr-FR" smtClean="0"/>
              <a:t>31/05/2022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75124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40C0FFD-3961-44AC-A8CD-C585D9EA2CEF}" type="datetimeFigureOut">
              <a:rPr lang="fr-FR" smtClean="0"/>
              <a:t>31/05/2022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336184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40C0FFD-3961-44AC-A8CD-C585D9EA2CEF}" type="datetimeFigureOut">
              <a:rPr lang="fr-FR" smtClean="0"/>
              <a:t>31/05/2022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416556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40C0FFD-3961-44AC-A8CD-C585D9EA2CEF}" type="datetimeFigureOut">
              <a:rPr lang="fr-FR" smtClean="0"/>
              <a:t>31/05/2022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183796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40C0FFD-3961-44AC-A8CD-C585D9EA2CEF}" type="datetimeFigureOut">
              <a:rPr lang="fr-FR" smtClean="0"/>
              <a:t>31/05/2022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59303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40C0FFD-3961-44AC-A8CD-C585D9EA2CEF}" type="datetimeFigureOut">
              <a:rPr lang="fr-FR" smtClean="0"/>
              <a:t>31/05/2022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44170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40C0FFD-3961-44AC-A8CD-C585D9EA2CEF}" type="datetimeFigureOut">
              <a:rPr lang="fr-FR" smtClean="0"/>
              <a:t>31/05/2022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24304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40C0FFD-3961-44AC-A8CD-C585D9EA2CEF}" type="datetimeFigureOut">
              <a:rPr lang="fr-FR" smtClean="0"/>
              <a:t>31/05/2022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286807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40C0FFD-3961-44AC-A8CD-C585D9EA2CEF}" type="datetimeFigureOut">
              <a:rPr lang="fr-FR" smtClean="0"/>
              <a:t>31/05/2022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F5B56AF-0E36-43B8-A8B6-A01EFC8E497A}" type="slidenum">
              <a:rPr lang="fr-FR" smtClean="0"/>
              <a:t>‹N°›</a:t>
            </a:fld>
            <a:endParaRPr lang="fr-FR"/>
          </a:p>
        </p:txBody>
      </p:sp>
    </p:spTree>
    <p:extLst>
      <p:ext uri="{BB962C8B-B14F-4D97-AF65-F5344CB8AC3E}">
        <p14:creationId xmlns:p14="http://schemas.microsoft.com/office/powerpoint/2010/main" val="92353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0C0FFD-3961-44AC-A8CD-C585D9EA2CEF}" type="datetimeFigureOut">
              <a:rPr lang="fr-FR" smtClean="0"/>
              <a:t>31/05/2022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B56AF-0E36-43B8-A8B6-A01EFC8E497A}" type="slidenum">
              <a:rPr lang="fr-FR" smtClean="0"/>
              <a:t>‹N°›</a:t>
            </a:fld>
            <a:endParaRPr lang="fr-FR"/>
          </a:p>
        </p:txBody>
      </p:sp>
    </p:spTree>
    <p:extLst>
      <p:ext uri="{BB962C8B-B14F-4D97-AF65-F5344CB8AC3E}">
        <p14:creationId xmlns:p14="http://schemas.microsoft.com/office/powerpoint/2010/main" val="3671287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acdefrancais.net/de-l-encyclopedie-voltaire.ph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93228" y="0"/>
            <a:ext cx="6498772" cy="2387600"/>
          </a:xfrm>
        </p:spPr>
        <p:txBody>
          <a:bodyPr/>
          <a:lstStyle/>
          <a:p>
            <a:pPr algn="r"/>
            <a:r>
              <a:rPr lang="fr-FR" smtClean="0"/>
              <a:t>Commentaire composé</a:t>
            </a:r>
            <a:endParaRPr lang="fr-FR"/>
          </a:p>
        </p:txBody>
      </p:sp>
      <p:sp>
        <p:nvSpPr>
          <p:cNvPr id="3" name="Sous-titre 2"/>
          <p:cNvSpPr>
            <a:spLocks noGrp="1"/>
          </p:cNvSpPr>
          <p:nvPr>
            <p:ph type="subTitle" idx="1"/>
          </p:nvPr>
        </p:nvSpPr>
        <p:spPr>
          <a:xfrm>
            <a:off x="6498772" y="4135439"/>
            <a:ext cx="5127171" cy="1655762"/>
          </a:xfrm>
          <a:solidFill>
            <a:schemeClr val="accent2">
              <a:lumMod val="20000"/>
              <a:lumOff val="80000"/>
            </a:schemeClr>
          </a:solidFill>
        </p:spPr>
        <p:txBody>
          <a:bodyPr/>
          <a:lstStyle/>
          <a:p>
            <a:endParaRPr lang="fr-FR" smtClean="0"/>
          </a:p>
          <a:p>
            <a:r>
              <a:rPr lang="fr-FR" smtClean="0"/>
              <a:t>Rédiger un plan</a:t>
            </a:r>
            <a:endParaRPr lang="fr-FR"/>
          </a:p>
        </p:txBody>
      </p:sp>
      <p:pic>
        <p:nvPicPr>
          <p:cNvPr id="4" name="Image 3"/>
          <p:cNvPicPr>
            <a:picLocks noChangeAspect="1"/>
          </p:cNvPicPr>
          <p:nvPr/>
        </p:nvPicPr>
        <p:blipFill>
          <a:blip r:embed="rId2"/>
          <a:stretch>
            <a:fillRect/>
          </a:stretch>
        </p:blipFill>
        <p:spPr>
          <a:xfrm>
            <a:off x="-1" y="0"/>
            <a:ext cx="5693229" cy="6849666"/>
          </a:xfrm>
          <a:prstGeom prst="rect">
            <a:avLst/>
          </a:prstGeom>
        </p:spPr>
      </p:pic>
    </p:spTree>
    <p:extLst>
      <p:ext uri="{BB962C8B-B14F-4D97-AF65-F5344CB8AC3E}">
        <p14:creationId xmlns:p14="http://schemas.microsoft.com/office/powerpoint/2010/main" val="276253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516" y="116959"/>
            <a:ext cx="3853542" cy="6494085"/>
          </a:xfrm>
          <a:prstGeom prst="rect">
            <a:avLst/>
          </a:prstGeom>
          <a:solidFill>
            <a:schemeClr val="accent6">
              <a:lumMod val="20000"/>
              <a:lumOff val="80000"/>
            </a:schemeClr>
          </a:solidFill>
        </p:spPr>
        <p:txBody>
          <a:bodyPr wrap="square">
            <a:spAutoFit/>
          </a:bodyPr>
          <a:lstStyle/>
          <a:p>
            <a:r>
              <a:rPr lang="fr-FR" sz="1600" u="sng" smtClean="0"/>
              <a:t>I. L'homme est ignorant dans de nombreux domaines</a:t>
            </a:r>
          </a:p>
          <a:p>
            <a:endParaRPr lang="fr-FR" sz="1600" smtClean="0"/>
          </a:p>
          <a:p>
            <a:r>
              <a:rPr lang="fr-FR" sz="1600" smtClean="0">
                <a:solidFill>
                  <a:srgbClr val="FF0000"/>
                </a:solidFill>
              </a:rPr>
              <a:t>- Idée de départ </a:t>
            </a:r>
            <a:r>
              <a:rPr lang="fr-FR" sz="1600" smtClean="0"/>
              <a:t>: Ignorance</a:t>
            </a:r>
          </a:p>
          <a:p>
            <a:r>
              <a:rPr lang="fr-FR" sz="1600" smtClean="0"/>
              <a:t>- </a:t>
            </a:r>
            <a:r>
              <a:rPr lang="fr-FR" sz="1600" smtClean="0">
                <a:solidFill>
                  <a:srgbClr val="FF0000"/>
                </a:solidFill>
              </a:rPr>
              <a:t>Exemple</a:t>
            </a:r>
            <a:r>
              <a:rPr lang="fr-FR" sz="1600" smtClean="0"/>
              <a:t>. « Il est plaisant, dit M. le duc de Nivernois, que nous nous amusions tous les jours à tuer des perdrix dans le parc de Versailles, et quelquefois à tuer des hommes ou à nous faire tuer sur la frontière, sans savoir précisément avec quoi l'on tue. »</a:t>
            </a:r>
          </a:p>
          <a:p>
            <a:r>
              <a:rPr lang="fr-FR" sz="1600" smtClean="0"/>
              <a:t>« je ne sais de quoi est composé le rouge que je mets sur mes joues, et on m'embarrasserait fort si on me demandait comment on fait les bas de soie dont je suis chaussée ».</a:t>
            </a:r>
          </a:p>
          <a:p>
            <a:r>
              <a:rPr lang="fr-FR" sz="1600" smtClean="0"/>
              <a:t>- </a:t>
            </a:r>
            <a:r>
              <a:rPr lang="fr-FR" sz="1600" b="1" smtClean="0"/>
              <a:t>Le début du texte </a:t>
            </a:r>
            <a:r>
              <a:rPr lang="fr-FR" sz="1600" smtClean="0"/>
              <a:t>nous procure l'illusion d'apprendre la composition de la poudre au travers d'un </a:t>
            </a:r>
            <a:r>
              <a:rPr lang="fr-FR" sz="1600" b="1" smtClean="0"/>
              <a:t>discours narratif indirect</a:t>
            </a:r>
            <a:r>
              <a:rPr lang="fr-FR" sz="1600" smtClean="0"/>
              <a:t>. Le duc de la Vallières expose de manière savante son avis sur la question. Le passage du </a:t>
            </a:r>
            <a:r>
              <a:rPr lang="fr-FR" sz="1600" b="1" smtClean="0"/>
              <a:t>discours indirect </a:t>
            </a:r>
            <a:r>
              <a:rPr lang="fr-FR" sz="1600" smtClean="0"/>
              <a:t>au </a:t>
            </a:r>
            <a:r>
              <a:rPr lang="fr-FR" sz="1600" b="1" smtClean="0"/>
              <a:t>discours direct </a:t>
            </a:r>
            <a:r>
              <a:rPr lang="fr-FR" sz="1600" smtClean="0"/>
              <a:t>est destiné à nous montrer de manière percutante qu'ils ne savent rien. </a:t>
            </a:r>
          </a:p>
          <a:p>
            <a:r>
              <a:rPr lang="fr-FR" sz="1600" smtClean="0"/>
              <a:t>Le </a:t>
            </a:r>
            <a:r>
              <a:rPr lang="fr-FR" sz="1600" b="1" smtClean="0"/>
              <a:t>discours direct </a:t>
            </a:r>
            <a:r>
              <a:rPr lang="fr-FR" sz="1600" smtClean="0"/>
              <a:t>appuie l'importance des propos tenus.</a:t>
            </a:r>
            <a:endParaRPr lang="fr-FR" sz="1600"/>
          </a:p>
        </p:txBody>
      </p:sp>
      <p:sp>
        <p:nvSpPr>
          <p:cNvPr id="3" name="Rectangle 2"/>
          <p:cNvSpPr/>
          <p:nvPr/>
        </p:nvSpPr>
        <p:spPr>
          <a:xfrm>
            <a:off x="4114802" y="119713"/>
            <a:ext cx="4136570" cy="6124754"/>
          </a:xfrm>
          <a:prstGeom prst="rect">
            <a:avLst/>
          </a:prstGeom>
          <a:solidFill>
            <a:schemeClr val="accent2">
              <a:lumMod val="20000"/>
              <a:lumOff val="80000"/>
            </a:schemeClr>
          </a:solidFill>
        </p:spPr>
        <p:txBody>
          <a:bodyPr wrap="square">
            <a:spAutoFit/>
          </a:bodyPr>
          <a:lstStyle/>
          <a:p>
            <a:r>
              <a:rPr lang="fr-FR" sz="1400" u="sng" smtClean="0"/>
              <a:t>II. La confiscation par le Roi de L'encyclopédie</a:t>
            </a:r>
          </a:p>
          <a:p>
            <a:endParaRPr lang="fr-FR" sz="1400" smtClean="0"/>
          </a:p>
          <a:p>
            <a:r>
              <a:rPr lang="fr-FR" sz="1400" smtClean="0"/>
              <a:t>- </a:t>
            </a:r>
            <a:r>
              <a:rPr lang="fr-FR" sz="1400" smtClean="0">
                <a:solidFill>
                  <a:srgbClr val="FF0000"/>
                </a:solidFill>
              </a:rPr>
              <a:t>Idée</a:t>
            </a:r>
            <a:r>
              <a:rPr lang="fr-FR" sz="1400" smtClean="0"/>
              <a:t> : la connaissance est une arme.</a:t>
            </a:r>
          </a:p>
          <a:p>
            <a:r>
              <a:rPr lang="fr-FR" sz="1400" smtClean="0"/>
              <a:t>- </a:t>
            </a:r>
            <a:r>
              <a:rPr lang="fr-FR" sz="1400" smtClean="0">
                <a:solidFill>
                  <a:srgbClr val="FF0000"/>
                </a:solidFill>
              </a:rPr>
              <a:t>Exemple</a:t>
            </a:r>
            <a:r>
              <a:rPr lang="fr-FR" sz="1400" smtClean="0"/>
              <a:t> : Le duc de La Vallière déplore la confiscation de l'Encyclopédie par le Roi que la cour de l'époque avait financé. On se rend compte que l'encyclopédie répond à toutes les interrogations et nous démontre par-là l'importance de cet ouvrage.</a:t>
            </a:r>
          </a:p>
          <a:p>
            <a:r>
              <a:rPr lang="fr-FR" sz="1400" smtClean="0"/>
              <a:t>- </a:t>
            </a:r>
            <a:r>
              <a:rPr lang="fr-FR" sz="1400" b="1" smtClean="0"/>
              <a:t>Voltaire dénonce </a:t>
            </a:r>
            <a:r>
              <a:rPr lang="fr-FR" sz="1400" smtClean="0"/>
              <a:t>violemment le pouvoir abusif du souverain avec la phrase du duc de La Vallière « que Sa Majesté nous ait confisqué nos dictionnaires encyclopédiques, qui nous ont coûté chacun cent pistoles : nous y trouverions bientôt la </a:t>
            </a:r>
            <a:r>
              <a:rPr lang="fr-FR" sz="1400" smtClean="0">
                <a:solidFill>
                  <a:srgbClr val="FF0000"/>
                </a:solidFill>
              </a:rPr>
              <a:t>décision</a:t>
            </a:r>
            <a:r>
              <a:rPr lang="fr-FR" sz="1400" smtClean="0"/>
              <a:t> de toutes nos questions ». Ce discours </a:t>
            </a:r>
            <a:r>
              <a:rPr lang="fr-FR" sz="1400" b="1" smtClean="0"/>
              <a:t>au style direct </a:t>
            </a:r>
            <a:r>
              <a:rPr lang="fr-FR" sz="1400" smtClean="0"/>
              <a:t>rend plus efficace et plus percutante la </a:t>
            </a:r>
            <a:r>
              <a:rPr lang="fr-FR" sz="1400" b="1" smtClean="0"/>
              <a:t>dénonciation</a:t>
            </a:r>
            <a:r>
              <a:rPr lang="fr-FR" sz="1400" smtClean="0"/>
              <a:t>.</a:t>
            </a:r>
          </a:p>
          <a:p>
            <a:r>
              <a:rPr lang="fr-FR" sz="1400" smtClean="0"/>
              <a:t>- L'Encyclopédie pour le roi est « la chose du monde la plus dangereuse pour le royaume de France », ce qui appuie </a:t>
            </a:r>
            <a:r>
              <a:rPr lang="fr-FR" sz="1400" b="1" smtClean="0"/>
              <a:t>l'idée</a:t>
            </a:r>
            <a:r>
              <a:rPr lang="fr-FR" sz="1400" smtClean="0"/>
              <a:t> selon laquelle la </a:t>
            </a:r>
            <a:r>
              <a:rPr lang="fr-FR" sz="1400" b="1" smtClean="0"/>
              <a:t>connaissance est nuisible au pouvoir</a:t>
            </a:r>
            <a:r>
              <a:rPr lang="fr-FR" sz="1400" smtClean="0"/>
              <a:t> =&gt; Obscurantisme contre lequel se bat Voltaire, prouvant ainsi qu'il appartient aux philosophes des Lumières.</a:t>
            </a:r>
          </a:p>
          <a:p>
            <a:r>
              <a:rPr lang="fr-FR" sz="1400" smtClean="0"/>
              <a:t>- « Ah ! le beau livre ! s'écria-t-elle. Sire, vous avez donc confisqué ce magasin de toutes les choses utiles pour le posséder seul, et pour être le seul savant de votre royaume ? ». Si Mme de pompadour se permet de critiquer la confiscation de l'Encyclopédie par le roi c'est parce qu'elle était sa maîtresse. À travers ces paroles, </a:t>
            </a:r>
            <a:r>
              <a:rPr lang="fr-FR" sz="1400" b="1" smtClean="0"/>
              <a:t>Voltaire dénonce </a:t>
            </a:r>
            <a:r>
              <a:rPr lang="fr-FR" sz="1400" smtClean="0"/>
              <a:t>encore le pouvoir abusif.</a:t>
            </a:r>
            <a:endParaRPr lang="fr-FR" sz="1400"/>
          </a:p>
        </p:txBody>
      </p:sp>
      <p:sp>
        <p:nvSpPr>
          <p:cNvPr id="4" name="Rectangle 3"/>
          <p:cNvSpPr/>
          <p:nvPr/>
        </p:nvSpPr>
        <p:spPr>
          <a:xfrm>
            <a:off x="8371116" y="116959"/>
            <a:ext cx="3668484" cy="6494085"/>
          </a:xfrm>
          <a:prstGeom prst="rect">
            <a:avLst/>
          </a:prstGeom>
          <a:solidFill>
            <a:schemeClr val="accent4">
              <a:lumMod val="20000"/>
              <a:lumOff val="80000"/>
            </a:schemeClr>
          </a:solidFill>
        </p:spPr>
        <p:txBody>
          <a:bodyPr wrap="square">
            <a:spAutoFit/>
          </a:bodyPr>
          <a:lstStyle/>
          <a:p>
            <a:r>
              <a:rPr lang="fr-FR" sz="1600" u="sng" smtClean="0"/>
              <a:t>III. L'Encyclopédie permet de diffuser le savoir</a:t>
            </a:r>
          </a:p>
          <a:p>
            <a:endParaRPr lang="fr-FR" sz="1600" smtClean="0"/>
          </a:p>
          <a:p>
            <a:r>
              <a:rPr lang="fr-FR" sz="1600" smtClean="0"/>
              <a:t>- Idée : La découverte à travers la lecture des articles des réponses aux questions que se posaient les personnages au début du texte.</a:t>
            </a:r>
          </a:p>
          <a:p>
            <a:r>
              <a:rPr lang="fr-FR" sz="1600" smtClean="0"/>
              <a:t>- Il y a une rupture dans le type de discours nous passons du style narratif à un style d'exposition technique à la manière dont l'Encyclopédie était écrite. Abondance de détails et style sophistiqué. Cela permet de montrer la richesse de l'Encyclopédie.</a:t>
            </a:r>
          </a:p>
          <a:p>
            <a:r>
              <a:rPr lang="fr-FR" sz="1600" smtClean="0"/>
              <a:t>- « Elle vit comme on lui faisait ses bas au métier ; et la machine de cette manœuvre la ravit d'étonnement » cette phrase de Mme de Pompadour montre le plaisir que procure la connaissance « la ravit d'étonnement ».</a:t>
            </a:r>
          </a:p>
          <a:p>
            <a:r>
              <a:rPr lang="fr-FR" sz="1600" smtClean="0"/>
              <a:t>- Mme de Pompadour fait une métaphore : L'Encyclopédie apparaît comme un «  magasin de toutes les choses utiles ». Cela montre que la connaissance n'est pas qu'un divertissement mais a une réelle utilité pratique.</a:t>
            </a:r>
            <a:endParaRPr lang="fr-FR" sz="1600"/>
          </a:p>
        </p:txBody>
      </p:sp>
      <p:sp>
        <p:nvSpPr>
          <p:cNvPr id="6" name="ZoneTexte 5"/>
          <p:cNvSpPr txBox="1"/>
          <p:nvPr/>
        </p:nvSpPr>
        <p:spPr>
          <a:xfrm>
            <a:off x="3962398" y="6440415"/>
            <a:ext cx="4420954" cy="307777"/>
          </a:xfrm>
          <a:prstGeom prst="rect">
            <a:avLst/>
          </a:prstGeom>
          <a:solidFill>
            <a:schemeClr val="accent1">
              <a:lumMod val="20000"/>
              <a:lumOff val="80000"/>
            </a:schemeClr>
          </a:solidFill>
        </p:spPr>
        <p:txBody>
          <a:bodyPr wrap="none" rtlCol="0">
            <a:spAutoFit/>
          </a:bodyPr>
          <a:lstStyle/>
          <a:p>
            <a:r>
              <a:rPr lang="fr-FR" sz="1400" smtClean="0">
                <a:hlinkClick r:id="rId2"/>
              </a:rPr>
              <a:t>Développement de ces trois parties sur BacDeFrancais.net</a:t>
            </a:r>
            <a:endParaRPr lang="fr-FR" sz="1400"/>
          </a:p>
        </p:txBody>
      </p:sp>
    </p:spTree>
    <p:extLst>
      <p:ext uri="{BB962C8B-B14F-4D97-AF65-F5344CB8AC3E}">
        <p14:creationId xmlns:p14="http://schemas.microsoft.com/office/powerpoint/2010/main" val="3065539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 y="2515580"/>
            <a:ext cx="1513114" cy="1325563"/>
          </a:xfrm>
        </p:spPr>
        <p:txBody>
          <a:bodyPr/>
          <a:lstStyle/>
          <a:p>
            <a:pPr algn="r"/>
            <a:r>
              <a:rPr lang="fr-FR" smtClean="0"/>
              <a:t>Le sujet</a:t>
            </a:r>
            <a:endParaRPr lang="fr-FR"/>
          </a:p>
        </p:txBody>
      </p:sp>
      <p:grpSp>
        <p:nvGrpSpPr>
          <p:cNvPr id="9" name="Groupe 8"/>
          <p:cNvGrpSpPr/>
          <p:nvPr/>
        </p:nvGrpSpPr>
        <p:grpSpPr>
          <a:xfrm>
            <a:off x="1513115" y="152403"/>
            <a:ext cx="10526483" cy="6617196"/>
            <a:chOff x="1665517" y="0"/>
            <a:chExt cx="10526483" cy="6617196"/>
          </a:xfrm>
        </p:grpSpPr>
        <p:sp>
          <p:nvSpPr>
            <p:cNvPr id="5" name="Rectangle 4"/>
            <p:cNvSpPr/>
            <p:nvPr/>
          </p:nvSpPr>
          <p:spPr>
            <a:xfrm>
              <a:off x="8407533" y="6247864"/>
              <a:ext cx="3784467" cy="369332"/>
            </a:xfrm>
            <a:prstGeom prst="rect">
              <a:avLst/>
            </a:prstGeom>
            <a:solidFill>
              <a:schemeClr val="accent2">
                <a:lumMod val="20000"/>
                <a:lumOff val="80000"/>
              </a:schemeClr>
            </a:solidFill>
          </p:spPr>
          <p:txBody>
            <a:bodyPr wrap="square">
              <a:spAutoFit/>
            </a:bodyPr>
            <a:lstStyle/>
            <a:p>
              <a:pPr algn="r"/>
              <a:r>
                <a:rPr lang="fr-FR" b="1"/>
                <a:t>VOLTAIRE, </a:t>
              </a:r>
              <a:r>
                <a:rPr lang="fr-FR" i="1"/>
                <a:t>De </a:t>
              </a:r>
              <a:r>
                <a:rPr lang="fr-FR" i="1" smtClean="0"/>
                <a:t>L'encyclopédie, </a:t>
              </a:r>
              <a:r>
                <a:rPr lang="fr-FR" smtClean="0"/>
                <a:t>1774</a:t>
              </a:r>
              <a:endParaRPr lang="fr-FR"/>
            </a:p>
          </p:txBody>
        </p:sp>
        <p:grpSp>
          <p:nvGrpSpPr>
            <p:cNvPr id="6" name="Groupe 5"/>
            <p:cNvGrpSpPr/>
            <p:nvPr/>
          </p:nvGrpSpPr>
          <p:grpSpPr>
            <a:xfrm>
              <a:off x="1665517" y="0"/>
              <a:ext cx="10526483" cy="6247864"/>
              <a:chOff x="10886" y="215669"/>
              <a:chExt cx="10526483" cy="6247864"/>
            </a:xfrm>
          </p:grpSpPr>
          <p:sp>
            <p:nvSpPr>
              <p:cNvPr id="7" name="ZoneTexte 6"/>
              <p:cNvSpPr txBox="1"/>
              <p:nvPr/>
            </p:nvSpPr>
            <p:spPr>
              <a:xfrm>
                <a:off x="10886" y="226556"/>
                <a:ext cx="555171" cy="6236977"/>
              </a:xfrm>
              <a:prstGeom prst="rect">
                <a:avLst/>
              </a:prstGeom>
              <a:solidFill>
                <a:schemeClr val="accent2">
                  <a:lumMod val="60000"/>
                  <a:lumOff val="40000"/>
                </a:schemeClr>
              </a:solidFill>
            </p:spPr>
            <p:txBody>
              <a:bodyPr wrap="square" rtlCol="0">
                <a:spAutoFit/>
              </a:bodyPr>
              <a:lstStyle/>
              <a:p>
                <a:r>
                  <a:rPr lang="fr-FR" sz="1600" smtClean="0"/>
                  <a:t>1</a:t>
                </a:r>
              </a:p>
              <a:p>
                <a:r>
                  <a:rPr lang="fr-FR" sz="1600" smtClean="0"/>
                  <a:t>2</a:t>
                </a:r>
              </a:p>
              <a:p>
                <a:r>
                  <a:rPr lang="fr-FR" sz="1600" smtClean="0"/>
                  <a:t>3</a:t>
                </a:r>
              </a:p>
              <a:p>
                <a:r>
                  <a:rPr lang="fr-FR" sz="1600" smtClean="0"/>
                  <a:t>4</a:t>
                </a:r>
              </a:p>
              <a:p>
                <a:r>
                  <a:rPr lang="fr-FR" sz="1600" smtClean="0"/>
                  <a:t>5</a:t>
                </a:r>
              </a:p>
              <a:p>
                <a:r>
                  <a:rPr lang="fr-FR" sz="1600" smtClean="0"/>
                  <a:t>6</a:t>
                </a:r>
              </a:p>
              <a:p>
                <a:r>
                  <a:rPr lang="fr-FR" sz="1600" smtClean="0"/>
                  <a:t>7</a:t>
                </a:r>
              </a:p>
              <a:p>
                <a:r>
                  <a:rPr lang="fr-FR" sz="1600" smtClean="0"/>
                  <a:t>8</a:t>
                </a:r>
              </a:p>
              <a:p>
                <a:r>
                  <a:rPr lang="fr-FR" sz="1600" smtClean="0"/>
                  <a:t>9</a:t>
                </a:r>
              </a:p>
              <a:p>
                <a:r>
                  <a:rPr lang="fr-FR" sz="1600" smtClean="0"/>
                  <a:t>10</a:t>
                </a:r>
              </a:p>
              <a:p>
                <a:r>
                  <a:rPr lang="fr-FR" sz="1600" smtClean="0"/>
                  <a:t>11</a:t>
                </a:r>
              </a:p>
              <a:p>
                <a:r>
                  <a:rPr lang="fr-FR" sz="1600" smtClean="0"/>
                  <a:t>12</a:t>
                </a:r>
              </a:p>
              <a:p>
                <a:r>
                  <a:rPr lang="fr-FR" sz="1600" smtClean="0"/>
                  <a:t>13</a:t>
                </a:r>
              </a:p>
              <a:p>
                <a:r>
                  <a:rPr lang="fr-FR" sz="1600" smtClean="0"/>
                  <a:t>14</a:t>
                </a:r>
              </a:p>
              <a:p>
                <a:r>
                  <a:rPr lang="fr-FR" sz="1600" smtClean="0"/>
                  <a:t>15</a:t>
                </a:r>
              </a:p>
              <a:p>
                <a:r>
                  <a:rPr lang="fr-FR" sz="1600" smtClean="0"/>
                  <a:t>16</a:t>
                </a:r>
              </a:p>
              <a:p>
                <a:r>
                  <a:rPr lang="fr-FR" sz="1600" smtClean="0"/>
                  <a:t>17</a:t>
                </a:r>
              </a:p>
              <a:p>
                <a:r>
                  <a:rPr lang="fr-FR" sz="1600" smtClean="0"/>
                  <a:t>18</a:t>
                </a:r>
              </a:p>
              <a:p>
                <a:r>
                  <a:rPr lang="fr-FR" sz="1600" smtClean="0"/>
                  <a:t>19</a:t>
                </a:r>
              </a:p>
              <a:p>
                <a:r>
                  <a:rPr lang="fr-FR" sz="1600" smtClean="0"/>
                  <a:t>20</a:t>
                </a:r>
              </a:p>
              <a:p>
                <a:r>
                  <a:rPr lang="fr-FR" sz="1600" smtClean="0"/>
                  <a:t>21</a:t>
                </a:r>
              </a:p>
              <a:p>
                <a:r>
                  <a:rPr lang="fr-FR" sz="1600" smtClean="0"/>
                  <a:t>22</a:t>
                </a:r>
              </a:p>
              <a:p>
                <a:r>
                  <a:rPr lang="fr-FR" sz="1600" smtClean="0"/>
                  <a:t>23</a:t>
                </a:r>
              </a:p>
              <a:p>
                <a:r>
                  <a:rPr lang="fr-FR" sz="1600" smtClean="0"/>
                  <a:t>24</a:t>
                </a:r>
              </a:p>
              <a:p>
                <a:r>
                  <a:rPr lang="fr-FR" sz="1600" smtClean="0"/>
                  <a:t>25</a:t>
                </a:r>
              </a:p>
            </p:txBody>
          </p:sp>
          <p:sp>
            <p:nvSpPr>
              <p:cNvPr id="8" name="Rectangle 7"/>
              <p:cNvSpPr/>
              <p:nvPr/>
            </p:nvSpPr>
            <p:spPr>
              <a:xfrm>
                <a:off x="391890" y="215669"/>
                <a:ext cx="10145479" cy="6247864"/>
              </a:xfrm>
              <a:prstGeom prst="rect">
                <a:avLst/>
              </a:prstGeom>
              <a:solidFill>
                <a:schemeClr val="bg1"/>
              </a:solidFill>
            </p:spPr>
            <p:txBody>
              <a:bodyPr wrap="square">
                <a:spAutoFit/>
              </a:bodyPr>
              <a:lstStyle/>
              <a:p>
                <a:pPr algn="just"/>
                <a:r>
                  <a:rPr lang="fr-FR" sz="1600" smtClean="0"/>
                  <a:t>    Un domestique de Louis XV me contait qu'un jour, le roi son maître soupant à Trianon en petite compagnie, la conversation roula d'abord sur la chasse, et ensuite sur la poudre à tirer. Quelqu'un dit que la meilleure poudre se faisait avec des parties égales de salpêtre, de soufre, et de charbon. Le duc de La Vallière, mieux instruit, soutint que pour faire de bonne poudre à canon il fallait une seule partie de soufre et une de charbon, sur cinq parties de salpêtre bien filtré, bien évaporé, bien cristallisé.</a:t>
                </a:r>
              </a:p>
              <a:p>
                <a:pPr algn="just"/>
                <a:r>
                  <a:rPr lang="fr-FR" sz="1600" smtClean="0"/>
                  <a:t>    « Il est plaisant, dit M. le duc de Nivernois, que nous nous amusions tous les jours à tuer des perdrix dans le parc de Versailles, et quelquefois à tuer des hommes ou à nous faire tuer sur la frontière, sans savoir précisément avec quoi l'on tue.</a:t>
                </a:r>
              </a:p>
              <a:p>
                <a:pPr algn="just"/>
                <a:r>
                  <a:rPr lang="fr-FR" sz="1600" smtClean="0"/>
                  <a:t>    — Hélas ! nous en sommes réduits là sur toutes les choses de ce monde, répondit Mme de Pompadour ; je ne sais de quoi est composé le rouge que je mets sur mes joues, et on m'embarrasserait fort si on me demandait comment on fait les bas de soie dont je suis chaussée.</a:t>
                </a:r>
              </a:p>
              <a:p>
                <a:pPr algn="just"/>
                <a:r>
                  <a:rPr lang="fr-FR" sz="1600" smtClean="0"/>
                  <a:t>    — C'est dommage, dit alors le duc de La Vallière, que Sa Majesté nous ait confisqué nos dictionnaires encyclopédiques, qui nous ont coûté chacun cent pistoles : nous y trouverions bientôt la décision de toutes nos questions. »</a:t>
                </a:r>
              </a:p>
              <a:p>
                <a:pPr algn="just"/>
                <a:r>
                  <a:rPr lang="fr-FR" sz="1600" smtClean="0"/>
                  <a:t>    Le roi justifia sa confiscation : il avait été averti que les vingt et un volumes in-folio, qu'on trouvait sur la toilette de toutes les dames, étaient la chose du monde la plus dangereuse pour le royaume de France; et il avait voulu savoir par lui-même si la chose était vraie, avant de permettre qu'on lût ce livre. Il envoya sur la fin du souper chercher un exemplaire par trois garçons de sa chambre, qui apportèrent chacun sept volumes avec bien de la peine. On vit à l'article Poudre que le duc de La Vallière avait raison ; et bientôt Mme de Pompadour apprit la différence entre l'ancien rouge d'Espagne, dont les dames de Madrid coloraient leurs joues, et le rouge des dames de Paris. Elle sut que les dames grecques et romaines étaient peintes avec de la pourpre qui sortait du murex, et que par conséquent notre écarlate était la pourpre des anciens ; qu'il entrait plus de safran dans le rouge d'Espagne, et plus de cochenille dans celui de France.</a:t>
                </a:r>
              </a:p>
              <a:p>
                <a:pPr algn="just"/>
                <a:r>
                  <a:rPr lang="fr-FR" sz="1600" smtClean="0"/>
                  <a:t>    Elle vit comme on lui faisait ses bas au métier ; et la machine de cette manœuvre la ravit d'étonnement. « Ah ! le beau livre ! s'écria-t-elle. Sire, vous avez donc confisqué ce magasin de toutes les choses utiles pour le posséder seul, et pour être le seul savant de votre royaume ? »</a:t>
                </a:r>
                <a:endParaRPr lang="fr-FR" sz="1600"/>
              </a:p>
            </p:txBody>
          </p:sp>
        </p:grpSp>
      </p:grpSp>
      <p:sp>
        <p:nvSpPr>
          <p:cNvPr id="10" name="Rectangle 9"/>
          <p:cNvSpPr/>
          <p:nvPr/>
        </p:nvSpPr>
        <p:spPr>
          <a:xfrm>
            <a:off x="123503" y="6411154"/>
            <a:ext cx="8131628" cy="369332"/>
          </a:xfrm>
          <a:prstGeom prst="rect">
            <a:avLst/>
          </a:prstGeom>
          <a:solidFill>
            <a:schemeClr val="accent2">
              <a:lumMod val="60000"/>
              <a:lumOff val="40000"/>
            </a:schemeClr>
          </a:solidFill>
        </p:spPr>
        <p:txBody>
          <a:bodyPr wrap="square">
            <a:spAutoFit/>
          </a:bodyPr>
          <a:lstStyle/>
          <a:p>
            <a:r>
              <a:rPr lang="fr-FR" smtClean="0"/>
              <a:t>Comment et pourquoi la connaissance permet-elle une plus grande liberté ?</a:t>
            </a:r>
            <a:endParaRPr lang="fr-FR"/>
          </a:p>
        </p:txBody>
      </p:sp>
    </p:spTree>
    <p:extLst>
      <p:ext uri="{BB962C8B-B14F-4D97-AF65-F5344CB8AC3E}">
        <p14:creationId xmlns:p14="http://schemas.microsoft.com/office/powerpoint/2010/main" val="396072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Situer au brouillon : son origine, son contenu </a:t>
            </a:r>
            <a:endParaRPr lang="fr-FR"/>
          </a:p>
        </p:txBody>
      </p:sp>
      <p:sp>
        <p:nvSpPr>
          <p:cNvPr id="3" name="Espace réservé du contenu 2"/>
          <p:cNvSpPr>
            <a:spLocks noGrp="1"/>
          </p:cNvSpPr>
          <p:nvPr>
            <p:ph sz="half" idx="1"/>
          </p:nvPr>
        </p:nvSpPr>
        <p:spPr>
          <a:solidFill>
            <a:schemeClr val="accent2">
              <a:lumMod val="20000"/>
              <a:lumOff val="80000"/>
            </a:schemeClr>
          </a:solidFill>
        </p:spPr>
        <p:txBody>
          <a:bodyPr>
            <a:normAutofit lnSpcReduction="10000"/>
          </a:bodyPr>
          <a:lstStyle/>
          <a:p>
            <a:r>
              <a:rPr lang="fr-FR" smtClean="0"/>
              <a:t>Situation de production	</a:t>
            </a:r>
          </a:p>
          <a:p>
            <a:endParaRPr lang="fr-FR" smtClean="0"/>
          </a:p>
          <a:p>
            <a:pPr lvl="1">
              <a:buFont typeface="Wingdings" panose="05000000000000000000" pitchFamily="2" charset="2"/>
              <a:buChar char="q"/>
            </a:pPr>
            <a:r>
              <a:rPr lang="fr-FR" smtClean="0"/>
              <a:t>Genre : </a:t>
            </a:r>
          </a:p>
          <a:p>
            <a:pPr lvl="1">
              <a:buFont typeface="Wingdings" panose="05000000000000000000" pitchFamily="2" charset="2"/>
              <a:buChar char="q"/>
            </a:pPr>
            <a:endParaRPr lang="fr-FR" smtClean="0"/>
          </a:p>
          <a:p>
            <a:pPr lvl="1">
              <a:buFont typeface="Wingdings" panose="05000000000000000000" pitchFamily="2" charset="2"/>
              <a:buChar char="q"/>
            </a:pPr>
            <a:r>
              <a:rPr lang="fr-FR" smtClean="0"/>
              <a:t>Auteur : </a:t>
            </a:r>
          </a:p>
          <a:p>
            <a:pPr lvl="1">
              <a:buFont typeface="Wingdings" panose="05000000000000000000" pitchFamily="2" charset="2"/>
              <a:buChar char="q"/>
            </a:pPr>
            <a:endParaRPr lang="fr-FR" smtClean="0"/>
          </a:p>
          <a:p>
            <a:pPr lvl="1">
              <a:buFont typeface="Wingdings" panose="05000000000000000000" pitchFamily="2" charset="2"/>
              <a:buChar char="q"/>
            </a:pPr>
            <a:r>
              <a:rPr lang="fr-FR" smtClean="0"/>
              <a:t>Titre : </a:t>
            </a:r>
          </a:p>
          <a:p>
            <a:pPr lvl="1">
              <a:buFont typeface="Wingdings" panose="05000000000000000000" pitchFamily="2" charset="2"/>
              <a:buChar char="q"/>
            </a:pPr>
            <a:endParaRPr lang="fr-FR" smtClean="0"/>
          </a:p>
          <a:p>
            <a:pPr lvl="1">
              <a:buFont typeface="Wingdings" panose="05000000000000000000" pitchFamily="2" charset="2"/>
              <a:buChar char="q"/>
            </a:pPr>
            <a:r>
              <a:rPr lang="fr-FR" smtClean="0"/>
              <a:t>Époque : </a:t>
            </a:r>
          </a:p>
          <a:p>
            <a:pPr lvl="1">
              <a:buFont typeface="Wingdings" panose="05000000000000000000" pitchFamily="2" charset="2"/>
              <a:buChar char="q"/>
            </a:pPr>
            <a:endParaRPr lang="fr-FR" smtClean="0"/>
          </a:p>
          <a:p>
            <a:pPr lvl="1">
              <a:buFont typeface="Wingdings" panose="05000000000000000000" pitchFamily="2" charset="2"/>
              <a:buChar char="q"/>
            </a:pPr>
            <a:r>
              <a:rPr lang="fr-FR" smtClean="0"/>
              <a:t>Sujet : </a:t>
            </a:r>
            <a:endParaRPr lang="fr-FR"/>
          </a:p>
        </p:txBody>
      </p:sp>
      <p:sp>
        <p:nvSpPr>
          <p:cNvPr id="4" name="Espace réservé du contenu 3"/>
          <p:cNvSpPr>
            <a:spLocks noGrp="1"/>
          </p:cNvSpPr>
          <p:nvPr>
            <p:ph sz="half" idx="2"/>
          </p:nvPr>
        </p:nvSpPr>
        <p:spPr>
          <a:solidFill>
            <a:schemeClr val="accent1">
              <a:lumMod val="20000"/>
              <a:lumOff val="80000"/>
            </a:schemeClr>
          </a:solidFill>
        </p:spPr>
        <p:txBody>
          <a:bodyPr>
            <a:normAutofit lnSpcReduction="10000"/>
          </a:bodyPr>
          <a:lstStyle/>
          <a:p>
            <a:r>
              <a:rPr lang="fr-FR" smtClean="0"/>
              <a:t>Situation d’énonciation</a:t>
            </a:r>
          </a:p>
          <a:p>
            <a:pPr marL="0" indent="0">
              <a:buNone/>
            </a:pPr>
            <a:endParaRPr lang="fr-FR" smtClean="0"/>
          </a:p>
          <a:p>
            <a:pPr lvl="1">
              <a:buFont typeface="Wingdings" panose="05000000000000000000" pitchFamily="2" charset="2"/>
              <a:buChar char="v"/>
            </a:pPr>
            <a:r>
              <a:rPr lang="fr-FR" smtClean="0"/>
              <a:t>Qui parle ? </a:t>
            </a:r>
          </a:p>
          <a:p>
            <a:pPr marL="457200" lvl="1" indent="0">
              <a:buNone/>
            </a:pPr>
            <a:endParaRPr lang="fr-FR" smtClean="0"/>
          </a:p>
          <a:p>
            <a:pPr lvl="1">
              <a:buFont typeface="Wingdings" panose="05000000000000000000" pitchFamily="2" charset="2"/>
              <a:buChar char="v"/>
            </a:pPr>
            <a:r>
              <a:rPr lang="fr-FR" smtClean="0"/>
              <a:t>A qui ? </a:t>
            </a:r>
          </a:p>
          <a:p>
            <a:pPr lvl="1">
              <a:buFont typeface="Wingdings" panose="05000000000000000000" pitchFamily="2" charset="2"/>
              <a:buChar char="v"/>
            </a:pPr>
            <a:endParaRPr lang="fr-FR" smtClean="0"/>
          </a:p>
          <a:p>
            <a:pPr lvl="1">
              <a:buFont typeface="Wingdings" panose="05000000000000000000" pitchFamily="2" charset="2"/>
              <a:buChar char="v"/>
            </a:pPr>
            <a:r>
              <a:rPr lang="fr-FR" smtClean="0"/>
              <a:t>Où ? </a:t>
            </a:r>
          </a:p>
          <a:p>
            <a:pPr lvl="1">
              <a:buFont typeface="Wingdings" panose="05000000000000000000" pitchFamily="2" charset="2"/>
              <a:buChar char="v"/>
            </a:pPr>
            <a:endParaRPr lang="fr-FR" smtClean="0"/>
          </a:p>
          <a:p>
            <a:pPr lvl="1">
              <a:buFont typeface="Wingdings" panose="05000000000000000000" pitchFamily="2" charset="2"/>
              <a:buChar char="v"/>
            </a:pPr>
            <a:r>
              <a:rPr lang="fr-FR" smtClean="0"/>
              <a:t>Quand ? </a:t>
            </a:r>
          </a:p>
          <a:p>
            <a:pPr lvl="1">
              <a:buFont typeface="Wingdings" panose="05000000000000000000" pitchFamily="2" charset="2"/>
              <a:buChar char="v"/>
            </a:pPr>
            <a:endParaRPr lang="fr-FR" smtClean="0"/>
          </a:p>
          <a:p>
            <a:pPr lvl="1">
              <a:buFont typeface="Wingdings" panose="05000000000000000000" pitchFamily="2" charset="2"/>
              <a:buChar char="v"/>
            </a:pPr>
            <a:r>
              <a:rPr lang="fr-FR" smtClean="0"/>
              <a:t>De quoi ? </a:t>
            </a:r>
            <a:endParaRPr lang="fr-FR"/>
          </a:p>
        </p:txBody>
      </p:sp>
    </p:spTree>
    <p:extLst>
      <p:ext uri="{BB962C8B-B14F-4D97-AF65-F5344CB8AC3E}">
        <p14:creationId xmlns:p14="http://schemas.microsoft.com/office/powerpoint/2010/main" val="125272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94314" y="1732900"/>
            <a:ext cx="8567057" cy="2585323"/>
          </a:xfrm>
          <a:prstGeom prst="rect">
            <a:avLst/>
          </a:prstGeom>
        </p:spPr>
        <p:txBody>
          <a:bodyPr wrap="square">
            <a:spAutoFit/>
          </a:bodyPr>
          <a:lstStyle/>
          <a:p>
            <a:r>
              <a:rPr lang="fr-FR" b="1" i="0" smtClean="0">
                <a:solidFill>
                  <a:srgbClr val="333333"/>
                </a:solidFill>
                <a:effectLst/>
                <a:latin typeface="Verdana" panose="020B0604030504040204" pitchFamily="34" charset="0"/>
              </a:rPr>
              <a:t>Que savez-vous sur l’auteur ?</a:t>
            </a:r>
          </a:p>
          <a:p>
            <a:endParaRPr lang="fr-FR" b="1" i="0" smtClean="0">
              <a:solidFill>
                <a:srgbClr val="333333"/>
              </a:solidFill>
              <a:effectLst/>
              <a:latin typeface="Verdana" panose="020B0604030504040204" pitchFamily="34" charset="0"/>
            </a:endParaRPr>
          </a:p>
          <a:p>
            <a:r>
              <a:rPr lang="fr-FR" b="1" i="0" smtClean="0">
                <a:solidFill>
                  <a:srgbClr val="333333"/>
                </a:solidFill>
                <a:effectLst/>
                <a:latin typeface="Verdana" panose="020B0604030504040204" pitchFamily="34" charset="0"/>
              </a:rPr>
              <a:t>Voltaire</a:t>
            </a:r>
            <a:r>
              <a:rPr lang="fr-FR" b="0" i="0" smtClean="0">
                <a:solidFill>
                  <a:srgbClr val="333333"/>
                </a:solidFill>
                <a:effectLst/>
                <a:latin typeface="Verdana" panose="020B0604030504040204" pitchFamily="34" charset="0"/>
              </a:rPr>
              <a:t> (François Marie Arouet), écrivain philosophe français du siècle des Lumières (XVIIIème siècle). Né en 1694, c'est l'un des plus grand philosophe des Lumières, avec Diderot, Montesquieu et Rousseau. </a:t>
            </a:r>
          </a:p>
          <a:p>
            <a:r>
              <a:rPr lang="fr-FR" b="0" i="0" smtClean="0">
                <a:solidFill>
                  <a:srgbClr val="333333"/>
                </a:solidFill>
                <a:effectLst/>
                <a:latin typeface="Verdana" panose="020B0604030504040204" pitchFamily="34" charset="0"/>
              </a:rPr>
              <a:t>Il a voyagé en Europe pour diffuser les idées des Lumières. </a:t>
            </a:r>
          </a:p>
          <a:p>
            <a:r>
              <a:rPr lang="fr-FR" b="0" i="0" smtClean="0">
                <a:solidFill>
                  <a:srgbClr val="333333"/>
                </a:solidFill>
                <a:effectLst/>
                <a:latin typeface="Verdana" panose="020B0604030504040204" pitchFamily="34" charset="0"/>
              </a:rPr>
              <a:t>Le mouvement littéraire des Lumières est destiné à combattre l'obscurantisme. </a:t>
            </a:r>
          </a:p>
          <a:p>
            <a:r>
              <a:rPr lang="fr-FR" b="0" i="0" smtClean="0">
                <a:solidFill>
                  <a:srgbClr val="333333"/>
                </a:solidFill>
                <a:effectLst/>
                <a:latin typeface="Verdana" panose="020B0604030504040204" pitchFamily="34" charset="0"/>
              </a:rPr>
              <a:t>Il est mort en 1778.</a:t>
            </a:r>
            <a:endParaRPr lang="fr-FR"/>
          </a:p>
        </p:txBody>
      </p:sp>
      <p:pic>
        <p:nvPicPr>
          <p:cNvPr id="6" name="Image 5"/>
          <p:cNvPicPr>
            <a:picLocks noChangeAspect="1"/>
          </p:cNvPicPr>
          <p:nvPr/>
        </p:nvPicPr>
        <p:blipFill>
          <a:blip r:embed="rId2"/>
          <a:stretch>
            <a:fillRect/>
          </a:stretch>
        </p:blipFill>
        <p:spPr>
          <a:xfrm>
            <a:off x="239486" y="1424774"/>
            <a:ext cx="3121514" cy="375557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1049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0" y="0"/>
            <a:ext cx="3951514" cy="1325563"/>
          </a:xfrm>
        </p:spPr>
        <p:txBody>
          <a:bodyPr/>
          <a:lstStyle/>
          <a:p>
            <a:r>
              <a:rPr lang="fr-FR" smtClean="0"/>
              <a:t>Le vocabulaire</a:t>
            </a:r>
            <a:endParaRPr lang="fr-FR"/>
          </a:p>
        </p:txBody>
      </p:sp>
      <p:sp>
        <p:nvSpPr>
          <p:cNvPr id="7" name="Rectangle 6"/>
          <p:cNvSpPr/>
          <p:nvPr/>
        </p:nvSpPr>
        <p:spPr>
          <a:xfrm>
            <a:off x="2481942" y="1204573"/>
            <a:ext cx="8305801" cy="4154984"/>
          </a:xfrm>
          <a:prstGeom prst="rect">
            <a:avLst/>
          </a:prstGeom>
        </p:spPr>
        <p:txBody>
          <a:bodyPr wrap="square">
            <a:spAutoFit/>
          </a:bodyPr>
          <a:lstStyle/>
          <a:p>
            <a:pPr algn="just"/>
            <a:r>
              <a:rPr lang="fr-FR" sz="1200" smtClean="0"/>
              <a:t>    Un domestique de Louis XV me contait qu'un jour, le roi son maître soupant à </a:t>
            </a:r>
            <a:r>
              <a:rPr lang="fr-FR" sz="1200" smtClean="0">
                <a:solidFill>
                  <a:srgbClr val="FF0000"/>
                </a:solidFill>
              </a:rPr>
              <a:t>Trianon</a:t>
            </a:r>
            <a:r>
              <a:rPr lang="fr-FR" sz="1200" smtClean="0"/>
              <a:t> en petite compagnie, la conversation roula d'abord sur la chasse, et ensuite sur la poudre à tirer. Quelqu'un dit que la meilleure poudre se faisait avec des parties égales de salpêtre, de soufre, et de charbon. Le duc de La Vallière, mieux instruit, soutint que pour faire de bonne poudre à canon il fallait une seule partie de soufre et une de charbon, sur cinq parties de salpêtre bien filtré, bien évaporé, bien cristallisé.</a:t>
            </a:r>
          </a:p>
          <a:p>
            <a:pPr algn="just"/>
            <a:r>
              <a:rPr lang="fr-FR" sz="1200" smtClean="0"/>
              <a:t>    « Il est plaisant, dit M. le duc de Nivernois, que nous nous amusions tous les jours à tuer des perdrix dans le parc de Versailles, et quelquefois à tuer des hommes ou à nous faire tuer sur la frontière, sans savoir précisément avec quoi l'on tue.</a:t>
            </a:r>
          </a:p>
          <a:p>
            <a:pPr algn="just"/>
            <a:r>
              <a:rPr lang="fr-FR" sz="1200" smtClean="0"/>
              <a:t>    — Hélas ! nous en sommes réduits là sur toutes les choses de ce monde, répondit Mme de Pompadour ; je ne sais de quoi est composé le rouge que je mets sur mes joues, et on m'embarrasserait fort si on me demandait comment on fait les bas de soie dont je suis chaussée.</a:t>
            </a:r>
          </a:p>
          <a:p>
            <a:pPr algn="just"/>
            <a:r>
              <a:rPr lang="fr-FR" sz="1200" smtClean="0"/>
              <a:t>    — C'est dommage, dit alors le duc de La Vallière, que Sa Majesté nous ait confisqué nos dictionnaires encyclopédiques, qui nous ont coûté chacun cent </a:t>
            </a:r>
            <a:r>
              <a:rPr lang="fr-FR" sz="1200" smtClean="0">
                <a:solidFill>
                  <a:srgbClr val="FF0000"/>
                </a:solidFill>
              </a:rPr>
              <a:t>pistoles</a:t>
            </a:r>
            <a:r>
              <a:rPr lang="fr-FR" sz="1200" smtClean="0"/>
              <a:t> : nous y trouverions bientôt la décision de toutes nos questions. »</a:t>
            </a:r>
          </a:p>
          <a:p>
            <a:pPr algn="just"/>
            <a:r>
              <a:rPr lang="fr-FR" sz="1200" smtClean="0"/>
              <a:t>    Le roi justifia sa confiscation : il avait été averti que les vingt et un volumes </a:t>
            </a:r>
            <a:r>
              <a:rPr lang="fr-FR" sz="1200" smtClean="0">
                <a:solidFill>
                  <a:srgbClr val="FF0000"/>
                </a:solidFill>
              </a:rPr>
              <a:t>in-folio</a:t>
            </a:r>
            <a:r>
              <a:rPr lang="fr-FR" sz="1200" smtClean="0"/>
              <a:t>, qu'on trouvait sur la toilette de toutes les dames, étaient la chose du monde la plus dangereuse pour le royaume de France; et il avait voulu savoir par lui-même si la chose était vraie, avant de permettre qu'on lût ce livre. Il envoya sur la fin du souper chercher un exemplaire par trois garçons de sa chambre, qui apportèrent chacun sept volumes avec bien de la peine. On vit à l'article Poudre que le duc de La Vallière avait raison ; et bientôt Mme de Pompadour apprit la différence entre l'ancien rouge d'Espagne, dont les dames de Madrid coloraient leurs joues, et le rouge des dames de Paris. Elle sut que les dames grecques et romaines étaient peintes avec de la </a:t>
            </a:r>
            <a:r>
              <a:rPr lang="fr-FR" sz="1200" smtClean="0">
                <a:solidFill>
                  <a:srgbClr val="FF0000"/>
                </a:solidFill>
              </a:rPr>
              <a:t>pourpre</a:t>
            </a:r>
            <a:r>
              <a:rPr lang="fr-FR" sz="1200" smtClean="0"/>
              <a:t> qui sortait du </a:t>
            </a:r>
            <a:r>
              <a:rPr lang="fr-FR" sz="1200" smtClean="0">
                <a:solidFill>
                  <a:srgbClr val="FF0000"/>
                </a:solidFill>
              </a:rPr>
              <a:t>murex</a:t>
            </a:r>
            <a:r>
              <a:rPr lang="fr-FR" sz="1200" smtClean="0"/>
              <a:t>, et que par conséquent notre écarlate était la pourpre des anciens ; qu'il entrait plus de safran dans le rouge d'Espagne, et plus de </a:t>
            </a:r>
            <a:r>
              <a:rPr lang="fr-FR" sz="1200" smtClean="0">
                <a:solidFill>
                  <a:srgbClr val="FF0000"/>
                </a:solidFill>
              </a:rPr>
              <a:t>cochenille</a:t>
            </a:r>
            <a:r>
              <a:rPr lang="fr-FR" sz="1200" smtClean="0"/>
              <a:t> dans celui de France.</a:t>
            </a:r>
          </a:p>
          <a:p>
            <a:pPr algn="just"/>
            <a:r>
              <a:rPr lang="fr-FR" sz="1200" smtClean="0"/>
              <a:t>    Elle vit comme on lui faisait ses bas au métier ; et </a:t>
            </a:r>
            <a:r>
              <a:rPr lang="fr-FR" sz="1200" smtClean="0">
                <a:solidFill>
                  <a:srgbClr val="FF0000"/>
                </a:solidFill>
              </a:rPr>
              <a:t>la machine de cette manœuvre</a:t>
            </a:r>
            <a:r>
              <a:rPr lang="fr-FR" sz="1200" smtClean="0"/>
              <a:t> la ravit d'étonnement. « Ah ! le beau livre ! s'écria-t-elle. Sire, vous avez donc confisqué </a:t>
            </a:r>
            <a:r>
              <a:rPr lang="fr-FR" sz="1200" smtClean="0">
                <a:solidFill>
                  <a:srgbClr val="FF0000"/>
                </a:solidFill>
              </a:rPr>
              <a:t>ce magasin</a:t>
            </a:r>
            <a:r>
              <a:rPr lang="fr-FR" sz="1200" smtClean="0"/>
              <a:t> de toutes les choses utiles pour le posséder seul, et pour être le seul savant de votre royaume ? »</a:t>
            </a:r>
            <a:endParaRPr lang="fr-FR" sz="1200"/>
          </a:p>
        </p:txBody>
      </p:sp>
      <p:sp>
        <p:nvSpPr>
          <p:cNvPr id="9" name="Rectangle à coins arrondis 8"/>
          <p:cNvSpPr/>
          <p:nvPr/>
        </p:nvSpPr>
        <p:spPr>
          <a:xfrm>
            <a:off x="7358740" y="254566"/>
            <a:ext cx="2035629" cy="816429"/>
          </a:xfrm>
          <a:prstGeom prst="wedgeRoundRectCallout">
            <a:avLst>
              <a:gd name="adj1" fmla="val -27251"/>
              <a:gd name="adj2" fmla="val 76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Trianon : </a:t>
            </a:r>
            <a:endParaRPr lang="fr-FR" sz="1200"/>
          </a:p>
        </p:txBody>
      </p:sp>
      <p:sp>
        <p:nvSpPr>
          <p:cNvPr id="10" name="Rectangle à coins arrondis 9"/>
          <p:cNvSpPr/>
          <p:nvPr/>
        </p:nvSpPr>
        <p:spPr>
          <a:xfrm>
            <a:off x="174171" y="1947296"/>
            <a:ext cx="2035629" cy="936172"/>
          </a:xfrm>
          <a:prstGeom prst="wedgeRoundRectCallout">
            <a:avLst>
              <a:gd name="adj1" fmla="val 58846"/>
              <a:gd name="adj2" fmla="val 787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pistoles : </a:t>
            </a:r>
            <a:endParaRPr lang="fr-FR" sz="1200"/>
          </a:p>
        </p:txBody>
      </p:sp>
      <p:sp>
        <p:nvSpPr>
          <p:cNvPr id="11" name="Rectangle à coins arrondis 10"/>
          <p:cNvSpPr/>
          <p:nvPr/>
        </p:nvSpPr>
        <p:spPr>
          <a:xfrm>
            <a:off x="174170" y="3683662"/>
            <a:ext cx="2035629" cy="936172"/>
          </a:xfrm>
          <a:prstGeom prst="wedgeRoundRectCallout">
            <a:avLst>
              <a:gd name="adj1" fmla="val 65263"/>
              <a:gd name="adj2" fmla="val 369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murex :</a:t>
            </a:r>
            <a:endParaRPr lang="fr-FR" sz="1200"/>
          </a:p>
        </p:txBody>
      </p:sp>
      <p:sp>
        <p:nvSpPr>
          <p:cNvPr id="12" name="Rectangle à coins arrondis 11"/>
          <p:cNvSpPr/>
          <p:nvPr/>
        </p:nvSpPr>
        <p:spPr>
          <a:xfrm>
            <a:off x="174169" y="5098805"/>
            <a:ext cx="2035629" cy="936172"/>
          </a:xfrm>
          <a:prstGeom prst="wedgeRoundRectCallout">
            <a:avLst>
              <a:gd name="adj1" fmla="val 62589"/>
              <a:gd name="adj2" fmla="val -8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cochenilles :</a:t>
            </a:r>
            <a:endParaRPr lang="fr-FR" sz="1200"/>
          </a:p>
        </p:txBody>
      </p:sp>
      <p:sp>
        <p:nvSpPr>
          <p:cNvPr id="13" name="Rectangle à coins arrondis 12"/>
          <p:cNvSpPr/>
          <p:nvPr/>
        </p:nvSpPr>
        <p:spPr>
          <a:xfrm>
            <a:off x="8441870" y="5773719"/>
            <a:ext cx="2035629" cy="936172"/>
          </a:xfrm>
          <a:prstGeom prst="wedgeRoundRectCallout">
            <a:avLst>
              <a:gd name="adj1" fmla="val -74844"/>
              <a:gd name="adj2" fmla="val -1130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smtClean="0"/>
              <a:t>la machine de cette manœuvre :</a:t>
            </a:r>
            <a:endParaRPr lang="fr-FR" sz="1200" b="1"/>
          </a:p>
        </p:txBody>
      </p:sp>
      <p:sp>
        <p:nvSpPr>
          <p:cNvPr id="14" name="Rectangle à coins arrondis 13"/>
          <p:cNvSpPr/>
          <p:nvPr/>
        </p:nvSpPr>
        <p:spPr>
          <a:xfrm>
            <a:off x="3189512" y="5773719"/>
            <a:ext cx="2035629" cy="936172"/>
          </a:xfrm>
          <a:prstGeom prst="wedgeRoundRectCallout">
            <a:avLst>
              <a:gd name="adj1" fmla="val 65798"/>
              <a:gd name="adj2" fmla="val -1084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ce magasin :</a:t>
            </a:r>
            <a:endParaRPr lang="fr-FR" sz="1200"/>
          </a:p>
        </p:txBody>
      </p:sp>
      <p:sp>
        <p:nvSpPr>
          <p:cNvPr id="15" name="Rectangle à coins arrondis 14"/>
          <p:cNvSpPr/>
          <p:nvPr/>
        </p:nvSpPr>
        <p:spPr>
          <a:xfrm>
            <a:off x="10787743" y="2203205"/>
            <a:ext cx="1295399" cy="936172"/>
          </a:xfrm>
          <a:prstGeom prst="wedgeRoundRectCallout">
            <a:avLst>
              <a:gd name="adj1" fmla="val -51850"/>
              <a:gd name="adj2" fmla="val 648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in-folio :</a:t>
            </a:r>
          </a:p>
          <a:p>
            <a:pPr algn="ctr"/>
            <a:endParaRPr lang="fr-FR" sz="1200"/>
          </a:p>
        </p:txBody>
      </p:sp>
      <p:sp>
        <p:nvSpPr>
          <p:cNvPr id="16" name="ZoneTexte 15"/>
          <p:cNvSpPr txBox="1"/>
          <p:nvPr/>
        </p:nvSpPr>
        <p:spPr>
          <a:xfrm>
            <a:off x="3548740" y="381278"/>
            <a:ext cx="3331029" cy="584775"/>
          </a:xfrm>
          <a:prstGeom prst="rect">
            <a:avLst/>
          </a:prstGeom>
          <a:solidFill>
            <a:schemeClr val="accent2">
              <a:lumMod val="20000"/>
              <a:lumOff val="80000"/>
            </a:schemeClr>
          </a:solidFill>
        </p:spPr>
        <p:txBody>
          <a:bodyPr wrap="square" rtlCol="0">
            <a:spAutoFit/>
          </a:bodyPr>
          <a:lstStyle/>
          <a:p>
            <a:pPr algn="ctr"/>
            <a:r>
              <a:rPr lang="fr-FR" sz="1600" smtClean="0"/>
              <a:t>Sans dictionnaire, essayer de donner un sens (logique) aux mots en rouge.</a:t>
            </a:r>
            <a:endParaRPr lang="fr-FR" sz="1600"/>
          </a:p>
        </p:txBody>
      </p:sp>
      <p:sp>
        <p:nvSpPr>
          <p:cNvPr id="17" name="Rectangle à coins arrondis 16"/>
          <p:cNvSpPr/>
          <p:nvPr/>
        </p:nvSpPr>
        <p:spPr>
          <a:xfrm>
            <a:off x="10787742" y="4556963"/>
            <a:ext cx="1295399" cy="936172"/>
          </a:xfrm>
          <a:prstGeom prst="wedgeRoundRectCallout">
            <a:avLst>
              <a:gd name="adj1" fmla="val -60253"/>
              <a:gd name="adj2" fmla="val -468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smtClean="0"/>
              <a:t>pourpre :</a:t>
            </a:r>
          </a:p>
          <a:p>
            <a:pPr algn="ctr"/>
            <a:endParaRPr lang="fr-FR" sz="1200"/>
          </a:p>
        </p:txBody>
      </p:sp>
    </p:spTree>
    <p:extLst>
      <p:ext uri="{BB962C8B-B14F-4D97-AF65-F5344CB8AC3E}">
        <p14:creationId xmlns:p14="http://schemas.microsoft.com/office/powerpoint/2010/main" val="8380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p:cNvGrpSpPr/>
          <p:nvPr/>
        </p:nvGrpSpPr>
        <p:grpSpPr>
          <a:xfrm>
            <a:off x="10886" y="215669"/>
            <a:ext cx="10526483" cy="6247864"/>
            <a:chOff x="10886" y="215669"/>
            <a:chExt cx="10526483" cy="6247864"/>
          </a:xfrm>
        </p:grpSpPr>
        <p:sp>
          <p:nvSpPr>
            <p:cNvPr id="6" name="ZoneTexte 5"/>
            <p:cNvSpPr txBox="1"/>
            <p:nvPr/>
          </p:nvSpPr>
          <p:spPr>
            <a:xfrm>
              <a:off x="10886" y="226556"/>
              <a:ext cx="555171" cy="6236977"/>
            </a:xfrm>
            <a:prstGeom prst="rect">
              <a:avLst/>
            </a:prstGeom>
            <a:solidFill>
              <a:schemeClr val="accent2">
                <a:lumMod val="60000"/>
                <a:lumOff val="40000"/>
              </a:schemeClr>
            </a:solidFill>
          </p:spPr>
          <p:txBody>
            <a:bodyPr wrap="square" rtlCol="0">
              <a:spAutoFit/>
            </a:bodyPr>
            <a:lstStyle/>
            <a:p>
              <a:r>
                <a:rPr lang="fr-FR" sz="1600" smtClean="0"/>
                <a:t>1</a:t>
              </a:r>
            </a:p>
            <a:p>
              <a:r>
                <a:rPr lang="fr-FR" sz="1600" smtClean="0"/>
                <a:t>2</a:t>
              </a:r>
            </a:p>
            <a:p>
              <a:r>
                <a:rPr lang="fr-FR" sz="1600" smtClean="0"/>
                <a:t>3</a:t>
              </a:r>
            </a:p>
            <a:p>
              <a:r>
                <a:rPr lang="fr-FR" sz="1600" smtClean="0"/>
                <a:t>4</a:t>
              </a:r>
            </a:p>
            <a:p>
              <a:r>
                <a:rPr lang="fr-FR" sz="1600" smtClean="0"/>
                <a:t>5</a:t>
              </a:r>
            </a:p>
            <a:p>
              <a:r>
                <a:rPr lang="fr-FR" sz="1600" smtClean="0"/>
                <a:t>6</a:t>
              </a:r>
            </a:p>
            <a:p>
              <a:r>
                <a:rPr lang="fr-FR" sz="1600" smtClean="0"/>
                <a:t>7</a:t>
              </a:r>
            </a:p>
            <a:p>
              <a:r>
                <a:rPr lang="fr-FR" sz="1600" smtClean="0"/>
                <a:t>8</a:t>
              </a:r>
            </a:p>
            <a:p>
              <a:r>
                <a:rPr lang="fr-FR" sz="1600" smtClean="0"/>
                <a:t>9</a:t>
              </a:r>
            </a:p>
            <a:p>
              <a:r>
                <a:rPr lang="fr-FR" sz="1600" smtClean="0"/>
                <a:t>10</a:t>
              </a:r>
            </a:p>
            <a:p>
              <a:r>
                <a:rPr lang="fr-FR" sz="1600" smtClean="0"/>
                <a:t>11</a:t>
              </a:r>
            </a:p>
            <a:p>
              <a:r>
                <a:rPr lang="fr-FR" sz="1600" smtClean="0"/>
                <a:t>12</a:t>
              </a:r>
            </a:p>
            <a:p>
              <a:r>
                <a:rPr lang="fr-FR" sz="1600" smtClean="0"/>
                <a:t>13</a:t>
              </a:r>
            </a:p>
            <a:p>
              <a:r>
                <a:rPr lang="fr-FR" sz="1600" smtClean="0"/>
                <a:t>14</a:t>
              </a:r>
            </a:p>
            <a:p>
              <a:r>
                <a:rPr lang="fr-FR" sz="1600" smtClean="0"/>
                <a:t>15</a:t>
              </a:r>
            </a:p>
            <a:p>
              <a:r>
                <a:rPr lang="fr-FR" sz="1600" smtClean="0"/>
                <a:t>16</a:t>
              </a:r>
            </a:p>
            <a:p>
              <a:r>
                <a:rPr lang="fr-FR" sz="1600" smtClean="0"/>
                <a:t>17</a:t>
              </a:r>
            </a:p>
            <a:p>
              <a:r>
                <a:rPr lang="fr-FR" sz="1600" smtClean="0"/>
                <a:t>18</a:t>
              </a:r>
            </a:p>
            <a:p>
              <a:r>
                <a:rPr lang="fr-FR" sz="1600" smtClean="0"/>
                <a:t>19</a:t>
              </a:r>
            </a:p>
            <a:p>
              <a:r>
                <a:rPr lang="fr-FR" sz="1600" smtClean="0"/>
                <a:t>20</a:t>
              </a:r>
            </a:p>
            <a:p>
              <a:r>
                <a:rPr lang="fr-FR" sz="1600" smtClean="0"/>
                <a:t>21</a:t>
              </a:r>
            </a:p>
            <a:p>
              <a:r>
                <a:rPr lang="fr-FR" sz="1600" smtClean="0"/>
                <a:t>22</a:t>
              </a:r>
            </a:p>
            <a:p>
              <a:r>
                <a:rPr lang="fr-FR" sz="1600" smtClean="0"/>
                <a:t>23</a:t>
              </a:r>
            </a:p>
            <a:p>
              <a:r>
                <a:rPr lang="fr-FR" sz="1600" smtClean="0"/>
                <a:t>24</a:t>
              </a:r>
            </a:p>
            <a:p>
              <a:r>
                <a:rPr lang="fr-FR" sz="1600" smtClean="0"/>
                <a:t>25</a:t>
              </a:r>
            </a:p>
          </p:txBody>
        </p:sp>
        <p:sp>
          <p:nvSpPr>
            <p:cNvPr id="3" name="Rectangle 2"/>
            <p:cNvSpPr/>
            <p:nvPr/>
          </p:nvSpPr>
          <p:spPr>
            <a:xfrm>
              <a:off x="391890" y="215669"/>
              <a:ext cx="10145479" cy="6247864"/>
            </a:xfrm>
            <a:prstGeom prst="rect">
              <a:avLst/>
            </a:prstGeom>
            <a:solidFill>
              <a:schemeClr val="bg1"/>
            </a:solidFill>
          </p:spPr>
          <p:txBody>
            <a:bodyPr wrap="square">
              <a:spAutoFit/>
            </a:bodyPr>
            <a:lstStyle/>
            <a:p>
              <a:pPr algn="just"/>
              <a:r>
                <a:rPr lang="fr-FR" sz="1600" smtClean="0"/>
                <a:t>    Un domestique de Louis XV me contait qu'un jour, le roi son maître soupant à Trianon en petite compagnie, la conversation roula d'abord sur la chasse, et ensuite sur la poudre à tirer. Quelqu'un dit que la meilleure poudre se faisait avec des parties égales de salpêtre, de soufre, et de charbon. Le duc de La Vallière, mieux instruit, soutint que pour faire de bonne poudre à canon il fallait une seule partie de soufre et une de charbon, sur cinq parties de salpêtre bien filtré, bien évaporé, bien cristallisé.</a:t>
              </a:r>
            </a:p>
            <a:p>
              <a:pPr algn="just"/>
              <a:r>
                <a:rPr lang="fr-FR" sz="1600" smtClean="0"/>
                <a:t>    « Il est plaisant, dit M. le duc de Nivernois, que nous nous amusions tous les jours à tuer des perdrix dans le parc de Versailles, et quelquefois à tuer des hommes ou à nous faire tuer sur la frontière, sans savoir précisément avec quoi l'on tue.</a:t>
              </a:r>
            </a:p>
            <a:p>
              <a:pPr algn="just"/>
              <a:r>
                <a:rPr lang="fr-FR" sz="1600" smtClean="0"/>
                <a:t>    — Hélas ! nous en sommes réduits là sur toutes les choses de ce monde, répondit Mme de Pompadour ; je ne sais de quoi est composé le rouge que je mets sur mes joues, et on m'embarrasserait fort si on me demandait comment on fait les bas de soie dont je suis chaussée.</a:t>
              </a:r>
            </a:p>
            <a:p>
              <a:pPr algn="just"/>
              <a:r>
                <a:rPr lang="fr-FR" sz="1600" smtClean="0"/>
                <a:t>    — C'est dommage, dit alors le duc de La Vallière, que Sa Majesté nous ait confisqué nos dictionnaires encyclopédiques, qui nous ont coûté chacun cent pistoles : nous y trouverions bientôt la décision de toutes nos questions. »</a:t>
              </a:r>
            </a:p>
            <a:p>
              <a:pPr algn="just"/>
              <a:r>
                <a:rPr lang="fr-FR" sz="1600" smtClean="0"/>
                <a:t>    Le roi justifia sa confiscation : il avait été averti que les vingt et un volumes in-folio, qu'on trouvait sur la toilette de toutes les dames, étaient la chose du monde la plus dangereuse pour le royaume de France; et il avait voulu savoir par lui-même si la chose était vraie, avant de permettre qu'on lût ce livre. Il envoya sur la fin du souper chercher un exemplaire par trois garçons de sa chambre, qui apportèrent chacun sept volumes avec bien de la peine. On vit à l'article Poudre que le duc de La Vallière avait raison ; et bientôt Mme de Pompadour apprit la différence entre l'ancien rouge d'Espagne, dont les dames de Madrid coloraient leurs joues, et le rouge des dames de Paris. Elle sut que les dames grecques et romaines étaient peintes avec de la pourpre qui sortait du murex, et que par conséquent notre écarlate était la pourpre des anciens ; qu'il entrait plus de safran dans le rouge d'Espagne, et plus de cochenille dans celui de France.</a:t>
              </a:r>
            </a:p>
            <a:p>
              <a:pPr algn="just"/>
              <a:r>
                <a:rPr lang="fr-FR" sz="1600" smtClean="0"/>
                <a:t>    Elle vit comme on lui faisait ses bas au métier ; et la machine de cette manœuvre la ravit d'étonnement. « Ah ! le beau livre ! s'écria-t-elle. Sire, vous avez donc confisqué ce magasin de toutes les choses utiles pour le posséder seul, et pour être le seul savant de votre royaume ? »</a:t>
              </a:r>
              <a:endParaRPr lang="fr-FR" sz="1600"/>
            </a:p>
          </p:txBody>
        </p:sp>
      </p:grpSp>
      <p:sp>
        <p:nvSpPr>
          <p:cNvPr id="4" name="ZoneTexte 3"/>
          <p:cNvSpPr txBox="1"/>
          <p:nvPr/>
        </p:nvSpPr>
        <p:spPr>
          <a:xfrm>
            <a:off x="10537370" y="226556"/>
            <a:ext cx="1578429" cy="738664"/>
          </a:xfrm>
          <a:prstGeom prst="rect">
            <a:avLst/>
          </a:prstGeom>
          <a:solidFill>
            <a:schemeClr val="accent2">
              <a:lumMod val="20000"/>
              <a:lumOff val="80000"/>
            </a:schemeClr>
          </a:solidFill>
        </p:spPr>
        <p:txBody>
          <a:bodyPr wrap="square" rtlCol="0">
            <a:spAutoFit/>
          </a:bodyPr>
          <a:lstStyle/>
          <a:p>
            <a:pPr algn="ctr"/>
            <a:r>
              <a:rPr lang="fr-FR" sz="1400" smtClean="0"/>
              <a:t>Quelles sont les différentes parties du texte ?</a:t>
            </a:r>
          </a:p>
        </p:txBody>
      </p:sp>
      <p:sp>
        <p:nvSpPr>
          <p:cNvPr id="5" name="ZoneTexte 4"/>
          <p:cNvSpPr txBox="1"/>
          <p:nvPr/>
        </p:nvSpPr>
        <p:spPr>
          <a:xfrm>
            <a:off x="10537369" y="5509426"/>
            <a:ext cx="1578429" cy="954107"/>
          </a:xfrm>
          <a:prstGeom prst="rect">
            <a:avLst/>
          </a:prstGeom>
          <a:solidFill>
            <a:schemeClr val="accent2">
              <a:lumMod val="20000"/>
              <a:lumOff val="80000"/>
            </a:schemeClr>
          </a:solidFill>
        </p:spPr>
        <p:txBody>
          <a:bodyPr wrap="square" rtlCol="0">
            <a:spAutoFit/>
          </a:bodyPr>
          <a:lstStyle/>
          <a:p>
            <a:pPr algn="ctr"/>
            <a:r>
              <a:rPr lang="fr-FR" sz="1400" smtClean="0"/>
              <a:t>A quel genre littéraire peut-on comparer</a:t>
            </a:r>
            <a:br>
              <a:rPr lang="fr-FR" sz="1400" smtClean="0"/>
            </a:br>
            <a:r>
              <a:rPr lang="fr-FR" sz="1400" smtClean="0"/>
              <a:t>ce </a:t>
            </a:r>
            <a:r>
              <a:rPr lang="fr-FR" sz="1400" b="1" smtClean="0">
                <a:solidFill>
                  <a:srgbClr val="FF0000"/>
                </a:solidFill>
              </a:rPr>
              <a:t>récit</a:t>
            </a:r>
            <a:r>
              <a:rPr lang="fr-FR" sz="1400" smtClean="0"/>
              <a:t> ?</a:t>
            </a:r>
            <a:endParaRPr lang="fr-FR" sz="1400"/>
          </a:p>
        </p:txBody>
      </p:sp>
    </p:spTree>
    <p:extLst>
      <p:ext uri="{BB962C8B-B14F-4D97-AF65-F5344CB8AC3E}">
        <p14:creationId xmlns:p14="http://schemas.microsoft.com/office/powerpoint/2010/main" val="282501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2" y="295479"/>
            <a:ext cx="11647715" cy="3139321"/>
          </a:xfrm>
          <a:prstGeom prst="rect">
            <a:avLst/>
          </a:prstGeom>
        </p:spPr>
        <p:txBody>
          <a:bodyPr wrap="square">
            <a:spAutoFit/>
          </a:bodyPr>
          <a:lstStyle/>
          <a:p>
            <a:r>
              <a:rPr lang="fr-FR" smtClean="0"/>
              <a:t>Si c’est un </a:t>
            </a:r>
            <a:r>
              <a:rPr lang="fr-FR" smtClean="0">
                <a:solidFill>
                  <a:srgbClr val="FF0000"/>
                </a:solidFill>
              </a:rPr>
              <a:t>récit</a:t>
            </a:r>
            <a:r>
              <a:rPr lang="fr-FR" smtClean="0"/>
              <a:t>, il a un </a:t>
            </a:r>
            <a:r>
              <a:rPr lang="fr-FR" b="1" smtClean="0"/>
              <a:t>schéma narratif </a:t>
            </a:r>
            <a:r>
              <a:rPr lang="fr-FR" smtClean="0"/>
              <a:t>:</a:t>
            </a:r>
          </a:p>
          <a:p>
            <a:pPr marL="342900" indent="-342900">
              <a:buFont typeface="+mj-lt"/>
              <a:buAutoNum type="arabicPeriod"/>
            </a:pPr>
            <a:r>
              <a:rPr lang="fr-FR" smtClean="0"/>
              <a:t>Situation d’énonciation</a:t>
            </a:r>
          </a:p>
          <a:p>
            <a:pPr marL="342900" indent="-342900">
              <a:buFont typeface="+mj-lt"/>
              <a:buAutoNum type="arabicPeriod"/>
            </a:pPr>
            <a:r>
              <a:rPr lang="fr-FR" smtClean="0"/>
              <a:t>Événement perturbateur</a:t>
            </a:r>
          </a:p>
          <a:p>
            <a:pPr marL="342900" indent="-342900">
              <a:buFont typeface="+mj-lt"/>
              <a:buAutoNum type="arabicPeriod"/>
            </a:pPr>
            <a:r>
              <a:rPr lang="fr-FR" smtClean="0"/>
              <a:t>Actions</a:t>
            </a:r>
          </a:p>
          <a:p>
            <a:pPr marL="342900" indent="-342900">
              <a:buFont typeface="+mj-lt"/>
              <a:buAutoNum type="arabicPeriod"/>
            </a:pPr>
            <a:r>
              <a:rPr lang="fr-FR" smtClean="0"/>
              <a:t>Élément de résolution</a:t>
            </a:r>
          </a:p>
          <a:p>
            <a:pPr marL="342900" indent="-342900">
              <a:buFont typeface="+mj-lt"/>
              <a:buAutoNum type="arabicPeriod"/>
            </a:pPr>
            <a:r>
              <a:rPr lang="fr-FR" smtClean="0"/>
              <a:t>Situation finale.</a:t>
            </a:r>
            <a:endParaRPr lang="fr-FR"/>
          </a:p>
          <a:p>
            <a:r>
              <a:rPr lang="fr-FR" smtClean="0"/>
              <a:t>Ces cinq éléments seront les cinq parties du texte. </a:t>
            </a:r>
          </a:p>
          <a:p>
            <a:endParaRPr lang="fr-FR" i="1"/>
          </a:p>
          <a:p>
            <a:r>
              <a:rPr lang="fr-FR" i="1" smtClean="0"/>
              <a:t>De L'encyclopédie </a:t>
            </a:r>
            <a:r>
              <a:rPr lang="fr-FR" smtClean="0"/>
              <a:t>est :</a:t>
            </a:r>
          </a:p>
          <a:p>
            <a:r>
              <a:rPr lang="fr-FR" smtClean="0"/>
              <a:t>un </a:t>
            </a:r>
            <a:r>
              <a:rPr lang="fr-FR" smtClean="0">
                <a:solidFill>
                  <a:srgbClr val="FF0000"/>
                </a:solidFill>
              </a:rPr>
              <a:t>pamphlet</a:t>
            </a:r>
            <a:r>
              <a:rPr lang="fr-FR" smtClean="0"/>
              <a:t> = écrit </a:t>
            </a:r>
            <a:r>
              <a:rPr lang="fr-FR" b="1" smtClean="0"/>
              <a:t>satirique</a:t>
            </a:r>
            <a:r>
              <a:rPr lang="fr-FR" smtClean="0"/>
              <a:t> tourné </a:t>
            </a:r>
            <a:r>
              <a:rPr lang="fr-FR" b="1" smtClean="0"/>
              <a:t>contre</a:t>
            </a:r>
            <a:r>
              <a:rPr lang="fr-FR" smtClean="0"/>
              <a:t> quelqu'un, contre une institution, contre le gouvernement ou contre une idée </a:t>
            </a:r>
          </a:p>
          <a:p>
            <a:r>
              <a:rPr lang="fr-FR" smtClean="0"/>
              <a:t>un </a:t>
            </a:r>
            <a:r>
              <a:rPr lang="fr-FR" smtClean="0">
                <a:solidFill>
                  <a:srgbClr val="FF0000"/>
                </a:solidFill>
              </a:rPr>
              <a:t>apologue</a:t>
            </a:r>
            <a:r>
              <a:rPr lang="fr-FR" smtClean="0"/>
              <a:t> = récit </a:t>
            </a:r>
            <a:r>
              <a:rPr lang="fr-FR" b="1" smtClean="0"/>
              <a:t>court</a:t>
            </a:r>
            <a:r>
              <a:rPr lang="fr-FR" smtClean="0"/>
              <a:t>, développant une </a:t>
            </a:r>
            <a:r>
              <a:rPr lang="fr-FR" b="1" smtClean="0"/>
              <a:t>argumentation</a:t>
            </a:r>
            <a:r>
              <a:rPr lang="fr-FR" smtClean="0"/>
              <a:t> indirecte, conclu par un </a:t>
            </a:r>
            <a:r>
              <a:rPr lang="fr-FR" b="1" smtClean="0"/>
              <a:t>enseignement</a:t>
            </a:r>
            <a:r>
              <a:rPr lang="fr-FR" smtClean="0"/>
              <a:t>.</a:t>
            </a:r>
            <a:endParaRPr lang="fr-FR"/>
          </a:p>
        </p:txBody>
      </p:sp>
      <p:sp>
        <p:nvSpPr>
          <p:cNvPr id="3" name="Rectangle 2"/>
          <p:cNvSpPr/>
          <p:nvPr/>
        </p:nvSpPr>
        <p:spPr>
          <a:xfrm>
            <a:off x="402771" y="4093870"/>
            <a:ext cx="11016343" cy="369332"/>
          </a:xfrm>
          <a:prstGeom prst="rect">
            <a:avLst/>
          </a:prstGeom>
          <a:solidFill>
            <a:schemeClr val="accent2">
              <a:lumMod val="60000"/>
              <a:lumOff val="40000"/>
            </a:schemeClr>
          </a:solidFill>
        </p:spPr>
        <p:txBody>
          <a:bodyPr wrap="square">
            <a:spAutoFit/>
          </a:bodyPr>
          <a:lstStyle/>
          <a:p>
            <a:r>
              <a:rPr lang="fr-FR" smtClean="0"/>
              <a:t>Comment et pourquoi la connaissance permet-elle une plus grande liberté ?</a:t>
            </a:r>
            <a:endParaRPr lang="fr-FR"/>
          </a:p>
        </p:txBody>
      </p:sp>
      <p:sp>
        <p:nvSpPr>
          <p:cNvPr id="4" name="Rectangle 3"/>
          <p:cNvSpPr/>
          <p:nvPr/>
        </p:nvSpPr>
        <p:spPr>
          <a:xfrm>
            <a:off x="1377042" y="5188023"/>
            <a:ext cx="8784771" cy="1477328"/>
          </a:xfrm>
          <a:prstGeom prst="rect">
            <a:avLst/>
          </a:prstGeom>
        </p:spPr>
        <p:txBody>
          <a:bodyPr wrap="square">
            <a:spAutoFit/>
          </a:bodyPr>
          <a:lstStyle/>
          <a:p>
            <a:pPr marL="400050" indent="-400050">
              <a:buAutoNum type="romanUcPeriod"/>
            </a:pPr>
            <a:r>
              <a:rPr lang="fr-FR" smtClean="0"/>
              <a:t>L'homme est </a:t>
            </a:r>
            <a:r>
              <a:rPr lang="fr-FR" b="1" smtClean="0"/>
              <a:t>ignorant</a:t>
            </a:r>
            <a:r>
              <a:rPr lang="fr-FR" smtClean="0"/>
              <a:t> dans de nombreux domaines. S’il avait des </a:t>
            </a:r>
            <a:r>
              <a:rPr lang="fr-FR" b="1" smtClean="0"/>
              <a:t>connaissances</a:t>
            </a:r>
            <a:r>
              <a:rPr lang="fr-FR" smtClean="0"/>
              <a:t>, il serait capable de juger des choses. Ceux qui le font dominent les autres.</a:t>
            </a:r>
          </a:p>
          <a:p>
            <a:pPr marL="400050" indent="-400050">
              <a:buAutoNum type="romanUcPeriod"/>
            </a:pPr>
            <a:r>
              <a:rPr lang="fr-FR" smtClean="0"/>
              <a:t>Certains vous empêchent d’accéder à ces connaissances. Ils le font pour ne pas perdre leur pouvoir.  Une personne instruite ne se laisse pas dominer facilement.</a:t>
            </a:r>
          </a:p>
          <a:p>
            <a:pPr marL="400050" indent="-400050">
              <a:buAutoNum type="romanUcPeriod"/>
            </a:pPr>
            <a:r>
              <a:rPr lang="fr-FR" b="1" smtClean="0"/>
              <a:t>L'Encyclopédie</a:t>
            </a:r>
            <a:r>
              <a:rPr lang="fr-FR" smtClean="0"/>
              <a:t> permet de diffuser le savoir. L’utiliser et savoir, c’est se </a:t>
            </a:r>
            <a:r>
              <a:rPr lang="fr-FR" b="1" smtClean="0"/>
              <a:t>libérer</a:t>
            </a:r>
            <a:r>
              <a:rPr lang="fr-FR" smtClean="0"/>
              <a:t>.  </a:t>
            </a:r>
            <a:endParaRPr lang="fr-FR"/>
          </a:p>
        </p:txBody>
      </p:sp>
      <p:sp>
        <p:nvSpPr>
          <p:cNvPr id="5" name="ZoneTexte 4"/>
          <p:cNvSpPr txBox="1"/>
          <p:nvPr/>
        </p:nvSpPr>
        <p:spPr>
          <a:xfrm>
            <a:off x="402771" y="4752940"/>
            <a:ext cx="6359561" cy="369332"/>
          </a:xfrm>
          <a:prstGeom prst="rect">
            <a:avLst/>
          </a:prstGeom>
          <a:solidFill>
            <a:schemeClr val="accent2">
              <a:lumMod val="20000"/>
              <a:lumOff val="80000"/>
            </a:schemeClr>
          </a:solidFill>
        </p:spPr>
        <p:txBody>
          <a:bodyPr wrap="none" rtlCol="0">
            <a:spAutoFit/>
          </a:bodyPr>
          <a:lstStyle/>
          <a:p>
            <a:r>
              <a:rPr lang="fr-FR" smtClean="0"/>
              <a:t>Cheminement logique = argumentation = </a:t>
            </a:r>
            <a:r>
              <a:rPr lang="fr-FR" b="1" smtClean="0"/>
              <a:t>ce que je veux montrer</a:t>
            </a:r>
            <a:r>
              <a:rPr lang="fr-FR" smtClean="0"/>
              <a:t>.</a:t>
            </a:r>
            <a:endParaRPr lang="fr-FR"/>
          </a:p>
        </p:txBody>
      </p:sp>
      <p:sp>
        <p:nvSpPr>
          <p:cNvPr id="6" name="Rectangle 5"/>
          <p:cNvSpPr/>
          <p:nvPr/>
        </p:nvSpPr>
        <p:spPr>
          <a:xfrm>
            <a:off x="402771" y="3724538"/>
            <a:ext cx="1915396" cy="369332"/>
          </a:xfrm>
          <a:prstGeom prst="rect">
            <a:avLst/>
          </a:prstGeom>
        </p:spPr>
        <p:txBody>
          <a:bodyPr wrap="none">
            <a:spAutoFit/>
          </a:bodyPr>
          <a:lstStyle/>
          <a:p>
            <a:r>
              <a:rPr lang="fr-FR" smtClean="0"/>
              <a:t>Le problème posé </a:t>
            </a:r>
            <a:endParaRPr lang="fr-FR"/>
          </a:p>
        </p:txBody>
      </p:sp>
    </p:spTree>
    <p:extLst>
      <p:ext uri="{BB962C8B-B14F-4D97-AF65-F5344CB8AC3E}">
        <p14:creationId xmlns:p14="http://schemas.microsoft.com/office/powerpoint/2010/main" val="364217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186" y="492270"/>
            <a:ext cx="10553700" cy="1477328"/>
          </a:xfrm>
          <a:prstGeom prst="rect">
            <a:avLst/>
          </a:prstGeom>
        </p:spPr>
        <p:txBody>
          <a:bodyPr wrap="square">
            <a:spAutoFit/>
          </a:bodyPr>
          <a:lstStyle/>
          <a:p>
            <a:pPr marL="400050" indent="-400050">
              <a:buAutoNum type="romanUcPeriod"/>
            </a:pPr>
            <a:r>
              <a:rPr lang="fr-FR" smtClean="0"/>
              <a:t>L'homme est </a:t>
            </a:r>
            <a:r>
              <a:rPr lang="fr-FR" b="1" smtClean="0"/>
              <a:t>ignorant</a:t>
            </a:r>
            <a:r>
              <a:rPr lang="fr-FR" smtClean="0"/>
              <a:t> dans de nombreux domaines. S’il avait des </a:t>
            </a:r>
            <a:r>
              <a:rPr lang="fr-FR" b="1" smtClean="0"/>
              <a:t>connaissances</a:t>
            </a:r>
            <a:r>
              <a:rPr lang="fr-FR" smtClean="0"/>
              <a:t>, il serait capable de juger des choses. Ceux qui le font dominent les autres.</a:t>
            </a:r>
          </a:p>
          <a:p>
            <a:pPr marL="400050" indent="-400050">
              <a:buAutoNum type="romanUcPeriod"/>
            </a:pPr>
            <a:r>
              <a:rPr lang="fr-FR" smtClean="0"/>
              <a:t>Certains vous empêchent d’accéder à ces connaissances. Ils le font pour ne pas perdre leur </a:t>
            </a:r>
            <a:r>
              <a:rPr lang="fr-FR" b="1" smtClean="0"/>
              <a:t>pouvoir</a:t>
            </a:r>
            <a:r>
              <a:rPr lang="fr-FR" smtClean="0"/>
              <a:t>.  Une personne instruite ne se laisse pas dominer facilement.</a:t>
            </a:r>
          </a:p>
          <a:p>
            <a:pPr marL="400050" indent="-400050">
              <a:buAutoNum type="romanUcPeriod"/>
            </a:pPr>
            <a:r>
              <a:rPr lang="fr-FR" b="1" smtClean="0"/>
              <a:t>L'Encyclopédie</a:t>
            </a:r>
            <a:r>
              <a:rPr lang="fr-FR" smtClean="0"/>
              <a:t> permet de diffuser le </a:t>
            </a:r>
            <a:r>
              <a:rPr lang="fr-FR" b="1" smtClean="0"/>
              <a:t>savoir</a:t>
            </a:r>
            <a:r>
              <a:rPr lang="fr-FR" smtClean="0"/>
              <a:t>. L’utiliser et apprendre, c’est se </a:t>
            </a:r>
            <a:r>
              <a:rPr lang="fr-FR" b="1" smtClean="0"/>
              <a:t>libérer</a:t>
            </a:r>
            <a:r>
              <a:rPr lang="fr-FR" smtClean="0"/>
              <a:t>.  </a:t>
            </a:r>
            <a:endParaRPr lang="fr-FR"/>
          </a:p>
        </p:txBody>
      </p:sp>
      <p:sp>
        <p:nvSpPr>
          <p:cNvPr id="4" name="ZoneTexte 3"/>
          <p:cNvSpPr txBox="1"/>
          <p:nvPr/>
        </p:nvSpPr>
        <p:spPr>
          <a:xfrm>
            <a:off x="887186" y="2009794"/>
            <a:ext cx="10553700" cy="646331"/>
          </a:xfrm>
          <a:prstGeom prst="rect">
            <a:avLst/>
          </a:prstGeom>
          <a:solidFill>
            <a:schemeClr val="accent2">
              <a:lumMod val="20000"/>
              <a:lumOff val="80000"/>
            </a:schemeClr>
          </a:solidFill>
        </p:spPr>
        <p:txBody>
          <a:bodyPr wrap="square" rtlCol="0">
            <a:spAutoFit/>
          </a:bodyPr>
          <a:lstStyle/>
          <a:p>
            <a:r>
              <a:rPr lang="fr-FR" smtClean="0"/>
              <a:t>Il n’y a rien ici qui soit directement pris dans le texte. C’est le résultat de ma réflexion personnelle et c’est ce que je voudrais démontrer en utilisant le texte. </a:t>
            </a:r>
            <a:endParaRPr lang="fr-FR"/>
          </a:p>
        </p:txBody>
      </p:sp>
      <p:sp>
        <p:nvSpPr>
          <p:cNvPr id="5" name="ZoneTexte 4"/>
          <p:cNvSpPr txBox="1"/>
          <p:nvPr/>
        </p:nvSpPr>
        <p:spPr>
          <a:xfrm>
            <a:off x="417461" y="78392"/>
            <a:ext cx="2576110" cy="369332"/>
          </a:xfrm>
          <a:prstGeom prst="rect">
            <a:avLst/>
          </a:prstGeom>
          <a:solidFill>
            <a:schemeClr val="accent2">
              <a:lumMod val="40000"/>
              <a:lumOff val="60000"/>
            </a:schemeClr>
          </a:solidFill>
        </p:spPr>
        <p:txBody>
          <a:bodyPr wrap="square" rtlCol="0">
            <a:spAutoFit/>
          </a:bodyPr>
          <a:lstStyle/>
          <a:p>
            <a:r>
              <a:rPr lang="fr-FR" b="1" smtClean="0"/>
              <a:t>Mes idées :</a:t>
            </a:r>
            <a:endParaRPr lang="fr-FR" b="1"/>
          </a:p>
        </p:txBody>
      </p:sp>
    </p:spTree>
    <p:extLst>
      <p:ext uri="{BB962C8B-B14F-4D97-AF65-F5344CB8AC3E}">
        <p14:creationId xmlns:p14="http://schemas.microsoft.com/office/powerpoint/2010/main" val="65549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70117" y="511353"/>
            <a:ext cx="11734800" cy="6124754"/>
          </a:xfrm>
          <a:prstGeom prst="rect">
            <a:avLst/>
          </a:prstGeom>
          <a:noFill/>
        </p:spPr>
        <p:txBody>
          <a:bodyPr wrap="square" rtlCol="0">
            <a:spAutoFit/>
          </a:bodyPr>
          <a:lstStyle/>
          <a:p>
            <a:r>
              <a:rPr lang="fr-FR" sz="1400" smtClean="0"/>
              <a:t>Les deux hommes qui parlent ont l’air savant. </a:t>
            </a:r>
            <a:r>
              <a:rPr lang="fr-FR" sz="1400" smtClean="0"/>
              <a:t>Choix de courtisans soit-disant célèbres, réputés. </a:t>
            </a:r>
            <a:r>
              <a:rPr lang="fr-FR" sz="1400" smtClean="0"/>
              <a:t>Ils sont </a:t>
            </a:r>
            <a:r>
              <a:rPr lang="fr-FR" sz="1400" b="1" smtClean="0"/>
              <a:t>affirmatifs, lourds</a:t>
            </a:r>
            <a:r>
              <a:rPr lang="fr-FR" sz="1400" smtClean="0"/>
              <a:t>. </a:t>
            </a:r>
            <a:r>
              <a:rPr lang="fr-FR" sz="1400" smtClean="0">
                <a:solidFill>
                  <a:srgbClr val="FF0000"/>
                </a:solidFill>
              </a:rPr>
              <a:t>Discours indirect. </a:t>
            </a:r>
            <a:r>
              <a:rPr lang="fr-FR" sz="1400" smtClean="0"/>
              <a:t>On ne va pas tout répéter. </a:t>
            </a:r>
            <a:r>
              <a:rPr lang="fr-FR" sz="1400" smtClean="0">
                <a:solidFill>
                  <a:schemeClr val="accent1">
                    <a:lumMod val="75000"/>
                  </a:schemeClr>
                </a:solidFill>
              </a:rPr>
              <a:t>« bien </a:t>
            </a:r>
            <a:r>
              <a:rPr lang="fr-FR" sz="1400">
                <a:solidFill>
                  <a:schemeClr val="accent1">
                    <a:lumMod val="75000"/>
                  </a:schemeClr>
                </a:solidFill>
              </a:rPr>
              <a:t>filtré, bien évaporé, </a:t>
            </a:r>
            <a:r>
              <a:rPr lang="fr-FR" sz="1400">
                <a:solidFill>
                  <a:schemeClr val="accent1">
                    <a:lumMod val="75000"/>
                  </a:schemeClr>
                </a:solidFill>
              </a:rPr>
              <a:t>bien </a:t>
            </a:r>
            <a:r>
              <a:rPr lang="fr-FR" sz="1400" smtClean="0">
                <a:solidFill>
                  <a:schemeClr val="accent1">
                    <a:lumMod val="75000"/>
                  </a:schemeClr>
                </a:solidFill>
              </a:rPr>
              <a:t>cristallisé »: </a:t>
            </a:r>
            <a:r>
              <a:rPr lang="fr-FR" sz="1400" smtClean="0">
                <a:solidFill>
                  <a:srgbClr val="FF0000"/>
                </a:solidFill>
              </a:rPr>
              <a:t>Gradation</a:t>
            </a:r>
            <a:r>
              <a:rPr lang="fr-FR" sz="1400"/>
              <a:t> </a:t>
            </a:r>
            <a:r>
              <a:rPr lang="fr-FR" sz="1400" smtClean="0"/>
              <a:t>et </a:t>
            </a:r>
            <a:r>
              <a:rPr lang="fr-FR" sz="1400" smtClean="0">
                <a:solidFill>
                  <a:srgbClr val="FF0000"/>
                </a:solidFill>
              </a:rPr>
              <a:t>anaphore</a:t>
            </a:r>
            <a:r>
              <a:rPr lang="fr-FR" sz="1400" smtClean="0"/>
              <a:t>, qui </a:t>
            </a:r>
            <a:r>
              <a:rPr lang="fr-FR" sz="1400" b="1" smtClean="0"/>
              <a:t>insiste</a:t>
            </a:r>
            <a:r>
              <a:rPr lang="fr-FR" sz="1400" smtClean="0"/>
              <a:t> sur l’assurance de celui qui parle. Il faut se faire valoir, plaire au Roi.</a:t>
            </a:r>
          </a:p>
          <a:p>
            <a:r>
              <a:rPr lang="fr-FR" sz="1400" smtClean="0"/>
              <a:t>Chacun argumente, m</a:t>
            </a:r>
            <a:r>
              <a:rPr lang="fr-FR" sz="1400" smtClean="0"/>
              <a:t>ais ces messieurs se contredisent.  Qui pourrait bien avoir raison ? Si l’on voulait agir, qui devrait-on écouter ? Qui pourrait arbitrer ? </a:t>
            </a:r>
            <a:r>
              <a:rPr lang="fr-FR" sz="1400" smtClean="0">
                <a:solidFill>
                  <a:srgbClr val="FF0000"/>
                </a:solidFill>
              </a:rPr>
              <a:t>Dialogue</a:t>
            </a:r>
            <a:r>
              <a:rPr lang="fr-FR" sz="1400" smtClean="0"/>
              <a:t>. </a:t>
            </a:r>
            <a:r>
              <a:rPr lang="fr-FR" sz="1400" smtClean="0">
                <a:solidFill>
                  <a:srgbClr val="FF0000"/>
                </a:solidFill>
              </a:rPr>
              <a:t>Discours direct</a:t>
            </a:r>
            <a:r>
              <a:rPr lang="fr-FR" sz="1400" smtClean="0"/>
              <a:t>. La dame qui intervient fait un constat sur son ignorance en général. </a:t>
            </a:r>
            <a:r>
              <a:rPr lang="fr-FR" sz="1400" smtClean="0"/>
              <a:t>C’est Mme de Pompadour. Les hommes parlent d’armes, de poudre, la femme de tenue et de maquillage. Quelques </a:t>
            </a:r>
            <a:r>
              <a:rPr lang="fr-FR" sz="1400" smtClean="0">
                <a:solidFill>
                  <a:srgbClr val="FF0000"/>
                </a:solidFill>
              </a:rPr>
              <a:t>clichés</a:t>
            </a:r>
            <a:r>
              <a:rPr lang="fr-FR" sz="1400" smtClean="0"/>
              <a:t> sur des conversations en « petite compagnie »…</a:t>
            </a:r>
          </a:p>
          <a:p>
            <a:r>
              <a:rPr lang="fr-FR" sz="1400" smtClean="0"/>
              <a:t>Elle nous représente, simples lecteurs. Elle n’est pas sensée être savante, mais elle a du bon sens, de la logique.  </a:t>
            </a:r>
          </a:p>
          <a:p>
            <a:r>
              <a:rPr lang="fr-FR" sz="1400" smtClean="0"/>
              <a:t>Quelqu’un possède la connaissance. On pourrait avoir la solution aux problèmes mais le Roi a confisqué l’Encyclopédie que ces messieurs avaient pourtant achetée.</a:t>
            </a:r>
          </a:p>
          <a:p>
            <a:r>
              <a:rPr lang="fr-FR" sz="1400" smtClean="0"/>
              <a:t>« C'est dommage, dit alors le duc de La Vallière, </a:t>
            </a:r>
            <a:r>
              <a:rPr lang="fr-FR" sz="1400"/>
              <a:t>que Sa Majesté nous </a:t>
            </a:r>
            <a:r>
              <a:rPr lang="fr-FR" sz="1400"/>
              <a:t>ait </a:t>
            </a:r>
            <a:r>
              <a:rPr lang="fr-FR" sz="1400" smtClean="0"/>
              <a:t>confisqué… » : Accusation, information, élément perturbateur ou de résolution ?</a:t>
            </a:r>
          </a:p>
          <a:p>
            <a:r>
              <a:rPr lang="fr-FR" sz="1400" smtClean="0"/>
              <a:t>L’indication de la somme payée montre bien le </a:t>
            </a:r>
            <a:r>
              <a:rPr lang="fr-FR" sz="1400" b="1" smtClean="0"/>
              <a:t>côté arbitraire</a:t>
            </a:r>
            <a:r>
              <a:rPr lang="fr-FR" sz="1400" smtClean="0"/>
              <a:t>. C’était leur propriété. Donc accusation.</a:t>
            </a:r>
          </a:p>
          <a:p>
            <a:r>
              <a:rPr lang="fr-FR" sz="1400" smtClean="0"/>
              <a:t>Le roi se justifie (peu vraisemblable) ! </a:t>
            </a:r>
            <a:r>
              <a:rPr lang="fr-FR" sz="1400" smtClean="0">
                <a:solidFill>
                  <a:srgbClr val="FF0000"/>
                </a:solidFill>
              </a:rPr>
              <a:t>Discours indirect libre.</a:t>
            </a:r>
            <a:r>
              <a:rPr lang="fr-FR" sz="1400" smtClean="0"/>
              <a:t> </a:t>
            </a:r>
            <a:br>
              <a:rPr lang="fr-FR" sz="1400" smtClean="0"/>
            </a:br>
            <a:r>
              <a:rPr lang="fr-FR" sz="1400" smtClean="0"/>
              <a:t>Ses arguments sont légers : « </a:t>
            </a:r>
            <a:r>
              <a:rPr lang="fr-FR" sz="1400"/>
              <a:t>  </a:t>
            </a:r>
            <a:r>
              <a:rPr lang="fr-FR" sz="1400">
                <a:solidFill>
                  <a:schemeClr val="accent1">
                    <a:lumMod val="75000"/>
                  </a:schemeClr>
                </a:solidFill>
              </a:rPr>
              <a:t>il avait voulu savoir par lui-même si la chose était vraie, avant de permettre qu'on lût </a:t>
            </a:r>
            <a:r>
              <a:rPr lang="fr-FR" sz="1400">
                <a:solidFill>
                  <a:schemeClr val="accent1">
                    <a:lumMod val="75000"/>
                  </a:schemeClr>
                </a:solidFill>
              </a:rPr>
              <a:t>ce </a:t>
            </a:r>
            <a:r>
              <a:rPr lang="fr-FR" sz="1400" smtClean="0">
                <a:solidFill>
                  <a:schemeClr val="accent1">
                    <a:lumMod val="75000"/>
                  </a:schemeClr>
                </a:solidFill>
              </a:rPr>
              <a:t>livre</a:t>
            </a:r>
            <a:r>
              <a:rPr lang="fr-FR" sz="1400" smtClean="0"/>
              <a:t> » </a:t>
            </a:r>
            <a:br>
              <a:rPr lang="fr-FR" sz="1400" smtClean="0"/>
            </a:br>
            <a:r>
              <a:rPr lang="fr-FR" sz="1400" smtClean="0"/>
              <a:t>Quelle chose ?  « </a:t>
            </a:r>
            <a:r>
              <a:rPr lang="fr-FR" sz="1400" smtClean="0"/>
              <a:t> </a:t>
            </a:r>
            <a:r>
              <a:rPr lang="fr-FR" sz="1400" smtClean="0">
                <a:solidFill>
                  <a:schemeClr val="accent1">
                    <a:lumMod val="75000"/>
                  </a:schemeClr>
                </a:solidFill>
              </a:rPr>
              <a:t>la chose du monde la plus dangereuse pour le royaume de France</a:t>
            </a:r>
            <a:r>
              <a:rPr lang="fr-FR" sz="1400" smtClean="0"/>
              <a:t> ». Affirmation surprenante au premier degré. </a:t>
            </a:r>
          </a:p>
          <a:p>
            <a:r>
              <a:rPr lang="fr-FR" sz="1400" smtClean="0"/>
              <a:t>Information juste sous-entendue : </a:t>
            </a:r>
            <a:r>
              <a:rPr lang="fr-FR" sz="1400" b="1" smtClean="0"/>
              <a:t>Pour la monarchie, la connaissance est la chose la plus dangeureuse du monde</a:t>
            </a:r>
            <a:r>
              <a:rPr lang="fr-FR" sz="1400" smtClean="0"/>
              <a:t>.</a:t>
            </a:r>
          </a:p>
          <a:p>
            <a:r>
              <a:rPr lang="fr-FR" sz="1400" smtClean="0"/>
              <a:t>Le fait d’ouvrir l’Encyclopédie et de trouver la réponse aux différents problèmes montre que la solution est simple. On vous apporte ce livre, vous le lisez et vous savez !  Cérémonie avec trois valets, comme un repas du roi, avec plusiers plats. On va déguster la connaissance au dessert : « </a:t>
            </a:r>
            <a:r>
              <a:rPr lang="fr-FR" sz="1400">
                <a:solidFill>
                  <a:schemeClr val="accent1">
                    <a:lumMod val="75000"/>
                  </a:schemeClr>
                </a:solidFill>
              </a:rPr>
              <a:t> </a:t>
            </a:r>
            <a:r>
              <a:rPr lang="fr-FR" sz="1400" smtClean="0">
                <a:solidFill>
                  <a:schemeClr val="accent1">
                    <a:lumMod val="75000"/>
                  </a:schemeClr>
                </a:solidFill>
              </a:rPr>
              <a:t>Il </a:t>
            </a:r>
            <a:r>
              <a:rPr lang="fr-FR" sz="1400">
                <a:solidFill>
                  <a:schemeClr val="accent1">
                    <a:lumMod val="75000"/>
                  </a:schemeClr>
                </a:solidFill>
              </a:rPr>
              <a:t>envoya </a:t>
            </a:r>
            <a:r>
              <a:rPr lang="fr-FR" sz="1400" i="1" u="sng">
                <a:solidFill>
                  <a:schemeClr val="accent1">
                    <a:lumMod val="75000"/>
                  </a:schemeClr>
                </a:solidFill>
              </a:rPr>
              <a:t>sur la fin du souper</a:t>
            </a:r>
            <a:r>
              <a:rPr lang="fr-FR" sz="1400" i="1">
                <a:solidFill>
                  <a:schemeClr val="accent1">
                    <a:lumMod val="75000"/>
                  </a:schemeClr>
                </a:solidFill>
              </a:rPr>
              <a:t> </a:t>
            </a:r>
            <a:r>
              <a:rPr lang="fr-FR" sz="1400">
                <a:solidFill>
                  <a:schemeClr val="accent1">
                    <a:lumMod val="75000"/>
                  </a:schemeClr>
                </a:solidFill>
              </a:rPr>
              <a:t>chercher un exemplaire par </a:t>
            </a:r>
            <a:r>
              <a:rPr lang="fr-FR" sz="1400">
                <a:solidFill>
                  <a:schemeClr val="accent1">
                    <a:lumMod val="75000"/>
                  </a:schemeClr>
                </a:solidFill>
              </a:rPr>
              <a:t>trois </a:t>
            </a:r>
            <a:r>
              <a:rPr lang="fr-FR" sz="1400" smtClean="0">
                <a:solidFill>
                  <a:schemeClr val="accent1">
                    <a:lumMod val="75000"/>
                  </a:schemeClr>
                </a:solidFill>
              </a:rPr>
              <a:t>garçons</a:t>
            </a:r>
            <a:r>
              <a:rPr lang="fr-FR" sz="1400" smtClean="0"/>
              <a:t> » : 21 volumes !  </a:t>
            </a:r>
          </a:p>
          <a:p>
            <a:endParaRPr lang="fr-FR" sz="1400" smtClean="0"/>
          </a:p>
          <a:p>
            <a:r>
              <a:rPr lang="fr-FR" sz="1400" smtClean="0"/>
              <a:t>Le livre sert d’arbitre pour les hommes : « </a:t>
            </a:r>
            <a:r>
              <a:rPr lang="fr-FR" sz="1400"/>
              <a:t> </a:t>
            </a:r>
            <a:r>
              <a:rPr lang="fr-FR" sz="1400" b="1">
                <a:solidFill>
                  <a:srgbClr val="FF0000"/>
                </a:solidFill>
              </a:rPr>
              <a:t>On vit à l'article </a:t>
            </a:r>
            <a:r>
              <a:rPr lang="fr-FR" sz="1400" b="1" i="1">
                <a:solidFill>
                  <a:srgbClr val="FF0000"/>
                </a:solidFill>
              </a:rPr>
              <a:t>Poudre</a:t>
            </a:r>
            <a:r>
              <a:rPr lang="fr-FR" sz="1400" b="1" i="1">
                <a:solidFill>
                  <a:schemeClr val="accent1">
                    <a:lumMod val="75000"/>
                  </a:schemeClr>
                </a:solidFill>
              </a:rPr>
              <a:t> </a:t>
            </a:r>
            <a:r>
              <a:rPr lang="fr-FR" sz="1400" b="1" i="1" smtClean="0">
                <a:solidFill>
                  <a:schemeClr val="accent1">
                    <a:lumMod val="75000"/>
                  </a:schemeClr>
                </a:solidFill>
              </a:rPr>
              <a:t>[</a:t>
            </a:r>
            <a:r>
              <a:rPr lang="fr-FR" sz="1400" smtClean="0">
                <a:solidFill>
                  <a:schemeClr val="accent1">
                    <a:lumMod val="75000"/>
                  </a:schemeClr>
                </a:solidFill>
              </a:rPr>
              <a:t>que </a:t>
            </a:r>
            <a:r>
              <a:rPr lang="fr-FR" sz="1400">
                <a:solidFill>
                  <a:schemeClr val="accent1">
                    <a:lumMod val="75000"/>
                  </a:schemeClr>
                </a:solidFill>
              </a:rPr>
              <a:t>le duc de La Vallière </a:t>
            </a:r>
            <a:r>
              <a:rPr lang="fr-FR" sz="1400">
                <a:solidFill>
                  <a:schemeClr val="accent1">
                    <a:lumMod val="75000"/>
                  </a:schemeClr>
                </a:solidFill>
              </a:rPr>
              <a:t>avait </a:t>
            </a:r>
            <a:r>
              <a:rPr lang="fr-FR" sz="1400" smtClean="0">
                <a:solidFill>
                  <a:schemeClr val="accent1">
                    <a:lumMod val="75000"/>
                  </a:schemeClr>
                </a:solidFill>
              </a:rPr>
              <a:t>raison</a:t>
            </a:r>
            <a:r>
              <a:rPr lang="fr-FR" sz="1400" b="1" smtClean="0">
                <a:solidFill>
                  <a:schemeClr val="accent1">
                    <a:lumMod val="75000"/>
                  </a:schemeClr>
                </a:solidFill>
              </a:rPr>
              <a:t>]</a:t>
            </a:r>
            <a:r>
              <a:rPr lang="fr-FR" sz="1400" smtClean="0">
                <a:solidFill>
                  <a:schemeClr val="accent1">
                    <a:lumMod val="75000"/>
                  </a:schemeClr>
                </a:solidFill>
              </a:rPr>
              <a:t> </a:t>
            </a:r>
            <a:r>
              <a:rPr lang="fr-FR" sz="1400" smtClean="0"/>
              <a:t> » et de divertissement pour les dames : </a:t>
            </a:r>
          </a:p>
          <a:p>
            <a:r>
              <a:rPr lang="fr-FR" sz="1400" smtClean="0"/>
              <a:t>« </a:t>
            </a:r>
            <a:r>
              <a:rPr lang="fr-FR" sz="1400"/>
              <a:t> </a:t>
            </a:r>
            <a:r>
              <a:rPr lang="fr-FR" sz="1400" b="1">
                <a:solidFill>
                  <a:srgbClr val="FF0000"/>
                </a:solidFill>
              </a:rPr>
              <a:t>Elle </a:t>
            </a:r>
            <a:r>
              <a:rPr lang="fr-FR" sz="1400" b="1">
                <a:solidFill>
                  <a:srgbClr val="FF0000"/>
                </a:solidFill>
              </a:rPr>
              <a:t>sut </a:t>
            </a:r>
            <a:r>
              <a:rPr lang="fr-FR" sz="1400" b="1" smtClean="0"/>
              <a:t>(prop.principale) </a:t>
            </a:r>
            <a:endParaRPr lang="fr-FR" sz="1400" b="1" smtClean="0">
              <a:solidFill>
                <a:schemeClr val="accent1">
                  <a:lumMod val="75000"/>
                </a:schemeClr>
              </a:solidFill>
            </a:endParaRPr>
          </a:p>
          <a:p>
            <a:r>
              <a:rPr lang="fr-FR" sz="1400" b="1" smtClean="0"/>
              <a:t>-1 subordonnée COD </a:t>
            </a:r>
            <a:r>
              <a:rPr lang="fr-FR" sz="1400" smtClean="0">
                <a:solidFill>
                  <a:schemeClr val="accent1">
                    <a:lumMod val="75000"/>
                  </a:schemeClr>
                </a:solidFill>
              </a:rPr>
              <a:t>que </a:t>
            </a:r>
            <a:r>
              <a:rPr lang="fr-FR" sz="1400">
                <a:solidFill>
                  <a:schemeClr val="accent1">
                    <a:lumMod val="75000"/>
                  </a:schemeClr>
                </a:solidFill>
              </a:rPr>
              <a:t>les dames grecques et romaines étaient peintes avec de la pourpre qui sortait du </a:t>
            </a:r>
            <a:r>
              <a:rPr lang="fr-FR" sz="1400" i="1">
                <a:solidFill>
                  <a:schemeClr val="accent1">
                    <a:lumMod val="75000"/>
                  </a:schemeClr>
                </a:solidFill>
              </a:rPr>
              <a:t>murex,</a:t>
            </a:r>
            <a:r>
              <a:rPr lang="fr-FR" sz="1400" i="1">
                <a:solidFill>
                  <a:schemeClr val="accent1">
                    <a:lumMod val="75000"/>
                  </a:schemeClr>
                </a:solidFill>
              </a:rPr>
              <a:t> </a:t>
            </a:r>
            <a:endParaRPr lang="fr-FR" sz="1400" i="1" smtClean="0">
              <a:solidFill>
                <a:schemeClr val="accent1">
                  <a:lumMod val="75000"/>
                </a:schemeClr>
              </a:solidFill>
            </a:endParaRPr>
          </a:p>
          <a:p>
            <a:r>
              <a:rPr lang="fr-FR" sz="1400" b="1" smtClean="0"/>
              <a:t>-2 subordonnée COD </a:t>
            </a:r>
            <a:r>
              <a:rPr lang="fr-FR" sz="1400" smtClean="0">
                <a:solidFill>
                  <a:schemeClr val="accent1">
                    <a:lumMod val="75000"/>
                  </a:schemeClr>
                </a:solidFill>
              </a:rPr>
              <a:t>et </a:t>
            </a:r>
            <a:r>
              <a:rPr lang="fr-FR" sz="1400">
                <a:solidFill>
                  <a:schemeClr val="accent1">
                    <a:lumMod val="75000"/>
                  </a:schemeClr>
                </a:solidFill>
              </a:rPr>
              <a:t>que par conséquent notre écarlate était la pourpre des anciens </a:t>
            </a:r>
            <a:r>
              <a:rPr lang="fr-FR" sz="1400">
                <a:solidFill>
                  <a:schemeClr val="accent1">
                    <a:lumMod val="75000"/>
                  </a:schemeClr>
                </a:solidFill>
              </a:rPr>
              <a:t>; </a:t>
            </a:r>
            <a:endParaRPr lang="fr-FR" sz="1400" smtClean="0">
              <a:solidFill>
                <a:schemeClr val="accent1">
                  <a:lumMod val="75000"/>
                </a:schemeClr>
              </a:solidFill>
            </a:endParaRPr>
          </a:p>
          <a:p>
            <a:r>
              <a:rPr lang="fr-FR" sz="1400" b="1" smtClean="0"/>
              <a:t>-3 subordonnée COD </a:t>
            </a:r>
            <a:r>
              <a:rPr lang="fr-FR" sz="1400" smtClean="0">
                <a:solidFill>
                  <a:schemeClr val="accent1">
                    <a:lumMod val="75000"/>
                  </a:schemeClr>
                </a:solidFill>
              </a:rPr>
              <a:t>qu'il </a:t>
            </a:r>
            <a:r>
              <a:rPr lang="fr-FR" sz="1400">
                <a:solidFill>
                  <a:schemeClr val="accent1">
                    <a:lumMod val="75000"/>
                  </a:schemeClr>
                </a:solidFill>
              </a:rPr>
              <a:t>entrait plus de safran dans le rouge d'Espagne, et plus de cochenille dans celui de France. </a:t>
            </a:r>
            <a:r>
              <a:rPr lang="fr-FR" sz="1400" smtClean="0"/>
              <a:t> ».</a:t>
            </a:r>
          </a:p>
          <a:p>
            <a:r>
              <a:rPr lang="fr-FR" sz="1400" smtClean="0"/>
              <a:t>Des </a:t>
            </a:r>
            <a:r>
              <a:rPr lang="fr-FR" sz="1400" smtClean="0">
                <a:solidFill>
                  <a:srgbClr val="FF0000"/>
                </a:solidFill>
              </a:rPr>
              <a:t>propositions principales courtes</a:t>
            </a:r>
            <a:r>
              <a:rPr lang="fr-FR" sz="1400" smtClean="0"/>
              <a:t> et des </a:t>
            </a:r>
            <a:r>
              <a:rPr lang="fr-FR" sz="1400" smtClean="0">
                <a:solidFill>
                  <a:schemeClr val="accent1">
                    <a:lumMod val="75000"/>
                  </a:schemeClr>
                </a:solidFill>
              </a:rPr>
              <a:t>subordonnées longues </a:t>
            </a:r>
            <a:r>
              <a:rPr lang="fr-FR" sz="1400" smtClean="0"/>
              <a:t>: </a:t>
            </a:r>
            <a:r>
              <a:rPr lang="fr-FR" sz="1400" b="1" smtClean="0"/>
              <a:t>l’action</a:t>
            </a:r>
            <a:r>
              <a:rPr lang="fr-FR" sz="1400" smtClean="0"/>
              <a:t> est simple (principale), la </a:t>
            </a:r>
            <a:r>
              <a:rPr lang="fr-FR" sz="1400" b="1" smtClean="0"/>
              <a:t>réaction</a:t>
            </a:r>
            <a:r>
              <a:rPr lang="fr-FR" sz="1400" smtClean="0"/>
              <a:t> est importante (subordonnée).</a:t>
            </a:r>
          </a:p>
          <a:p>
            <a:r>
              <a:rPr lang="fr-FR" sz="1400" smtClean="0"/>
              <a:t>Il ne faut donc pas se priver de la capacité de juger et de faire par ceux qui vous en empêchent (Le Roi, ici). </a:t>
            </a:r>
          </a:p>
          <a:p>
            <a:r>
              <a:rPr lang="fr-FR" sz="1400" smtClean="0"/>
              <a:t>C’est Mme de Pompadour qui fait le constat : S’il garde cette encyclopédie,  c’est qu’il veut conserver pour lui le pouvoir ! La morale n’est même pas sous-entendue. Elle est clairement exprimée, avec une </a:t>
            </a:r>
            <a:r>
              <a:rPr lang="fr-FR" sz="1400" smtClean="0">
                <a:solidFill>
                  <a:srgbClr val="FF0000"/>
                </a:solidFill>
              </a:rPr>
              <a:t>question rhétorique</a:t>
            </a:r>
            <a:r>
              <a:rPr lang="fr-FR" sz="1400" smtClean="0"/>
              <a:t>. La morale est très simple : le Roi fait exprès de laisser ses sujets dans l’ignorance. </a:t>
            </a:r>
            <a:endParaRPr lang="fr-FR" sz="1400"/>
          </a:p>
        </p:txBody>
      </p:sp>
      <p:sp>
        <p:nvSpPr>
          <p:cNvPr id="3" name="Rectangle 2"/>
          <p:cNvSpPr/>
          <p:nvPr/>
        </p:nvSpPr>
        <p:spPr>
          <a:xfrm>
            <a:off x="261258" y="33164"/>
            <a:ext cx="5072742" cy="369332"/>
          </a:xfrm>
          <a:prstGeom prst="rect">
            <a:avLst/>
          </a:prstGeom>
          <a:solidFill>
            <a:schemeClr val="accent2">
              <a:lumMod val="40000"/>
              <a:lumOff val="60000"/>
            </a:schemeClr>
          </a:solidFill>
        </p:spPr>
        <p:txBody>
          <a:bodyPr wrap="square">
            <a:spAutoFit/>
          </a:bodyPr>
          <a:lstStyle/>
          <a:p>
            <a:r>
              <a:rPr lang="fr-FR" b="1" smtClean="0"/>
              <a:t>Mon développement, à l’aide du récit :</a:t>
            </a:r>
            <a:endParaRPr lang="fr-FR" b="1" smtClean="0"/>
          </a:p>
        </p:txBody>
      </p:sp>
    </p:spTree>
    <p:extLst>
      <p:ext uri="{BB962C8B-B14F-4D97-AF65-F5344CB8AC3E}">
        <p14:creationId xmlns:p14="http://schemas.microsoft.com/office/powerpoint/2010/main" val="15449571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3252</Words>
  <Application>Microsoft Office PowerPoint</Application>
  <PresentationFormat>Grand écran</PresentationFormat>
  <Paragraphs>177</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Calibri Light</vt:lpstr>
      <vt:lpstr>Verdana</vt:lpstr>
      <vt:lpstr>Wingdings</vt:lpstr>
      <vt:lpstr>Thème Office</vt:lpstr>
      <vt:lpstr>Commentaire composé</vt:lpstr>
      <vt:lpstr>Le sujet</vt:lpstr>
      <vt:lpstr>Situer au brouillon : son origine, son contenu </vt:lpstr>
      <vt:lpstr>Présentation PowerPoint</vt:lpstr>
      <vt:lpstr>Le vocabulaire</vt:lpstr>
      <vt:lpstr>Présentation PowerPoint</vt:lpstr>
      <vt:lpstr>Présentation PowerPoint</vt:lpstr>
      <vt:lpstr>Présentation PowerPoint</vt:lpstr>
      <vt:lpstr>Présentation PowerPoint</vt:lpstr>
      <vt:lpstr>Présentation PowerPoint</vt:lpstr>
    </vt:vector>
  </TitlesOfParts>
  <Company>HSH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Commentaire composé</dc:title>
  <dc:creator>Collège les Pins</dc:creator>
  <cp:lastModifiedBy>Collège les Pins</cp:lastModifiedBy>
  <cp:revision>16</cp:revision>
  <dcterms:created xsi:type="dcterms:W3CDTF">2022-05-31T08:43:27Z</dcterms:created>
  <dcterms:modified xsi:type="dcterms:W3CDTF">2022-05-31T10:49:59Z</dcterms:modified>
</cp:coreProperties>
</file>