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8" r:id="rId5"/>
    <p:sldId id="258" r:id="rId6"/>
    <p:sldId id="259" r:id="rId7"/>
    <p:sldId id="261" r:id="rId8"/>
    <p:sldId id="267" r:id="rId9"/>
    <p:sldId id="270" r:id="rId10"/>
    <p:sldId id="2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6D32"/>
    <a:srgbClr val="FBB465"/>
    <a:srgbClr val="926C34"/>
    <a:srgbClr val="9CC7D4"/>
    <a:srgbClr val="FF99CC"/>
    <a:srgbClr val="FF9999"/>
    <a:srgbClr val="FFF4E8"/>
    <a:srgbClr val="FFE8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3" autoAdjust="0"/>
    <p:restoredTop sz="94660"/>
  </p:normalViewPr>
  <p:slideViewPr>
    <p:cSldViewPr snapToGrid="0">
      <p:cViewPr varScale="1">
        <p:scale>
          <a:sx n="107" d="100"/>
          <a:sy n="107" d="100"/>
        </p:scale>
        <p:origin x="3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19A6B9C8-D9F2-4B84-9C53-11A31DAC6165}" type="datetimeFigureOut">
              <a:rPr lang="fr-FR" smtClean="0"/>
              <a:t>22/06/2022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994EDD9-2AFC-4871-A32D-EABFB2AF4913}" type="slidenum">
              <a:rPr lang="fr-FR" smtClean="0"/>
              <a:t>‹N°›</a:t>
            </a:fld>
            <a:endParaRPr lang="fr-FR"/>
          </a:p>
        </p:txBody>
      </p:sp>
    </p:spTree>
    <p:extLst>
      <p:ext uri="{BB962C8B-B14F-4D97-AF65-F5344CB8AC3E}">
        <p14:creationId xmlns:p14="http://schemas.microsoft.com/office/powerpoint/2010/main" val="357791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9A6B9C8-D9F2-4B84-9C53-11A31DAC6165}" type="datetimeFigureOut">
              <a:rPr lang="fr-FR" smtClean="0"/>
              <a:t>22/06/2022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994EDD9-2AFC-4871-A32D-EABFB2AF4913}" type="slidenum">
              <a:rPr lang="fr-FR" smtClean="0"/>
              <a:t>‹N°›</a:t>
            </a:fld>
            <a:endParaRPr lang="fr-FR"/>
          </a:p>
        </p:txBody>
      </p:sp>
    </p:spTree>
    <p:extLst>
      <p:ext uri="{BB962C8B-B14F-4D97-AF65-F5344CB8AC3E}">
        <p14:creationId xmlns:p14="http://schemas.microsoft.com/office/powerpoint/2010/main" val="16714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9A6B9C8-D9F2-4B84-9C53-11A31DAC6165}" type="datetimeFigureOut">
              <a:rPr lang="fr-FR" smtClean="0"/>
              <a:t>22/06/2022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994EDD9-2AFC-4871-A32D-EABFB2AF4913}" type="slidenum">
              <a:rPr lang="fr-FR" smtClean="0"/>
              <a:t>‹N°›</a:t>
            </a:fld>
            <a:endParaRPr lang="fr-FR"/>
          </a:p>
        </p:txBody>
      </p:sp>
    </p:spTree>
    <p:extLst>
      <p:ext uri="{BB962C8B-B14F-4D97-AF65-F5344CB8AC3E}">
        <p14:creationId xmlns:p14="http://schemas.microsoft.com/office/powerpoint/2010/main" val="3706266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9A6B9C8-D9F2-4B84-9C53-11A31DAC6165}" type="datetimeFigureOut">
              <a:rPr lang="fr-FR" smtClean="0"/>
              <a:t>22/06/2022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994EDD9-2AFC-4871-A32D-EABFB2AF4913}" type="slidenum">
              <a:rPr lang="fr-FR" smtClean="0"/>
              <a:t>‹N°›</a:t>
            </a:fld>
            <a:endParaRPr lang="fr-FR"/>
          </a:p>
        </p:txBody>
      </p:sp>
    </p:spTree>
    <p:extLst>
      <p:ext uri="{BB962C8B-B14F-4D97-AF65-F5344CB8AC3E}">
        <p14:creationId xmlns:p14="http://schemas.microsoft.com/office/powerpoint/2010/main" val="45105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9A6B9C8-D9F2-4B84-9C53-11A31DAC6165}" type="datetimeFigureOut">
              <a:rPr lang="fr-FR" smtClean="0"/>
              <a:t>22/06/2022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994EDD9-2AFC-4871-A32D-EABFB2AF4913}" type="slidenum">
              <a:rPr lang="fr-FR" smtClean="0"/>
              <a:t>‹N°›</a:t>
            </a:fld>
            <a:endParaRPr lang="fr-FR"/>
          </a:p>
        </p:txBody>
      </p:sp>
    </p:spTree>
    <p:extLst>
      <p:ext uri="{BB962C8B-B14F-4D97-AF65-F5344CB8AC3E}">
        <p14:creationId xmlns:p14="http://schemas.microsoft.com/office/powerpoint/2010/main" val="251881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9A6B9C8-D9F2-4B84-9C53-11A31DAC6165}" type="datetimeFigureOut">
              <a:rPr lang="fr-FR" smtClean="0"/>
              <a:t>22/06/2022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994EDD9-2AFC-4871-A32D-EABFB2AF4913}" type="slidenum">
              <a:rPr lang="fr-FR" smtClean="0"/>
              <a:t>‹N°›</a:t>
            </a:fld>
            <a:endParaRPr lang="fr-FR"/>
          </a:p>
        </p:txBody>
      </p:sp>
    </p:spTree>
    <p:extLst>
      <p:ext uri="{BB962C8B-B14F-4D97-AF65-F5344CB8AC3E}">
        <p14:creationId xmlns:p14="http://schemas.microsoft.com/office/powerpoint/2010/main" val="3381595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9A6B9C8-D9F2-4B84-9C53-11A31DAC6165}" type="datetimeFigureOut">
              <a:rPr lang="fr-FR" smtClean="0"/>
              <a:t>22/06/2022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994EDD9-2AFC-4871-A32D-EABFB2AF4913}" type="slidenum">
              <a:rPr lang="fr-FR" smtClean="0"/>
              <a:t>‹N°›</a:t>
            </a:fld>
            <a:endParaRPr lang="fr-FR"/>
          </a:p>
        </p:txBody>
      </p:sp>
    </p:spTree>
    <p:extLst>
      <p:ext uri="{BB962C8B-B14F-4D97-AF65-F5344CB8AC3E}">
        <p14:creationId xmlns:p14="http://schemas.microsoft.com/office/powerpoint/2010/main" val="111553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9A6B9C8-D9F2-4B84-9C53-11A31DAC6165}" type="datetimeFigureOut">
              <a:rPr lang="fr-FR" smtClean="0"/>
              <a:t>22/06/2022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994EDD9-2AFC-4871-A32D-EABFB2AF4913}" type="slidenum">
              <a:rPr lang="fr-FR" smtClean="0"/>
              <a:t>‹N°›</a:t>
            </a:fld>
            <a:endParaRPr lang="fr-FR"/>
          </a:p>
        </p:txBody>
      </p:sp>
    </p:spTree>
    <p:extLst>
      <p:ext uri="{BB962C8B-B14F-4D97-AF65-F5344CB8AC3E}">
        <p14:creationId xmlns:p14="http://schemas.microsoft.com/office/powerpoint/2010/main" val="270455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9A6B9C8-D9F2-4B84-9C53-11A31DAC6165}" type="datetimeFigureOut">
              <a:rPr lang="fr-FR" smtClean="0"/>
              <a:t>22/06/2022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994EDD9-2AFC-4871-A32D-EABFB2AF4913}" type="slidenum">
              <a:rPr lang="fr-FR" smtClean="0"/>
              <a:t>‹N°›</a:t>
            </a:fld>
            <a:endParaRPr lang="fr-FR"/>
          </a:p>
        </p:txBody>
      </p:sp>
    </p:spTree>
    <p:extLst>
      <p:ext uri="{BB962C8B-B14F-4D97-AF65-F5344CB8AC3E}">
        <p14:creationId xmlns:p14="http://schemas.microsoft.com/office/powerpoint/2010/main" val="374603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9A6B9C8-D9F2-4B84-9C53-11A31DAC6165}" type="datetimeFigureOut">
              <a:rPr lang="fr-FR" smtClean="0"/>
              <a:t>22/06/2022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994EDD9-2AFC-4871-A32D-EABFB2AF4913}" type="slidenum">
              <a:rPr lang="fr-FR" smtClean="0"/>
              <a:t>‹N°›</a:t>
            </a:fld>
            <a:endParaRPr lang="fr-FR"/>
          </a:p>
        </p:txBody>
      </p:sp>
    </p:spTree>
    <p:extLst>
      <p:ext uri="{BB962C8B-B14F-4D97-AF65-F5344CB8AC3E}">
        <p14:creationId xmlns:p14="http://schemas.microsoft.com/office/powerpoint/2010/main" val="135684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9A6B9C8-D9F2-4B84-9C53-11A31DAC6165}" type="datetimeFigureOut">
              <a:rPr lang="fr-FR" smtClean="0"/>
              <a:t>22/06/2022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994EDD9-2AFC-4871-A32D-EABFB2AF4913}" type="slidenum">
              <a:rPr lang="fr-FR" smtClean="0"/>
              <a:t>‹N°›</a:t>
            </a:fld>
            <a:endParaRPr lang="fr-FR"/>
          </a:p>
        </p:txBody>
      </p:sp>
    </p:spTree>
    <p:extLst>
      <p:ext uri="{BB962C8B-B14F-4D97-AF65-F5344CB8AC3E}">
        <p14:creationId xmlns:p14="http://schemas.microsoft.com/office/powerpoint/2010/main" val="369798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6B9C8-D9F2-4B84-9C53-11A31DAC6165}" type="datetimeFigureOut">
              <a:rPr lang="fr-FR" smtClean="0"/>
              <a:t>22/06/2022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4EDD9-2AFC-4871-A32D-EABFB2AF4913}" type="slidenum">
              <a:rPr lang="fr-FR" smtClean="0"/>
              <a:t>‹N°›</a:t>
            </a:fld>
            <a:endParaRPr lang="fr-FR"/>
          </a:p>
        </p:txBody>
      </p:sp>
    </p:spTree>
    <p:extLst>
      <p:ext uri="{BB962C8B-B14F-4D97-AF65-F5344CB8AC3E}">
        <p14:creationId xmlns:p14="http://schemas.microsoft.com/office/powerpoint/2010/main" val="4030269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litteratureportesouvertes.wordpress.com/2016/11/16/la-negation-en-deux-mot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3ORG36X0WKk"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www.youtube.com/watch?v=U2RlkcMeFWc" TargetMode="External"/><Relationship Id="rId4" Type="http://schemas.openxmlformats.org/officeDocument/2006/relationships/hyperlink" Target="https://litteratureportesouvertes.wordpress.com/2016/11/16/la-negation-en-deux-mot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12192000" cy="1515979"/>
          </a:xfrm>
          <a:solidFill>
            <a:schemeClr val="accent6">
              <a:lumMod val="60000"/>
              <a:lumOff val="40000"/>
            </a:schemeClr>
          </a:solidFill>
        </p:spPr>
        <p:txBody>
          <a:bodyPr/>
          <a:lstStyle/>
          <a:p>
            <a:r>
              <a:rPr lang="fr-FR" smtClean="0"/>
              <a:t>La question de </a:t>
            </a:r>
            <a:r>
              <a:rPr lang="fr-FR" smtClean="0"/>
              <a:t>grammaire A</a:t>
            </a:r>
            <a:endParaRPr lang="fr-FR"/>
          </a:p>
        </p:txBody>
      </p:sp>
      <p:sp>
        <p:nvSpPr>
          <p:cNvPr id="3" name="Sous-titre 2"/>
          <p:cNvSpPr>
            <a:spLocks noGrp="1"/>
          </p:cNvSpPr>
          <p:nvPr>
            <p:ph type="subTitle" idx="1"/>
          </p:nvPr>
        </p:nvSpPr>
        <p:spPr>
          <a:xfrm>
            <a:off x="0" y="5202238"/>
            <a:ext cx="4152703" cy="1655762"/>
          </a:xfrm>
        </p:spPr>
        <p:txBody>
          <a:bodyPr/>
          <a:lstStyle/>
          <a:p>
            <a:r>
              <a:rPr lang="fr-FR" smtClean="0"/>
              <a:t>Bac de français</a:t>
            </a:r>
          </a:p>
          <a:p>
            <a:r>
              <a:rPr lang="fr-FR" smtClean="0">
                <a:solidFill>
                  <a:schemeClr val="accent1"/>
                </a:solidFill>
              </a:rPr>
              <a:t>La négation</a:t>
            </a:r>
          </a:p>
          <a:p>
            <a:r>
              <a:rPr lang="fr-FR" smtClean="0">
                <a:solidFill>
                  <a:srgbClr val="FF0000"/>
                </a:solidFill>
              </a:rPr>
              <a:t>2 minutes</a:t>
            </a:r>
            <a:endParaRPr lang="fr-FR">
              <a:solidFill>
                <a:srgbClr val="FF0000"/>
              </a:solidFill>
            </a:endParaRPr>
          </a:p>
        </p:txBody>
      </p:sp>
      <p:pic>
        <p:nvPicPr>
          <p:cNvPr id="5" name="Image 4"/>
          <p:cNvPicPr>
            <a:picLocks noChangeAspect="1"/>
          </p:cNvPicPr>
          <p:nvPr/>
        </p:nvPicPr>
        <p:blipFill>
          <a:blip r:embed="rId2"/>
          <a:stretch>
            <a:fillRect/>
          </a:stretch>
        </p:blipFill>
        <p:spPr>
          <a:xfrm>
            <a:off x="4152703" y="1515979"/>
            <a:ext cx="8041321" cy="5340559"/>
          </a:xfrm>
          <a:prstGeom prst="rect">
            <a:avLst/>
          </a:prstGeom>
        </p:spPr>
      </p:pic>
    </p:spTree>
    <p:extLst>
      <p:ext uri="{BB962C8B-B14F-4D97-AF65-F5344CB8AC3E}">
        <p14:creationId xmlns:p14="http://schemas.microsoft.com/office/powerpoint/2010/main" val="279490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llipse 6"/>
          <p:cNvSpPr/>
          <p:nvPr/>
        </p:nvSpPr>
        <p:spPr>
          <a:xfrm>
            <a:off x="3752015" y="92268"/>
            <a:ext cx="1703295" cy="1116967"/>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bg1"/>
                </a:solidFill>
              </a:rPr>
              <a:t>La </a:t>
            </a:r>
            <a:r>
              <a:rPr lang="fr-FR" smtClean="0">
                <a:solidFill>
                  <a:schemeClr val="tx1"/>
                </a:solidFill>
              </a:rPr>
              <a:t>négation</a:t>
            </a:r>
            <a:endParaRPr lang="fr-FR">
              <a:solidFill>
                <a:schemeClr val="tx1"/>
              </a:solidFill>
            </a:endParaRPr>
          </a:p>
        </p:txBody>
      </p:sp>
      <p:sp>
        <p:nvSpPr>
          <p:cNvPr id="8" name="Ellipse 7"/>
          <p:cNvSpPr/>
          <p:nvPr/>
        </p:nvSpPr>
        <p:spPr>
          <a:xfrm>
            <a:off x="1180351" y="1538201"/>
            <a:ext cx="2132720" cy="1228725"/>
          </a:xfrm>
          <a:prstGeom prst="ellips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mtClean="0">
                <a:solidFill>
                  <a:schemeClr val="accent1"/>
                </a:solidFill>
              </a:rPr>
              <a:t>lexicale</a:t>
            </a:r>
            <a:endParaRPr lang="fr-FR" b="1">
              <a:solidFill>
                <a:schemeClr val="accent1"/>
              </a:solidFill>
            </a:endParaRPr>
          </a:p>
        </p:txBody>
      </p:sp>
      <p:sp>
        <p:nvSpPr>
          <p:cNvPr id="9" name="Ellipse 8"/>
          <p:cNvSpPr/>
          <p:nvPr/>
        </p:nvSpPr>
        <p:spPr>
          <a:xfrm>
            <a:off x="5820955" y="1538201"/>
            <a:ext cx="2534152" cy="1228725"/>
          </a:xfrm>
          <a:prstGeom prst="ellipse">
            <a:avLst/>
          </a:prstGeom>
          <a:solidFill>
            <a:schemeClr val="accent4">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smtClean="0">
                <a:solidFill>
                  <a:schemeClr val="accent2">
                    <a:lumMod val="75000"/>
                  </a:schemeClr>
                </a:solidFill>
              </a:rPr>
              <a:t>grammaticale</a:t>
            </a:r>
          </a:p>
          <a:p>
            <a:pPr algn="ctr"/>
            <a:r>
              <a:rPr lang="fr-FR" smtClean="0">
                <a:solidFill>
                  <a:schemeClr val="accent2">
                    <a:lumMod val="75000"/>
                  </a:schemeClr>
                </a:solidFill>
              </a:rPr>
              <a:t>ou </a:t>
            </a:r>
            <a:r>
              <a:rPr lang="fr-FR" b="1" smtClean="0">
                <a:solidFill>
                  <a:schemeClr val="accent2">
                    <a:lumMod val="75000"/>
                  </a:schemeClr>
                </a:solidFill>
              </a:rPr>
              <a:t>syntaxique</a:t>
            </a:r>
            <a:endParaRPr lang="fr-FR" b="1">
              <a:solidFill>
                <a:schemeClr val="accent2">
                  <a:lumMod val="75000"/>
                </a:schemeClr>
              </a:solidFill>
            </a:endParaRPr>
          </a:p>
        </p:txBody>
      </p:sp>
      <p:cxnSp>
        <p:nvCxnSpPr>
          <p:cNvPr id="11" name="Connecteur droit avec flèche 10"/>
          <p:cNvCxnSpPr>
            <a:stCxn id="7" idx="3"/>
            <a:endCxn id="8" idx="0"/>
          </p:cNvCxnSpPr>
          <p:nvPr/>
        </p:nvCxnSpPr>
        <p:spPr>
          <a:xfrm flipH="1">
            <a:off x="2246711" y="1045659"/>
            <a:ext cx="1754746" cy="492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7" idx="5"/>
            <a:endCxn id="9" idx="0"/>
          </p:cNvCxnSpPr>
          <p:nvPr/>
        </p:nvCxnSpPr>
        <p:spPr>
          <a:xfrm>
            <a:off x="5205868" y="1045659"/>
            <a:ext cx="1882163" cy="49254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à coins arrondis 13"/>
          <p:cNvSpPr/>
          <p:nvPr/>
        </p:nvSpPr>
        <p:spPr>
          <a:xfrm>
            <a:off x="132133" y="3082936"/>
            <a:ext cx="1385843" cy="695325"/>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accent1"/>
                </a:solidFill>
              </a:rPr>
              <a:t>préposition</a:t>
            </a:r>
            <a:endParaRPr lang="fr-FR">
              <a:solidFill>
                <a:schemeClr val="accent1"/>
              </a:solidFill>
            </a:endParaRPr>
          </a:p>
        </p:txBody>
      </p:sp>
      <p:sp>
        <p:nvSpPr>
          <p:cNvPr id="15" name="Rectangle à coins arrondis 14"/>
          <p:cNvSpPr/>
          <p:nvPr/>
        </p:nvSpPr>
        <p:spPr>
          <a:xfrm>
            <a:off x="1578923" y="3082936"/>
            <a:ext cx="1335576" cy="695325"/>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accent1"/>
                </a:solidFill>
              </a:rPr>
              <a:t>préfixe</a:t>
            </a:r>
            <a:endParaRPr lang="fr-FR">
              <a:solidFill>
                <a:schemeClr val="accent1"/>
              </a:solidFill>
            </a:endParaRPr>
          </a:p>
        </p:txBody>
      </p:sp>
      <p:sp>
        <p:nvSpPr>
          <p:cNvPr id="16" name="Rectangle à coins arrondis 15"/>
          <p:cNvSpPr/>
          <p:nvPr/>
        </p:nvSpPr>
        <p:spPr>
          <a:xfrm>
            <a:off x="2975446" y="3075177"/>
            <a:ext cx="1409167" cy="695325"/>
          </a:xfrm>
          <a:prstGeom prst="roundRect">
            <a:avLst>
              <a:gd name="adj" fmla="val 19246"/>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accent1"/>
                </a:solidFill>
              </a:rPr>
              <a:t>antonyme</a:t>
            </a:r>
            <a:endParaRPr lang="fr-FR">
              <a:solidFill>
                <a:schemeClr val="accent1"/>
              </a:solidFill>
            </a:endParaRPr>
          </a:p>
        </p:txBody>
      </p:sp>
      <p:cxnSp>
        <p:nvCxnSpPr>
          <p:cNvPr id="18" name="Connecteur droit avec flèche 17"/>
          <p:cNvCxnSpPr>
            <a:stCxn id="8" idx="3"/>
            <a:endCxn id="14" idx="0"/>
          </p:cNvCxnSpPr>
          <p:nvPr/>
        </p:nvCxnSpPr>
        <p:spPr>
          <a:xfrm flipH="1">
            <a:off x="825055" y="2586983"/>
            <a:ext cx="667626" cy="495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8" idx="4"/>
            <a:endCxn id="15" idx="0"/>
          </p:cNvCxnSpPr>
          <p:nvPr/>
        </p:nvCxnSpPr>
        <p:spPr>
          <a:xfrm>
            <a:off x="2246711" y="2766926"/>
            <a:ext cx="0" cy="316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8" idx="5"/>
            <a:endCxn id="16" idx="0"/>
          </p:cNvCxnSpPr>
          <p:nvPr/>
        </p:nvCxnSpPr>
        <p:spPr>
          <a:xfrm>
            <a:off x="3000741" y="2586983"/>
            <a:ext cx="679289" cy="48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à coins arrondis 69"/>
          <p:cNvSpPr/>
          <p:nvPr/>
        </p:nvSpPr>
        <p:spPr>
          <a:xfrm>
            <a:off x="5820954" y="3082936"/>
            <a:ext cx="2534153" cy="695325"/>
          </a:xfrm>
          <a:prstGeom prst="roundRect">
            <a:avLst/>
          </a:prstGeom>
          <a:solidFill>
            <a:schemeClr val="accent4">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accent2">
                    <a:lumMod val="75000"/>
                  </a:schemeClr>
                </a:solidFill>
              </a:rPr>
              <a:t>adverbes </a:t>
            </a:r>
          </a:p>
          <a:p>
            <a:pPr algn="ctr"/>
            <a:r>
              <a:rPr lang="fr-FR">
                <a:solidFill>
                  <a:schemeClr val="accent2">
                    <a:lumMod val="75000"/>
                  </a:schemeClr>
                </a:solidFill>
              </a:rPr>
              <a:t>locutions </a:t>
            </a:r>
            <a:r>
              <a:rPr lang="fr-FR" smtClean="0">
                <a:solidFill>
                  <a:schemeClr val="accent2">
                    <a:lumMod val="75000"/>
                  </a:schemeClr>
                </a:solidFill>
              </a:rPr>
              <a:t>adverbiales</a:t>
            </a:r>
            <a:endParaRPr lang="fr-FR">
              <a:solidFill>
                <a:schemeClr val="accent2">
                  <a:lumMod val="75000"/>
                </a:schemeClr>
              </a:solidFill>
            </a:endParaRPr>
          </a:p>
        </p:txBody>
      </p:sp>
      <p:sp>
        <p:nvSpPr>
          <p:cNvPr id="71" name="Ellipse 70"/>
          <p:cNvSpPr/>
          <p:nvPr/>
        </p:nvSpPr>
        <p:spPr>
          <a:xfrm>
            <a:off x="6185165" y="4011299"/>
            <a:ext cx="1814756" cy="723900"/>
          </a:xfrm>
          <a:prstGeom prst="ellipse">
            <a:avLst/>
          </a:prstGeom>
          <a:solidFill>
            <a:schemeClr val="accent4">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accent2">
                    <a:lumMod val="75000"/>
                  </a:schemeClr>
                </a:solidFill>
              </a:rPr>
              <a:t>portée de la négation</a:t>
            </a:r>
            <a:endParaRPr lang="fr-FR">
              <a:solidFill>
                <a:schemeClr val="accent2">
                  <a:lumMod val="75000"/>
                </a:schemeClr>
              </a:solidFill>
            </a:endParaRPr>
          </a:p>
        </p:txBody>
      </p:sp>
      <p:sp>
        <p:nvSpPr>
          <p:cNvPr id="72" name="Rectangle à coins arrondis 71"/>
          <p:cNvSpPr/>
          <p:nvPr/>
        </p:nvSpPr>
        <p:spPr>
          <a:xfrm>
            <a:off x="4303919" y="5131907"/>
            <a:ext cx="1814756" cy="695325"/>
          </a:xfrm>
          <a:prstGeom prst="roundRect">
            <a:avLst/>
          </a:prstGeom>
          <a:solidFill>
            <a:schemeClr val="accent4">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rgbClr val="FF0000"/>
                </a:solidFill>
              </a:rPr>
              <a:t>totale</a:t>
            </a:r>
            <a:endParaRPr lang="fr-FR">
              <a:solidFill>
                <a:srgbClr val="FF0000"/>
              </a:solidFill>
            </a:endParaRPr>
          </a:p>
        </p:txBody>
      </p:sp>
      <p:sp>
        <p:nvSpPr>
          <p:cNvPr id="73" name="Rectangle à coins arrondis 72"/>
          <p:cNvSpPr/>
          <p:nvPr/>
        </p:nvSpPr>
        <p:spPr>
          <a:xfrm>
            <a:off x="6178649" y="5124541"/>
            <a:ext cx="1814756" cy="695325"/>
          </a:xfrm>
          <a:prstGeom prst="roundRect">
            <a:avLst/>
          </a:prstGeom>
          <a:solidFill>
            <a:schemeClr val="accent4">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rgbClr val="FF0000"/>
                </a:solidFill>
              </a:rPr>
              <a:t>restrictive</a:t>
            </a:r>
            <a:endParaRPr lang="fr-FR">
              <a:solidFill>
                <a:srgbClr val="FF0000"/>
              </a:solidFill>
            </a:endParaRPr>
          </a:p>
        </p:txBody>
      </p:sp>
      <p:sp>
        <p:nvSpPr>
          <p:cNvPr id="74" name="Rectangle à coins arrondis 73"/>
          <p:cNvSpPr/>
          <p:nvPr/>
        </p:nvSpPr>
        <p:spPr>
          <a:xfrm>
            <a:off x="8059895" y="5131907"/>
            <a:ext cx="1814756" cy="695325"/>
          </a:xfrm>
          <a:prstGeom prst="roundRect">
            <a:avLst/>
          </a:prstGeom>
          <a:solidFill>
            <a:schemeClr val="accent4">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rgbClr val="FF0000"/>
                </a:solidFill>
              </a:rPr>
              <a:t>partielle</a:t>
            </a:r>
            <a:endParaRPr lang="fr-FR">
              <a:solidFill>
                <a:srgbClr val="FF0000"/>
              </a:solidFill>
            </a:endParaRPr>
          </a:p>
        </p:txBody>
      </p:sp>
      <p:cxnSp>
        <p:nvCxnSpPr>
          <p:cNvPr id="76" name="Connecteur droit avec flèche 75"/>
          <p:cNvCxnSpPr>
            <a:stCxn id="9" idx="4"/>
            <a:endCxn id="70" idx="0"/>
          </p:cNvCxnSpPr>
          <p:nvPr/>
        </p:nvCxnSpPr>
        <p:spPr>
          <a:xfrm>
            <a:off x="7088031" y="2766926"/>
            <a:ext cx="0" cy="31601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70" idx="2"/>
            <a:endCxn id="71" idx="0"/>
          </p:cNvCxnSpPr>
          <p:nvPr/>
        </p:nvCxnSpPr>
        <p:spPr>
          <a:xfrm>
            <a:off x="7088031" y="3778261"/>
            <a:ext cx="4512" cy="23303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p:cNvCxnSpPr>
            <a:stCxn id="71" idx="3"/>
            <a:endCxn id="72" idx="0"/>
          </p:cNvCxnSpPr>
          <p:nvPr/>
        </p:nvCxnSpPr>
        <p:spPr>
          <a:xfrm flipH="1">
            <a:off x="5211297" y="4629186"/>
            <a:ext cx="1239633" cy="50272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83"/>
          <p:cNvCxnSpPr>
            <a:stCxn id="71" idx="5"/>
            <a:endCxn id="74" idx="0"/>
          </p:cNvCxnSpPr>
          <p:nvPr/>
        </p:nvCxnSpPr>
        <p:spPr>
          <a:xfrm>
            <a:off x="7734156" y="4629186"/>
            <a:ext cx="1233117" cy="50272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p:cNvCxnSpPr>
            <a:stCxn id="71" idx="4"/>
            <a:endCxn id="73" idx="0"/>
          </p:cNvCxnSpPr>
          <p:nvPr/>
        </p:nvCxnSpPr>
        <p:spPr>
          <a:xfrm flipH="1">
            <a:off x="7086027" y="4735199"/>
            <a:ext cx="6516" cy="38934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6" name="Ellipse 105"/>
          <p:cNvSpPr/>
          <p:nvPr/>
        </p:nvSpPr>
        <p:spPr>
          <a:xfrm>
            <a:off x="10078822" y="208991"/>
            <a:ext cx="1716256" cy="1005211"/>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chemeClr val="tx1"/>
                </a:solidFill>
              </a:rPr>
              <a:t>ne</a:t>
            </a:r>
            <a:r>
              <a:rPr lang="fr-FR" smtClean="0">
                <a:solidFill>
                  <a:schemeClr val="bg1"/>
                </a:solidFill>
              </a:rPr>
              <a:t> </a:t>
            </a:r>
          </a:p>
          <a:p>
            <a:pPr algn="ctr"/>
            <a:r>
              <a:rPr lang="fr-FR" smtClean="0">
                <a:solidFill>
                  <a:schemeClr val="bg1"/>
                </a:solidFill>
              </a:rPr>
              <a:t>explétif</a:t>
            </a:r>
            <a:endParaRPr lang="fr-FR">
              <a:solidFill>
                <a:schemeClr val="bg1"/>
              </a:solidFill>
            </a:endParaRPr>
          </a:p>
        </p:txBody>
      </p:sp>
      <p:sp>
        <p:nvSpPr>
          <p:cNvPr id="5" name="ZoneTexte 4"/>
          <p:cNvSpPr txBox="1"/>
          <p:nvPr/>
        </p:nvSpPr>
        <p:spPr>
          <a:xfrm rot="19455180">
            <a:off x="7154" y="376413"/>
            <a:ext cx="1354858" cy="369332"/>
          </a:xfrm>
          <a:prstGeom prst="rect">
            <a:avLst/>
          </a:prstGeom>
          <a:solidFill>
            <a:srgbClr val="FFC000"/>
          </a:solidFill>
        </p:spPr>
        <p:txBody>
          <a:bodyPr wrap="none" rtlCol="0">
            <a:spAutoFit/>
          </a:bodyPr>
          <a:lstStyle/>
          <a:p>
            <a:r>
              <a:rPr lang="fr-FR" smtClean="0">
                <a:solidFill>
                  <a:srgbClr val="FF0000"/>
                </a:solidFill>
              </a:rPr>
              <a:t>Fiche-mémo</a:t>
            </a:r>
            <a:endParaRPr lang="fr-FR">
              <a:solidFill>
                <a:srgbClr val="FF0000"/>
              </a:solidFill>
            </a:endParaRPr>
          </a:p>
        </p:txBody>
      </p:sp>
      <p:pic>
        <p:nvPicPr>
          <p:cNvPr id="2" name="Image 1"/>
          <p:cNvPicPr>
            <a:picLocks noChangeAspect="1"/>
          </p:cNvPicPr>
          <p:nvPr/>
        </p:nvPicPr>
        <p:blipFill>
          <a:blip r:embed="rId2"/>
          <a:stretch>
            <a:fillRect/>
          </a:stretch>
        </p:blipFill>
        <p:spPr>
          <a:xfrm>
            <a:off x="9300035" y="1719501"/>
            <a:ext cx="2596851" cy="2726870"/>
          </a:xfrm>
          <a:prstGeom prst="rect">
            <a:avLst/>
          </a:prstGeom>
        </p:spPr>
      </p:pic>
    </p:spTree>
    <p:extLst>
      <p:ext uri="{BB962C8B-B14F-4D97-AF65-F5344CB8AC3E}">
        <p14:creationId xmlns:p14="http://schemas.microsoft.com/office/powerpoint/2010/main" val="1562347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01329"/>
            <a:ext cx="10515600" cy="1325563"/>
          </a:xfrm>
        </p:spPr>
        <p:txBody>
          <a:bodyPr/>
          <a:lstStyle/>
          <a:p>
            <a:r>
              <a:rPr lang="fr-FR" smtClean="0"/>
              <a:t>Les obligations du programme (prof/élève)</a:t>
            </a:r>
            <a:endParaRPr lang="fr-FR"/>
          </a:p>
        </p:txBody>
      </p:sp>
      <p:sp>
        <p:nvSpPr>
          <p:cNvPr id="3" name="Espace réservé du contenu 2"/>
          <p:cNvSpPr>
            <a:spLocks noGrp="1"/>
          </p:cNvSpPr>
          <p:nvPr>
            <p:ph idx="1"/>
          </p:nvPr>
        </p:nvSpPr>
        <p:spPr>
          <a:xfrm>
            <a:off x="838200" y="1825625"/>
            <a:ext cx="10515600" cy="3947854"/>
          </a:xfrm>
        </p:spPr>
        <p:txBody>
          <a:bodyPr>
            <a:normAutofit/>
          </a:bodyPr>
          <a:lstStyle/>
          <a:p>
            <a:r>
              <a:rPr lang="fr-FR" sz="2400" smtClean="0">
                <a:solidFill>
                  <a:srgbClr val="0070C0"/>
                </a:solidFill>
              </a:rPr>
              <a:t>En cours </a:t>
            </a:r>
            <a:r>
              <a:rPr lang="fr-FR" sz="2400" smtClean="0"/>
              <a:t>:</a:t>
            </a:r>
          </a:p>
          <a:p>
            <a:pPr marL="0" indent="0">
              <a:buNone/>
            </a:pPr>
            <a:r>
              <a:rPr lang="fr-FR" sz="2400" smtClean="0"/>
              <a:t>« Le professeur peut consacrer une partie de la séance à un moment de grammaire. Il propose ainsi à ses élèves d’analyser un court énoncé tiré d’un texte à l’étude, avec l’objectif d’identifier </a:t>
            </a:r>
            <a:r>
              <a:rPr lang="fr-FR" sz="2400" b="1" smtClean="0"/>
              <a:t>une classe de mots</a:t>
            </a:r>
            <a:r>
              <a:rPr lang="fr-FR" sz="2400" smtClean="0"/>
              <a:t>, </a:t>
            </a:r>
            <a:r>
              <a:rPr lang="fr-FR" sz="2400" b="1" smtClean="0"/>
              <a:t>une fonction syntaxique</a:t>
            </a:r>
            <a:r>
              <a:rPr lang="fr-FR" sz="2400" smtClean="0"/>
              <a:t>, </a:t>
            </a:r>
            <a:r>
              <a:rPr lang="fr-FR" sz="2400" b="1" smtClean="0"/>
              <a:t>une structure de phrase </a:t>
            </a:r>
            <a:r>
              <a:rPr lang="fr-FR" sz="2400" smtClean="0"/>
              <a:t>ou une relation lexicale. » </a:t>
            </a:r>
          </a:p>
          <a:p>
            <a:pPr marL="0" indent="0" algn="r">
              <a:buNone/>
            </a:pPr>
            <a:r>
              <a:rPr lang="fr-FR" sz="2400" i="1" smtClean="0"/>
              <a:t>Bulletin Officiel du 22 janvier 2019 </a:t>
            </a:r>
          </a:p>
          <a:p>
            <a:r>
              <a:rPr lang="fr-FR" sz="2400" smtClean="0">
                <a:solidFill>
                  <a:srgbClr val="0070C0"/>
                </a:solidFill>
              </a:rPr>
              <a:t>A l’examen </a:t>
            </a:r>
            <a:r>
              <a:rPr lang="fr-FR" sz="2400" smtClean="0"/>
              <a:t>: </a:t>
            </a:r>
          </a:p>
          <a:p>
            <a:pPr marL="0" indent="0">
              <a:buNone/>
            </a:pPr>
            <a:r>
              <a:rPr lang="fr-FR" sz="2400" smtClean="0">
                <a:solidFill>
                  <a:srgbClr val="FF0000"/>
                </a:solidFill>
              </a:rPr>
              <a:t>La question de grammaire </a:t>
            </a:r>
            <a:r>
              <a:rPr lang="fr-FR" sz="2400" smtClean="0"/>
              <a:t>porte uniquement </a:t>
            </a:r>
            <a:r>
              <a:rPr lang="fr-FR" sz="2400" b="1" smtClean="0"/>
              <a:t>sur le texte </a:t>
            </a:r>
            <a:r>
              <a:rPr lang="fr-FR" sz="2400" smtClean="0"/>
              <a:t>et vise </a:t>
            </a:r>
            <a:r>
              <a:rPr lang="fr-FR" sz="2400" b="1" smtClean="0"/>
              <a:t>l’analyse syntaxique d’une phrase ou d’une partie de phrase</a:t>
            </a:r>
            <a:r>
              <a:rPr lang="fr-FR" sz="2400" smtClean="0"/>
              <a:t>. Cette question a pour objet </a:t>
            </a:r>
            <a:r>
              <a:rPr lang="fr-FR" sz="2400" smtClean="0">
                <a:solidFill>
                  <a:schemeClr val="accent6">
                    <a:lumMod val="75000"/>
                  </a:schemeClr>
                </a:solidFill>
              </a:rPr>
              <a:t>l’intelligence des phénomènes linguistiques</a:t>
            </a:r>
            <a:r>
              <a:rPr lang="fr-FR" sz="2400" smtClean="0"/>
              <a:t>. » </a:t>
            </a:r>
            <a:endParaRPr lang="fr-FR" sz="2400"/>
          </a:p>
        </p:txBody>
      </p:sp>
      <p:sp>
        <p:nvSpPr>
          <p:cNvPr id="4" name="Rectangle 3"/>
          <p:cNvSpPr/>
          <p:nvPr/>
        </p:nvSpPr>
        <p:spPr>
          <a:xfrm>
            <a:off x="838200" y="6402204"/>
            <a:ext cx="10515600" cy="369332"/>
          </a:xfrm>
          <a:prstGeom prst="rect">
            <a:avLst/>
          </a:prstGeom>
          <a:solidFill>
            <a:schemeClr val="accent6">
              <a:lumMod val="75000"/>
            </a:schemeClr>
          </a:solidFill>
        </p:spPr>
        <p:txBody>
          <a:bodyPr wrap="square">
            <a:spAutoFit/>
          </a:bodyPr>
          <a:lstStyle/>
          <a:p>
            <a:r>
              <a:rPr lang="fr-FR">
                <a:solidFill>
                  <a:srgbClr val="FFFF00"/>
                </a:solidFill>
              </a:rPr>
              <a:t>L</a:t>
            </a:r>
            <a:r>
              <a:rPr lang="fr-FR" smtClean="0">
                <a:solidFill>
                  <a:srgbClr val="FFFF00"/>
                </a:solidFill>
              </a:rPr>
              <a:t>’intelligence des phénomènes linguistiques </a:t>
            </a:r>
            <a:r>
              <a:rPr lang="fr-FR" smtClean="0">
                <a:solidFill>
                  <a:schemeClr val="accent6">
                    <a:lumMod val="60000"/>
                    <a:lumOff val="40000"/>
                  </a:schemeClr>
                </a:solidFill>
              </a:rPr>
              <a:t>: </a:t>
            </a:r>
            <a:r>
              <a:rPr lang="fr-FR" smtClean="0">
                <a:solidFill>
                  <a:schemeClr val="bg1"/>
                </a:solidFill>
              </a:rPr>
              <a:t>la compréhension de ce que l’on a observé en grammaire </a:t>
            </a:r>
            <a:endParaRPr lang="fr-FR">
              <a:solidFill>
                <a:schemeClr val="bg1"/>
              </a:solidFill>
            </a:endParaRPr>
          </a:p>
        </p:txBody>
      </p:sp>
    </p:spTree>
    <p:extLst>
      <p:ext uri="{BB962C8B-B14F-4D97-AF65-F5344CB8AC3E}">
        <p14:creationId xmlns:p14="http://schemas.microsoft.com/office/powerpoint/2010/main" val="246735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77269" y="1584333"/>
            <a:ext cx="5028502" cy="1477328"/>
          </a:xfrm>
          <a:prstGeom prst="rect">
            <a:avLst/>
          </a:prstGeom>
          <a:solidFill>
            <a:schemeClr val="bg1">
              <a:lumMod val="95000"/>
            </a:schemeClr>
          </a:solidFill>
        </p:spPr>
        <p:txBody>
          <a:bodyPr wrap="square" rtlCol="0">
            <a:spAutoFit/>
          </a:bodyPr>
          <a:lstStyle/>
          <a:p>
            <a:pPr marL="342900" indent="-342900">
              <a:buAutoNum type="alphaUcParenR"/>
            </a:pPr>
            <a:r>
              <a:rPr lang="fr-FR" smtClean="0"/>
              <a:t>à la </a:t>
            </a:r>
            <a:r>
              <a:rPr lang="fr-FR" b="1" smtClean="0"/>
              <a:t>structure</a:t>
            </a:r>
            <a:r>
              <a:rPr lang="fr-FR" smtClean="0"/>
              <a:t> d’une négation </a:t>
            </a:r>
          </a:p>
          <a:p>
            <a:r>
              <a:rPr lang="fr-FR" smtClean="0"/>
              <a:t>(comment elle est faite)</a:t>
            </a:r>
          </a:p>
          <a:p>
            <a:endParaRPr lang="fr-FR" smtClean="0"/>
          </a:p>
          <a:p>
            <a:pPr marL="342900" indent="-342900">
              <a:buFont typeface="+mj-lt"/>
              <a:buAutoNum type="arabicPeriod"/>
            </a:pPr>
            <a:r>
              <a:rPr lang="fr-FR" smtClean="0"/>
              <a:t>Négation </a:t>
            </a:r>
            <a:r>
              <a:rPr lang="fr-FR" smtClean="0">
                <a:solidFill>
                  <a:srgbClr val="0070C0"/>
                </a:solidFill>
              </a:rPr>
              <a:t>lexicale</a:t>
            </a:r>
          </a:p>
          <a:p>
            <a:pPr marL="342900" indent="-342900">
              <a:buFont typeface="+mj-lt"/>
              <a:buAutoNum type="arabicPeriod"/>
            </a:pPr>
            <a:r>
              <a:rPr lang="fr-FR" smtClean="0"/>
              <a:t>Négation </a:t>
            </a:r>
            <a:r>
              <a:rPr lang="fr-FR" smtClean="0">
                <a:solidFill>
                  <a:schemeClr val="accent2">
                    <a:lumMod val="75000"/>
                  </a:schemeClr>
                </a:solidFill>
              </a:rPr>
              <a:t>grammaticale</a:t>
            </a:r>
            <a:r>
              <a:rPr lang="fr-FR"/>
              <a:t>	</a:t>
            </a:r>
          </a:p>
        </p:txBody>
      </p:sp>
      <p:sp>
        <p:nvSpPr>
          <p:cNvPr id="4" name="Rectangle 3"/>
          <p:cNvSpPr/>
          <p:nvPr/>
        </p:nvSpPr>
        <p:spPr>
          <a:xfrm>
            <a:off x="277269" y="3670891"/>
            <a:ext cx="3444126" cy="2585323"/>
          </a:xfrm>
          <a:prstGeom prst="rect">
            <a:avLst/>
          </a:prstGeom>
          <a:solidFill>
            <a:schemeClr val="accent1">
              <a:lumMod val="40000"/>
              <a:lumOff val="60000"/>
            </a:schemeClr>
          </a:solidFill>
        </p:spPr>
        <p:txBody>
          <a:bodyPr wrap="square">
            <a:spAutoFit/>
          </a:bodyPr>
          <a:lstStyle/>
          <a:p>
            <a:r>
              <a:rPr lang="fr-FR" smtClean="0"/>
              <a:t>Négation </a:t>
            </a:r>
            <a:r>
              <a:rPr lang="fr-FR" b="1" smtClean="0">
                <a:solidFill>
                  <a:srgbClr val="0070C0"/>
                </a:solidFill>
              </a:rPr>
              <a:t>lexicale :</a:t>
            </a:r>
          </a:p>
          <a:p>
            <a:pPr marL="285750" indent="-285750">
              <a:buFont typeface="Arial" panose="020B0604020202020204" pitchFamily="34" charset="0"/>
              <a:buChar char="•"/>
            </a:pPr>
            <a:r>
              <a:rPr lang="fr-FR" smtClean="0"/>
              <a:t>Portée par le </a:t>
            </a:r>
            <a:r>
              <a:rPr lang="fr-FR" b="1" smtClean="0"/>
              <a:t>lexique</a:t>
            </a:r>
            <a:r>
              <a:rPr lang="fr-FR" smtClean="0"/>
              <a:t>, par des mots exprimant le contraire d’une version positive : </a:t>
            </a:r>
            <a:r>
              <a:rPr lang="fr-FR" i="1" smtClean="0">
                <a:solidFill>
                  <a:schemeClr val="accent6">
                    <a:lumMod val="75000"/>
                  </a:schemeClr>
                </a:solidFill>
              </a:rPr>
              <a:t>rater, nomade, chomeur, refuser, interdire...</a:t>
            </a:r>
          </a:p>
          <a:p>
            <a:pPr marL="285750" indent="-285750">
              <a:buFont typeface="Arial" panose="020B0604020202020204" pitchFamily="34" charset="0"/>
              <a:buChar char="•"/>
            </a:pPr>
            <a:r>
              <a:rPr lang="fr-FR" smtClean="0"/>
              <a:t>Portée par des </a:t>
            </a:r>
            <a:r>
              <a:rPr lang="fr-FR" b="1" smtClean="0"/>
              <a:t>antonymes</a:t>
            </a:r>
            <a:endParaRPr lang="fr-FR" smtClean="0"/>
          </a:p>
          <a:p>
            <a:pPr marL="285750" indent="-285750">
              <a:buFont typeface="Arial" panose="020B0604020202020204" pitchFamily="34" charset="0"/>
              <a:buChar char="•"/>
            </a:pPr>
            <a:r>
              <a:rPr lang="fr-FR" smtClean="0"/>
              <a:t>Marquée par l’utilisation de </a:t>
            </a:r>
            <a:r>
              <a:rPr lang="fr-FR" b="1" smtClean="0"/>
              <a:t>préfixes</a:t>
            </a:r>
            <a:r>
              <a:rPr lang="fr-FR" smtClean="0"/>
              <a:t> (</a:t>
            </a:r>
            <a:r>
              <a:rPr lang="fr-FR" smtClean="0">
                <a:solidFill>
                  <a:srgbClr val="FF0000"/>
                </a:solidFill>
              </a:rPr>
              <a:t>im</a:t>
            </a:r>
            <a:r>
              <a:rPr lang="fr-FR" smtClean="0">
                <a:solidFill>
                  <a:schemeClr val="accent6">
                    <a:lumMod val="75000"/>
                  </a:schemeClr>
                </a:solidFill>
              </a:rPr>
              <a:t>possible</a:t>
            </a:r>
            <a:r>
              <a:rPr lang="fr-FR" smtClean="0"/>
              <a:t>, </a:t>
            </a:r>
            <a:r>
              <a:rPr lang="fr-FR" smtClean="0">
                <a:solidFill>
                  <a:srgbClr val="FF0000"/>
                </a:solidFill>
              </a:rPr>
              <a:t>a</a:t>
            </a:r>
            <a:r>
              <a:rPr lang="fr-FR" smtClean="0">
                <a:solidFill>
                  <a:schemeClr val="accent6">
                    <a:lumMod val="75000"/>
                  </a:schemeClr>
                </a:solidFill>
              </a:rPr>
              <a:t>moral</a:t>
            </a:r>
            <a:r>
              <a:rPr lang="fr-FR" smtClean="0"/>
              <a:t>)</a:t>
            </a:r>
          </a:p>
        </p:txBody>
      </p:sp>
      <p:sp>
        <p:nvSpPr>
          <p:cNvPr id="5" name="Rectangle 4"/>
          <p:cNvSpPr/>
          <p:nvPr/>
        </p:nvSpPr>
        <p:spPr>
          <a:xfrm>
            <a:off x="3745796" y="3670891"/>
            <a:ext cx="4893379" cy="2585323"/>
          </a:xfrm>
          <a:prstGeom prst="rect">
            <a:avLst/>
          </a:prstGeom>
          <a:solidFill>
            <a:schemeClr val="accent2">
              <a:lumMod val="60000"/>
              <a:lumOff val="40000"/>
            </a:schemeClr>
          </a:solidFill>
        </p:spPr>
        <p:txBody>
          <a:bodyPr wrap="square">
            <a:spAutoFit/>
          </a:bodyPr>
          <a:lstStyle/>
          <a:p>
            <a:r>
              <a:rPr lang="fr-FR" smtClean="0"/>
              <a:t>Négation </a:t>
            </a:r>
            <a:r>
              <a:rPr lang="fr-FR" b="1" smtClean="0">
                <a:solidFill>
                  <a:schemeClr val="accent2">
                    <a:lumMod val="75000"/>
                  </a:schemeClr>
                </a:solidFill>
              </a:rPr>
              <a:t>grammaticale :</a:t>
            </a:r>
          </a:p>
          <a:p>
            <a:r>
              <a:rPr lang="fr-FR" smtClean="0"/>
              <a:t>Portée par des mots particuliers : </a:t>
            </a:r>
          </a:p>
          <a:p>
            <a:pPr marL="285750" indent="-285750">
              <a:buFont typeface="Arial" panose="020B0604020202020204" pitchFamily="34" charset="0"/>
              <a:buChar char="•"/>
            </a:pPr>
            <a:r>
              <a:rPr lang="fr-FR" b="1" smtClean="0"/>
              <a:t>pronoms</a:t>
            </a:r>
            <a:r>
              <a:rPr lang="fr-FR" smtClean="0"/>
              <a:t> : </a:t>
            </a:r>
            <a:r>
              <a:rPr lang="fr-FR" smtClean="0">
                <a:solidFill>
                  <a:schemeClr val="accent6">
                    <a:lumMod val="75000"/>
                  </a:schemeClr>
                </a:solidFill>
              </a:rPr>
              <a:t>nul</a:t>
            </a:r>
            <a:r>
              <a:rPr lang="fr-FR" smtClean="0"/>
              <a:t> </a:t>
            </a:r>
          </a:p>
          <a:p>
            <a:pPr marL="285750" indent="-285750">
              <a:buFont typeface="Arial" panose="020B0604020202020204" pitchFamily="34" charset="0"/>
              <a:buChar char="•"/>
            </a:pPr>
            <a:r>
              <a:rPr lang="fr-FR" b="1" smtClean="0"/>
              <a:t>déterminants</a:t>
            </a:r>
            <a:r>
              <a:rPr lang="fr-FR" smtClean="0"/>
              <a:t> : </a:t>
            </a:r>
            <a:r>
              <a:rPr lang="fr-FR" smtClean="0">
                <a:solidFill>
                  <a:schemeClr val="accent6">
                    <a:lumMod val="75000"/>
                  </a:schemeClr>
                </a:solidFill>
              </a:rPr>
              <a:t>aucun</a:t>
            </a:r>
          </a:p>
          <a:p>
            <a:pPr marL="285750" indent="-285750">
              <a:buFont typeface="Arial" panose="020B0604020202020204" pitchFamily="34" charset="0"/>
              <a:buChar char="•"/>
            </a:pPr>
            <a:r>
              <a:rPr lang="fr-FR" b="1" smtClean="0"/>
              <a:t>adverbes</a:t>
            </a:r>
            <a:r>
              <a:rPr lang="fr-FR" smtClean="0"/>
              <a:t> : </a:t>
            </a:r>
            <a:r>
              <a:rPr lang="fr-FR" smtClean="0">
                <a:solidFill>
                  <a:schemeClr val="accent6">
                    <a:lumMod val="75000"/>
                  </a:schemeClr>
                </a:solidFill>
              </a:rPr>
              <a:t>non</a:t>
            </a:r>
          </a:p>
          <a:p>
            <a:r>
              <a:rPr lang="fr-FR" smtClean="0"/>
              <a:t>Souvent portée par </a:t>
            </a:r>
            <a:r>
              <a:rPr lang="fr-FR" b="1" smtClean="0"/>
              <a:t>deux</a:t>
            </a:r>
            <a:r>
              <a:rPr lang="fr-FR" smtClean="0"/>
              <a:t> adverbes, dans un système corrélatif (la négation </a:t>
            </a:r>
            <a:r>
              <a:rPr lang="fr-FR" smtClean="0">
                <a:solidFill>
                  <a:srgbClr val="FF0000"/>
                </a:solidFill>
              </a:rPr>
              <a:t>bi-tensive</a:t>
            </a:r>
            <a:r>
              <a:rPr lang="fr-FR" smtClean="0"/>
              <a:t>): </a:t>
            </a:r>
          </a:p>
          <a:p>
            <a:pPr marL="342900" indent="-342900">
              <a:buFont typeface="+mj-lt"/>
              <a:buAutoNum type="arabicPeriod"/>
            </a:pPr>
            <a:r>
              <a:rPr lang="fr-FR" smtClean="0"/>
              <a:t>le premier adverbe, </a:t>
            </a:r>
            <a:r>
              <a:rPr lang="fr-FR" smtClean="0">
                <a:solidFill>
                  <a:srgbClr val="FF0000"/>
                </a:solidFill>
              </a:rPr>
              <a:t>discordantiel</a:t>
            </a:r>
            <a:r>
              <a:rPr lang="fr-FR" smtClean="0"/>
              <a:t> : </a:t>
            </a:r>
            <a:r>
              <a:rPr lang="fr-FR" smtClean="0">
                <a:solidFill>
                  <a:schemeClr val="accent6">
                    <a:lumMod val="75000"/>
                  </a:schemeClr>
                </a:solidFill>
              </a:rPr>
              <a:t>ne</a:t>
            </a:r>
            <a:r>
              <a:rPr lang="fr-FR" smtClean="0"/>
              <a:t> </a:t>
            </a:r>
          </a:p>
          <a:p>
            <a:pPr marL="342900" indent="-342900">
              <a:buFont typeface="+mj-lt"/>
              <a:buAutoNum type="arabicPeriod"/>
            </a:pPr>
            <a:r>
              <a:rPr lang="fr-FR" smtClean="0"/>
              <a:t>un autre adverbe, </a:t>
            </a:r>
            <a:r>
              <a:rPr lang="fr-FR" smtClean="0">
                <a:solidFill>
                  <a:srgbClr val="FF0000"/>
                </a:solidFill>
              </a:rPr>
              <a:t>forclusif</a:t>
            </a:r>
            <a:r>
              <a:rPr lang="fr-FR" smtClean="0"/>
              <a:t> : </a:t>
            </a:r>
            <a:r>
              <a:rPr lang="fr-FR" i="1" smtClean="0">
                <a:solidFill>
                  <a:schemeClr val="accent6">
                    <a:lumMod val="75000"/>
                  </a:schemeClr>
                </a:solidFill>
              </a:rPr>
              <a:t>pas, plus, jamais…</a:t>
            </a:r>
            <a:endParaRPr lang="fr-FR" smtClean="0"/>
          </a:p>
        </p:txBody>
      </p:sp>
      <p:sp>
        <p:nvSpPr>
          <p:cNvPr id="7" name="ZoneTexte 6"/>
          <p:cNvSpPr txBox="1"/>
          <p:nvPr/>
        </p:nvSpPr>
        <p:spPr>
          <a:xfrm>
            <a:off x="281561" y="603166"/>
            <a:ext cx="3439834" cy="461665"/>
          </a:xfrm>
          <a:prstGeom prst="rect">
            <a:avLst/>
          </a:prstGeom>
          <a:solidFill>
            <a:schemeClr val="tx1"/>
          </a:solidFill>
        </p:spPr>
        <p:txBody>
          <a:bodyPr wrap="square" rtlCol="0">
            <a:spAutoFit/>
          </a:bodyPr>
          <a:lstStyle/>
          <a:p>
            <a:r>
              <a:rPr lang="fr-FR" sz="2400" smtClean="0">
                <a:solidFill>
                  <a:schemeClr val="bg1"/>
                </a:solidFill>
              </a:rPr>
              <a:t>Analyser la négation ?</a:t>
            </a:r>
            <a:endParaRPr lang="fr-FR" sz="2400">
              <a:solidFill>
                <a:schemeClr val="bg1"/>
              </a:solidFill>
            </a:endParaRPr>
          </a:p>
        </p:txBody>
      </p:sp>
      <p:sp>
        <p:nvSpPr>
          <p:cNvPr id="8" name="Rectangle 7"/>
          <p:cNvSpPr/>
          <p:nvPr/>
        </p:nvSpPr>
        <p:spPr>
          <a:xfrm>
            <a:off x="5672137" y="107007"/>
            <a:ext cx="5934075" cy="3416320"/>
          </a:xfrm>
          <a:prstGeom prst="rect">
            <a:avLst/>
          </a:prstGeom>
          <a:solidFill>
            <a:schemeClr val="bg1">
              <a:lumMod val="95000"/>
            </a:schemeClr>
          </a:solidFill>
        </p:spPr>
        <p:txBody>
          <a:bodyPr wrap="square">
            <a:spAutoFit/>
          </a:bodyPr>
          <a:lstStyle/>
          <a:p>
            <a:pPr algn="just"/>
            <a:r>
              <a:rPr lang="fr-FR" smtClean="0"/>
              <a:t>B) à la </a:t>
            </a:r>
            <a:r>
              <a:rPr lang="fr-FR" b="1" smtClean="0"/>
              <a:t>portée</a:t>
            </a:r>
            <a:r>
              <a:rPr lang="fr-FR" smtClean="0"/>
              <a:t> de la négation : </a:t>
            </a:r>
          </a:p>
          <a:p>
            <a:pPr algn="just"/>
            <a:endParaRPr lang="fr-FR" smtClean="0"/>
          </a:p>
          <a:p>
            <a:pPr marL="342900" indent="-342900" algn="just">
              <a:buFont typeface="+mj-lt"/>
              <a:buAutoNum type="arabicPeriod"/>
            </a:pPr>
            <a:r>
              <a:rPr lang="fr-FR" smtClean="0"/>
              <a:t>Négation </a:t>
            </a:r>
            <a:r>
              <a:rPr lang="fr-FR" smtClean="0">
                <a:solidFill>
                  <a:srgbClr val="FF0000"/>
                </a:solidFill>
              </a:rPr>
              <a:t>totale</a:t>
            </a:r>
            <a:r>
              <a:rPr lang="fr-FR" smtClean="0"/>
              <a:t> : une négation qui porte sur l’ensemble de la phrase et qui s’oppose à la phrase affirmative : </a:t>
            </a:r>
            <a:r>
              <a:rPr lang="fr-FR" i="1" smtClean="0"/>
              <a:t>elle </a:t>
            </a:r>
            <a:r>
              <a:rPr lang="fr-FR" i="1" smtClean="0">
                <a:solidFill>
                  <a:schemeClr val="accent6">
                    <a:lumMod val="75000"/>
                  </a:schemeClr>
                </a:solidFill>
              </a:rPr>
              <a:t>n’</a:t>
            </a:r>
            <a:r>
              <a:rPr lang="fr-FR" i="1" smtClean="0"/>
              <a:t>aime </a:t>
            </a:r>
            <a:r>
              <a:rPr lang="fr-FR" i="1" smtClean="0">
                <a:solidFill>
                  <a:schemeClr val="accent6">
                    <a:lumMod val="75000"/>
                  </a:schemeClr>
                </a:solidFill>
              </a:rPr>
              <a:t>pas</a:t>
            </a:r>
            <a:r>
              <a:rPr lang="fr-FR" i="1" smtClean="0"/>
              <a:t> le chocolat (</a:t>
            </a:r>
            <a:r>
              <a:rPr lang="fr-FR" smtClean="0"/>
              <a:t>s’oppose à</a:t>
            </a:r>
            <a:r>
              <a:rPr lang="fr-FR" i="1" smtClean="0"/>
              <a:t>) elle aime le chocolat </a:t>
            </a:r>
          </a:p>
          <a:p>
            <a:pPr marL="342900" indent="-342900" algn="just">
              <a:buFont typeface="+mj-lt"/>
              <a:buAutoNum type="arabicPeriod"/>
            </a:pPr>
            <a:r>
              <a:rPr lang="fr-FR" smtClean="0"/>
              <a:t>Négation </a:t>
            </a:r>
            <a:r>
              <a:rPr lang="fr-FR" smtClean="0">
                <a:solidFill>
                  <a:srgbClr val="FF0000"/>
                </a:solidFill>
              </a:rPr>
              <a:t>restrictive</a:t>
            </a:r>
            <a:r>
              <a:rPr lang="fr-FR" smtClean="0"/>
              <a:t> : ce n’est pas vraiment une négation, mais plutôt une sélection : </a:t>
            </a:r>
            <a:r>
              <a:rPr lang="fr-FR" i="1" smtClean="0"/>
              <a:t>elle </a:t>
            </a:r>
            <a:r>
              <a:rPr lang="fr-FR" i="1" smtClean="0">
                <a:solidFill>
                  <a:schemeClr val="accent6">
                    <a:lumMod val="75000"/>
                  </a:schemeClr>
                </a:solidFill>
              </a:rPr>
              <a:t>n’</a:t>
            </a:r>
            <a:r>
              <a:rPr lang="fr-FR" i="1" smtClean="0"/>
              <a:t>aime </a:t>
            </a:r>
            <a:r>
              <a:rPr lang="fr-FR" i="1" smtClean="0">
                <a:solidFill>
                  <a:schemeClr val="accent6">
                    <a:lumMod val="75000"/>
                  </a:schemeClr>
                </a:solidFill>
              </a:rPr>
              <a:t>que</a:t>
            </a:r>
            <a:r>
              <a:rPr lang="fr-FR" i="1" smtClean="0"/>
              <a:t> le chocolat. </a:t>
            </a:r>
          </a:p>
          <a:p>
            <a:pPr marL="342900" indent="-342900" algn="just">
              <a:buFont typeface="+mj-lt"/>
              <a:buAutoNum type="arabicPeriod"/>
            </a:pPr>
            <a:r>
              <a:rPr lang="fr-FR" smtClean="0"/>
              <a:t>Négation </a:t>
            </a:r>
            <a:r>
              <a:rPr lang="fr-FR" smtClean="0">
                <a:solidFill>
                  <a:srgbClr val="FF0000"/>
                </a:solidFill>
              </a:rPr>
              <a:t>partielle</a:t>
            </a:r>
            <a:r>
              <a:rPr lang="fr-FR" smtClean="0"/>
              <a:t> : elle ne porte pas sur l’ensemble de la phrase mais sur un mot, une partie de la phrase. </a:t>
            </a:r>
          </a:p>
          <a:p>
            <a:pPr marL="342900" indent="-342900" algn="just">
              <a:buFont typeface="+mj-lt"/>
              <a:buAutoNum type="arabicPeriod"/>
            </a:pPr>
            <a:r>
              <a:rPr lang="fr-FR" smtClean="0"/>
              <a:t>La négation </a:t>
            </a:r>
            <a:r>
              <a:rPr lang="fr-FR" smtClean="0">
                <a:solidFill>
                  <a:srgbClr val="FF0000"/>
                </a:solidFill>
              </a:rPr>
              <a:t>explétive</a:t>
            </a:r>
            <a:r>
              <a:rPr lang="fr-FR" smtClean="0"/>
              <a:t> : n’est pas du tout une négation, mais s’appuie sur un mot « ne » qui permet d’exprimer de façon littéraire, soutenue. Ex. : Je crains qu’il </a:t>
            </a:r>
            <a:r>
              <a:rPr lang="fr-FR" smtClean="0">
                <a:solidFill>
                  <a:schemeClr val="accent6">
                    <a:lumMod val="75000"/>
                  </a:schemeClr>
                </a:solidFill>
              </a:rPr>
              <a:t>ne</a:t>
            </a:r>
            <a:r>
              <a:rPr lang="fr-FR" smtClean="0"/>
              <a:t> l’aime.</a:t>
            </a:r>
            <a:endParaRPr lang="fr-FR"/>
          </a:p>
        </p:txBody>
      </p:sp>
      <p:sp>
        <p:nvSpPr>
          <p:cNvPr id="9" name="Rectangle 8"/>
          <p:cNvSpPr/>
          <p:nvPr/>
        </p:nvSpPr>
        <p:spPr>
          <a:xfrm>
            <a:off x="277269" y="1139916"/>
            <a:ext cx="5028502" cy="369332"/>
          </a:xfrm>
          <a:prstGeom prst="rect">
            <a:avLst/>
          </a:prstGeom>
          <a:solidFill>
            <a:schemeClr val="bg2">
              <a:lumMod val="90000"/>
            </a:schemeClr>
          </a:solidFill>
        </p:spPr>
        <p:txBody>
          <a:bodyPr wrap="square">
            <a:spAutoFit/>
          </a:bodyPr>
          <a:lstStyle/>
          <a:p>
            <a:r>
              <a:rPr lang="fr-FR" smtClean="0"/>
              <a:t>On s’intéresse : </a:t>
            </a:r>
          </a:p>
        </p:txBody>
      </p:sp>
    </p:spTree>
    <p:extLst>
      <p:ext uri="{BB962C8B-B14F-4D97-AF65-F5344CB8AC3E}">
        <p14:creationId xmlns:p14="http://schemas.microsoft.com/office/powerpoint/2010/main" val="2258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62391" y="21266"/>
            <a:ext cx="11569149" cy="4401205"/>
          </a:xfrm>
          <a:prstGeom prst="rect">
            <a:avLst/>
          </a:prstGeom>
          <a:noFill/>
          <a:ln>
            <a:solidFill>
              <a:schemeClr val="tx1"/>
            </a:solidFill>
          </a:ln>
        </p:spPr>
        <p:txBody>
          <a:bodyPr wrap="square" rtlCol="0">
            <a:spAutoFit/>
          </a:bodyPr>
          <a:lstStyle/>
          <a:p>
            <a:pPr algn="ctr"/>
            <a:r>
              <a:rPr lang="fr-FR" sz="1400" smtClean="0"/>
              <a:t>La </a:t>
            </a:r>
            <a:r>
              <a:rPr lang="fr-FR" sz="1400" b="1" smtClean="0"/>
              <a:t>négation</a:t>
            </a:r>
            <a:r>
              <a:rPr lang="fr-FR" sz="1400" smtClean="0"/>
              <a:t> permet d’</a:t>
            </a:r>
            <a:r>
              <a:rPr lang="fr-FR" sz="1400" b="1" smtClean="0"/>
              <a:t>inverser </a:t>
            </a:r>
            <a:r>
              <a:rPr lang="fr-FR" sz="1400" smtClean="0"/>
              <a:t>le sens d’un énoncé.</a:t>
            </a:r>
          </a:p>
          <a:p>
            <a:r>
              <a:rPr lang="fr-FR" sz="1400" smtClean="0"/>
              <a:t> </a:t>
            </a:r>
          </a:p>
          <a:p>
            <a:r>
              <a:rPr lang="fr-FR" sz="1400" smtClean="0"/>
              <a:t>Elle peut s’opérer à différents niveaux : à l’échelle de la </a:t>
            </a:r>
            <a:r>
              <a:rPr lang="fr-FR" sz="1400" b="1" smtClean="0"/>
              <a:t>phrase (</a:t>
            </a:r>
            <a:r>
              <a:rPr lang="fr-FR" sz="1400" b="1" smtClean="0">
                <a:solidFill>
                  <a:schemeClr val="accent2">
                    <a:lumMod val="75000"/>
                  </a:schemeClr>
                </a:solidFill>
              </a:rPr>
              <a:t>grammaticale</a:t>
            </a:r>
            <a:r>
              <a:rPr lang="fr-FR" sz="1400" b="1" smtClean="0"/>
              <a:t>)</a:t>
            </a:r>
            <a:r>
              <a:rPr lang="fr-FR" sz="1400" smtClean="0"/>
              <a:t> comme à l’échelle du </a:t>
            </a:r>
            <a:r>
              <a:rPr lang="fr-FR" sz="1400" b="1" smtClean="0"/>
              <a:t>mot (</a:t>
            </a:r>
            <a:r>
              <a:rPr lang="fr-FR" sz="1400" b="1" smtClean="0">
                <a:solidFill>
                  <a:schemeClr val="accent1">
                    <a:lumMod val="75000"/>
                  </a:schemeClr>
                </a:solidFill>
              </a:rPr>
              <a:t>lexicale</a:t>
            </a:r>
            <a:r>
              <a:rPr lang="fr-FR" sz="1400" b="1" smtClean="0"/>
              <a:t>)</a:t>
            </a:r>
            <a:r>
              <a:rPr lang="fr-FR" sz="1400" smtClean="0"/>
              <a:t>. </a:t>
            </a:r>
          </a:p>
          <a:p>
            <a:endParaRPr lang="fr-FR" sz="1400" smtClean="0">
              <a:solidFill>
                <a:srgbClr val="0070C0"/>
              </a:solidFill>
            </a:endParaRPr>
          </a:p>
          <a:p>
            <a:r>
              <a:rPr lang="fr-FR" sz="1400" b="1" smtClean="0"/>
              <a:t>A l’échelle du </a:t>
            </a:r>
            <a:r>
              <a:rPr lang="fr-FR" sz="1400" b="1" smtClean="0">
                <a:solidFill>
                  <a:schemeClr val="accent1">
                    <a:lumMod val="75000"/>
                  </a:schemeClr>
                </a:solidFill>
              </a:rPr>
              <a:t>mot</a:t>
            </a:r>
            <a:r>
              <a:rPr lang="fr-FR" sz="1400" smtClean="0"/>
              <a:t>, la négation se reconnait grâce à la première partie d’un mot composé. Le mot </a:t>
            </a:r>
            <a:r>
              <a:rPr lang="fr-FR" sz="1400" smtClean="0">
                <a:solidFill>
                  <a:schemeClr val="accent6">
                    <a:lumMod val="75000"/>
                  </a:schemeClr>
                </a:solidFill>
              </a:rPr>
              <a:t>non-sens</a:t>
            </a:r>
            <a:r>
              <a:rPr lang="fr-FR" sz="1400" smtClean="0"/>
              <a:t>, par exemple commence par « </a:t>
            </a:r>
            <a:r>
              <a:rPr lang="fr-FR" sz="1400" smtClean="0">
                <a:solidFill>
                  <a:srgbClr val="FF0000"/>
                </a:solidFill>
              </a:rPr>
              <a:t>non</a:t>
            </a:r>
            <a:r>
              <a:rPr lang="fr-FR" sz="1400" smtClean="0"/>
              <a:t> » et signifie la négation du sens. Le </a:t>
            </a:r>
            <a:r>
              <a:rPr lang="fr-FR" sz="1400" smtClean="0">
                <a:solidFill>
                  <a:schemeClr val="accent6">
                    <a:lumMod val="75000"/>
                  </a:schemeClr>
                </a:solidFill>
              </a:rPr>
              <a:t>non-sens</a:t>
            </a:r>
            <a:r>
              <a:rPr lang="fr-FR" sz="1400" smtClean="0"/>
              <a:t> est l’antonyme du </a:t>
            </a:r>
            <a:r>
              <a:rPr lang="fr-FR" sz="1400" smtClean="0">
                <a:solidFill>
                  <a:schemeClr val="accent6">
                    <a:lumMod val="75000"/>
                  </a:schemeClr>
                </a:solidFill>
              </a:rPr>
              <a:t>sens</a:t>
            </a:r>
            <a:r>
              <a:rPr lang="fr-FR" sz="1400" smtClean="0"/>
              <a:t> tout comme la </a:t>
            </a:r>
            <a:r>
              <a:rPr lang="fr-FR" sz="1400" smtClean="0">
                <a:solidFill>
                  <a:schemeClr val="accent6">
                    <a:lumMod val="75000"/>
                  </a:schemeClr>
                </a:solidFill>
              </a:rPr>
              <a:t>non-violence</a:t>
            </a:r>
            <a:r>
              <a:rPr lang="fr-FR" sz="1400" smtClean="0"/>
              <a:t> est l’antonyme de la </a:t>
            </a:r>
            <a:r>
              <a:rPr lang="fr-FR" sz="1400" smtClean="0">
                <a:solidFill>
                  <a:schemeClr val="accent6">
                    <a:lumMod val="75000"/>
                  </a:schemeClr>
                </a:solidFill>
              </a:rPr>
              <a:t>violence</a:t>
            </a:r>
            <a:r>
              <a:rPr lang="fr-FR" sz="1400" smtClean="0"/>
              <a:t> ou le </a:t>
            </a:r>
            <a:r>
              <a:rPr lang="fr-FR" sz="1400" smtClean="0">
                <a:solidFill>
                  <a:schemeClr val="accent6">
                    <a:lumMod val="75000"/>
                  </a:schemeClr>
                </a:solidFill>
              </a:rPr>
              <a:t>non-respect</a:t>
            </a:r>
            <a:r>
              <a:rPr lang="fr-FR" sz="1400" smtClean="0"/>
              <a:t> l’antonyme du </a:t>
            </a:r>
            <a:r>
              <a:rPr lang="fr-FR" sz="1400" smtClean="0">
                <a:solidFill>
                  <a:schemeClr val="accent6">
                    <a:lumMod val="75000"/>
                  </a:schemeClr>
                </a:solidFill>
              </a:rPr>
              <a:t>respect</a:t>
            </a:r>
            <a:r>
              <a:rPr lang="fr-FR" sz="1400" smtClean="0"/>
              <a:t>. </a:t>
            </a:r>
          </a:p>
          <a:p>
            <a:r>
              <a:rPr lang="fr-FR" sz="1400" b="1" smtClean="0"/>
              <a:t>A l’échelle du </a:t>
            </a:r>
            <a:r>
              <a:rPr lang="fr-FR" sz="1400" b="1" smtClean="0">
                <a:solidFill>
                  <a:schemeClr val="accent1">
                    <a:lumMod val="75000"/>
                  </a:schemeClr>
                </a:solidFill>
              </a:rPr>
              <a:t>mot</a:t>
            </a:r>
            <a:r>
              <a:rPr lang="fr-FR" sz="1400" smtClean="0"/>
              <a:t>, la négation peut aussi se lire dans le </a:t>
            </a:r>
            <a:r>
              <a:rPr lang="fr-FR" sz="1400" b="1" smtClean="0"/>
              <a:t>préfixe</a:t>
            </a:r>
            <a:r>
              <a:rPr lang="fr-FR" sz="1400" smtClean="0"/>
              <a:t>, cette petite partie qui précède le radical. Ainsi, l’adjectif </a:t>
            </a:r>
            <a:r>
              <a:rPr lang="fr-FR" sz="1400" smtClean="0">
                <a:solidFill>
                  <a:srgbClr val="FF0000"/>
                </a:solidFill>
              </a:rPr>
              <a:t>im</a:t>
            </a:r>
            <a:r>
              <a:rPr lang="fr-FR" sz="1400" smtClean="0">
                <a:solidFill>
                  <a:schemeClr val="accent6">
                    <a:lumMod val="75000"/>
                  </a:schemeClr>
                </a:solidFill>
              </a:rPr>
              <a:t>possible</a:t>
            </a:r>
            <a:r>
              <a:rPr lang="fr-FR" sz="1400" smtClean="0"/>
              <a:t> commence par un préfixe privatif </a:t>
            </a:r>
            <a:r>
              <a:rPr lang="fr-FR" sz="1400" smtClean="0">
                <a:solidFill>
                  <a:srgbClr val="FF0000"/>
                </a:solidFill>
              </a:rPr>
              <a:t>im</a:t>
            </a:r>
            <a:r>
              <a:rPr lang="fr-FR" sz="1400" smtClean="0"/>
              <a:t> et qualifie quelque chose qui n’est pas possible. De même, l’</a:t>
            </a:r>
            <a:r>
              <a:rPr lang="fr-FR" sz="1400" smtClean="0">
                <a:solidFill>
                  <a:srgbClr val="FF0000"/>
                </a:solidFill>
              </a:rPr>
              <a:t>in</a:t>
            </a:r>
            <a:r>
              <a:rPr lang="fr-FR" sz="1400" smtClean="0">
                <a:solidFill>
                  <a:schemeClr val="accent6">
                    <a:lumMod val="75000"/>
                  </a:schemeClr>
                </a:solidFill>
              </a:rPr>
              <a:t>action</a:t>
            </a:r>
            <a:r>
              <a:rPr lang="fr-FR" sz="1400" smtClean="0"/>
              <a:t> nie l’action et l’</a:t>
            </a:r>
            <a:r>
              <a:rPr lang="fr-FR" sz="1400" smtClean="0">
                <a:solidFill>
                  <a:srgbClr val="FF0000"/>
                </a:solidFill>
              </a:rPr>
              <a:t>ir</a:t>
            </a:r>
            <a:r>
              <a:rPr lang="fr-FR" sz="1400" smtClean="0">
                <a:solidFill>
                  <a:schemeClr val="accent6">
                    <a:lumMod val="75000"/>
                  </a:schemeClr>
                </a:solidFill>
              </a:rPr>
              <a:t>réel </a:t>
            </a:r>
            <a:r>
              <a:rPr lang="fr-FR" sz="1400" smtClean="0"/>
              <a:t>est une négation du réel, etc.   </a:t>
            </a:r>
          </a:p>
          <a:p>
            <a:r>
              <a:rPr lang="fr-FR" sz="1400" smtClean="0"/>
              <a:t>Le mot </a:t>
            </a:r>
            <a:r>
              <a:rPr lang="fr-FR" sz="1400" smtClean="0">
                <a:solidFill>
                  <a:srgbClr val="FF0000"/>
                </a:solidFill>
              </a:rPr>
              <a:t>non</a:t>
            </a:r>
            <a:r>
              <a:rPr lang="fr-FR" sz="1400" smtClean="0"/>
              <a:t> et le mot </a:t>
            </a:r>
            <a:r>
              <a:rPr lang="fr-FR" sz="1400" smtClean="0">
                <a:solidFill>
                  <a:srgbClr val="FF0000"/>
                </a:solidFill>
              </a:rPr>
              <a:t>si</a:t>
            </a:r>
            <a:r>
              <a:rPr lang="fr-FR" sz="1400" smtClean="0"/>
              <a:t> permettent respectivement de répondre </a:t>
            </a:r>
            <a:r>
              <a:rPr lang="fr-FR" sz="1400" b="1" smtClean="0"/>
              <a:t>négativement</a:t>
            </a:r>
            <a:r>
              <a:rPr lang="fr-FR" sz="1400" smtClean="0"/>
              <a:t> aux interrogation et aux interro-négations.</a:t>
            </a:r>
          </a:p>
          <a:p>
            <a:endParaRPr lang="fr-FR" sz="1400" smtClean="0"/>
          </a:p>
          <a:p>
            <a:r>
              <a:rPr lang="fr-FR" sz="1400" b="1" smtClean="0"/>
              <a:t>A l’échelle de la </a:t>
            </a:r>
            <a:r>
              <a:rPr lang="fr-FR" sz="1400" b="1" smtClean="0">
                <a:solidFill>
                  <a:schemeClr val="accent2">
                    <a:lumMod val="75000"/>
                  </a:schemeClr>
                </a:solidFill>
              </a:rPr>
              <a:t>phrase</a:t>
            </a:r>
            <a:r>
              <a:rPr lang="fr-FR" sz="1400" b="1" smtClean="0"/>
              <a:t> </a:t>
            </a:r>
            <a:r>
              <a:rPr lang="fr-FR" sz="1400" smtClean="0"/>
              <a:t>la négation la négation en français a la particularité de se reposer sur deux mots : c’est ce qu’on appelle la négation </a:t>
            </a:r>
            <a:r>
              <a:rPr lang="fr-FR" sz="1400" b="1" smtClean="0"/>
              <a:t>bi-tensive</a:t>
            </a:r>
            <a:r>
              <a:rPr lang="fr-FR" sz="1400" smtClean="0"/>
              <a:t> </a:t>
            </a:r>
            <a:r>
              <a:rPr lang="fr-FR" sz="1400" smtClean="0"/>
              <a:t>ou la négation </a:t>
            </a:r>
            <a:r>
              <a:rPr lang="fr-FR" sz="1400" b="1" smtClean="0"/>
              <a:t>à double détente</a:t>
            </a:r>
            <a:r>
              <a:rPr lang="fr-FR" sz="1400" smtClean="0"/>
              <a:t>. Le premier mot, celui qui ouvre la négation, c’est l’adverbe </a:t>
            </a:r>
            <a:r>
              <a:rPr lang="fr-FR" sz="1400" smtClean="0">
                <a:solidFill>
                  <a:schemeClr val="accent6">
                    <a:lumMod val="75000"/>
                  </a:schemeClr>
                </a:solidFill>
              </a:rPr>
              <a:t>ne</a:t>
            </a:r>
            <a:r>
              <a:rPr lang="fr-FR" sz="1400" smtClean="0"/>
              <a:t>. On l’appelle le </a:t>
            </a:r>
            <a:r>
              <a:rPr lang="fr-FR" sz="1400" smtClean="0">
                <a:solidFill>
                  <a:schemeClr val="accent6">
                    <a:lumMod val="75000"/>
                  </a:schemeClr>
                </a:solidFill>
              </a:rPr>
              <a:t>ne</a:t>
            </a:r>
            <a:r>
              <a:rPr lang="fr-FR" sz="1400" smtClean="0"/>
              <a:t> </a:t>
            </a:r>
            <a:r>
              <a:rPr lang="fr-FR" sz="1400" smtClean="0">
                <a:solidFill>
                  <a:srgbClr val="FF0000"/>
                </a:solidFill>
              </a:rPr>
              <a:t>discordantiel</a:t>
            </a:r>
            <a:r>
              <a:rPr lang="fr-FR" sz="1400" smtClean="0"/>
              <a:t>. Le mot qui ferme la </a:t>
            </a:r>
            <a:r>
              <a:rPr lang="fr-FR" sz="1400" smtClean="0"/>
              <a:t>négation, </a:t>
            </a:r>
            <a:r>
              <a:rPr lang="fr-FR" sz="1400" smtClean="0"/>
              <a:t>pour sa </a:t>
            </a:r>
            <a:r>
              <a:rPr lang="fr-FR" sz="1400" smtClean="0"/>
              <a:t>part, </a:t>
            </a:r>
            <a:r>
              <a:rPr lang="fr-FR" sz="1400" smtClean="0"/>
              <a:t>peut varier : </a:t>
            </a:r>
            <a:r>
              <a:rPr lang="fr-FR" sz="1400" smtClean="0">
                <a:solidFill>
                  <a:schemeClr val="accent6">
                    <a:lumMod val="75000"/>
                  </a:schemeClr>
                </a:solidFill>
              </a:rPr>
              <a:t>pas</a:t>
            </a:r>
            <a:r>
              <a:rPr lang="fr-FR" sz="1400" smtClean="0"/>
              <a:t>, </a:t>
            </a:r>
            <a:r>
              <a:rPr lang="fr-FR" sz="1400" smtClean="0">
                <a:solidFill>
                  <a:schemeClr val="accent6">
                    <a:lumMod val="75000"/>
                  </a:schemeClr>
                </a:solidFill>
              </a:rPr>
              <a:t>point, plus</a:t>
            </a:r>
            <a:r>
              <a:rPr lang="fr-FR" sz="1400" smtClean="0"/>
              <a:t>, </a:t>
            </a:r>
            <a:r>
              <a:rPr lang="fr-FR" sz="1400" smtClean="0">
                <a:solidFill>
                  <a:schemeClr val="accent6">
                    <a:lumMod val="75000"/>
                  </a:schemeClr>
                </a:solidFill>
              </a:rPr>
              <a:t>jamais</a:t>
            </a:r>
            <a:r>
              <a:rPr lang="fr-FR" sz="1400" smtClean="0"/>
              <a:t>, </a:t>
            </a:r>
            <a:r>
              <a:rPr lang="fr-FR" sz="1400" smtClean="0">
                <a:solidFill>
                  <a:schemeClr val="accent6">
                    <a:lumMod val="75000"/>
                  </a:schemeClr>
                </a:solidFill>
              </a:rPr>
              <a:t>rien</a:t>
            </a:r>
            <a:r>
              <a:rPr lang="fr-FR" sz="1400" smtClean="0"/>
              <a:t>, etc. Ce deuxième adverbe </a:t>
            </a:r>
            <a:r>
              <a:rPr lang="fr-FR" sz="1400" smtClean="0"/>
              <a:t>s’appelle </a:t>
            </a:r>
            <a:r>
              <a:rPr lang="fr-FR" sz="1400" smtClean="0"/>
              <a:t>le </a:t>
            </a:r>
            <a:r>
              <a:rPr lang="fr-FR" sz="1400" smtClean="0">
                <a:solidFill>
                  <a:srgbClr val="FF0000"/>
                </a:solidFill>
              </a:rPr>
              <a:t>forclusif</a:t>
            </a:r>
            <a:r>
              <a:rPr lang="fr-FR" sz="1400" smtClean="0"/>
              <a:t>.  </a:t>
            </a:r>
            <a:endParaRPr lang="fr-FR" sz="1400" smtClean="0"/>
          </a:p>
          <a:p>
            <a:r>
              <a:rPr lang="fr-FR" sz="1400" smtClean="0"/>
              <a:t>Si </a:t>
            </a:r>
            <a:r>
              <a:rPr lang="fr-FR" sz="1400" smtClean="0"/>
              <a:t>l’un </a:t>
            </a:r>
            <a:r>
              <a:rPr lang="fr-FR" sz="1400" smtClean="0"/>
              <a:t>des </a:t>
            </a:r>
            <a:r>
              <a:rPr lang="fr-FR" sz="1400" smtClean="0"/>
              <a:t>deux adverbes manque, il faut le souligner. Cela peut marquer la présence d’un </a:t>
            </a:r>
            <a:r>
              <a:rPr lang="fr-FR" sz="1400" b="1" smtClean="0"/>
              <a:t>registre de langue </a:t>
            </a:r>
            <a:r>
              <a:rPr lang="fr-FR" sz="1400" smtClean="0"/>
              <a:t>particulier : quand on dit « je veux </a:t>
            </a:r>
            <a:r>
              <a:rPr lang="fr-FR" sz="1400" smtClean="0">
                <a:solidFill>
                  <a:schemeClr val="accent6">
                    <a:lumMod val="75000"/>
                  </a:schemeClr>
                </a:solidFill>
              </a:rPr>
              <a:t>pas</a:t>
            </a:r>
            <a:r>
              <a:rPr lang="fr-FR" sz="1400" smtClean="0"/>
              <a:t> » au lieu de « je </a:t>
            </a:r>
            <a:r>
              <a:rPr lang="fr-FR" sz="1400" smtClean="0">
                <a:solidFill>
                  <a:schemeClr val="accent6">
                    <a:lumMod val="75000"/>
                  </a:schemeClr>
                </a:solidFill>
              </a:rPr>
              <a:t>ne</a:t>
            </a:r>
            <a:r>
              <a:rPr lang="fr-FR" sz="1400" smtClean="0"/>
              <a:t> veux </a:t>
            </a:r>
            <a:r>
              <a:rPr lang="fr-FR" sz="1400" smtClean="0">
                <a:solidFill>
                  <a:schemeClr val="accent6">
                    <a:lumMod val="75000"/>
                  </a:schemeClr>
                </a:solidFill>
              </a:rPr>
              <a:t>pas</a:t>
            </a:r>
            <a:r>
              <a:rPr lang="fr-FR" sz="1400" smtClean="0"/>
              <a:t> », cela traduit par exemple une forme de </a:t>
            </a:r>
            <a:r>
              <a:rPr lang="fr-FR" sz="1400" b="1" smtClean="0"/>
              <a:t>familiarité</a:t>
            </a:r>
            <a:r>
              <a:rPr lang="fr-FR" sz="1400" smtClean="0"/>
              <a:t>.</a:t>
            </a:r>
          </a:p>
          <a:p>
            <a:pPr algn="r"/>
            <a:r>
              <a:rPr lang="fr-FR" sz="1400" smtClean="0">
                <a:hlinkClick r:id="rId2"/>
              </a:rPr>
              <a:t>https://litteratureportesouvertes.wordpress.com/2016/11/16/la-negation-en-deux-mots/</a:t>
            </a:r>
            <a:endParaRPr lang="fr-FR" sz="1400" smtClean="0"/>
          </a:p>
          <a:p>
            <a:endParaRPr lang="fr-FR" sz="1400" smtClean="0"/>
          </a:p>
          <a:p>
            <a:r>
              <a:rPr lang="fr-FR" sz="1400" b="1" smtClean="0">
                <a:solidFill>
                  <a:srgbClr val="0070C0"/>
                </a:solidFill>
              </a:rPr>
              <a:t>On peut distinguer la négation en fonction de sa portée (</a:t>
            </a:r>
            <a:r>
              <a:rPr lang="fr-FR" sz="1400" b="1" smtClean="0">
                <a:solidFill>
                  <a:srgbClr val="FF0000"/>
                </a:solidFill>
              </a:rPr>
              <a:t>totale</a:t>
            </a:r>
            <a:r>
              <a:rPr lang="fr-FR" sz="1400" b="1" smtClean="0">
                <a:solidFill>
                  <a:srgbClr val="0070C0"/>
                </a:solidFill>
              </a:rPr>
              <a:t>, </a:t>
            </a:r>
            <a:r>
              <a:rPr lang="fr-FR" sz="1400" b="1" smtClean="0">
                <a:solidFill>
                  <a:srgbClr val="FF0000"/>
                </a:solidFill>
              </a:rPr>
              <a:t>partielle</a:t>
            </a:r>
            <a:r>
              <a:rPr lang="fr-FR" sz="1400" b="1" smtClean="0">
                <a:solidFill>
                  <a:srgbClr val="0070C0"/>
                </a:solidFill>
              </a:rPr>
              <a:t> ou </a:t>
            </a:r>
            <a:r>
              <a:rPr lang="fr-FR" sz="1400" b="1" smtClean="0">
                <a:solidFill>
                  <a:srgbClr val="FF0000"/>
                </a:solidFill>
              </a:rPr>
              <a:t>restrictive</a:t>
            </a:r>
            <a:r>
              <a:rPr lang="fr-FR" sz="1400" b="1" smtClean="0">
                <a:solidFill>
                  <a:srgbClr val="0070C0"/>
                </a:solidFill>
              </a:rPr>
              <a:t>).  </a:t>
            </a:r>
          </a:p>
          <a:p>
            <a:r>
              <a:rPr lang="fr-FR" sz="1400" smtClean="0"/>
              <a:t>Les deux types de négation, la négation </a:t>
            </a:r>
            <a:r>
              <a:rPr lang="fr-FR" sz="1400" smtClean="0">
                <a:solidFill>
                  <a:srgbClr val="FF0000"/>
                </a:solidFill>
              </a:rPr>
              <a:t>totale</a:t>
            </a:r>
            <a:r>
              <a:rPr lang="fr-FR" sz="1400" smtClean="0"/>
              <a:t> et la négation </a:t>
            </a:r>
            <a:r>
              <a:rPr lang="fr-FR" sz="1400" smtClean="0">
                <a:solidFill>
                  <a:srgbClr val="FF0000"/>
                </a:solidFill>
              </a:rPr>
              <a:t>partielle</a:t>
            </a:r>
            <a:r>
              <a:rPr lang="fr-FR" sz="1400" smtClean="0"/>
              <a:t>, s’opposent. Quand la négation est marquée par le forclusif </a:t>
            </a:r>
            <a:r>
              <a:rPr lang="fr-FR" sz="1400" smtClean="0">
                <a:solidFill>
                  <a:schemeClr val="accent6">
                    <a:lumMod val="75000"/>
                  </a:schemeClr>
                </a:solidFill>
              </a:rPr>
              <a:t>pas</a:t>
            </a:r>
            <a:r>
              <a:rPr lang="fr-FR" sz="1400" smtClean="0"/>
              <a:t> ou le forclusif </a:t>
            </a:r>
            <a:r>
              <a:rPr lang="fr-FR" sz="1400" smtClean="0">
                <a:solidFill>
                  <a:schemeClr val="accent6">
                    <a:lumMod val="75000"/>
                  </a:schemeClr>
                </a:solidFill>
              </a:rPr>
              <a:t>point</a:t>
            </a:r>
            <a:r>
              <a:rPr lang="fr-FR" sz="1400" smtClean="0"/>
              <a:t>, la négation est </a:t>
            </a:r>
            <a:r>
              <a:rPr lang="fr-FR" sz="1400" smtClean="0">
                <a:solidFill>
                  <a:srgbClr val="FF0000"/>
                </a:solidFill>
              </a:rPr>
              <a:t>totale</a:t>
            </a:r>
            <a:r>
              <a:rPr lang="fr-FR" sz="1400" smtClean="0"/>
              <a:t>. Toute la proposition est niée. Par contre, toute négation se terminant par un autre forclusif est une négation </a:t>
            </a:r>
            <a:r>
              <a:rPr lang="fr-FR" sz="1400" smtClean="0">
                <a:solidFill>
                  <a:srgbClr val="FF0000"/>
                </a:solidFill>
              </a:rPr>
              <a:t>partielle</a:t>
            </a:r>
            <a:r>
              <a:rPr lang="fr-FR" sz="1400" smtClean="0"/>
              <a:t>.</a:t>
            </a:r>
          </a:p>
        </p:txBody>
      </p:sp>
      <p:sp>
        <p:nvSpPr>
          <p:cNvPr id="3" name="ZoneTexte 2"/>
          <p:cNvSpPr txBox="1"/>
          <p:nvPr/>
        </p:nvSpPr>
        <p:spPr>
          <a:xfrm>
            <a:off x="262391" y="4453917"/>
            <a:ext cx="5795508" cy="830997"/>
          </a:xfrm>
          <a:prstGeom prst="rect">
            <a:avLst/>
          </a:prstGeom>
          <a:solidFill>
            <a:schemeClr val="accent4">
              <a:lumMod val="40000"/>
              <a:lumOff val="60000"/>
            </a:schemeClr>
          </a:solidFill>
        </p:spPr>
        <p:txBody>
          <a:bodyPr wrap="square" rtlCol="0">
            <a:spAutoFit/>
          </a:bodyPr>
          <a:lstStyle/>
          <a:p>
            <a:r>
              <a:rPr lang="fr-FR" sz="1200" smtClean="0"/>
              <a:t>« Je </a:t>
            </a:r>
            <a:r>
              <a:rPr lang="fr-FR" sz="1200" smtClean="0">
                <a:solidFill>
                  <a:schemeClr val="accent6">
                    <a:lumMod val="75000"/>
                  </a:schemeClr>
                </a:solidFill>
              </a:rPr>
              <a:t>ne</a:t>
            </a:r>
            <a:r>
              <a:rPr lang="fr-FR" sz="1200" smtClean="0"/>
              <a:t> suis </a:t>
            </a:r>
            <a:r>
              <a:rPr lang="fr-FR" sz="1200" smtClean="0">
                <a:solidFill>
                  <a:schemeClr val="accent6">
                    <a:lumMod val="75000"/>
                  </a:schemeClr>
                </a:solidFill>
              </a:rPr>
              <a:t>point</a:t>
            </a:r>
            <a:r>
              <a:rPr lang="fr-FR" sz="1200" smtClean="0"/>
              <a:t> un majordome. » </a:t>
            </a:r>
          </a:p>
          <a:p>
            <a:r>
              <a:rPr lang="fr-FR" sz="1200" smtClean="0"/>
              <a:t>Négation </a:t>
            </a:r>
            <a:r>
              <a:rPr lang="fr-FR" sz="1200" smtClean="0">
                <a:solidFill>
                  <a:srgbClr val="FF0000"/>
                </a:solidFill>
              </a:rPr>
              <a:t>bi-tensive</a:t>
            </a:r>
            <a:r>
              <a:rPr lang="fr-FR" sz="1200" smtClean="0"/>
              <a:t> </a:t>
            </a:r>
            <a:r>
              <a:rPr lang="fr-FR" sz="1200" smtClean="0"/>
              <a:t>ouverte par le </a:t>
            </a:r>
            <a:r>
              <a:rPr lang="fr-FR" sz="1200" smtClean="0">
                <a:solidFill>
                  <a:schemeClr val="accent6">
                    <a:lumMod val="75000"/>
                  </a:schemeClr>
                </a:solidFill>
              </a:rPr>
              <a:t>ne</a:t>
            </a:r>
            <a:r>
              <a:rPr lang="fr-FR" sz="1200" smtClean="0"/>
              <a:t> </a:t>
            </a:r>
            <a:r>
              <a:rPr lang="fr-FR" sz="1200" smtClean="0">
                <a:solidFill>
                  <a:srgbClr val="FF0000"/>
                </a:solidFill>
              </a:rPr>
              <a:t>discordantiel</a:t>
            </a:r>
            <a:r>
              <a:rPr lang="fr-FR" sz="1200" smtClean="0"/>
              <a:t> et fermée par le </a:t>
            </a:r>
            <a:r>
              <a:rPr lang="fr-FR" sz="1200" smtClean="0">
                <a:solidFill>
                  <a:srgbClr val="FF0000"/>
                </a:solidFill>
              </a:rPr>
              <a:t>forclusif</a:t>
            </a:r>
            <a:r>
              <a:rPr lang="fr-FR" sz="1200" smtClean="0"/>
              <a:t> </a:t>
            </a:r>
            <a:r>
              <a:rPr lang="fr-FR" sz="1200" smtClean="0">
                <a:solidFill>
                  <a:schemeClr val="accent6">
                    <a:lumMod val="75000"/>
                  </a:schemeClr>
                </a:solidFill>
              </a:rPr>
              <a:t>point. </a:t>
            </a:r>
          </a:p>
          <a:p>
            <a:r>
              <a:rPr lang="fr-FR" sz="1200" smtClean="0"/>
              <a:t>Toute la proposition est niée : la négation est </a:t>
            </a:r>
            <a:r>
              <a:rPr lang="fr-FR" sz="1200" smtClean="0">
                <a:solidFill>
                  <a:srgbClr val="FF0000"/>
                </a:solidFill>
              </a:rPr>
              <a:t>totale</a:t>
            </a:r>
            <a:r>
              <a:rPr lang="fr-FR" sz="1200" smtClean="0"/>
              <a:t>. </a:t>
            </a:r>
          </a:p>
          <a:p>
            <a:r>
              <a:rPr lang="fr-FR" sz="1200" i="1" smtClean="0">
                <a:solidFill>
                  <a:schemeClr val="accent5">
                    <a:lumMod val="75000"/>
                  </a:schemeClr>
                </a:solidFill>
              </a:rPr>
              <a:t>Le personnage qui parle n’est pas et n’a jamais été un majordome</a:t>
            </a:r>
            <a:r>
              <a:rPr lang="fr-FR" sz="1200" smtClean="0"/>
              <a:t>.</a:t>
            </a:r>
            <a:endParaRPr lang="fr-FR" sz="1200"/>
          </a:p>
        </p:txBody>
      </p:sp>
      <p:sp>
        <p:nvSpPr>
          <p:cNvPr id="4" name="ZoneTexte 3"/>
          <p:cNvSpPr txBox="1"/>
          <p:nvPr/>
        </p:nvSpPr>
        <p:spPr>
          <a:xfrm>
            <a:off x="6130455" y="4444392"/>
            <a:ext cx="5701086" cy="830997"/>
          </a:xfrm>
          <a:prstGeom prst="rect">
            <a:avLst/>
          </a:prstGeom>
          <a:solidFill>
            <a:schemeClr val="accent2">
              <a:lumMod val="40000"/>
              <a:lumOff val="60000"/>
            </a:schemeClr>
          </a:solidFill>
        </p:spPr>
        <p:txBody>
          <a:bodyPr wrap="square" rtlCol="0">
            <a:spAutoFit/>
          </a:bodyPr>
          <a:lstStyle/>
          <a:p>
            <a:r>
              <a:rPr lang="fr-FR" sz="1200" smtClean="0"/>
              <a:t>« Vous </a:t>
            </a:r>
            <a:r>
              <a:rPr lang="fr-FR" sz="1200" smtClean="0">
                <a:solidFill>
                  <a:schemeClr val="accent6">
                    <a:lumMod val="75000"/>
                  </a:schemeClr>
                </a:solidFill>
              </a:rPr>
              <a:t>ne</a:t>
            </a:r>
            <a:r>
              <a:rPr lang="fr-FR" sz="1200" smtClean="0"/>
              <a:t> pouvez </a:t>
            </a:r>
            <a:r>
              <a:rPr lang="fr-FR" sz="1200" smtClean="0">
                <a:solidFill>
                  <a:schemeClr val="accent6">
                    <a:lumMod val="75000"/>
                  </a:schemeClr>
                </a:solidFill>
              </a:rPr>
              <a:t>plus</a:t>
            </a:r>
            <a:r>
              <a:rPr lang="fr-FR" sz="1200" smtClean="0"/>
              <a:t> soulever de terre vote enfant d’autrefois. » </a:t>
            </a:r>
          </a:p>
          <a:p>
            <a:r>
              <a:rPr lang="fr-FR" sz="1200" smtClean="0"/>
              <a:t>Négation </a:t>
            </a:r>
            <a:r>
              <a:rPr lang="fr-FR" sz="1200" smtClean="0">
                <a:solidFill>
                  <a:srgbClr val="FF0000"/>
                </a:solidFill>
              </a:rPr>
              <a:t>bi-tensive</a:t>
            </a:r>
            <a:r>
              <a:rPr lang="fr-FR" sz="1200" smtClean="0"/>
              <a:t> </a:t>
            </a:r>
            <a:r>
              <a:rPr lang="fr-FR" sz="1200" smtClean="0"/>
              <a:t>ouverte par le </a:t>
            </a:r>
            <a:r>
              <a:rPr lang="fr-FR" sz="1200" smtClean="0">
                <a:solidFill>
                  <a:schemeClr val="accent6">
                    <a:lumMod val="75000"/>
                  </a:schemeClr>
                </a:solidFill>
              </a:rPr>
              <a:t>ne</a:t>
            </a:r>
            <a:r>
              <a:rPr lang="fr-FR" sz="1200" smtClean="0"/>
              <a:t> </a:t>
            </a:r>
            <a:r>
              <a:rPr lang="fr-FR" sz="1200" smtClean="0">
                <a:solidFill>
                  <a:srgbClr val="FF0000"/>
                </a:solidFill>
              </a:rPr>
              <a:t>discordantiel</a:t>
            </a:r>
            <a:r>
              <a:rPr lang="fr-FR" sz="1200" smtClean="0"/>
              <a:t> et le </a:t>
            </a:r>
            <a:r>
              <a:rPr lang="fr-FR" sz="1200" smtClean="0">
                <a:solidFill>
                  <a:srgbClr val="FF0000"/>
                </a:solidFill>
              </a:rPr>
              <a:t>forclusif</a:t>
            </a:r>
            <a:r>
              <a:rPr lang="fr-FR" sz="1200" smtClean="0"/>
              <a:t> </a:t>
            </a:r>
            <a:r>
              <a:rPr lang="fr-FR" sz="1200" smtClean="0">
                <a:solidFill>
                  <a:schemeClr val="accent6">
                    <a:lumMod val="75000"/>
                  </a:schemeClr>
                </a:solidFill>
              </a:rPr>
              <a:t>plus</a:t>
            </a:r>
            <a:r>
              <a:rPr lang="fr-FR" sz="1200" smtClean="0"/>
              <a:t>. La négation ne se termine ni par </a:t>
            </a:r>
            <a:r>
              <a:rPr lang="fr-FR" sz="1200" smtClean="0">
                <a:solidFill>
                  <a:srgbClr val="FF0000"/>
                </a:solidFill>
              </a:rPr>
              <a:t>pas</a:t>
            </a:r>
            <a:r>
              <a:rPr lang="fr-FR" sz="1200" smtClean="0"/>
              <a:t> ni par </a:t>
            </a:r>
            <a:r>
              <a:rPr lang="fr-FR" sz="1200" smtClean="0">
                <a:solidFill>
                  <a:srgbClr val="FF0000"/>
                </a:solidFill>
              </a:rPr>
              <a:t>point</a:t>
            </a:r>
            <a:r>
              <a:rPr lang="fr-FR" sz="1200" smtClean="0"/>
              <a:t>. Sa portée n’est que </a:t>
            </a:r>
            <a:r>
              <a:rPr lang="fr-FR" sz="1200" smtClean="0">
                <a:solidFill>
                  <a:srgbClr val="FF0000"/>
                </a:solidFill>
              </a:rPr>
              <a:t>partielle</a:t>
            </a:r>
            <a:r>
              <a:rPr lang="fr-FR" sz="1200" smtClean="0"/>
              <a:t>. </a:t>
            </a:r>
          </a:p>
          <a:p>
            <a:r>
              <a:rPr lang="fr-FR" sz="1200" i="1" smtClean="0">
                <a:solidFill>
                  <a:schemeClr val="accent5">
                    <a:lumMod val="75000"/>
                  </a:schemeClr>
                </a:solidFill>
              </a:rPr>
              <a:t>Auparavant il pouvait le faire, maintenant il ne peut plus</a:t>
            </a:r>
            <a:r>
              <a:rPr lang="fr-FR" sz="1200" smtClean="0"/>
              <a:t>.  </a:t>
            </a:r>
          </a:p>
        </p:txBody>
      </p:sp>
      <p:sp>
        <p:nvSpPr>
          <p:cNvPr id="5" name="ZoneTexte 4"/>
          <p:cNvSpPr txBox="1"/>
          <p:nvPr/>
        </p:nvSpPr>
        <p:spPr>
          <a:xfrm>
            <a:off x="262390" y="5284205"/>
            <a:ext cx="5795509" cy="646331"/>
          </a:xfrm>
          <a:prstGeom prst="rect">
            <a:avLst/>
          </a:prstGeom>
          <a:solidFill>
            <a:schemeClr val="accent2">
              <a:lumMod val="40000"/>
              <a:lumOff val="60000"/>
            </a:schemeClr>
          </a:solidFill>
        </p:spPr>
        <p:txBody>
          <a:bodyPr wrap="square" rtlCol="0">
            <a:spAutoFit/>
          </a:bodyPr>
          <a:lstStyle/>
          <a:p>
            <a:r>
              <a:rPr lang="fr-FR" sz="1200" smtClean="0"/>
              <a:t>« Vous </a:t>
            </a:r>
            <a:r>
              <a:rPr lang="fr-FR" sz="1200" smtClean="0">
                <a:solidFill>
                  <a:schemeClr val="accent6">
                    <a:lumMod val="75000"/>
                  </a:schemeClr>
                </a:solidFill>
              </a:rPr>
              <a:t>n’</a:t>
            </a:r>
            <a:r>
              <a:rPr lang="fr-FR" sz="1200" smtClean="0"/>
              <a:t>ignorez </a:t>
            </a:r>
            <a:r>
              <a:rPr lang="fr-FR" sz="1200" smtClean="0">
                <a:solidFill>
                  <a:schemeClr val="accent6">
                    <a:lumMod val="75000"/>
                  </a:schemeClr>
                </a:solidFill>
              </a:rPr>
              <a:t>pas</a:t>
            </a:r>
            <a:r>
              <a:rPr lang="fr-FR" sz="1200" smtClean="0"/>
              <a:t> que mon dessein était de marier mon fils avec ma nièce.» </a:t>
            </a:r>
          </a:p>
          <a:p>
            <a:r>
              <a:rPr lang="fr-FR" sz="1200" smtClean="0"/>
              <a:t>Négation </a:t>
            </a:r>
            <a:r>
              <a:rPr lang="fr-FR" sz="1200" smtClean="0">
                <a:solidFill>
                  <a:srgbClr val="FF0000"/>
                </a:solidFill>
              </a:rPr>
              <a:t>bi-tensive</a:t>
            </a:r>
            <a:r>
              <a:rPr lang="fr-FR" sz="1200" smtClean="0"/>
              <a:t> </a:t>
            </a:r>
            <a:r>
              <a:rPr lang="fr-FR" sz="1200" smtClean="0"/>
              <a:t>ouverte par le </a:t>
            </a:r>
            <a:r>
              <a:rPr lang="fr-FR" sz="1200" smtClean="0">
                <a:solidFill>
                  <a:srgbClr val="FF0000"/>
                </a:solidFill>
              </a:rPr>
              <a:t>discordantiel</a:t>
            </a:r>
            <a:r>
              <a:rPr lang="fr-FR" sz="1200" smtClean="0"/>
              <a:t> </a:t>
            </a:r>
            <a:r>
              <a:rPr lang="fr-FR" sz="1200" smtClean="0">
                <a:solidFill>
                  <a:schemeClr val="accent6">
                    <a:lumMod val="75000"/>
                  </a:schemeClr>
                </a:solidFill>
              </a:rPr>
              <a:t>ne</a:t>
            </a:r>
            <a:r>
              <a:rPr lang="fr-FR" sz="1200" smtClean="0"/>
              <a:t> et le </a:t>
            </a:r>
            <a:r>
              <a:rPr lang="fr-FR" sz="1200" smtClean="0">
                <a:solidFill>
                  <a:srgbClr val="FF0000"/>
                </a:solidFill>
              </a:rPr>
              <a:t>forclusif</a:t>
            </a:r>
            <a:r>
              <a:rPr lang="fr-FR" sz="1200" smtClean="0"/>
              <a:t> </a:t>
            </a:r>
            <a:r>
              <a:rPr lang="fr-FR" sz="1200" smtClean="0">
                <a:solidFill>
                  <a:schemeClr val="accent6">
                    <a:lumMod val="75000"/>
                  </a:schemeClr>
                </a:solidFill>
              </a:rPr>
              <a:t>pas</a:t>
            </a:r>
            <a:r>
              <a:rPr lang="fr-FR" sz="1200" smtClean="0"/>
              <a:t>. Mais le verbe porte en lui une négation </a:t>
            </a:r>
            <a:r>
              <a:rPr lang="fr-FR" sz="1200" smtClean="0">
                <a:solidFill>
                  <a:srgbClr val="FF0000"/>
                </a:solidFill>
              </a:rPr>
              <a:t>lexicale</a:t>
            </a:r>
            <a:r>
              <a:rPr lang="fr-FR" sz="1200" smtClean="0"/>
              <a:t>. </a:t>
            </a:r>
            <a:r>
              <a:rPr lang="fr-FR" sz="1200" b="1" smtClean="0"/>
              <a:t>Ignorer</a:t>
            </a:r>
            <a:r>
              <a:rPr lang="fr-FR" sz="1200" smtClean="0"/>
              <a:t> c’est ne pas savoir. Donc, ne pas ignorer c’est savoir !</a:t>
            </a:r>
          </a:p>
        </p:txBody>
      </p:sp>
      <p:sp>
        <p:nvSpPr>
          <p:cNvPr id="6" name="ZoneTexte 5"/>
          <p:cNvSpPr txBox="1"/>
          <p:nvPr/>
        </p:nvSpPr>
        <p:spPr>
          <a:xfrm>
            <a:off x="6130454" y="5263310"/>
            <a:ext cx="5701086" cy="830997"/>
          </a:xfrm>
          <a:prstGeom prst="rect">
            <a:avLst/>
          </a:prstGeom>
          <a:solidFill>
            <a:schemeClr val="accent4">
              <a:lumMod val="40000"/>
              <a:lumOff val="60000"/>
            </a:schemeClr>
          </a:solidFill>
        </p:spPr>
        <p:txBody>
          <a:bodyPr wrap="square" rtlCol="0">
            <a:spAutoFit/>
          </a:bodyPr>
          <a:lstStyle/>
          <a:p>
            <a:r>
              <a:rPr lang="fr-FR" sz="1200" smtClean="0"/>
              <a:t>« Cela ne peut produire qu’un bon effet. » </a:t>
            </a:r>
          </a:p>
          <a:p>
            <a:r>
              <a:rPr lang="fr-FR" sz="1200" smtClean="0"/>
              <a:t>Ici, le </a:t>
            </a:r>
            <a:r>
              <a:rPr lang="fr-FR" sz="1200" smtClean="0">
                <a:solidFill>
                  <a:schemeClr val="accent6">
                    <a:lumMod val="75000"/>
                  </a:schemeClr>
                </a:solidFill>
              </a:rPr>
              <a:t>ne</a:t>
            </a:r>
            <a:r>
              <a:rPr lang="fr-FR" sz="1200" smtClean="0"/>
              <a:t> ne nie pas, grâce à la présence du mot </a:t>
            </a:r>
            <a:r>
              <a:rPr lang="fr-FR" sz="1200" b="1" smtClean="0">
                <a:solidFill>
                  <a:schemeClr val="accent6">
                    <a:lumMod val="75000"/>
                  </a:schemeClr>
                </a:solidFill>
              </a:rPr>
              <a:t>que</a:t>
            </a:r>
            <a:r>
              <a:rPr lang="fr-FR" sz="1200" smtClean="0"/>
              <a:t> plus loin dans la phrase. On parle alors de négation </a:t>
            </a:r>
            <a:r>
              <a:rPr lang="fr-FR" sz="1200" smtClean="0">
                <a:solidFill>
                  <a:srgbClr val="FF0000"/>
                </a:solidFill>
              </a:rPr>
              <a:t>restrictive</a:t>
            </a:r>
            <a:r>
              <a:rPr lang="fr-FR" sz="1200" smtClean="0"/>
              <a:t>. Ce n’est pas une négation mais au contraire, cette formulation permet de dire que seule cette possibilité existe.</a:t>
            </a:r>
          </a:p>
        </p:txBody>
      </p:sp>
      <p:sp>
        <p:nvSpPr>
          <p:cNvPr id="7" name="Rectangle 6"/>
          <p:cNvSpPr/>
          <p:nvPr/>
        </p:nvSpPr>
        <p:spPr>
          <a:xfrm>
            <a:off x="6130454" y="6091752"/>
            <a:ext cx="5701086" cy="738664"/>
          </a:xfrm>
          <a:prstGeom prst="rect">
            <a:avLst/>
          </a:prstGeom>
          <a:ln>
            <a:solidFill>
              <a:schemeClr val="tx1"/>
            </a:solidFill>
          </a:ln>
        </p:spPr>
        <p:txBody>
          <a:bodyPr wrap="square">
            <a:spAutoFit/>
          </a:bodyPr>
          <a:lstStyle/>
          <a:p>
            <a:r>
              <a:rPr lang="fr-FR" sz="1400"/>
              <a:t>La négation </a:t>
            </a:r>
            <a:r>
              <a:rPr lang="fr-FR" sz="1400">
                <a:solidFill>
                  <a:srgbClr val="FF0000"/>
                </a:solidFill>
              </a:rPr>
              <a:t>restrictive</a:t>
            </a:r>
            <a:r>
              <a:rPr lang="fr-FR" sz="1400"/>
              <a:t> permet d’isoler une possibilité et de la détacher du reste de l’affirmation</a:t>
            </a:r>
            <a:r>
              <a:rPr lang="fr-FR" sz="1400" smtClean="0"/>
              <a:t>. Elle opère une sélection. Elle est la négation de autres scénarios. </a:t>
            </a:r>
            <a:endParaRPr lang="fr-FR" sz="1400"/>
          </a:p>
        </p:txBody>
      </p:sp>
      <p:sp>
        <p:nvSpPr>
          <p:cNvPr id="9" name="Rectangle 8"/>
          <p:cNvSpPr/>
          <p:nvPr/>
        </p:nvSpPr>
        <p:spPr>
          <a:xfrm>
            <a:off x="262391" y="6091752"/>
            <a:ext cx="5701086" cy="738664"/>
          </a:xfrm>
          <a:prstGeom prst="rect">
            <a:avLst/>
          </a:prstGeom>
          <a:ln>
            <a:solidFill>
              <a:schemeClr val="tx1"/>
            </a:solidFill>
          </a:ln>
        </p:spPr>
        <p:txBody>
          <a:bodyPr wrap="square">
            <a:spAutoFit/>
          </a:bodyPr>
          <a:lstStyle/>
          <a:p>
            <a:pPr lvl="0"/>
            <a:r>
              <a:rPr lang="fr-FR" sz="1400">
                <a:solidFill>
                  <a:prstClr val="black"/>
                </a:solidFill>
              </a:rPr>
              <a:t>Il existe un </a:t>
            </a:r>
            <a:r>
              <a:rPr lang="fr-FR" sz="1400" smtClean="0">
                <a:solidFill>
                  <a:srgbClr val="70AD47">
                    <a:lumMod val="75000"/>
                  </a:srgbClr>
                </a:solidFill>
              </a:rPr>
              <a:t>ne</a:t>
            </a:r>
            <a:r>
              <a:rPr lang="fr-FR" sz="1400" smtClean="0">
                <a:solidFill>
                  <a:prstClr val="black"/>
                </a:solidFill>
              </a:rPr>
              <a:t> </a:t>
            </a:r>
            <a:r>
              <a:rPr lang="fr-FR" sz="1400">
                <a:solidFill>
                  <a:prstClr val="black"/>
                </a:solidFill>
              </a:rPr>
              <a:t>qui ne traduit pas la négation, et que l’on nomme le </a:t>
            </a:r>
            <a:r>
              <a:rPr lang="fr-FR" sz="1400" b="1">
                <a:solidFill>
                  <a:schemeClr val="accent6">
                    <a:lumMod val="75000"/>
                  </a:schemeClr>
                </a:solidFill>
              </a:rPr>
              <a:t>ne </a:t>
            </a:r>
            <a:r>
              <a:rPr lang="fr-FR" sz="1400">
                <a:solidFill>
                  <a:srgbClr val="FF0000"/>
                </a:solidFill>
              </a:rPr>
              <a:t>explétif</a:t>
            </a:r>
            <a:r>
              <a:rPr lang="fr-FR" sz="1400">
                <a:solidFill>
                  <a:prstClr val="black"/>
                </a:solidFill>
              </a:rPr>
              <a:t>. </a:t>
            </a:r>
            <a:r>
              <a:rPr lang="fr-FR" sz="1400" smtClean="0">
                <a:solidFill>
                  <a:prstClr val="black"/>
                </a:solidFill>
              </a:rPr>
              <a:t> Il </a:t>
            </a:r>
            <a:r>
              <a:rPr lang="fr-FR" sz="1400">
                <a:solidFill>
                  <a:prstClr val="black"/>
                </a:solidFill>
              </a:rPr>
              <a:t>n’exprime pas la négation, et n’est même pas vraiment utile à la </a:t>
            </a:r>
            <a:r>
              <a:rPr lang="fr-FR" sz="1400" smtClean="0">
                <a:solidFill>
                  <a:prstClr val="black"/>
                </a:solidFill>
              </a:rPr>
              <a:t>phrase. « Je </a:t>
            </a:r>
            <a:r>
              <a:rPr lang="fr-FR" sz="1400">
                <a:solidFill>
                  <a:prstClr val="black"/>
                </a:solidFill>
              </a:rPr>
              <a:t>crains qu’il </a:t>
            </a:r>
            <a:r>
              <a:rPr lang="fr-FR" sz="1400">
                <a:solidFill>
                  <a:schemeClr val="accent6">
                    <a:lumMod val="75000"/>
                  </a:schemeClr>
                </a:solidFill>
              </a:rPr>
              <a:t>ne</a:t>
            </a:r>
            <a:r>
              <a:rPr lang="fr-FR" sz="1400">
                <a:solidFill>
                  <a:prstClr val="black"/>
                </a:solidFill>
              </a:rPr>
              <a:t> dorme</a:t>
            </a:r>
            <a:r>
              <a:rPr lang="fr-FR" sz="1400" smtClean="0">
                <a:solidFill>
                  <a:prstClr val="black"/>
                </a:solidFill>
              </a:rPr>
              <a:t>. » = « Je crains qu’il dorme »</a:t>
            </a:r>
            <a:endParaRPr lang="fr-FR" sz="1400">
              <a:solidFill>
                <a:prstClr val="black"/>
              </a:solidFill>
            </a:endParaRPr>
          </a:p>
        </p:txBody>
      </p:sp>
    </p:spTree>
    <p:extLst>
      <p:ext uri="{BB962C8B-B14F-4D97-AF65-F5344CB8AC3E}">
        <p14:creationId xmlns:p14="http://schemas.microsoft.com/office/powerpoint/2010/main" val="398714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42862"/>
            <a:ext cx="8479180" cy="1325563"/>
          </a:xfrm>
        </p:spPr>
        <p:txBody>
          <a:bodyPr/>
          <a:lstStyle/>
          <a:p>
            <a:r>
              <a:rPr lang="fr-FR" smtClean="0"/>
              <a:t>Exemple 1</a:t>
            </a:r>
            <a:endParaRPr lang="fr-FR"/>
          </a:p>
        </p:txBody>
      </p:sp>
      <p:sp>
        <p:nvSpPr>
          <p:cNvPr id="3" name="Espace réservé du contenu 2"/>
          <p:cNvSpPr>
            <a:spLocks noGrp="1"/>
          </p:cNvSpPr>
          <p:nvPr>
            <p:ph idx="1"/>
          </p:nvPr>
        </p:nvSpPr>
        <p:spPr>
          <a:xfrm>
            <a:off x="838200" y="1368425"/>
            <a:ext cx="8479180" cy="1871721"/>
          </a:xfrm>
          <a:solidFill>
            <a:schemeClr val="accent3">
              <a:lumMod val="20000"/>
              <a:lumOff val="80000"/>
            </a:schemeClr>
          </a:solidFill>
        </p:spPr>
        <p:txBody>
          <a:bodyPr>
            <a:normAutofit/>
          </a:bodyPr>
          <a:lstStyle/>
          <a:p>
            <a:pPr marL="0" indent="0">
              <a:buNone/>
            </a:pPr>
            <a:r>
              <a:rPr lang="fr-FR" sz="2000" smtClean="0"/>
              <a:t>Analyser </a:t>
            </a:r>
            <a:r>
              <a:rPr lang="fr-FR" sz="2000" smtClean="0">
                <a:solidFill>
                  <a:srgbClr val="FF0000"/>
                </a:solidFill>
              </a:rPr>
              <a:t>l’expression de la négation </a:t>
            </a:r>
            <a:r>
              <a:rPr lang="fr-FR" sz="2000" smtClean="0"/>
              <a:t>dans la phrase suivante :</a:t>
            </a:r>
          </a:p>
          <a:p>
            <a:pPr marL="0" indent="0" algn="just">
              <a:buNone/>
            </a:pPr>
            <a:r>
              <a:rPr lang="fr-FR" sz="2000" smtClean="0"/>
              <a:t>« </a:t>
            </a:r>
            <a:r>
              <a:rPr lang="fr-FR" sz="2000" smtClean="0">
                <a:solidFill>
                  <a:srgbClr val="0070C0"/>
                </a:solidFill>
              </a:rPr>
              <a:t>Il avait un enjouement* qui plaisait également aux hommes et aux femmes, une adresse extraordinaire dans tous ses exercices, une manière de s’habiller qui était toujours suivie de tout le monde, sans pouvoir être imitée, et enfin un air dans toute sa personne qui faisait qu’on ne pouvait regarder que lui dans tous les lieux où il paraissait. </a:t>
            </a:r>
            <a:r>
              <a:rPr lang="fr-FR" sz="2000" smtClean="0"/>
              <a:t>» </a:t>
            </a:r>
            <a:endParaRPr lang="fr-FR" sz="2000"/>
          </a:p>
        </p:txBody>
      </p:sp>
      <p:sp>
        <p:nvSpPr>
          <p:cNvPr id="4" name="Rectangle 3"/>
          <p:cNvSpPr/>
          <p:nvPr/>
        </p:nvSpPr>
        <p:spPr>
          <a:xfrm>
            <a:off x="838201" y="3240146"/>
            <a:ext cx="8479180" cy="338554"/>
          </a:xfrm>
          <a:prstGeom prst="rect">
            <a:avLst/>
          </a:prstGeom>
          <a:solidFill>
            <a:schemeClr val="accent2">
              <a:lumMod val="20000"/>
              <a:lumOff val="80000"/>
            </a:schemeClr>
          </a:solidFill>
        </p:spPr>
        <p:txBody>
          <a:bodyPr wrap="square">
            <a:spAutoFit/>
          </a:bodyPr>
          <a:lstStyle/>
          <a:p>
            <a:r>
              <a:rPr lang="fr-FR" sz="1600" b="1" smtClean="0"/>
              <a:t>enjouement </a:t>
            </a:r>
            <a:r>
              <a:rPr lang="fr-FR" sz="1600" smtClean="0"/>
              <a:t>: bonne humeur, gaité</a:t>
            </a:r>
            <a:endParaRPr lang="fr-FR" sz="1400"/>
          </a:p>
        </p:txBody>
      </p:sp>
      <p:pic>
        <p:nvPicPr>
          <p:cNvPr id="5" name="Image 4"/>
          <p:cNvPicPr>
            <a:picLocks noChangeAspect="1"/>
          </p:cNvPicPr>
          <p:nvPr/>
        </p:nvPicPr>
        <p:blipFill rotWithShape="1">
          <a:blip r:embed="rId2"/>
          <a:srcRect l="25256" r="30651"/>
          <a:stretch/>
        </p:blipFill>
        <p:spPr>
          <a:xfrm>
            <a:off x="9434584" y="282607"/>
            <a:ext cx="2757416" cy="6253632"/>
          </a:xfrm>
          <a:prstGeom prst="rect">
            <a:avLst/>
          </a:prstGeom>
        </p:spPr>
      </p:pic>
    </p:spTree>
    <p:extLst>
      <p:ext uri="{BB962C8B-B14F-4D97-AF65-F5344CB8AC3E}">
        <p14:creationId xmlns:p14="http://schemas.microsoft.com/office/powerpoint/2010/main" val="343934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Exemple 2 (avec réponse)</a:t>
            </a:r>
            <a:endParaRPr lang="fr-FR"/>
          </a:p>
        </p:txBody>
      </p:sp>
      <p:sp>
        <p:nvSpPr>
          <p:cNvPr id="3" name="Espace réservé du contenu 2"/>
          <p:cNvSpPr>
            <a:spLocks noGrp="1"/>
          </p:cNvSpPr>
          <p:nvPr>
            <p:ph idx="1"/>
          </p:nvPr>
        </p:nvSpPr>
        <p:spPr>
          <a:xfrm>
            <a:off x="838200" y="1690688"/>
            <a:ext cx="10408920" cy="1135639"/>
          </a:xfrm>
          <a:solidFill>
            <a:schemeClr val="bg2"/>
          </a:solidFill>
        </p:spPr>
        <p:txBody>
          <a:bodyPr>
            <a:normAutofit/>
          </a:bodyPr>
          <a:lstStyle/>
          <a:p>
            <a:pPr marL="0" indent="0">
              <a:buNone/>
            </a:pPr>
            <a:r>
              <a:rPr lang="fr-FR" sz="2000" smtClean="0"/>
              <a:t>Étudiez </a:t>
            </a:r>
            <a:r>
              <a:rPr lang="fr-FR" sz="2000"/>
              <a:t>la négation dans la phrase suivante </a:t>
            </a:r>
            <a:r>
              <a:rPr lang="fr-FR" sz="2000" smtClean="0"/>
              <a:t>:</a:t>
            </a:r>
          </a:p>
          <a:p>
            <a:pPr marL="0" indent="0">
              <a:buNone/>
            </a:pPr>
            <a:r>
              <a:rPr lang="fr-FR" sz="2000" smtClean="0">
                <a:solidFill>
                  <a:schemeClr val="accent1">
                    <a:lumMod val="75000"/>
                  </a:schemeClr>
                </a:solidFill>
              </a:rPr>
              <a:t>« </a:t>
            </a:r>
            <a:r>
              <a:rPr lang="fr-FR" sz="2000">
                <a:solidFill>
                  <a:schemeClr val="accent1">
                    <a:lumMod val="75000"/>
                  </a:schemeClr>
                </a:solidFill>
              </a:rPr>
              <a:t>Mme de Chartres qui était extrêmement glorieuse ne trouvait presque rien digne </a:t>
            </a:r>
            <a:r>
              <a:rPr lang="fr-FR" sz="2000" smtClean="0">
                <a:solidFill>
                  <a:schemeClr val="accent1">
                    <a:lumMod val="75000"/>
                  </a:schemeClr>
                </a:solidFill>
              </a:rPr>
              <a:t>de sa </a:t>
            </a:r>
            <a:r>
              <a:rPr lang="fr-FR" sz="2000">
                <a:solidFill>
                  <a:schemeClr val="accent1">
                    <a:lumMod val="75000"/>
                  </a:schemeClr>
                </a:solidFill>
              </a:rPr>
              <a:t>fille. </a:t>
            </a:r>
            <a:r>
              <a:rPr lang="fr-FR" sz="2000" smtClean="0">
                <a:solidFill>
                  <a:schemeClr val="accent1">
                    <a:lumMod val="75000"/>
                  </a:schemeClr>
                </a:solidFill>
              </a:rPr>
              <a:t>»</a:t>
            </a:r>
          </a:p>
          <a:p>
            <a:pPr marL="0" indent="0">
              <a:buNone/>
            </a:pPr>
            <a:endParaRPr lang="fr-FR" sz="2000"/>
          </a:p>
        </p:txBody>
      </p:sp>
      <p:sp>
        <p:nvSpPr>
          <p:cNvPr id="4" name="Rectangle 3"/>
          <p:cNvSpPr/>
          <p:nvPr/>
        </p:nvSpPr>
        <p:spPr>
          <a:xfrm>
            <a:off x="838200" y="3016698"/>
            <a:ext cx="10408920" cy="2308324"/>
          </a:xfrm>
          <a:prstGeom prst="rect">
            <a:avLst/>
          </a:prstGeom>
          <a:solidFill>
            <a:schemeClr val="accent4">
              <a:lumMod val="20000"/>
              <a:lumOff val="80000"/>
            </a:schemeClr>
          </a:solidFill>
        </p:spPr>
        <p:txBody>
          <a:bodyPr wrap="square">
            <a:spAutoFit/>
          </a:bodyPr>
          <a:lstStyle/>
          <a:p>
            <a:r>
              <a:rPr lang="fr-FR"/>
              <a:t>Dans la phrase proposée, on note la présence d'une </a:t>
            </a:r>
            <a:r>
              <a:rPr lang="fr-FR" b="1">
                <a:solidFill>
                  <a:srgbClr val="FF0000"/>
                </a:solidFill>
              </a:rPr>
              <a:t>négation syntaxique </a:t>
            </a:r>
            <a:r>
              <a:rPr lang="fr-FR"/>
              <a:t>: </a:t>
            </a:r>
            <a:br>
              <a:rPr lang="fr-FR"/>
            </a:br>
            <a:r>
              <a:rPr lang="fr-FR"/>
              <a:t>« </a:t>
            </a:r>
            <a:r>
              <a:rPr lang="fr-FR">
                <a:solidFill>
                  <a:srgbClr val="FF0000"/>
                </a:solidFill>
              </a:rPr>
              <a:t>ne</a:t>
            </a:r>
            <a:r>
              <a:rPr lang="fr-FR"/>
              <a:t> trouvait presque </a:t>
            </a:r>
            <a:r>
              <a:rPr lang="fr-FR">
                <a:solidFill>
                  <a:srgbClr val="FF0000"/>
                </a:solidFill>
              </a:rPr>
              <a:t>rien</a:t>
            </a:r>
            <a:r>
              <a:rPr lang="fr-FR"/>
              <a:t> digne de sa fille ». </a:t>
            </a:r>
            <a:endParaRPr lang="fr-FR" smtClean="0"/>
          </a:p>
          <a:p>
            <a:endParaRPr lang="fr-FR"/>
          </a:p>
          <a:p>
            <a:r>
              <a:rPr lang="fr-FR"/>
              <a:t>Il s'agit d'une négation en deux mots, formée de l'adverbe de négation « </a:t>
            </a:r>
            <a:r>
              <a:rPr lang="fr-FR">
                <a:solidFill>
                  <a:srgbClr val="FF0000"/>
                </a:solidFill>
              </a:rPr>
              <a:t>ne</a:t>
            </a:r>
            <a:r>
              <a:rPr lang="fr-FR"/>
              <a:t> » et du </a:t>
            </a:r>
            <a:r>
              <a:rPr lang="fr-FR">
                <a:solidFill>
                  <a:srgbClr val="FF0000"/>
                </a:solidFill>
              </a:rPr>
              <a:t>forclusif </a:t>
            </a:r>
            <a:r>
              <a:rPr lang="fr-FR" smtClean="0"/>
              <a:t>« </a:t>
            </a:r>
            <a:r>
              <a:rPr lang="fr-FR">
                <a:solidFill>
                  <a:srgbClr val="FF0000"/>
                </a:solidFill>
              </a:rPr>
              <a:t>rien</a:t>
            </a:r>
            <a:r>
              <a:rPr lang="fr-FR"/>
              <a:t> », qui est un pronom indéfini.  </a:t>
            </a:r>
            <a:endParaRPr lang="fr-FR" smtClean="0"/>
          </a:p>
          <a:p>
            <a:endParaRPr lang="fr-FR"/>
          </a:p>
          <a:p>
            <a:r>
              <a:rPr lang="fr-FR"/>
              <a:t>La négation est ici </a:t>
            </a:r>
            <a:r>
              <a:rPr lang="fr-FR">
                <a:solidFill>
                  <a:srgbClr val="FF0000"/>
                </a:solidFill>
              </a:rPr>
              <a:t>partielle</a:t>
            </a:r>
            <a:r>
              <a:rPr lang="fr-FR"/>
              <a:t> ; elle ne porte que sur une partie de la phrase, ici des personnes.</a:t>
            </a:r>
            <a:br>
              <a:rPr lang="fr-FR"/>
            </a:br>
            <a:r>
              <a:rPr lang="fr-FR"/>
              <a:t>(NB : </a:t>
            </a:r>
            <a:r>
              <a:rPr lang="fr-FR" b="1"/>
              <a:t>rien</a:t>
            </a:r>
            <a:r>
              <a:rPr lang="fr-FR"/>
              <a:t> est ici synonyme de « </a:t>
            </a:r>
            <a:r>
              <a:rPr lang="fr-FR">
                <a:solidFill>
                  <a:schemeClr val="accent1">
                    <a:lumMod val="75000"/>
                  </a:schemeClr>
                </a:solidFill>
              </a:rPr>
              <a:t>personne</a:t>
            </a:r>
            <a:r>
              <a:rPr lang="fr-FR"/>
              <a:t> » / « </a:t>
            </a:r>
            <a:r>
              <a:rPr lang="fr-FR">
                <a:solidFill>
                  <a:schemeClr val="accent1">
                    <a:lumMod val="75000"/>
                  </a:schemeClr>
                </a:solidFill>
              </a:rPr>
              <a:t>aucun homme </a:t>
            </a:r>
            <a:r>
              <a:rPr lang="fr-FR"/>
              <a:t>»).</a:t>
            </a:r>
          </a:p>
        </p:txBody>
      </p:sp>
    </p:spTree>
    <p:extLst>
      <p:ext uri="{BB962C8B-B14F-4D97-AF65-F5344CB8AC3E}">
        <p14:creationId xmlns:p14="http://schemas.microsoft.com/office/powerpoint/2010/main" val="243952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7071"/>
            <a:ext cx="10515600" cy="1139470"/>
          </a:xfrm>
        </p:spPr>
        <p:txBody>
          <a:bodyPr/>
          <a:lstStyle/>
          <a:p>
            <a:r>
              <a:rPr lang="fr-FR" smtClean="0"/>
              <a:t>Exemple 3</a:t>
            </a:r>
            <a:endParaRPr lang="fr-FR"/>
          </a:p>
        </p:txBody>
      </p:sp>
      <p:sp>
        <p:nvSpPr>
          <p:cNvPr id="3" name="Espace réservé du contenu 2"/>
          <p:cNvSpPr>
            <a:spLocks noGrp="1"/>
          </p:cNvSpPr>
          <p:nvPr>
            <p:ph idx="1"/>
          </p:nvPr>
        </p:nvSpPr>
        <p:spPr>
          <a:xfrm>
            <a:off x="838200" y="1179657"/>
            <a:ext cx="10515600" cy="1204955"/>
          </a:xfrm>
          <a:solidFill>
            <a:schemeClr val="bg2"/>
          </a:solidFill>
        </p:spPr>
        <p:txBody>
          <a:bodyPr>
            <a:normAutofit/>
          </a:bodyPr>
          <a:lstStyle/>
          <a:p>
            <a:pPr marL="0" indent="0">
              <a:buNone/>
            </a:pPr>
            <a:r>
              <a:rPr lang="fr-FR" sz="2000"/>
              <a:t>É</a:t>
            </a:r>
            <a:r>
              <a:rPr lang="fr-FR" sz="2000" smtClean="0"/>
              <a:t>tudiez </a:t>
            </a:r>
            <a:r>
              <a:rPr lang="fr-FR" sz="2000">
                <a:solidFill>
                  <a:srgbClr val="FF0000"/>
                </a:solidFill>
              </a:rPr>
              <a:t>la négation </a:t>
            </a:r>
            <a:r>
              <a:rPr lang="fr-FR" sz="2000"/>
              <a:t>dans la phrase suivante </a:t>
            </a:r>
            <a:r>
              <a:rPr lang="fr-FR" sz="2000" smtClean="0"/>
              <a:t>:</a:t>
            </a:r>
          </a:p>
          <a:p>
            <a:pPr marL="0" indent="0">
              <a:buNone/>
            </a:pPr>
            <a:r>
              <a:rPr lang="fr-FR" sz="2000" smtClean="0">
                <a:solidFill>
                  <a:srgbClr val="0070C0"/>
                </a:solidFill>
              </a:rPr>
              <a:t>« </a:t>
            </a:r>
            <a:r>
              <a:rPr lang="fr-FR" sz="2000">
                <a:solidFill>
                  <a:srgbClr val="0070C0"/>
                </a:solidFill>
              </a:rPr>
              <a:t>La blancheur de son teint et ses cheveux blonds lui donnaient un éclat que l'on </a:t>
            </a:r>
            <a:r>
              <a:rPr lang="fr-FR" sz="2000" smtClean="0">
                <a:solidFill>
                  <a:srgbClr val="0070C0"/>
                </a:solidFill>
              </a:rPr>
              <a:t>n'a jamais </a:t>
            </a:r>
            <a:r>
              <a:rPr lang="fr-FR" sz="2000">
                <a:solidFill>
                  <a:srgbClr val="0070C0"/>
                </a:solidFill>
              </a:rPr>
              <a:t>vu qu'à elle. </a:t>
            </a:r>
            <a:r>
              <a:rPr lang="fr-FR" sz="2000" smtClean="0">
                <a:solidFill>
                  <a:srgbClr val="0070C0"/>
                </a:solidFill>
              </a:rPr>
              <a:t>»</a:t>
            </a:r>
          </a:p>
        </p:txBody>
      </p:sp>
      <p:sp>
        <p:nvSpPr>
          <p:cNvPr id="4" name="Rectangle 3"/>
          <p:cNvSpPr/>
          <p:nvPr/>
        </p:nvSpPr>
        <p:spPr>
          <a:xfrm>
            <a:off x="838201" y="3083230"/>
            <a:ext cx="10515600" cy="2954655"/>
          </a:xfrm>
          <a:prstGeom prst="rect">
            <a:avLst/>
          </a:prstGeom>
          <a:solidFill>
            <a:schemeClr val="accent4">
              <a:lumMod val="20000"/>
              <a:lumOff val="80000"/>
            </a:schemeClr>
          </a:solidFill>
        </p:spPr>
        <p:txBody>
          <a:bodyPr wrap="square">
            <a:spAutoFit/>
          </a:bodyPr>
          <a:lstStyle/>
          <a:p>
            <a:r>
              <a:rPr lang="fr-FR"/>
              <a:t>Dans la phrase proposée, on peut effectivement relever une première négation, formée</a:t>
            </a:r>
            <a:r>
              <a:rPr lang="fr-FR" sz="1400"/>
              <a:t/>
            </a:r>
            <a:br>
              <a:rPr lang="fr-FR" sz="1400"/>
            </a:br>
            <a:r>
              <a:rPr lang="fr-FR"/>
              <a:t>de l'adverbe de négation « ne » et du </a:t>
            </a:r>
            <a:r>
              <a:rPr lang="fr-FR" smtClean="0"/>
              <a:t>forclusif « </a:t>
            </a:r>
            <a:r>
              <a:rPr lang="fr-FR"/>
              <a:t>jamais » qui est un adverbe « </a:t>
            </a:r>
            <a:r>
              <a:rPr lang="fr-FR" smtClean="0"/>
              <a:t>que l'on </a:t>
            </a:r>
            <a:r>
              <a:rPr lang="fr-FR"/>
              <a:t>n'a jamais vu qu'à elle</a:t>
            </a:r>
            <a:r>
              <a:rPr lang="fr-FR" smtClean="0"/>
              <a:t>.»</a:t>
            </a:r>
            <a:endParaRPr lang="fr-FR" smtClean="0"/>
          </a:p>
          <a:p>
            <a:r>
              <a:rPr lang="fr-FR" sz="1400"/>
              <a:t/>
            </a:r>
            <a:br>
              <a:rPr lang="fr-FR" sz="1400"/>
            </a:br>
            <a:r>
              <a:rPr lang="fr-FR"/>
              <a:t>Cette négation est une négation partielle, elle ne porte que sur un élément de la phrase : la phrase affirmative niée ici serait ; « que l 'on a déjà vu » (et non pas « que l'on a vu »).</a:t>
            </a:r>
            <a:r>
              <a:rPr lang="fr-FR" sz="1400"/>
              <a:t/>
            </a:r>
            <a:br>
              <a:rPr lang="fr-FR" sz="1400"/>
            </a:br>
            <a:endParaRPr lang="fr-FR" sz="1400" smtClean="0"/>
          </a:p>
          <a:p>
            <a:r>
              <a:rPr lang="fr-FR" smtClean="0"/>
              <a:t>On </a:t>
            </a:r>
            <a:r>
              <a:rPr lang="fr-FR"/>
              <a:t>peut également discerner une seconde négation, restrictive (ou exceptive) cette fois grâce </a:t>
            </a:r>
            <a:r>
              <a:rPr lang="fr-FR" smtClean="0"/>
              <a:t>à « </a:t>
            </a:r>
            <a:r>
              <a:rPr lang="fr-FR"/>
              <a:t>ne... que » , (l'adverbe ne a dans cette phrase deux corrélats : « jamais » et « que ») , </a:t>
            </a:r>
            <a:r>
              <a:rPr lang="fr-FR" smtClean="0"/>
              <a:t>l'adverbe composé </a:t>
            </a:r>
            <a:r>
              <a:rPr lang="fr-FR"/>
              <a:t>« ne... que » est pour le sens l'équivalent de l'adverbe « seulement » ou de </a:t>
            </a:r>
            <a:r>
              <a:rPr lang="fr-FR" smtClean="0"/>
              <a:t>la préposition </a:t>
            </a:r>
            <a:r>
              <a:rPr lang="fr-FR"/>
              <a:t>« sauf </a:t>
            </a:r>
            <a:r>
              <a:rPr lang="fr-FR" smtClean="0"/>
              <a:t>».</a:t>
            </a:r>
          </a:p>
          <a:p>
            <a:r>
              <a:rPr lang="fr-FR" sz="1400"/>
              <a:t/>
            </a:r>
            <a:br>
              <a:rPr lang="fr-FR" sz="1400"/>
            </a:br>
            <a:r>
              <a:rPr lang="fr-FR"/>
              <a:t>Grâce à cette double négation Mme de La Fayette insiste sur le caractère hors du commun </a:t>
            </a:r>
            <a:r>
              <a:rPr lang="fr-FR" smtClean="0"/>
              <a:t>de son </a:t>
            </a:r>
            <a:r>
              <a:rPr lang="fr-FR"/>
              <a:t>héroïne.</a:t>
            </a:r>
            <a:endParaRPr lang="fr-FR" sz="1400"/>
          </a:p>
        </p:txBody>
      </p:sp>
    </p:spTree>
    <p:extLst>
      <p:ext uri="{BB962C8B-B14F-4D97-AF65-F5344CB8AC3E}">
        <p14:creationId xmlns:p14="http://schemas.microsoft.com/office/powerpoint/2010/main" val="122349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271" y="3076630"/>
            <a:ext cx="4365528" cy="369332"/>
          </a:xfrm>
          <a:prstGeom prst="rect">
            <a:avLst/>
          </a:prstGeom>
          <a:gradFill flip="none" rotWithShape="1">
            <a:gsLst>
              <a:gs pos="0">
                <a:srgbClr val="9CC7D4">
                  <a:shade val="30000"/>
                  <a:satMod val="115000"/>
                </a:srgbClr>
              </a:gs>
              <a:gs pos="50000">
                <a:srgbClr val="9CC7D4">
                  <a:shade val="67500"/>
                  <a:satMod val="115000"/>
                </a:srgbClr>
              </a:gs>
              <a:gs pos="100000">
                <a:srgbClr val="9CC7D4">
                  <a:shade val="100000"/>
                  <a:satMod val="115000"/>
                </a:srgbClr>
              </a:gs>
            </a:gsLst>
            <a:lin ang="5400000" scaled="1"/>
            <a:tileRect/>
          </a:gradFill>
        </p:spPr>
        <p:txBody>
          <a:bodyPr wrap="square">
            <a:spAutoFit/>
          </a:bodyPr>
          <a:lstStyle/>
          <a:p>
            <a:r>
              <a:rPr lang="fr-FR" smtClean="0">
                <a:hlinkClick r:id="rId2"/>
              </a:rPr>
              <a:t>Analyser la négation en moins de 4 minutes !</a:t>
            </a:r>
            <a:endParaRPr lang="fr-FR"/>
          </a:p>
        </p:txBody>
      </p:sp>
      <p:pic>
        <p:nvPicPr>
          <p:cNvPr id="6" name="Image 5">
            <a:hlinkClick r:id="rId2"/>
          </p:cNvPr>
          <p:cNvPicPr>
            <a:picLocks noChangeAspect="1"/>
          </p:cNvPicPr>
          <p:nvPr/>
        </p:nvPicPr>
        <p:blipFill>
          <a:blip r:embed="rId3"/>
          <a:stretch>
            <a:fillRect/>
          </a:stretch>
        </p:blipFill>
        <p:spPr>
          <a:xfrm>
            <a:off x="277271" y="570223"/>
            <a:ext cx="4365528" cy="2455610"/>
          </a:xfrm>
          <a:prstGeom prst="rect">
            <a:avLst/>
          </a:prstGeom>
        </p:spPr>
      </p:pic>
      <p:sp>
        <p:nvSpPr>
          <p:cNvPr id="10" name="Rectangle 9"/>
          <p:cNvSpPr/>
          <p:nvPr/>
        </p:nvSpPr>
        <p:spPr>
          <a:xfrm>
            <a:off x="4394201" y="6375046"/>
            <a:ext cx="7653865" cy="369332"/>
          </a:xfrm>
          <a:prstGeom prst="rect">
            <a:avLst/>
          </a:prstGeom>
        </p:spPr>
        <p:txBody>
          <a:bodyPr wrap="square">
            <a:spAutoFit/>
          </a:bodyPr>
          <a:lstStyle/>
          <a:p>
            <a:r>
              <a:rPr lang="fr-FR" smtClean="0">
                <a:hlinkClick r:id="rId4"/>
              </a:rPr>
              <a:t>A lire, bien expliqué</a:t>
            </a:r>
            <a:r>
              <a:rPr lang="fr-FR" smtClean="0"/>
              <a:t> : Quelle est l’origine des deux adverbes dans une négation ?</a:t>
            </a:r>
            <a:endParaRPr lang="fr-FR"/>
          </a:p>
        </p:txBody>
      </p:sp>
      <p:pic>
        <p:nvPicPr>
          <p:cNvPr id="11" name="Image 10">
            <a:hlinkClick r:id="rId5"/>
          </p:cNvPr>
          <p:cNvPicPr>
            <a:picLocks noChangeAspect="1"/>
          </p:cNvPicPr>
          <p:nvPr/>
        </p:nvPicPr>
        <p:blipFill>
          <a:blip r:embed="rId6"/>
          <a:stretch>
            <a:fillRect/>
          </a:stretch>
        </p:blipFill>
        <p:spPr>
          <a:xfrm>
            <a:off x="5105401" y="1175602"/>
            <a:ext cx="6578599" cy="3700462"/>
          </a:xfrm>
          <a:prstGeom prst="rect">
            <a:avLst/>
          </a:prstGeom>
        </p:spPr>
      </p:pic>
      <p:sp>
        <p:nvSpPr>
          <p:cNvPr id="12" name="Rectangle 11"/>
          <p:cNvSpPr/>
          <p:nvPr/>
        </p:nvSpPr>
        <p:spPr>
          <a:xfrm>
            <a:off x="5105401" y="4925160"/>
            <a:ext cx="6578599" cy="369332"/>
          </a:xfrm>
          <a:prstGeom prst="rect">
            <a:avLst/>
          </a:prstGeom>
          <a:gradFill flip="none" rotWithShape="1">
            <a:gsLst>
              <a:gs pos="0">
                <a:srgbClr val="936D32">
                  <a:shade val="30000"/>
                  <a:satMod val="115000"/>
                </a:srgbClr>
              </a:gs>
              <a:gs pos="50000">
                <a:srgbClr val="936D32">
                  <a:shade val="67500"/>
                  <a:satMod val="115000"/>
                </a:srgbClr>
              </a:gs>
              <a:gs pos="100000">
                <a:srgbClr val="936D32">
                  <a:shade val="100000"/>
                  <a:satMod val="115000"/>
                </a:srgbClr>
              </a:gs>
            </a:gsLst>
            <a:lin ang="5400000" scaled="1"/>
            <a:tileRect/>
          </a:gradFill>
        </p:spPr>
        <p:txBody>
          <a:bodyPr wrap="square">
            <a:spAutoFit/>
          </a:bodyPr>
          <a:lstStyle/>
          <a:p>
            <a:pPr algn="ctr"/>
            <a:r>
              <a:rPr lang="fr-FR" smtClean="0">
                <a:solidFill>
                  <a:schemeClr val="bg1"/>
                </a:solidFill>
                <a:hlinkClick r:id="rId5"/>
              </a:rPr>
              <a:t>En six minutes mais en plus drôle et en plus complet</a:t>
            </a:r>
            <a:endParaRPr lang="fr-FR">
              <a:solidFill>
                <a:schemeClr val="bg1"/>
              </a:solidFill>
            </a:endParaRPr>
          </a:p>
        </p:txBody>
      </p:sp>
    </p:spTree>
    <p:extLst>
      <p:ext uri="{BB962C8B-B14F-4D97-AF65-F5344CB8AC3E}">
        <p14:creationId xmlns:p14="http://schemas.microsoft.com/office/powerpoint/2010/main" val="312222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e 31"/>
          <p:cNvGrpSpPr/>
          <p:nvPr/>
        </p:nvGrpSpPr>
        <p:grpSpPr>
          <a:xfrm>
            <a:off x="7330225" y="954724"/>
            <a:ext cx="4491318" cy="4711840"/>
            <a:chOff x="1682461" y="1958770"/>
            <a:chExt cx="4491318" cy="4711840"/>
          </a:xfrm>
        </p:grpSpPr>
        <p:sp>
          <p:nvSpPr>
            <p:cNvPr id="15" name="Rectangle à coins arrondis 14"/>
            <p:cNvSpPr/>
            <p:nvPr/>
          </p:nvSpPr>
          <p:spPr>
            <a:xfrm>
              <a:off x="1682461" y="3605587"/>
              <a:ext cx="4491318" cy="144331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à coins arrondis 1"/>
            <p:cNvSpPr/>
            <p:nvPr/>
          </p:nvSpPr>
          <p:spPr>
            <a:xfrm>
              <a:off x="1682461" y="1958770"/>
              <a:ext cx="4491318" cy="144331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5011273" y="3716728"/>
              <a:ext cx="960361" cy="11797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mtClean="0"/>
                <a:t>PLUS</a:t>
              </a:r>
            </a:p>
            <a:p>
              <a:pPr algn="ctr"/>
              <a:r>
                <a:rPr lang="fr-FR" smtClean="0"/>
                <a:t>JAMAIS</a:t>
              </a:r>
            </a:p>
            <a:p>
              <a:pPr algn="ctr"/>
              <a:r>
                <a:rPr lang="fr-FR" smtClean="0"/>
                <a:t>GUERE</a:t>
              </a:r>
            </a:p>
            <a:p>
              <a:pPr algn="ctr"/>
              <a:r>
                <a:rPr lang="fr-FR" smtClean="0"/>
                <a:t>RIEN</a:t>
              </a:r>
              <a:endParaRPr lang="fr-FR"/>
            </a:p>
          </p:txBody>
        </p:sp>
        <p:sp>
          <p:nvSpPr>
            <p:cNvPr id="8" name="Rectangle 7"/>
            <p:cNvSpPr/>
            <p:nvPr/>
          </p:nvSpPr>
          <p:spPr>
            <a:xfrm>
              <a:off x="1882586" y="2299423"/>
              <a:ext cx="932329" cy="9771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mtClean="0"/>
                <a:t>NE</a:t>
              </a:r>
              <a:endParaRPr lang="fr-FR"/>
            </a:p>
          </p:txBody>
        </p:sp>
        <p:sp>
          <p:nvSpPr>
            <p:cNvPr id="9" name="Rectangle 8"/>
            <p:cNvSpPr/>
            <p:nvPr/>
          </p:nvSpPr>
          <p:spPr>
            <a:xfrm>
              <a:off x="5011274" y="2299423"/>
              <a:ext cx="932329" cy="9771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mtClean="0"/>
                <a:t>PAS</a:t>
              </a:r>
            </a:p>
            <a:p>
              <a:pPr algn="ctr"/>
              <a:r>
                <a:rPr lang="fr-FR" smtClean="0"/>
                <a:t>POINT</a:t>
              </a:r>
            </a:p>
          </p:txBody>
        </p:sp>
        <p:sp>
          <p:nvSpPr>
            <p:cNvPr id="10" name="Plus 9"/>
            <p:cNvSpPr/>
            <p:nvPr/>
          </p:nvSpPr>
          <p:spPr>
            <a:xfrm>
              <a:off x="2882149" y="2581811"/>
              <a:ext cx="403412" cy="4303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Plus 10"/>
            <p:cNvSpPr/>
            <p:nvPr/>
          </p:nvSpPr>
          <p:spPr>
            <a:xfrm>
              <a:off x="4509250" y="2572846"/>
              <a:ext cx="403412" cy="4303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3321421" y="2612298"/>
              <a:ext cx="1183347" cy="369332"/>
            </a:xfrm>
            <a:prstGeom prst="rect">
              <a:avLst/>
            </a:prstGeom>
            <a:noFill/>
          </p:spPr>
          <p:txBody>
            <a:bodyPr wrap="square" rtlCol="0">
              <a:spAutoFit/>
            </a:bodyPr>
            <a:lstStyle/>
            <a:p>
              <a:pPr algn="ctr"/>
              <a:r>
                <a:rPr lang="fr-FR" smtClean="0"/>
                <a:t>verbe</a:t>
              </a:r>
              <a:endParaRPr lang="fr-FR"/>
            </a:p>
          </p:txBody>
        </p:sp>
        <p:sp>
          <p:nvSpPr>
            <p:cNvPr id="13" name="ZoneTexte 12"/>
            <p:cNvSpPr txBox="1"/>
            <p:nvPr/>
          </p:nvSpPr>
          <p:spPr>
            <a:xfrm>
              <a:off x="2814914" y="1982991"/>
              <a:ext cx="2196359" cy="369332"/>
            </a:xfrm>
            <a:prstGeom prst="rect">
              <a:avLst/>
            </a:prstGeom>
            <a:noFill/>
          </p:spPr>
          <p:txBody>
            <a:bodyPr wrap="square" rtlCol="0">
              <a:spAutoFit/>
            </a:bodyPr>
            <a:lstStyle/>
            <a:p>
              <a:pPr algn="ctr"/>
              <a:r>
                <a:rPr lang="fr-FR" smtClean="0">
                  <a:solidFill>
                    <a:srgbClr val="FF0000"/>
                  </a:solidFill>
                </a:rPr>
                <a:t>négation</a:t>
              </a:r>
              <a:r>
                <a:rPr lang="fr-FR" smtClean="0">
                  <a:solidFill>
                    <a:srgbClr val="FF0000"/>
                  </a:solidFill>
                  <a:effectLst>
                    <a:outerShdw blurRad="38100" dist="38100" dir="2700000" algn="tl">
                      <a:srgbClr val="000000">
                        <a:alpha val="43137"/>
                      </a:srgbClr>
                    </a:outerShdw>
                  </a:effectLst>
                </a:rPr>
                <a:t> </a:t>
              </a:r>
              <a:r>
                <a:rPr lang="fr-FR" smtClean="0">
                  <a:solidFill>
                    <a:srgbClr val="FF0000"/>
                  </a:solidFill>
                </a:rPr>
                <a:t>totale</a:t>
              </a:r>
              <a:endParaRPr lang="fr-FR">
                <a:solidFill>
                  <a:srgbClr val="FF0000"/>
                </a:solidFill>
              </a:endParaRPr>
            </a:p>
          </p:txBody>
        </p:sp>
        <p:sp>
          <p:nvSpPr>
            <p:cNvPr id="16" name="Rectangle à coins arrondis 15"/>
            <p:cNvSpPr/>
            <p:nvPr/>
          </p:nvSpPr>
          <p:spPr>
            <a:xfrm>
              <a:off x="1682461" y="5227292"/>
              <a:ext cx="4491318" cy="144331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4993343" y="5557208"/>
              <a:ext cx="932329" cy="9771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mtClean="0"/>
                <a:t>QUE</a:t>
              </a:r>
              <a:endParaRPr lang="fr-FR"/>
            </a:p>
          </p:txBody>
        </p:sp>
        <p:pic>
          <p:nvPicPr>
            <p:cNvPr id="23" name="Image 22"/>
            <p:cNvPicPr>
              <a:picLocks noChangeAspect="1"/>
            </p:cNvPicPr>
            <p:nvPr/>
          </p:nvPicPr>
          <p:blipFill>
            <a:blip r:embed="rId2"/>
            <a:stretch>
              <a:fillRect/>
            </a:stretch>
          </p:blipFill>
          <p:spPr>
            <a:xfrm>
              <a:off x="1919267" y="3901682"/>
              <a:ext cx="2993395" cy="987638"/>
            </a:xfrm>
            <a:prstGeom prst="rect">
              <a:avLst/>
            </a:prstGeom>
          </p:spPr>
        </p:pic>
        <p:sp>
          <p:nvSpPr>
            <p:cNvPr id="24" name="Rectangle 23"/>
            <p:cNvSpPr/>
            <p:nvPr/>
          </p:nvSpPr>
          <p:spPr>
            <a:xfrm>
              <a:off x="1860994" y="5557208"/>
              <a:ext cx="932329" cy="9771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mtClean="0"/>
                <a:t>NE</a:t>
              </a:r>
              <a:endParaRPr lang="fr-FR"/>
            </a:p>
          </p:txBody>
        </p:sp>
        <p:sp>
          <p:nvSpPr>
            <p:cNvPr id="25" name="Plus 24"/>
            <p:cNvSpPr/>
            <p:nvPr/>
          </p:nvSpPr>
          <p:spPr>
            <a:xfrm>
              <a:off x="2860557" y="5839596"/>
              <a:ext cx="403412" cy="4303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Plus 25"/>
            <p:cNvSpPr/>
            <p:nvPr/>
          </p:nvSpPr>
          <p:spPr>
            <a:xfrm>
              <a:off x="4487658" y="5830631"/>
              <a:ext cx="403412" cy="4303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p:cNvSpPr txBox="1"/>
            <p:nvPr/>
          </p:nvSpPr>
          <p:spPr>
            <a:xfrm>
              <a:off x="3299829" y="5870083"/>
              <a:ext cx="1183347" cy="369332"/>
            </a:xfrm>
            <a:prstGeom prst="rect">
              <a:avLst/>
            </a:prstGeom>
            <a:noFill/>
          </p:spPr>
          <p:txBody>
            <a:bodyPr wrap="square" rtlCol="0">
              <a:spAutoFit/>
            </a:bodyPr>
            <a:lstStyle/>
            <a:p>
              <a:pPr algn="ctr"/>
              <a:r>
                <a:rPr lang="fr-FR" smtClean="0"/>
                <a:t>verbe</a:t>
              </a:r>
              <a:endParaRPr lang="fr-FR"/>
            </a:p>
          </p:txBody>
        </p:sp>
        <p:sp>
          <p:nvSpPr>
            <p:cNvPr id="28" name="ZoneTexte 27"/>
            <p:cNvSpPr txBox="1"/>
            <p:nvPr/>
          </p:nvSpPr>
          <p:spPr>
            <a:xfrm>
              <a:off x="2873184" y="3613028"/>
              <a:ext cx="2120159" cy="369332"/>
            </a:xfrm>
            <a:prstGeom prst="rect">
              <a:avLst/>
            </a:prstGeom>
            <a:noFill/>
          </p:spPr>
          <p:txBody>
            <a:bodyPr wrap="square" rtlCol="0">
              <a:spAutoFit/>
            </a:bodyPr>
            <a:lstStyle/>
            <a:p>
              <a:pPr algn="ctr"/>
              <a:r>
                <a:rPr lang="fr-FR" smtClean="0">
                  <a:solidFill>
                    <a:srgbClr val="FF0000"/>
                  </a:solidFill>
                </a:rPr>
                <a:t>négation</a:t>
              </a:r>
              <a:r>
                <a:rPr lang="fr-FR" smtClean="0">
                  <a:solidFill>
                    <a:srgbClr val="FF0000"/>
                  </a:solidFill>
                  <a:effectLst>
                    <a:outerShdw blurRad="38100" dist="38100" dir="2700000" algn="tl">
                      <a:srgbClr val="000000">
                        <a:alpha val="43137"/>
                      </a:srgbClr>
                    </a:outerShdw>
                  </a:effectLst>
                </a:rPr>
                <a:t> </a:t>
              </a:r>
              <a:r>
                <a:rPr lang="fr-FR" smtClean="0">
                  <a:solidFill>
                    <a:srgbClr val="FF0000"/>
                  </a:solidFill>
                </a:rPr>
                <a:t>partielle</a:t>
              </a:r>
              <a:endParaRPr lang="fr-FR">
                <a:solidFill>
                  <a:srgbClr val="FF0000"/>
                </a:solidFill>
              </a:endParaRPr>
            </a:p>
          </p:txBody>
        </p:sp>
        <p:sp>
          <p:nvSpPr>
            <p:cNvPr id="29" name="ZoneTexte 28"/>
            <p:cNvSpPr txBox="1"/>
            <p:nvPr/>
          </p:nvSpPr>
          <p:spPr>
            <a:xfrm>
              <a:off x="2694706" y="5242569"/>
              <a:ext cx="2298637" cy="369332"/>
            </a:xfrm>
            <a:prstGeom prst="rect">
              <a:avLst/>
            </a:prstGeom>
            <a:noFill/>
          </p:spPr>
          <p:txBody>
            <a:bodyPr wrap="square" rtlCol="0">
              <a:spAutoFit/>
            </a:bodyPr>
            <a:lstStyle/>
            <a:p>
              <a:pPr algn="ctr"/>
              <a:r>
                <a:rPr lang="fr-FR" smtClean="0">
                  <a:solidFill>
                    <a:srgbClr val="FF0000"/>
                  </a:solidFill>
                </a:rPr>
                <a:t>négation</a:t>
              </a:r>
              <a:r>
                <a:rPr lang="fr-FR" smtClean="0">
                  <a:solidFill>
                    <a:srgbClr val="FF0000"/>
                  </a:solidFill>
                  <a:effectLst>
                    <a:outerShdw blurRad="38100" dist="38100" dir="2700000" algn="tl">
                      <a:srgbClr val="000000">
                        <a:alpha val="43137"/>
                      </a:srgbClr>
                    </a:outerShdw>
                  </a:effectLst>
                </a:rPr>
                <a:t> </a:t>
              </a:r>
              <a:r>
                <a:rPr lang="fr-FR" smtClean="0">
                  <a:solidFill>
                    <a:srgbClr val="FF0000"/>
                  </a:solidFill>
                </a:rPr>
                <a:t>restrictive</a:t>
              </a:r>
              <a:endParaRPr lang="fr-FR">
                <a:solidFill>
                  <a:srgbClr val="FF0000"/>
                </a:solidFill>
              </a:endParaRPr>
            </a:p>
          </p:txBody>
        </p:sp>
      </p:grpSp>
      <p:sp>
        <p:nvSpPr>
          <p:cNvPr id="33" name="Flèche vers le bas 32"/>
          <p:cNvSpPr/>
          <p:nvPr/>
        </p:nvSpPr>
        <p:spPr>
          <a:xfrm>
            <a:off x="7818040" y="573743"/>
            <a:ext cx="313764" cy="34065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4" name="Flèche vers le bas 33"/>
          <p:cNvSpPr/>
          <p:nvPr/>
        </p:nvSpPr>
        <p:spPr>
          <a:xfrm>
            <a:off x="10968887" y="537884"/>
            <a:ext cx="340659" cy="37651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6" name="ZoneTexte 35"/>
          <p:cNvSpPr txBox="1"/>
          <p:nvPr/>
        </p:nvSpPr>
        <p:spPr>
          <a:xfrm>
            <a:off x="7277840" y="160020"/>
            <a:ext cx="1394164" cy="369332"/>
          </a:xfrm>
          <a:prstGeom prst="rect">
            <a:avLst/>
          </a:prstGeom>
          <a:noFill/>
        </p:spPr>
        <p:txBody>
          <a:bodyPr wrap="none" rtlCol="0">
            <a:spAutoFit/>
          </a:bodyPr>
          <a:lstStyle/>
          <a:p>
            <a:r>
              <a:rPr lang="fr-FR" smtClean="0">
                <a:solidFill>
                  <a:schemeClr val="accent1"/>
                </a:solidFill>
              </a:rPr>
              <a:t>discordantiel</a:t>
            </a:r>
            <a:endParaRPr lang="fr-FR">
              <a:solidFill>
                <a:schemeClr val="accent1"/>
              </a:solidFill>
            </a:endParaRPr>
          </a:p>
        </p:txBody>
      </p:sp>
      <p:sp>
        <p:nvSpPr>
          <p:cNvPr id="37" name="ZoneTexte 36"/>
          <p:cNvSpPr txBox="1"/>
          <p:nvPr/>
        </p:nvSpPr>
        <p:spPr>
          <a:xfrm>
            <a:off x="10684783" y="160969"/>
            <a:ext cx="934615" cy="369332"/>
          </a:xfrm>
          <a:prstGeom prst="rect">
            <a:avLst/>
          </a:prstGeom>
          <a:noFill/>
        </p:spPr>
        <p:txBody>
          <a:bodyPr wrap="none" rtlCol="0">
            <a:spAutoFit/>
          </a:bodyPr>
          <a:lstStyle/>
          <a:p>
            <a:r>
              <a:rPr lang="fr-FR" smtClean="0">
                <a:solidFill>
                  <a:schemeClr val="accent1"/>
                </a:solidFill>
              </a:rPr>
              <a:t>forclusif</a:t>
            </a:r>
            <a:endParaRPr lang="fr-FR">
              <a:solidFill>
                <a:schemeClr val="accent1"/>
              </a:solidFill>
            </a:endParaRPr>
          </a:p>
        </p:txBody>
      </p:sp>
      <p:sp>
        <p:nvSpPr>
          <p:cNvPr id="41" name="Rectangle 40"/>
          <p:cNvSpPr/>
          <p:nvPr/>
        </p:nvSpPr>
        <p:spPr>
          <a:xfrm>
            <a:off x="243698" y="605614"/>
            <a:ext cx="6686019" cy="1384995"/>
          </a:xfrm>
          <a:prstGeom prst="rect">
            <a:avLst/>
          </a:prstGeom>
          <a:solidFill>
            <a:schemeClr val="bg2"/>
          </a:solidFill>
        </p:spPr>
        <p:txBody>
          <a:bodyPr wrap="square">
            <a:spAutoFit/>
          </a:bodyPr>
          <a:lstStyle/>
          <a:p>
            <a:r>
              <a:rPr lang="fr-FR" sz="1400" b="1">
                <a:solidFill>
                  <a:srgbClr val="000000"/>
                </a:solidFill>
              </a:rPr>
              <a:t>ARGAN</a:t>
            </a:r>
            <a:r>
              <a:rPr lang="fr-FR" sz="1400">
                <a:solidFill>
                  <a:srgbClr val="000000"/>
                </a:solidFill>
              </a:rPr>
              <a:t>, </a:t>
            </a:r>
            <a:r>
              <a:rPr lang="fr-FR" sz="1400" i="1">
                <a:solidFill>
                  <a:srgbClr val="000000"/>
                </a:solidFill>
              </a:rPr>
              <a:t>mettant la main à son bonnet, sans l'ôter.</a:t>
            </a:r>
            <a:r>
              <a:rPr lang="fr-FR" sz="1400"/>
              <a:t/>
            </a:r>
            <a:br>
              <a:rPr lang="fr-FR" sz="1400"/>
            </a:br>
            <a:r>
              <a:rPr lang="fr-FR" sz="1400">
                <a:solidFill>
                  <a:srgbClr val="000000"/>
                </a:solidFill>
              </a:rPr>
              <a:t>Monsieur Purgon, monsieur, m'a défendu de découvrir ma tête. Vous êtes du métier: vous savez les </a:t>
            </a:r>
            <a:r>
              <a:rPr lang="fr-FR" sz="1400">
                <a:solidFill>
                  <a:srgbClr val="000000"/>
                </a:solidFill>
              </a:rPr>
              <a:t>conséquences</a:t>
            </a:r>
            <a:r>
              <a:rPr lang="fr-FR" sz="1400" smtClean="0">
                <a:solidFill>
                  <a:srgbClr val="000000"/>
                </a:solidFill>
              </a:rPr>
              <a:t>.</a:t>
            </a:r>
          </a:p>
          <a:p>
            <a:r>
              <a:rPr lang="fr-FR" sz="1400" b="1" smtClean="0">
                <a:solidFill>
                  <a:srgbClr val="000000"/>
                </a:solidFill>
              </a:rPr>
              <a:t>MONSIEUR </a:t>
            </a:r>
            <a:r>
              <a:rPr lang="fr-FR" sz="1400" b="1">
                <a:solidFill>
                  <a:srgbClr val="000000"/>
                </a:solidFill>
              </a:rPr>
              <a:t>DIAFOIRUS</a:t>
            </a:r>
            <a:r>
              <a:rPr lang="fr-FR" sz="1400">
                <a:solidFill>
                  <a:srgbClr val="000000"/>
                </a:solidFill>
              </a:rPr>
              <a:t/>
            </a:r>
            <a:br>
              <a:rPr lang="fr-FR" sz="1400">
                <a:solidFill>
                  <a:srgbClr val="000000"/>
                </a:solidFill>
              </a:rPr>
            </a:br>
            <a:r>
              <a:rPr lang="fr-FR" sz="1400">
                <a:solidFill>
                  <a:srgbClr val="000000"/>
                </a:solidFill>
              </a:rPr>
              <a:t>Nous sommes dans toutes nos visites pour porter secours aux malades, et non pour leur porter de l'incommodité.</a:t>
            </a:r>
            <a:endParaRPr lang="fr-FR" sz="1400" b="0" i="0">
              <a:solidFill>
                <a:srgbClr val="000000"/>
              </a:solidFill>
              <a:effectLst/>
            </a:endParaRPr>
          </a:p>
        </p:txBody>
      </p:sp>
      <p:sp>
        <p:nvSpPr>
          <p:cNvPr id="42" name="Rectangle 41"/>
          <p:cNvSpPr/>
          <p:nvPr/>
        </p:nvSpPr>
        <p:spPr>
          <a:xfrm>
            <a:off x="237828" y="2074209"/>
            <a:ext cx="6686018" cy="307777"/>
          </a:xfrm>
          <a:prstGeom prst="rect">
            <a:avLst/>
          </a:prstGeom>
          <a:solidFill>
            <a:schemeClr val="bg2"/>
          </a:solidFill>
        </p:spPr>
        <p:txBody>
          <a:bodyPr wrap="square">
            <a:spAutoFit/>
          </a:bodyPr>
          <a:lstStyle/>
          <a:p>
            <a:r>
              <a:rPr lang="fr-FR" sz="1400">
                <a:solidFill>
                  <a:srgbClr val="000000"/>
                </a:solidFill>
              </a:rPr>
              <a:t>N'est-ce pas par le père qu'il convient </a:t>
            </a:r>
            <a:r>
              <a:rPr lang="fr-FR" sz="1400">
                <a:solidFill>
                  <a:srgbClr val="000000"/>
                </a:solidFill>
              </a:rPr>
              <a:t>de </a:t>
            </a:r>
            <a:r>
              <a:rPr lang="fr-FR" sz="1400" smtClean="0">
                <a:solidFill>
                  <a:srgbClr val="000000"/>
                </a:solidFill>
              </a:rPr>
              <a:t>commencer ?</a:t>
            </a:r>
            <a:endParaRPr lang="fr-FR" sz="1400"/>
          </a:p>
        </p:txBody>
      </p:sp>
      <p:sp>
        <p:nvSpPr>
          <p:cNvPr id="43" name="Rectangle 42"/>
          <p:cNvSpPr/>
          <p:nvPr/>
        </p:nvSpPr>
        <p:spPr>
          <a:xfrm>
            <a:off x="238844" y="2856962"/>
            <a:ext cx="6686019" cy="523220"/>
          </a:xfrm>
          <a:prstGeom prst="rect">
            <a:avLst/>
          </a:prstGeom>
          <a:solidFill>
            <a:schemeClr val="bg2"/>
          </a:solidFill>
        </p:spPr>
        <p:txBody>
          <a:bodyPr wrap="square">
            <a:spAutoFit/>
          </a:bodyPr>
          <a:lstStyle/>
          <a:p>
            <a:r>
              <a:rPr lang="fr-FR" sz="1400"/>
              <a:t>Elle ajoute qu'elle est sujette à des insomnies ; et il lui prescrit de n'être au lit que pendant la nuit.</a:t>
            </a:r>
          </a:p>
        </p:txBody>
      </p:sp>
      <p:sp>
        <p:nvSpPr>
          <p:cNvPr id="44" name="Rectangle 43"/>
          <p:cNvSpPr/>
          <p:nvPr/>
        </p:nvSpPr>
        <p:spPr>
          <a:xfrm>
            <a:off x="238844" y="3463782"/>
            <a:ext cx="6686017" cy="954107"/>
          </a:xfrm>
          <a:prstGeom prst="rect">
            <a:avLst/>
          </a:prstGeom>
          <a:solidFill>
            <a:schemeClr val="bg2"/>
          </a:solidFill>
        </p:spPr>
        <p:txBody>
          <a:bodyPr wrap="square">
            <a:spAutoFit/>
          </a:bodyPr>
          <a:lstStyle/>
          <a:p>
            <a:r>
              <a:rPr lang="fr-FR" sz="1400"/>
              <a:t>Que m'apprenez-vous de rare et de mystérieux, et ne savais-je pas tous ces remèdes que vous m'enseignez </a:t>
            </a:r>
            <a:r>
              <a:rPr lang="fr-FR" sz="1400"/>
              <a:t>? </a:t>
            </a:r>
            <a:endParaRPr lang="fr-FR" sz="1400" smtClean="0"/>
          </a:p>
          <a:p>
            <a:r>
              <a:rPr lang="fr-FR" sz="1400" smtClean="0"/>
              <a:t>— </a:t>
            </a:r>
            <a:r>
              <a:rPr lang="fr-FR" sz="1400"/>
              <a:t>Que n'en usiez-vous donc, répond le dieu, sans venir me chercher de si loin, et abréger vos jours par un long voyage ?</a:t>
            </a:r>
          </a:p>
        </p:txBody>
      </p:sp>
      <p:sp>
        <p:nvSpPr>
          <p:cNvPr id="45" name="Rectangle 44"/>
          <p:cNvSpPr/>
          <p:nvPr/>
        </p:nvSpPr>
        <p:spPr>
          <a:xfrm>
            <a:off x="238844" y="4501489"/>
            <a:ext cx="6686017" cy="523220"/>
          </a:xfrm>
          <a:prstGeom prst="rect">
            <a:avLst/>
          </a:prstGeom>
          <a:solidFill>
            <a:schemeClr val="bg2"/>
          </a:solidFill>
        </p:spPr>
        <p:txBody>
          <a:bodyPr wrap="square">
            <a:spAutoFit/>
          </a:bodyPr>
          <a:lstStyle/>
          <a:p>
            <a:r>
              <a:rPr lang="fr-FR" sz="1400"/>
              <a:t>Le regret qu'ont les hommes du mauvais emploi du temps qu'ils ont déjà vécu, ne les conduit pas toujours à faire de celui qui leur reste à vivre un meilleur usage.</a:t>
            </a:r>
          </a:p>
        </p:txBody>
      </p:sp>
      <p:sp>
        <p:nvSpPr>
          <p:cNvPr id="46" name="ZoneTexte 45"/>
          <p:cNvSpPr txBox="1"/>
          <p:nvPr/>
        </p:nvSpPr>
        <p:spPr>
          <a:xfrm>
            <a:off x="3262363" y="2465585"/>
            <a:ext cx="3661483" cy="307777"/>
          </a:xfrm>
          <a:prstGeom prst="rect">
            <a:avLst/>
          </a:prstGeom>
          <a:solidFill>
            <a:schemeClr val="accent2">
              <a:lumMod val="20000"/>
              <a:lumOff val="80000"/>
            </a:schemeClr>
          </a:solidFill>
        </p:spPr>
        <p:txBody>
          <a:bodyPr wrap="square" rtlCol="0">
            <a:spAutoFit/>
          </a:bodyPr>
          <a:lstStyle/>
          <a:p>
            <a:pPr algn="r"/>
            <a:r>
              <a:rPr lang="fr-FR" sz="1400" b="1" smtClean="0"/>
              <a:t>MOLIÈRE</a:t>
            </a:r>
            <a:r>
              <a:rPr lang="fr-FR" sz="1400" smtClean="0"/>
              <a:t>, </a:t>
            </a:r>
            <a:r>
              <a:rPr lang="fr-FR" sz="1400" i="1" smtClean="0"/>
              <a:t>Le Malade Imaginaire</a:t>
            </a:r>
            <a:endParaRPr lang="fr-FR" sz="1400" i="1"/>
          </a:p>
        </p:txBody>
      </p:sp>
      <p:sp>
        <p:nvSpPr>
          <p:cNvPr id="47" name="ZoneTexte 46"/>
          <p:cNvSpPr txBox="1"/>
          <p:nvPr/>
        </p:nvSpPr>
        <p:spPr>
          <a:xfrm>
            <a:off x="3267264" y="5108307"/>
            <a:ext cx="3656582" cy="307777"/>
          </a:xfrm>
          <a:prstGeom prst="rect">
            <a:avLst/>
          </a:prstGeom>
          <a:solidFill>
            <a:schemeClr val="accent2">
              <a:lumMod val="20000"/>
              <a:lumOff val="80000"/>
            </a:schemeClr>
          </a:solidFill>
        </p:spPr>
        <p:txBody>
          <a:bodyPr wrap="square" rtlCol="0">
            <a:spAutoFit/>
          </a:bodyPr>
          <a:lstStyle/>
          <a:p>
            <a:pPr algn="r"/>
            <a:r>
              <a:rPr lang="fr-FR" sz="1400" b="1" smtClean="0"/>
              <a:t>La BRUYÈRE</a:t>
            </a:r>
            <a:r>
              <a:rPr lang="fr-FR" sz="1400" smtClean="0"/>
              <a:t>, </a:t>
            </a:r>
            <a:r>
              <a:rPr lang="fr-FR" sz="1400" i="1" smtClean="0"/>
              <a:t>Les Caractères</a:t>
            </a:r>
            <a:endParaRPr lang="fr-FR" sz="1400" i="1"/>
          </a:p>
        </p:txBody>
      </p:sp>
      <p:sp>
        <p:nvSpPr>
          <p:cNvPr id="48" name="Rectangle 47"/>
          <p:cNvSpPr/>
          <p:nvPr/>
        </p:nvSpPr>
        <p:spPr>
          <a:xfrm>
            <a:off x="244205" y="147840"/>
            <a:ext cx="6685002" cy="369332"/>
          </a:xfrm>
          <a:prstGeom prst="rect">
            <a:avLst/>
          </a:prstGeom>
          <a:ln>
            <a:solidFill>
              <a:srgbClr val="FF0000"/>
            </a:solidFill>
          </a:ln>
        </p:spPr>
        <p:txBody>
          <a:bodyPr wrap="square">
            <a:spAutoFit/>
          </a:bodyPr>
          <a:lstStyle/>
          <a:p>
            <a:r>
              <a:rPr lang="fr-FR"/>
              <a:t>Étudiez </a:t>
            </a:r>
            <a:r>
              <a:rPr lang="fr-FR" smtClean="0">
                <a:solidFill>
                  <a:srgbClr val="FF0000"/>
                </a:solidFill>
              </a:rPr>
              <a:t>l’usage de la </a:t>
            </a:r>
            <a:r>
              <a:rPr lang="fr-FR">
                <a:solidFill>
                  <a:srgbClr val="FF0000"/>
                </a:solidFill>
              </a:rPr>
              <a:t>négation</a:t>
            </a:r>
            <a:r>
              <a:rPr lang="fr-FR"/>
              <a:t> </a:t>
            </a:r>
            <a:r>
              <a:rPr lang="fr-FR"/>
              <a:t>dans </a:t>
            </a:r>
            <a:r>
              <a:rPr lang="fr-FR" smtClean="0"/>
              <a:t>les extraits suivants :</a:t>
            </a:r>
            <a:endParaRPr lang="fr-FR"/>
          </a:p>
        </p:txBody>
      </p:sp>
    </p:spTree>
    <p:extLst>
      <p:ext uri="{BB962C8B-B14F-4D97-AF65-F5344CB8AC3E}">
        <p14:creationId xmlns:p14="http://schemas.microsoft.com/office/powerpoint/2010/main" val="207907423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1743</Words>
  <Application>Microsoft Office PowerPoint</Application>
  <PresentationFormat>Grand écran</PresentationFormat>
  <Paragraphs>127</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La question de grammaire A</vt:lpstr>
      <vt:lpstr>Les obligations du programme (prof/élève)</vt:lpstr>
      <vt:lpstr>Présentation PowerPoint</vt:lpstr>
      <vt:lpstr>Présentation PowerPoint</vt:lpstr>
      <vt:lpstr>Exemple 1</vt:lpstr>
      <vt:lpstr>Exemple 2 (avec réponse)</vt:lpstr>
      <vt:lpstr>Exemple 3</vt:lpstr>
      <vt:lpstr>Présentation PowerPoint</vt:lpstr>
      <vt:lpstr>Présentation PowerPoint</vt:lpstr>
      <vt:lpstr>Présentation PowerPoint</vt:lpstr>
    </vt:vector>
  </TitlesOfParts>
  <Company>HSH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question de grammaire</dc:title>
  <dc:creator>Collège les Pins</dc:creator>
  <cp:lastModifiedBy>Collège les Pins</cp:lastModifiedBy>
  <cp:revision>42</cp:revision>
  <dcterms:created xsi:type="dcterms:W3CDTF">2022-06-22T08:17:13Z</dcterms:created>
  <dcterms:modified xsi:type="dcterms:W3CDTF">2022-06-22T18:10:32Z</dcterms:modified>
</cp:coreProperties>
</file>