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0" r:id="rId2"/>
    <p:sldId id="301" r:id="rId3"/>
    <p:sldId id="303" r:id="rId4"/>
    <p:sldId id="258" r:id="rId5"/>
    <p:sldId id="259" r:id="rId6"/>
    <p:sldId id="260" r:id="rId7"/>
    <p:sldId id="261" r:id="rId8"/>
    <p:sldId id="262" r:id="rId9"/>
    <p:sldId id="263" r:id="rId10"/>
    <p:sldId id="280" r:id="rId11"/>
    <p:sldId id="298" r:id="rId12"/>
    <p:sldId id="299" r:id="rId13"/>
    <p:sldId id="264" r:id="rId14"/>
    <p:sldId id="285" r:id="rId15"/>
    <p:sldId id="265" r:id="rId16"/>
    <p:sldId id="286" r:id="rId17"/>
    <p:sldId id="266" r:id="rId18"/>
    <p:sldId id="267" r:id="rId19"/>
    <p:sldId id="268" r:id="rId20"/>
    <p:sldId id="269" r:id="rId21"/>
    <p:sldId id="270" r:id="rId22"/>
    <p:sldId id="271" r:id="rId23"/>
    <p:sldId id="272" r:id="rId24"/>
    <p:sldId id="273" r:id="rId25"/>
    <p:sldId id="274" r:id="rId26"/>
    <p:sldId id="275" r:id="rId27"/>
    <p:sldId id="291" r:id="rId28"/>
    <p:sldId id="276" r:id="rId29"/>
    <p:sldId id="292" r:id="rId30"/>
    <p:sldId id="279" r:id="rId31"/>
    <p:sldId id="297" r:id="rId32"/>
    <p:sldId id="294" r:id="rId33"/>
    <p:sldId id="290" r:id="rId34"/>
  </p:sldIdLst>
  <p:sldSz cx="6858000" cy="9906000" type="A4"/>
  <p:notesSz cx="6797675" cy="9926638"/>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4587" autoAdjust="0"/>
    <p:restoredTop sz="96395" autoAdjust="0"/>
  </p:normalViewPr>
  <p:slideViewPr>
    <p:cSldViewPr>
      <p:cViewPr varScale="1">
        <p:scale>
          <a:sx n="80" d="100"/>
          <a:sy n="80" d="100"/>
        </p:scale>
        <p:origin x="2976" y="114"/>
      </p:cViewPr>
      <p:guideLst>
        <p:guide orient="horz" pos="3120"/>
        <p:guide pos="2160"/>
      </p:guideLst>
    </p:cSldViewPr>
  </p:slideViewPr>
  <p:outlineViewPr>
    <p:cViewPr>
      <p:scale>
        <a:sx n="33" d="100"/>
        <a:sy n="33" d="100"/>
      </p:scale>
      <p:origin x="0" y="3726"/>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514350" y="3077282"/>
            <a:ext cx="5829300" cy="2123369"/>
          </a:xfrm>
        </p:spPr>
        <p:txBody>
          <a:bodyPr/>
          <a:lstStyle/>
          <a:p>
            <a:r>
              <a:rPr lang="fr-FR" smtClean="0"/>
              <a:t>Modifiez le style du titre</a:t>
            </a:r>
            <a:endParaRPr lang="fr-FR"/>
          </a:p>
        </p:txBody>
      </p:sp>
      <p:sp>
        <p:nvSpPr>
          <p:cNvPr id="3" name="Sous-titre 2"/>
          <p:cNvSpPr>
            <a:spLocks noGrp="1"/>
          </p:cNvSpPr>
          <p:nvPr>
            <p:ph type="subTitle" idx="1"/>
          </p:nvPr>
        </p:nvSpPr>
        <p:spPr>
          <a:xfrm>
            <a:off x="1028700" y="5613400"/>
            <a:ext cx="4800600" cy="2531533"/>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961555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texte vertical 2"/>
          <p:cNvSpPr>
            <a:spLocks noGrp="1"/>
          </p:cNvSpPr>
          <p:nvPr>
            <p:ph type="body" orient="vert" idx="1"/>
          </p:nvPr>
        </p:nvSpPr>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8397811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4972050" y="396700"/>
            <a:ext cx="1543050" cy="8452203"/>
          </a:xfrm>
        </p:spPr>
        <p:txBody>
          <a:bodyPr vert="eaVert"/>
          <a:lstStyle/>
          <a:p>
            <a:r>
              <a:rPr lang="fr-FR" smtClean="0"/>
              <a:t>Modifiez le style du titre</a:t>
            </a:r>
            <a:endParaRPr lang="fr-FR"/>
          </a:p>
        </p:txBody>
      </p:sp>
      <p:sp>
        <p:nvSpPr>
          <p:cNvPr id="3" name="Espace réservé du texte vertical 2"/>
          <p:cNvSpPr>
            <a:spLocks noGrp="1"/>
          </p:cNvSpPr>
          <p:nvPr>
            <p:ph type="body" orient="vert" idx="1"/>
          </p:nvPr>
        </p:nvSpPr>
        <p:spPr>
          <a:xfrm>
            <a:off x="342900" y="396700"/>
            <a:ext cx="4514850" cy="8452203"/>
          </a:xfrm>
        </p:spPr>
        <p:txBody>
          <a:bodyPr vert="eaVe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4121861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10"/>
          </p:nvPr>
        </p:nvSpPr>
        <p:spPr/>
        <p:txBody>
          <a:body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3873629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541735" y="6365523"/>
            <a:ext cx="5829300" cy="1967442"/>
          </a:xfrm>
        </p:spPr>
        <p:txBody>
          <a:bodyPr anchor="t"/>
          <a:lstStyle>
            <a:lvl1pPr algn="l">
              <a:defRPr sz="4000" b="1" cap="all"/>
            </a:lvl1pPr>
          </a:lstStyle>
          <a:p>
            <a:r>
              <a:rPr lang="fr-FR" smtClean="0"/>
              <a:t>Modifiez le style du titre</a:t>
            </a:r>
            <a:endParaRPr lang="fr-FR"/>
          </a:p>
        </p:txBody>
      </p:sp>
      <p:sp>
        <p:nvSpPr>
          <p:cNvPr id="3" name="Espace réservé du texte 2"/>
          <p:cNvSpPr>
            <a:spLocks noGrp="1"/>
          </p:cNvSpPr>
          <p:nvPr>
            <p:ph type="body" idx="1"/>
          </p:nvPr>
        </p:nvSpPr>
        <p:spPr>
          <a:xfrm>
            <a:off x="541735" y="4198586"/>
            <a:ext cx="5829300" cy="21669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Espace réservé de la date 3"/>
          <p:cNvSpPr>
            <a:spLocks noGrp="1"/>
          </p:cNvSpPr>
          <p:nvPr>
            <p:ph type="dt" sz="half" idx="10"/>
          </p:nvPr>
        </p:nvSpPr>
        <p:spPr/>
        <p:txBody>
          <a:body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694306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u contenu 2"/>
          <p:cNvSpPr>
            <a:spLocks noGrp="1"/>
          </p:cNvSpPr>
          <p:nvPr>
            <p:ph sz="half" idx="1"/>
          </p:nvPr>
        </p:nvSpPr>
        <p:spPr>
          <a:xfrm>
            <a:off x="34290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contenu 3"/>
          <p:cNvSpPr>
            <a:spLocks noGrp="1"/>
          </p:cNvSpPr>
          <p:nvPr>
            <p:ph sz="half" idx="2"/>
          </p:nvPr>
        </p:nvSpPr>
        <p:spPr>
          <a:xfrm>
            <a:off x="3486150" y="2311401"/>
            <a:ext cx="3028950" cy="653750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e la date 4"/>
          <p:cNvSpPr>
            <a:spLocks noGrp="1"/>
          </p:cNvSpPr>
          <p:nvPr>
            <p:ph type="dt" sz="half" idx="10"/>
          </p:nvPr>
        </p:nvSpPr>
        <p:spPr/>
        <p:txBody>
          <a:bodyPr/>
          <a:lstStyle/>
          <a:p>
            <a:fld id="{A4122E81-7F7E-41F2-A796-FCF049DB85F0}" type="datetimeFigureOut">
              <a:rPr lang="fr-FR" smtClean="0"/>
              <a:t>03/06/2022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739845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fr-FR" smtClean="0"/>
              <a:t>Modifiez le style du titre</a:t>
            </a:r>
            <a:endParaRPr lang="fr-FR"/>
          </a:p>
        </p:txBody>
      </p:sp>
      <p:sp>
        <p:nvSpPr>
          <p:cNvPr id="3" name="Espace réservé du texte 2"/>
          <p:cNvSpPr>
            <a:spLocks noGrp="1"/>
          </p:cNvSpPr>
          <p:nvPr>
            <p:ph type="body" idx="1"/>
          </p:nvPr>
        </p:nvSpPr>
        <p:spPr>
          <a:xfrm>
            <a:off x="342900" y="2217385"/>
            <a:ext cx="303014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Espace réservé du contenu 3"/>
          <p:cNvSpPr>
            <a:spLocks noGrp="1"/>
          </p:cNvSpPr>
          <p:nvPr>
            <p:ph sz="half" idx="2"/>
          </p:nvPr>
        </p:nvSpPr>
        <p:spPr>
          <a:xfrm>
            <a:off x="342900" y="3141486"/>
            <a:ext cx="303014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5" name="Espace réservé du texte 4"/>
          <p:cNvSpPr>
            <a:spLocks noGrp="1"/>
          </p:cNvSpPr>
          <p:nvPr>
            <p:ph type="body" sz="quarter" idx="3"/>
          </p:nvPr>
        </p:nvSpPr>
        <p:spPr>
          <a:xfrm>
            <a:off x="3483769" y="2217385"/>
            <a:ext cx="3031331" cy="924101"/>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Espace réservé du contenu 5"/>
          <p:cNvSpPr>
            <a:spLocks noGrp="1"/>
          </p:cNvSpPr>
          <p:nvPr>
            <p:ph sz="quarter" idx="4"/>
          </p:nvPr>
        </p:nvSpPr>
        <p:spPr>
          <a:xfrm>
            <a:off x="3483769" y="3141486"/>
            <a:ext cx="3031331" cy="570741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7" name="Espace réservé de la date 6"/>
          <p:cNvSpPr>
            <a:spLocks noGrp="1"/>
          </p:cNvSpPr>
          <p:nvPr>
            <p:ph type="dt" sz="half" idx="10"/>
          </p:nvPr>
        </p:nvSpPr>
        <p:spPr/>
        <p:txBody>
          <a:bodyPr/>
          <a:lstStyle/>
          <a:p>
            <a:fld id="{A4122E81-7F7E-41F2-A796-FCF049DB85F0}" type="datetimeFigureOut">
              <a:rPr lang="fr-FR" smtClean="0"/>
              <a:t>03/06/2022</a:t>
            </a:fld>
            <a:endParaRPr lang="fr-F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1159458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Modifiez le style du titre</a:t>
            </a:r>
            <a:endParaRPr lang="fr-FR"/>
          </a:p>
        </p:txBody>
      </p:sp>
      <p:sp>
        <p:nvSpPr>
          <p:cNvPr id="3" name="Espace réservé de la date 2"/>
          <p:cNvSpPr>
            <a:spLocks noGrp="1"/>
          </p:cNvSpPr>
          <p:nvPr>
            <p:ph type="dt" sz="half" idx="10"/>
          </p:nvPr>
        </p:nvSpPr>
        <p:spPr/>
        <p:txBody>
          <a:bodyPr/>
          <a:lstStyle/>
          <a:p>
            <a:fld id="{A4122E81-7F7E-41F2-A796-FCF049DB85F0}" type="datetimeFigureOut">
              <a:rPr lang="fr-FR" smtClean="0"/>
              <a:t>03/06/2022</a:t>
            </a:fld>
            <a:endParaRPr lang="fr-F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817521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A4122E81-7F7E-41F2-A796-FCF049DB85F0}" type="datetimeFigureOut">
              <a:rPr lang="fr-FR" smtClean="0"/>
              <a:t>03/06/2022</a:t>
            </a:fld>
            <a:endParaRPr lang="fr-F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341783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342900" y="394405"/>
            <a:ext cx="2256235" cy="1678517"/>
          </a:xfrm>
        </p:spPr>
        <p:txBody>
          <a:bodyPr anchor="b"/>
          <a:lstStyle>
            <a:lvl1pPr algn="l">
              <a:defRPr sz="2000" b="1"/>
            </a:lvl1pPr>
          </a:lstStyle>
          <a:p>
            <a:r>
              <a:rPr lang="fr-FR" smtClean="0"/>
              <a:t>Modifiez le style du titre</a:t>
            </a:r>
            <a:endParaRPr lang="fr-FR"/>
          </a:p>
        </p:txBody>
      </p:sp>
      <p:sp>
        <p:nvSpPr>
          <p:cNvPr id="3" name="Espace réservé du contenu 2"/>
          <p:cNvSpPr>
            <a:spLocks noGrp="1"/>
          </p:cNvSpPr>
          <p:nvPr>
            <p:ph idx="1"/>
          </p:nvPr>
        </p:nvSpPr>
        <p:spPr>
          <a:xfrm>
            <a:off x="2681287" y="394406"/>
            <a:ext cx="3833813" cy="84544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u texte 3"/>
          <p:cNvSpPr>
            <a:spLocks noGrp="1"/>
          </p:cNvSpPr>
          <p:nvPr>
            <p:ph type="body" sz="half" idx="2"/>
          </p:nvPr>
        </p:nvSpPr>
        <p:spPr>
          <a:xfrm>
            <a:off x="342900" y="2072923"/>
            <a:ext cx="2256235" cy="677598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4122E81-7F7E-41F2-A796-FCF049DB85F0}" type="datetimeFigureOut">
              <a:rPr lang="fr-FR" smtClean="0"/>
              <a:t>03/06/2022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2780613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344216" y="6934200"/>
            <a:ext cx="4114800" cy="818622"/>
          </a:xfrm>
        </p:spPr>
        <p:txBody>
          <a:bodyPr anchor="b"/>
          <a:lstStyle>
            <a:lvl1pPr algn="l">
              <a:defRPr sz="2000" b="1"/>
            </a:lvl1pPr>
          </a:lstStyle>
          <a:p>
            <a:r>
              <a:rPr lang="fr-FR" smtClean="0"/>
              <a:t>Modifiez le style du titre</a:t>
            </a:r>
            <a:endParaRPr lang="fr-FR"/>
          </a:p>
        </p:txBody>
      </p:sp>
      <p:sp>
        <p:nvSpPr>
          <p:cNvPr id="3" name="Espace réservé pour une image  2"/>
          <p:cNvSpPr>
            <a:spLocks noGrp="1"/>
          </p:cNvSpPr>
          <p:nvPr>
            <p:ph type="pic" idx="1"/>
          </p:nvPr>
        </p:nvSpPr>
        <p:spPr>
          <a:xfrm>
            <a:off x="1344216" y="885119"/>
            <a:ext cx="4114800" cy="59436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p:cNvSpPr>
            <a:spLocks noGrp="1"/>
          </p:cNvSpPr>
          <p:nvPr>
            <p:ph type="body" sz="half" idx="2"/>
          </p:nvPr>
        </p:nvSpPr>
        <p:spPr>
          <a:xfrm>
            <a:off x="1344216" y="7752822"/>
            <a:ext cx="4114800" cy="116257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Espace réservé de la date 4"/>
          <p:cNvSpPr>
            <a:spLocks noGrp="1"/>
          </p:cNvSpPr>
          <p:nvPr>
            <p:ph type="dt" sz="half" idx="10"/>
          </p:nvPr>
        </p:nvSpPr>
        <p:spPr/>
        <p:txBody>
          <a:bodyPr/>
          <a:lstStyle/>
          <a:p>
            <a:fld id="{A4122E81-7F7E-41F2-A796-FCF049DB85F0}" type="datetimeFigureOut">
              <a:rPr lang="fr-FR" smtClean="0"/>
              <a:t>03/06/2022</a:t>
            </a:fld>
            <a:endParaRPr lang="fr-F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5CFD4DDD-5ADB-464A-B66D-89450920B941}" type="slidenum">
              <a:rPr lang="fr-FR" smtClean="0"/>
              <a:t>‹N°›</a:t>
            </a:fld>
            <a:endParaRPr lang="fr-FR"/>
          </a:p>
        </p:txBody>
      </p:sp>
    </p:spTree>
    <p:extLst>
      <p:ext uri="{BB962C8B-B14F-4D97-AF65-F5344CB8AC3E}">
        <p14:creationId xmlns:p14="http://schemas.microsoft.com/office/powerpoint/2010/main" val="1110767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342900" y="396699"/>
            <a:ext cx="6172200" cy="1651000"/>
          </a:xfrm>
          <a:prstGeom prst="rect">
            <a:avLst/>
          </a:prstGeom>
        </p:spPr>
        <p:txBody>
          <a:bodyPr vert="horz" lIns="91440" tIns="45720" rIns="91440" bIns="45720" rtlCol="0" anchor="ctr">
            <a:normAutofit/>
          </a:bodyPr>
          <a:lstStyle/>
          <a:p>
            <a:r>
              <a:rPr lang="fr-FR" smtClean="0"/>
              <a:t>Modifiez le style du titre</a:t>
            </a:r>
            <a:endParaRPr lang="fr-FR"/>
          </a:p>
        </p:txBody>
      </p:sp>
      <p:sp>
        <p:nvSpPr>
          <p:cNvPr id="3" name="Espace réservé du texte 2"/>
          <p:cNvSpPr>
            <a:spLocks noGrp="1"/>
          </p:cNvSpPr>
          <p:nvPr>
            <p:ph type="body" idx="1"/>
          </p:nvPr>
        </p:nvSpPr>
        <p:spPr>
          <a:xfrm>
            <a:off x="342900" y="2311401"/>
            <a:ext cx="6172200" cy="6537502"/>
          </a:xfrm>
          <a:prstGeom prst="rect">
            <a:avLst/>
          </a:prstGeom>
        </p:spPr>
        <p:txBody>
          <a:bodyPr vert="horz" lIns="91440" tIns="45720" rIns="91440" bIns="45720" rtlCol="0">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sp>
        <p:nvSpPr>
          <p:cNvPr id="4" name="Espace réservé de la date 3"/>
          <p:cNvSpPr>
            <a:spLocks noGrp="1"/>
          </p:cNvSpPr>
          <p:nvPr>
            <p:ph type="dt" sz="half" idx="2"/>
          </p:nvPr>
        </p:nvSpPr>
        <p:spPr>
          <a:xfrm>
            <a:off x="342900" y="9181395"/>
            <a:ext cx="1600200" cy="527403"/>
          </a:xfrm>
          <a:prstGeom prst="rect">
            <a:avLst/>
          </a:prstGeom>
        </p:spPr>
        <p:txBody>
          <a:bodyPr vert="horz" lIns="91440" tIns="45720" rIns="91440" bIns="45720" rtlCol="0" anchor="ctr"/>
          <a:lstStyle>
            <a:lvl1pPr algn="l">
              <a:defRPr sz="1200">
                <a:solidFill>
                  <a:schemeClr val="tx1">
                    <a:tint val="75000"/>
                  </a:schemeClr>
                </a:solidFill>
              </a:defRPr>
            </a:lvl1pPr>
          </a:lstStyle>
          <a:p>
            <a:fld id="{A4122E81-7F7E-41F2-A796-FCF049DB85F0}" type="datetimeFigureOut">
              <a:rPr lang="fr-FR" smtClean="0"/>
              <a:t>03/06/2022</a:t>
            </a:fld>
            <a:endParaRPr lang="fr-FR"/>
          </a:p>
        </p:txBody>
      </p:sp>
      <p:sp>
        <p:nvSpPr>
          <p:cNvPr id="5" name="Espace réservé du pied de page 4"/>
          <p:cNvSpPr>
            <a:spLocks noGrp="1"/>
          </p:cNvSpPr>
          <p:nvPr>
            <p:ph type="ftr" sz="quarter" idx="3"/>
          </p:nvPr>
        </p:nvSpPr>
        <p:spPr>
          <a:xfrm>
            <a:off x="2343150" y="9181395"/>
            <a:ext cx="2171700" cy="52740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p:cNvSpPr>
            <a:spLocks noGrp="1"/>
          </p:cNvSpPr>
          <p:nvPr>
            <p:ph type="sldNum" sz="quarter" idx="4"/>
          </p:nvPr>
        </p:nvSpPr>
        <p:spPr>
          <a:xfrm>
            <a:off x="4914900" y="9181395"/>
            <a:ext cx="1600200" cy="527403"/>
          </a:xfrm>
          <a:prstGeom prst="rect">
            <a:avLst/>
          </a:prstGeom>
        </p:spPr>
        <p:txBody>
          <a:bodyPr vert="horz" lIns="91440" tIns="45720" rIns="91440" bIns="45720" rtlCol="0" anchor="ctr"/>
          <a:lstStyle>
            <a:lvl1pPr algn="r">
              <a:defRPr sz="1200">
                <a:solidFill>
                  <a:schemeClr val="tx1">
                    <a:tint val="75000"/>
                  </a:schemeClr>
                </a:solidFill>
              </a:defRPr>
            </a:lvl1pPr>
          </a:lstStyle>
          <a:p>
            <a:fld id="{5CFD4DDD-5ADB-464A-B66D-89450920B941}" type="slidenum">
              <a:rPr lang="fr-FR" smtClean="0"/>
              <a:t>‹N°›</a:t>
            </a:fld>
            <a:endParaRPr lang="fr-FR"/>
          </a:p>
        </p:txBody>
      </p:sp>
    </p:spTree>
    <p:extLst>
      <p:ext uri="{BB962C8B-B14F-4D97-AF65-F5344CB8AC3E}">
        <p14:creationId xmlns:p14="http://schemas.microsoft.com/office/powerpoint/2010/main" val="20976729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p:cNvPicPr>
            <a:picLocks noChangeAspect="1"/>
          </p:cNvPicPr>
          <p:nvPr/>
        </p:nvPicPr>
        <p:blipFill rotWithShape="1">
          <a:blip r:embed="rId2"/>
          <a:srcRect l="63584" t="8000" r="12988" b="29179"/>
          <a:stretch/>
        </p:blipFill>
        <p:spPr>
          <a:xfrm>
            <a:off x="0" y="216024"/>
            <a:ext cx="6854075" cy="5169024"/>
          </a:xfrm>
          <a:prstGeom prst="rect">
            <a:avLst/>
          </a:prstGeom>
        </p:spPr>
      </p:pic>
      <p:sp>
        <p:nvSpPr>
          <p:cNvPr id="10" name="ZoneTexte 9"/>
          <p:cNvSpPr txBox="1"/>
          <p:nvPr/>
        </p:nvSpPr>
        <p:spPr>
          <a:xfrm>
            <a:off x="1594759" y="1982088"/>
            <a:ext cx="4426529" cy="738664"/>
          </a:xfrm>
          <a:prstGeom prst="rect">
            <a:avLst/>
          </a:prstGeom>
          <a:noFill/>
        </p:spPr>
        <p:txBody>
          <a:bodyPr wrap="square" rtlCol="0">
            <a:spAutoFit/>
          </a:bodyPr>
          <a:lstStyle/>
          <a:p>
            <a:pPr>
              <a:lnSpc>
                <a:spcPct val="200000"/>
              </a:lnSpc>
            </a:pPr>
            <a:r>
              <a:rPr lang="fr-FR" sz="1050">
                <a:solidFill>
                  <a:schemeClr val="tx2">
                    <a:lumMod val="75000"/>
                  </a:schemeClr>
                </a:solidFill>
                <a:latin typeface="Papyrus" panose="03070502060502030205" pitchFamily="66" charset="0"/>
              </a:rPr>
              <a:t>Lycée Georges Frêche		 Montpellier</a:t>
            </a:r>
          </a:p>
          <a:p>
            <a:pPr>
              <a:lnSpc>
                <a:spcPct val="200000"/>
              </a:lnSpc>
            </a:pPr>
            <a:r>
              <a:rPr lang="fr-FR" sz="1050" smtClean="0">
                <a:solidFill>
                  <a:schemeClr val="tx2">
                    <a:lumMod val="75000"/>
                  </a:schemeClr>
                </a:solidFill>
                <a:latin typeface="Papyrus" panose="03070502060502030205" pitchFamily="66" charset="0"/>
              </a:rPr>
              <a:t>1ère </a:t>
            </a:r>
            <a:r>
              <a:rPr lang="fr-FR" sz="1050">
                <a:solidFill>
                  <a:schemeClr val="tx2">
                    <a:lumMod val="75000"/>
                  </a:schemeClr>
                </a:solidFill>
                <a:latin typeface="Papyrus" panose="03070502060502030205" pitchFamily="66" charset="0"/>
              </a:rPr>
              <a:t>STHR 1</a:t>
            </a:r>
          </a:p>
        </p:txBody>
      </p:sp>
      <p:graphicFrame>
        <p:nvGraphicFramePr>
          <p:cNvPr id="11" name="Tableau 10"/>
          <p:cNvGraphicFramePr>
            <a:graphicFrameLocks noGrp="1"/>
          </p:cNvGraphicFramePr>
          <p:nvPr>
            <p:extLst>
              <p:ext uri="{D42A27DB-BD31-4B8C-83A1-F6EECF244321}">
                <p14:modId xmlns:p14="http://schemas.microsoft.com/office/powerpoint/2010/main" val="2242091063"/>
              </p:ext>
            </p:extLst>
          </p:nvPr>
        </p:nvGraphicFramePr>
        <p:xfrm>
          <a:off x="764704" y="6105128"/>
          <a:ext cx="5328592" cy="3456384"/>
        </p:xfrm>
        <a:graphic>
          <a:graphicData uri="http://schemas.openxmlformats.org/drawingml/2006/table">
            <a:tbl>
              <a:tblPr>
                <a:tableStyleId>{5C22544A-7EE6-4342-B048-85BDC9FD1C3A}</a:tableStyleId>
              </a:tblPr>
              <a:tblGrid>
                <a:gridCol w="2664296">
                  <a:extLst>
                    <a:ext uri="{9D8B030D-6E8A-4147-A177-3AD203B41FA5}">
                      <a16:colId xmlns:a16="http://schemas.microsoft.com/office/drawing/2014/main" val="3242869616"/>
                    </a:ext>
                  </a:extLst>
                </a:gridCol>
                <a:gridCol w="2664296">
                  <a:extLst>
                    <a:ext uri="{9D8B030D-6E8A-4147-A177-3AD203B41FA5}">
                      <a16:colId xmlns:a16="http://schemas.microsoft.com/office/drawing/2014/main" val="891626588"/>
                    </a:ext>
                  </a:extLst>
                </a:gridCol>
              </a:tblGrid>
              <a:tr h="18958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La poésie du XIXe siècle au </a:t>
                      </a:r>
                      <a:r>
                        <a:rPr lang="fr-FR" sz="1000" b="1" kern="1200" baseline="0" smtClean="0">
                          <a:ln>
                            <a:noFill/>
                          </a:ln>
                          <a:solidFill>
                            <a:schemeClr val="tx1"/>
                          </a:solidFill>
                          <a:latin typeface="+mn-lt"/>
                          <a:ea typeface="+mn-ea"/>
                          <a:cs typeface="+mn-cs"/>
                        </a:rPr>
                        <a:t>XXIe</a:t>
                      </a:r>
                      <a:r>
                        <a:rPr lang="fr-FR" sz="1000" b="1" kern="1200" smtClean="0">
                          <a:ln>
                            <a:noFill/>
                          </a:ln>
                          <a:solidFill>
                            <a:schemeClr val="tx1"/>
                          </a:solidFill>
                          <a:latin typeface="+mn-lt"/>
                          <a:ea typeface="+mn-ea"/>
                          <a:cs typeface="+mn-cs"/>
                        </a:rPr>
                        <a:t> siècle</a:t>
                      </a:r>
                      <a:endParaRPr lang="fr-FR" sz="1000" b="1" kern="1200">
                        <a:ln>
                          <a:noFill/>
                        </a:ln>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3254483"/>
                  </a:ext>
                </a:extLst>
              </a:tr>
              <a:tr h="18958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Œuvre intégrale : </a:t>
                      </a:r>
                      <a:r>
                        <a:rPr lang="fr-FR" sz="1000" b="0" i="1" kern="1200" smtClean="0">
                          <a:ln>
                            <a:noFill/>
                          </a:ln>
                          <a:solidFill>
                            <a:schemeClr val="tx2">
                              <a:lumMod val="75000"/>
                            </a:schemeClr>
                          </a:solidFill>
                          <a:latin typeface="Papyrus" panose="03070502060502030205" pitchFamily="66" charset="0"/>
                          <a:ea typeface="+mn-ea"/>
                          <a:cs typeface="+mn-cs"/>
                        </a:rPr>
                        <a:t>Les Fleurs du mal</a:t>
                      </a:r>
                      <a:r>
                        <a:rPr lang="fr-FR" sz="1000" b="0" kern="1200" smtClean="0">
                          <a:ln>
                            <a:noFill/>
                          </a:ln>
                          <a:solidFill>
                            <a:schemeClr val="tx2">
                              <a:lumMod val="75000"/>
                            </a:schemeClr>
                          </a:solidFill>
                          <a:latin typeface="Papyrus" panose="03070502060502030205" pitchFamily="66" charset="0"/>
                          <a:ea typeface="+mn-ea"/>
                          <a:cs typeface="+mn-cs"/>
                        </a:rPr>
                        <a:t>, Charles Baudelaire</a:t>
                      </a:r>
                      <a:endParaRPr lang="fr-FR" sz="100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l"/>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3520475"/>
                  </a:ext>
                </a:extLst>
              </a:tr>
              <a:tr h="189587">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000" b="1" kern="1200" smtClean="0">
                          <a:ln>
                            <a:noFill/>
                          </a:ln>
                          <a:solidFill>
                            <a:schemeClr val="tx1"/>
                          </a:solidFill>
                          <a:latin typeface="+mn-lt"/>
                          <a:ea typeface="+mn-ea"/>
                          <a:cs typeface="+mn-cs"/>
                        </a:rPr>
                        <a:t>Parcours associé : </a:t>
                      </a:r>
                      <a:r>
                        <a:rPr lang="fr-FR" sz="1000" b="0" i="0" smtClean="0">
                          <a:solidFill>
                            <a:schemeClr val="tx2">
                              <a:lumMod val="75000"/>
                            </a:schemeClr>
                          </a:solidFill>
                          <a:latin typeface="Papyrus" panose="03070502060502030205" pitchFamily="66" charset="0"/>
                        </a:rPr>
                        <a:t>Alchimie poétique : la boue et l’or</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l"/>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0757355"/>
                  </a:ext>
                </a:extLst>
              </a:tr>
              <a:tr h="189587">
                <a:tc>
                  <a:txBody>
                    <a:bodyPr/>
                    <a:lstStyle/>
                    <a:p>
                      <a:pPr algn="ctr"/>
                      <a:r>
                        <a:rPr lang="fr-FR" sz="1000" b="1" smtClean="0">
                          <a:ln>
                            <a:noFill/>
                          </a:ln>
                          <a:solidFill>
                            <a:schemeClr val="tx1"/>
                          </a:solidFill>
                        </a:rPr>
                        <a:t>Textes de l’œuvre</a:t>
                      </a:r>
                      <a:r>
                        <a:rPr lang="fr-FR" sz="1000" b="1" baseline="0" smtClean="0">
                          <a:ln>
                            <a:noFill/>
                          </a:ln>
                          <a:solidFill>
                            <a:schemeClr val="tx1"/>
                          </a:solidFill>
                        </a:rPr>
                        <a:t> intégrale</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fr-FR" sz="1000" b="1" smtClean="0">
                          <a:ln>
                            <a:noFill/>
                          </a:ln>
                          <a:solidFill>
                            <a:schemeClr val="tx1"/>
                          </a:solidFill>
                        </a:rPr>
                        <a:t>Textes du parcours associé</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832840957"/>
                  </a:ext>
                </a:extLst>
              </a:tr>
              <a:tr h="189587">
                <a:tc>
                  <a:txBody>
                    <a:bodyPr/>
                    <a:lstStyle/>
                    <a:p>
                      <a:r>
                        <a:rPr lang="fr-FR" sz="1100" smtClean="0">
                          <a:solidFill>
                            <a:schemeClr val="tx2">
                              <a:lumMod val="75000"/>
                            </a:schemeClr>
                          </a:solidFill>
                          <a:latin typeface="Papyrus" panose="03070502060502030205" pitchFamily="66" charset="0"/>
                        </a:rPr>
                        <a:t>1.</a:t>
                      </a:r>
                      <a:r>
                        <a:rPr lang="fr-FR" sz="1100" baseline="0" smtClean="0">
                          <a:solidFill>
                            <a:schemeClr val="tx2">
                              <a:lumMod val="75000"/>
                            </a:schemeClr>
                          </a:solidFill>
                          <a:latin typeface="Papyrus" panose="03070502060502030205" pitchFamily="66" charset="0"/>
                        </a:rPr>
                        <a:t> </a:t>
                      </a:r>
                      <a:r>
                        <a:rPr lang="fr-FR" sz="1100" smtClean="0">
                          <a:solidFill>
                            <a:schemeClr val="tx2">
                              <a:lumMod val="75000"/>
                            </a:schemeClr>
                          </a:solidFill>
                          <a:latin typeface="Papyrus" panose="03070502060502030205" pitchFamily="66" charset="0"/>
                        </a:rPr>
                        <a:t>L'Albatros</a:t>
                      </a:r>
                      <a:endParaRPr lang="fr-FR" sz="1100" dirty="0" smtClean="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fr-FR" sz="1050" b="0" smtClean="0">
                          <a:ln>
                            <a:noFill/>
                          </a:ln>
                          <a:solidFill>
                            <a:schemeClr val="tx2">
                              <a:lumMod val="75000"/>
                            </a:schemeClr>
                          </a:solidFill>
                          <a:latin typeface="Papyrus" panose="03070502060502030205" pitchFamily="66" charset="0"/>
                        </a:rPr>
                        <a:t>L’Albatros</a:t>
                      </a:r>
                      <a:endParaRPr lang="fr-FR" sz="1050" b="0">
                        <a:ln>
                          <a:noFill/>
                        </a:ln>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9619062"/>
                  </a:ext>
                </a:extLst>
              </a:tr>
              <a:tr h="1895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2. L'Ennemi</a:t>
                      </a:r>
                      <a:endParaRPr lang="fr-FR" sz="1100" dirty="0" smtClean="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fr-FR" sz="1050" b="0" smtClean="0">
                          <a:ln>
                            <a:noFill/>
                          </a:ln>
                          <a:solidFill>
                            <a:schemeClr val="tx2">
                              <a:lumMod val="75000"/>
                            </a:schemeClr>
                          </a:solidFill>
                          <a:latin typeface="Papyrus" panose="03070502060502030205" pitchFamily="66" charset="0"/>
                        </a:rPr>
                        <a:t>L’Ennemi</a:t>
                      </a:r>
                      <a:endParaRPr lang="fr-FR" sz="1050" b="0">
                        <a:ln>
                          <a:noFill/>
                        </a:ln>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9747599"/>
                  </a:ext>
                </a:extLst>
              </a:tr>
              <a:tr h="1895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3. A </a:t>
                      </a:r>
                      <a:r>
                        <a:rPr lang="fr-FR" sz="1100" dirty="0" smtClean="0">
                          <a:solidFill>
                            <a:schemeClr val="tx2">
                              <a:lumMod val="75000"/>
                            </a:schemeClr>
                          </a:solidFill>
                          <a:latin typeface="Papyrus" panose="03070502060502030205" pitchFamily="66" charset="0"/>
                        </a:rPr>
                        <a:t>une passante</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fr-FR" sz="1050" b="0">
                        <a:ln>
                          <a:noFill/>
                        </a:ln>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8467493"/>
                  </a:ext>
                </a:extLst>
              </a:tr>
              <a:tr h="18958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4. Le </a:t>
                      </a:r>
                      <a:r>
                        <a:rPr lang="fr-FR" sz="1100" dirty="0" smtClean="0">
                          <a:solidFill>
                            <a:schemeClr val="tx2">
                              <a:lumMod val="75000"/>
                            </a:schemeClr>
                          </a:solidFill>
                          <a:latin typeface="Papyrus" panose="03070502060502030205" pitchFamily="66" charset="0"/>
                        </a:rPr>
                        <a:t>Serpent qui danse</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r>
                        <a:rPr lang="fr-FR" sz="1050" b="0" smtClean="0">
                          <a:ln>
                            <a:noFill/>
                          </a:ln>
                          <a:solidFill>
                            <a:schemeClr val="tx2">
                              <a:lumMod val="75000"/>
                            </a:schemeClr>
                          </a:solidFill>
                          <a:latin typeface="Papyrus" panose="03070502060502030205" pitchFamily="66" charset="0"/>
                        </a:rPr>
                        <a:t>Le Serpent qui danse</a:t>
                      </a:r>
                      <a:endParaRPr lang="fr-FR" sz="1050" b="0">
                        <a:ln>
                          <a:noFill/>
                        </a:ln>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8749338"/>
                  </a:ext>
                </a:extLst>
              </a:tr>
              <a:tr h="189587">
                <a:tc>
                  <a:txBody>
                    <a:bodyPr/>
                    <a:lstStyle/>
                    <a:p>
                      <a:r>
                        <a:rPr lang="fr-FR" sz="1100" smtClean="0">
                          <a:solidFill>
                            <a:schemeClr val="tx2">
                              <a:lumMod val="75000"/>
                            </a:schemeClr>
                          </a:solidFill>
                          <a:latin typeface="Papyrus" panose="03070502060502030205" pitchFamily="66" charset="0"/>
                        </a:rPr>
                        <a:t>5. Invitation </a:t>
                      </a:r>
                      <a:r>
                        <a:rPr lang="fr-FR" sz="1100" dirty="0" smtClean="0">
                          <a:solidFill>
                            <a:schemeClr val="tx2">
                              <a:lumMod val="75000"/>
                            </a:schemeClr>
                          </a:solidFill>
                          <a:latin typeface="Papyrus" panose="03070502060502030205" pitchFamily="66" charset="0"/>
                        </a:rPr>
                        <a:t>au voyage</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fr-FR" sz="1050" b="0">
                        <a:ln>
                          <a:noFill/>
                        </a:ln>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2917052"/>
                  </a:ext>
                </a:extLst>
              </a:tr>
              <a:tr h="189587">
                <a:tc gridSpan="2">
                  <a:txBody>
                    <a:bodyPr/>
                    <a:lstStyle/>
                    <a:p>
                      <a:pPr algn="ctr"/>
                      <a:r>
                        <a:rPr lang="fr-FR" sz="1050" b="1" smtClean="0">
                          <a:ln>
                            <a:noFill/>
                          </a:ln>
                          <a:solidFill>
                            <a:schemeClr val="tx1"/>
                          </a:solidFill>
                        </a:rPr>
                        <a:t>Lecture(s) cursive(s)</a:t>
                      </a:r>
                      <a:endParaRPr lang="fr-FR" sz="105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754289"/>
                  </a:ext>
                </a:extLst>
              </a:tr>
              <a:tr h="189587">
                <a:tc>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2455282"/>
                  </a:ext>
                </a:extLst>
              </a:tr>
              <a:tr h="189587">
                <a:tc gridSpan="2">
                  <a:txBody>
                    <a:bodyPr/>
                    <a:lstStyle/>
                    <a:p>
                      <a:pPr algn="ctr"/>
                      <a:r>
                        <a:rPr lang="fr-FR" sz="1000" b="1" smtClean="0">
                          <a:ln>
                            <a:noFill/>
                          </a:ln>
                          <a:solidFill>
                            <a:schemeClr val="tx1"/>
                          </a:solidFill>
                        </a:rPr>
                        <a:t>Groupement de </a:t>
                      </a:r>
                      <a:r>
                        <a:rPr lang="fr-FR" sz="1000" b="1" smtClean="0">
                          <a:ln>
                            <a:noFill/>
                          </a:ln>
                          <a:solidFill>
                            <a:schemeClr val="tx1"/>
                          </a:solidFill>
                        </a:rPr>
                        <a:t>textes </a:t>
                      </a:r>
                      <a:r>
                        <a:rPr lang="fr-FR" sz="1000" b="1" smtClean="0">
                          <a:ln>
                            <a:noFill/>
                          </a:ln>
                          <a:solidFill>
                            <a:schemeClr val="tx1"/>
                          </a:solidFill>
                        </a:rPr>
                        <a:t>complémentaires et/ou prolongement artistique et culturel (Éventuellement)</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7851432"/>
                  </a:ext>
                </a:extLst>
              </a:tr>
              <a:tr h="286464">
                <a:tc gridSpan="2">
                  <a:txBody>
                    <a:bodyPr/>
                    <a:lstStyle/>
                    <a:p>
                      <a:pPr marL="0" algn="l" defTabSz="914400" rtl="0" eaLnBrk="1" latinLnBrk="0" hangingPunct="1"/>
                      <a:r>
                        <a:rPr lang="fr-FR" sz="1050" b="1" kern="1200" smtClean="0">
                          <a:solidFill>
                            <a:schemeClr val="tx2">
                              <a:lumMod val="75000"/>
                            </a:schemeClr>
                          </a:solidFill>
                          <a:latin typeface="Papyrus" panose="03070502060502030205" pitchFamily="66" charset="0"/>
                          <a:ea typeface="+mn-ea"/>
                          <a:cs typeface="+mn-cs"/>
                        </a:rPr>
                        <a:t>Arthur Rimbaud</a:t>
                      </a:r>
                      <a:r>
                        <a:rPr lang="fr-FR" sz="1050" kern="1200" smtClean="0">
                          <a:solidFill>
                            <a:schemeClr val="tx2">
                              <a:lumMod val="75000"/>
                            </a:schemeClr>
                          </a:solidFill>
                          <a:latin typeface="Papyrus" panose="03070502060502030205" pitchFamily="66" charset="0"/>
                          <a:ea typeface="+mn-ea"/>
                          <a:cs typeface="+mn-cs"/>
                        </a:rPr>
                        <a:t>, quatre sonnets : </a:t>
                      </a:r>
                      <a:r>
                        <a:rPr lang="fr-FR" sz="1050" i="1" kern="1200" smtClean="0">
                          <a:solidFill>
                            <a:schemeClr val="tx2">
                              <a:lumMod val="75000"/>
                            </a:schemeClr>
                          </a:solidFill>
                          <a:latin typeface="Papyrus" panose="03070502060502030205" pitchFamily="66" charset="0"/>
                          <a:ea typeface="+mn-ea"/>
                          <a:cs typeface="+mn-cs"/>
                        </a:rPr>
                        <a:t>Le Dormeur du val, Le Mal, Ma Bohême, Le Buffet</a:t>
                      </a:r>
                      <a:endParaRPr lang="fr-FR" sz="1050" i="1" kern="1200">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0462462"/>
                  </a:ext>
                </a:extLst>
              </a:tr>
            </a:tbl>
          </a:graphicData>
        </a:graphic>
      </p:graphicFrame>
      <p:sp>
        <p:nvSpPr>
          <p:cNvPr id="12" name="ZoneTexte 11"/>
          <p:cNvSpPr txBox="1"/>
          <p:nvPr/>
        </p:nvSpPr>
        <p:spPr>
          <a:xfrm>
            <a:off x="764704" y="4592960"/>
            <a:ext cx="5328592" cy="415498"/>
          </a:xfrm>
          <a:prstGeom prst="rect">
            <a:avLst/>
          </a:prstGeom>
          <a:noFill/>
        </p:spPr>
        <p:txBody>
          <a:bodyPr wrap="square" rtlCol="0">
            <a:spAutoFit/>
          </a:bodyPr>
          <a:lstStyle/>
          <a:p>
            <a:r>
              <a:rPr lang="fr-FR" sz="1050" smtClean="0">
                <a:solidFill>
                  <a:schemeClr val="tx2">
                    <a:lumMod val="75000"/>
                  </a:schemeClr>
                </a:solidFill>
                <a:latin typeface="Papyrus" panose="03070502060502030205" pitchFamily="66" charset="0"/>
              </a:rPr>
              <a:t>Les lacunes en grammaire étaient importantes pour toute la classe. De ce fait, elles ont été plus ou moins comblées. Seules les bases de l’analyse logique ont pu être abordées. </a:t>
            </a:r>
            <a:endParaRPr lang="fr-FR" sz="1050">
              <a:solidFill>
                <a:schemeClr val="tx2">
                  <a:lumMod val="75000"/>
                </a:schemeClr>
              </a:solidFill>
              <a:latin typeface="Papyrus" panose="03070502060502030205" pitchFamily="66" charset="0"/>
            </a:endParaRPr>
          </a:p>
        </p:txBody>
      </p:sp>
      <p:sp>
        <p:nvSpPr>
          <p:cNvPr id="13" name="ZoneTexte 12"/>
          <p:cNvSpPr txBox="1"/>
          <p:nvPr/>
        </p:nvSpPr>
        <p:spPr>
          <a:xfrm>
            <a:off x="764705" y="5432956"/>
            <a:ext cx="5328592" cy="600164"/>
          </a:xfrm>
          <a:prstGeom prst="rect">
            <a:avLst/>
          </a:prstGeom>
          <a:noFill/>
        </p:spPr>
        <p:txBody>
          <a:bodyPr wrap="square" rtlCol="0">
            <a:spAutoFit/>
          </a:bodyPr>
          <a:lstStyle/>
          <a:p>
            <a:pPr algn="just"/>
            <a:r>
              <a:rPr lang="fr-FR" sz="1100" dirty="0" smtClean="0">
                <a:solidFill>
                  <a:srgbClr val="FF0000"/>
                </a:solidFill>
                <a:latin typeface="Papyrus" panose="03070502060502030205" pitchFamily="66" charset="0"/>
              </a:rPr>
              <a:t>Pour </a:t>
            </a:r>
            <a:r>
              <a:rPr lang="fr-FR" sz="1100" smtClean="0">
                <a:solidFill>
                  <a:srgbClr val="FF0000"/>
                </a:solidFill>
                <a:latin typeface="Papyrus" panose="03070502060502030205" pitchFamily="66" charset="0"/>
              </a:rPr>
              <a:t>chacune des </a:t>
            </a:r>
            <a:r>
              <a:rPr lang="fr-FR" sz="1100" b="1" smtClean="0">
                <a:solidFill>
                  <a:srgbClr val="FF0000"/>
                </a:solidFill>
                <a:latin typeface="Papyrus" panose="03070502060502030205" pitchFamily="66" charset="0"/>
              </a:rPr>
              <a:t>quatre</a:t>
            </a:r>
            <a:r>
              <a:rPr lang="fr-FR" sz="1100" smtClean="0">
                <a:solidFill>
                  <a:srgbClr val="FF0000"/>
                </a:solidFill>
                <a:latin typeface="Papyrus" panose="03070502060502030205" pitchFamily="66" charset="0"/>
              </a:rPr>
              <a:t> </a:t>
            </a:r>
            <a:r>
              <a:rPr lang="fr-FR" sz="1100" b="1" smtClean="0">
                <a:solidFill>
                  <a:srgbClr val="FF0000"/>
                </a:solidFill>
                <a:latin typeface="Papyrus" panose="03070502060502030205" pitchFamily="66" charset="0"/>
              </a:rPr>
              <a:t>œuvres intégrales</a:t>
            </a:r>
            <a:r>
              <a:rPr lang="fr-FR" sz="1100" smtClean="0">
                <a:solidFill>
                  <a:srgbClr val="FF0000"/>
                </a:solidFill>
                <a:latin typeface="Papyrus" panose="03070502060502030205" pitchFamily="66" charset="0"/>
              </a:rPr>
              <a:t>, l’élève peut enlever </a:t>
            </a:r>
            <a:r>
              <a:rPr lang="fr-FR" sz="1100" b="1" dirty="0" smtClean="0">
                <a:solidFill>
                  <a:srgbClr val="FF0000"/>
                </a:solidFill>
                <a:latin typeface="Papyrus" panose="03070502060502030205" pitchFamily="66" charset="0"/>
              </a:rPr>
              <a:t>deux</a:t>
            </a:r>
            <a:r>
              <a:rPr lang="fr-FR" sz="1100" dirty="0" smtClean="0">
                <a:solidFill>
                  <a:srgbClr val="FF0000"/>
                </a:solidFill>
                <a:latin typeface="Papyrus" panose="03070502060502030205" pitchFamily="66" charset="0"/>
              </a:rPr>
              <a:t> textes au choix. Il lui restera donc au moins </a:t>
            </a:r>
            <a:r>
              <a:rPr lang="fr-FR" sz="1100" b="1" dirty="0" smtClean="0">
                <a:solidFill>
                  <a:srgbClr val="FF0000"/>
                </a:solidFill>
                <a:latin typeface="Papyrus" panose="03070502060502030205" pitchFamily="66" charset="0"/>
              </a:rPr>
              <a:t>trois</a:t>
            </a:r>
            <a:r>
              <a:rPr lang="fr-FR" sz="1100" dirty="0" smtClean="0">
                <a:solidFill>
                  <a:srgbClr val="FF0000"/>
                </a:solidFill>
                <a:latin typeface="Papyrus" panose="03070502060502030205" pitchFamily="66" charset="0"/>
              </a:rPr>
              <a:t> textes </a:t>
            </a:r>
            <a:r>
              <a:rPr lang="fr-FR" sz="1100" b="1" smtClean="0">
                <a:solidFill>
                  <a:srgbClr val="FF0000"/>
                </a:solidFill>
                <a:latin typeface="Papyrus" panose="03070502060502030205" pitchFamily="66" charset="0"/>
              </a:rPr>
              <a:t>par œuvre</a:t>
            </a:r>
            <a:r>
              <a:rPr lang="fr-FR" sz="1100" smtClean="0">
                <a:solidFill>
                  <a:srgbClr val="FF0000"/>
                </a:solidFill>
                <a:latin typeface="Papyrus" panose="03070502060502030205" pitchFamily="66" charset="0"/>
              </a:rPr>
              <a:t>, soit </a:t>
            </a:r>
            <a:r>
              <a:rPr lang="fr-FR" sz="1100" b="1" smtClean="0">
                <a:solidFill>
                  <a:srgbClr val="FF0000"/>
                </a:solidFill>
                <a:latin typeface="Papyrus" panose="03070502060502030205" pitchFamily="66" charset="0"/>
              </a:rPr>
              <a:t>douze</a:t>
            </a:r>
            <a:r>
              <a:rPr lang="fr-FR" sz="1100" smtClean="0">
                <a:solidFill>
                  <a:srgbClr val="FF0000"/>
                </a:solidFill>
                <a:latin typeface="Papyrus" panose="03070502060502030205" pitchFamily="66" charset="0"/>
              </a:rPr>
              <a:t> </a:t>
            </a:r>
            <a:r>
              <a:rPr lang="fr-FR" sz="1100" dirty="0" smtClean="0">
                <a:solidFill>
                  <a:srgbClr val="FF0000"/>
                </a:solidFill>
                <a:latin typeface="Papyrus" panose="03070502060502030205" pitchFamily="66" charset="0"/>
              </a:rPr>
              <a:t>textes, sur lesquels il pourra être interrogé.</a:t>
            </a:r>
            <a:endParaRPr lang="fr-FR" sz="1100" dirty="0">
              <a:solidFill>
                <a:srgbClr val="FF0000"/>
              </a:solidFill>
              <a:latin typeface="Papyrus" panose="03070502060502030205" pitchFamily="66" charset="0"/>
            </a:endParaRPr>
          </a:p>
        </p:txBody>
      </p:sp>
    </p:spTree>
    <p:extLst>
      <p:ext uri="{BB962C8B-B14F-4D97-AF65-F5344CB8AC3E}">
        <p14:creationId xmlns:p14="http://schemas.microsoft.com/office/powerpoint/2010/main" val="2679400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668" y="789880"/>
            <a:ext cx="6048672" cy="8771632"/>
          </a:xfrm>
          <a:prstGeom prst="rect">
            <a:avLst/>
          </a:prstGeom>
        </p:spPr>
        <p:txBody>
          <a:bodyPr wrap="square">
            <a:spAutoFit/>
          </a:bodyPr>
          <a:lstStyle/>
          <a:p>
            <a:r>
              <a:rPr lang="fr-FR" sz="1200" b="1" dirty="0"/>
              <a:t>Angélique</a:t>
            </a:r>
            <a:r>
              <a:rPr lang="fr-FR" sz="1200" dirty="0"/>
              <a:t> : Cléante, neveu de monsieur </a:t>
            </a:r>
            <a:r>
              <a:rPr lang="fr-FR" sz="1200" dirty="0" err="1"/>
              <a:t>Purgon</a:t>
            </a:r>
            <a:r>
              <a:rPr lang="fr-FR" sz="1200" dirty="0"/>
              <a:t> ?</a:t>
            </a:r>
          </a:p>
          <a:p>
            <a:r>
              <a:rPr lang="fr-FR" sz="1200" b="1" dirty="0"/>
              <a:t>Argan</a:t>
            </a:r>
            <a:r>
              <a:rPr lang="fr-FR" sz="1200" dirty="0"/>
              <a:t> : Quel Cléante ? Nous parlons de celui pour qui l’on t’a demandée en mariage.</a:t>
            </a:r>
          </a:p>
          <a:p>
            <a:r>
              <a:rPr lang="fr-FR" sz="1200" b="1" dirty="0"/>
              <a:t>Angélique</a:t>
            </a:r>
            <a:r>
              <a:rPr lang="fr-FR" sz="1200" dirty="0"/>
              <a:t> : Hé ! oui.</a:t>
            </a:r>
          </a:p>
          <a:p>
            <a:r>
              <a:rPr lang="fr-FR" sz="1200" b="1" dirty="0" smtClean="0"/>
              <a:t>Argan</a:t>
            </a:r>
            <a:r>
              <a:rPr lang="fr-FR" sz="1200" dirty="0" smtClean="0"/>
              <a:t> : Hé bien ! c’est le neveu de monsieur Purgon, qui est le fils de son beau-frère le médecin, monsieur Diafoirus ; et ce fils s’appelle Thomas Diafoirus, et non pas Cléante ; et nous avons conclu ce mariage-là ce matin, monsieur Purgon, monsieur Fleurant, et moi ; et demain, ce gendre prétendu doit m’être amené par son père. Qu’est-ce ? Vous voilà tout ébaubie !</a:t>
            </a:r>
          </a:p>
          <a:p>
            <a:r>
              <a:rPr lang="fr-FR" sz="1200" b="1" dirty="0"/>
              <a:t>Angélique</a:t>
            </a:r>
            <a:r>
              <a:rPr lang="fr-FR" sz="1200" dirty="0" smtClean="0"/>
              <a:t> : C’est, mon père, que je connais que vous avez parlé d’une personne, et que j’ai entendu une autre.</a:t>
            </a:r>
          </a:p>
          <a:p>
            <a:r>
              <a:rPr lang="fr-FR" sz="1200" b="1" dirty="0"/>
              <a:t>Toinette</a:t>
            </a:r>
            <a:r>
              <a:rPr lang="fr-FR" sz="1200" dirty="0" smtClean="0"/>
              <a:t> : Quoi ! monsieur, vous auriez fait ce dessein burlesque ? Et, avec tout le bien que vous avez, vous voudriez marier votre fille avec un médecin ?</a:t>
            </a:r>
          </a:p>
          <a:p>
            <a:r>
              <a:rPr lang="fr-FR" sz="1200" b="1" dirty="0"/>
              <a:t>Argan</a:t>
            </a:r>
            <a:r>
              <a:rPr lang="fr-FR" sz="1200" dirty="0" smtClean="0"/>
              <a:t> : Oui. De quoi te mêles-tu, coquine, impudente que tu es ?</a:t>
            </a:r>
          </a:p>
          <a:p>
            <a:r>
              <a:rPr lang="fr-FR" sz="1200" b="1" dirty="0"/>
              <a:t>Toinette</a:t>
            </a:r>
            <a:r>
              <a:rPr lang="fr-FR" sz="1200" dirty="0" smtClean="0"/>
              <a:t> : Mon Dieu ! tout doux. Vous allez d’abord aux invectives. Est-ce que nous ne pouvons pas raisonner ensemble sans nous emporter ? Là, parlons de sang-froid. Quelle est votre raison, s’il vous plaît, pour un tel mariage ?</a:t>
            </a:r>
          </a:p>
          <a:p>
            <a:r>
              <a:rPr lang="fr-FR" sz="1200" b="1" dirty="0"/>
              <a:t>Argan</a:t>
            </a:r>
            <a:r>
              <a:rPr lang="fr-FR" sz="1200" dirty="0" smtClean="0"/>
              <a:t> : Ma raison est que, me voyant infirme et malade comme je le suis, je veux me faire un gendre et des alliés médecins, afin de m’appuyer de bons secours contre ma maladie, d’avoir dans ma famille les sources des remèdes qui me sont nécessaires, et d’être à même des consultations et des ordonnances.</a:t>
            </a:r>
          </a:p>
          <a:p>
            <a:r>
              <a:rPr lang="fr-FR" sz="1200" b="1" dirty="0"/>
              <a:t>Toinette</a:t>
            </a:r>
            <a:r>
              <a:rPr lang="fr-FR" sz="1200" dirty="0" smtClean="0"/>
              <a:t> : Hé bien ! voilà dire une raison, et il y a du plaisir à se répondre doucement les uns aux autres. Mais, monsieur, mettez la main à la conscience ; est-ce que vous êtes malade ?</a:t>
            </a:r>
          </a:p>
          <a:p>
            <a:r>
              <a:rPr lang="fr-FR" sz="1200" b="1" dirty="0"/>
              <a:t>Argan</a:t>
            </a:r>
            <a:r>
              <a:rPr lang="fr-FR" sz="1200" dirty="0" smtClean="0"/>
              <a:t> : Comment, coquine ! si je suis malade ! Si je suis malade, impudente !</a:t>
            </a:r>
          </a:p>
          <a:p>
            <a:r>
              <a:rPr lang="fr-FR" sz="1200" b="1" dirty="0"/>
              <a:t>Toinette</a:t>
            </a:r>
            <a:r>
              <a:rPr lang="fr-FR" sz="1200" dirty="0" smtClean="0"/>
              <a:t> : Hé bien ! oui, monsieur, vous êtes malade ; n’ayons point de querelle là-dessus. Oui, vous êtes fort malade, j’en demeure d’accord, et plus malade que vous ne pensez : voilà qui est fait. Mais votre fille doit épouser un mari pour elle ; et, n’étant point malade, il n’est pas nécessaire de lui donner un médecin.</a:t>
            </a:r>
          </a:p>
          <a:p>
            <a:r>
              <a:rPr lang="fr-FR" sz="1200" b="1" dirty="0"/>
              <a:t>Argan</a:t>
            </a:r>
            <a:r>
              <a:rPr lang="fr-FR" sz="1200" dirty="0" smtClean="0"/>
              <a:t> : C’est pour moi que je lui donne ce médecin ; et une fille de bon naturel doit être ravie d’épouser ce qui est utile à la santé de son père.</a:t>
            </a:r>
          </a:p>
          <a:p>
            <a:r>
              <a:rPr lang="fr-FR" sz="1200" b="1" dirty="0"/>
              <a:t>Toinette</a:t>
            </a:r>
            <a:r>
              <a:rPr lang="fr-FR" sz="1200" dirty="0" smtClean="0"/>
              <a:t> : Ma foi, monsieur, voulez-vous qu’en amie je vous donne un conseil ?</a:t>
            </a:r>
          </a:p>
          <a:p>
            <a:r>
              <a:rPr lang="fr-FR" sz="1200" b="1" dirty="0"/>
              <a:t>Argan</a:t>
            </a:r>
            <a:r>
              <a:rPr lang="fr-FR" sz="1200" dirty="0" smtClean="0"/>
              <a:t> : Quel est-il, ce conseil ?</a:t>
            </a:r>
          </a:p>
          <a:p>
            <a:r>
              <a:rPr lang="fr-FR" sz="1200" b="1" dirty="0"/>
              <a:t>Toinette</a:t>
            </a:r>
            <a:r>
              <a:rPr lang="fr-FR" sz="1200" dirty="0" smtClean="0"/>
              <a:t> : De ne point songer à ce mariage-là.</a:t>
            </a:r>
          </a:p>
          <a:p>
            <a:r>
              <a:rPr lang="fr-FR" sz="1200" b="1" dirty="0"/>
              <a:t>Argan</a:t>
            </a:r>
            <a:r>
              <a:rPr lang="fr-FR" sz="1200" dirty="0" smtClean="0"/>
              <a:t> : Et la raison ?</a:t>
            </a:r>
          </a:p>
          <a:p>
            <a:r>
              <a:rPr lang="fr-FR" sz="1200" b="1" dirty="0"/>
              <a:t>Toinette</a:t>
            </a:r>
            <a:r>
              <a:rPr lang="fr-FR" sz="1200" dirty="0" smtClean="0"/>
              <a:t> : La raison, c’est que votre fille n’y consentira point.</a:t>
            </a:r>
          </a:p>
          <a:p>
            <a:r>
              <a:rPr lang="fr-FR" sz="1200" b="1" dirty="0"/>
              <a:t>Argan</a:t>
            </a:r>
            <a:r>
              <a:rPr lang="fr-FR" sz="1200" dirty="0" smtClean="0"/>
              <a:t> : Elle n’y consentira point ?</a:t>
            </a:r>
          </a:p>
          <a:p>
            <a:r>
              <a:rPr lang="fr-FR" sz="1200" b="1" dirty="0" smtClean="0"/>
              <a:t>Toinette</a:t>
            </a:r>
            <a:r>
              <a:rPr lang="fr-FR" sz="1200" dirty="0" smtClean="0"/>
              <a:t> : Non.</a:t>
            </a:r>
          </a:p>
          <a:p>
            <a:r>
              <a:rPr lang="fr-FR" sz="1200" b="1" dirty="0"/>
              <a:t>Argan</a:t>
            </a:r>
            <a:r>
              <a:rPr lang="fr-FR" sz="1200" dirty="0" smtClean="0"/>
              <a:t> : Ma fille ?</a:t>
            </a:r>
          </a:p>
          <a:p>
            <a:r>
              <a:rPr lang="fr-FR" sz="1200" b="1" dirty="0"/>
              <a:t>Toinette</a:t>
            </a:r>
            <a:r>
              <a:rPr lang="fr-FR" sz="1200" dirty="0" smtClean="0"/>
              <a:t> Votre fille. Elle vous dira qu’elle n’a que faire de monsieur Diafoirus, de son fils Thomas Diafoirus, ni de tous les Diafoirus du monde.</a:t>
            </a:r>
          </a:p>
          <a:p>
            <a:r>
              <a:rPr lang="fr-FR" sz="1200" b="1" dirty="0"/>
              <a:t>Argan</a:t>
            </a:r>
            <a:r>
              <a:rPr lang="fr-FR" sz="1200" dirty="0" smtClean="0"/>
              <a:t> : J’en ai affaire, moi, outre que le parti est plus avantageux qu’on ne pense. Monsieur Diafoirus n’a que ce fils-là pour tout héritier ; et, de plus, monsieur Purgon, qui n’a ni femme ni enfants, lui donne tout son bien en faveur de ce mariage ; et monsieur Purgon est un homme qui a huit mille bonnes livres de rente.</a:t>
            </a:r>
          </a:p>
          <a:p>
            <a:r>
              <a:rPr lang="fr-FR" sz="1200" b="1" dirty="0"/>
              <a:t>Toinette</a:t>
            </a:r>
            <a:r>
              <a:rPr lang="fr-FR" sz="1200" dirty="0" smtClean="0"/>
              <a:t> : Il faut qu’il ait tué bien des gens, pour s’être fait si riche.</a:t>
            </a:r>
          </a:p>
          <a:p>
            <a:r>
              <a:rPr lang="fr-FR" sz="1200" b="1" dirty="0"/>
              <a:t>Argan</a:t>
            </a:r>
            <a:r>
              <a:rPr lang="fr-FR" sz="1200" dirty="0" smtClean="0"/>
              <a:t> : Huit mille livres de rente sont quelque chose, sans compter le bien du père.</a:t>
            </a:r>
          </a:p>
          <a:p>
            <a:r>
              <a:rPr lang="fr-FR" sz="1200" b="1" smtClean="0"/>
              <a:t>Toinette</a:t>
            </a:r>
            <a:r>
              <a:rPr lang="fr-FR" sz="1200" smtClean="0"/>
              <a:t> : Monsieur</a:t>
            </a:r>
            <a:r>
              <a:rPr lang="fr-FR" sz="1200" dirty="0" smtClean="0"/>
              <a:t>, tout cela est bel et bon ; mais j’en reviens toujours là : je vous conseille, entre nous, de lui choisir un autre mari ; et elle n’est point faite pour être madame Diafoirus.</a:t>
            </a:r>
          </a:p>
        </p:txBody>
      </p:sp>
      <p:sp>
        <p:nvSpPr>
          <p:cNvPr id="6" name="Titre 4"/>
          <p:cNvSpPr txBox="1">
            <a:spLocks/>
          </p:cNvSpPr>
          <p:nvPr/>
        </p:nvSpPr>
        <p:spPr>
          <a:xfrm>
            <a:off x="260648" y="225283"/>
            <a:ext cx="6408712" cy="55125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a:t>1. Le </a:t>
            </a:r>
            <a:r>
              <a:rPr lang="fr-FR" sz="2000" i="1" dirty="0" smtClean="0"/>
              <a:t>Malade Imaginaire </a:t>
            </a:r>
            <a:r>
              <a:rPr lang="fr-FR" sz="2000" b="1" dirty="0" smtClean="0"/>
              <a:t>- Acte I  - scène 5 </a:t>
            </a:r>
            <a:r>
              <a:rPr lang="fr-FR" sz="2000" b="1" smtClean="0"/>
              <a:t>– </a:t>
            </a:r>
            <a:r>
              <a:rPr lang="fr-FR" sz="1200" b="1" smtClean="0"/>
              <a:t>(page 2/4)</a:t>
            </a:r>
            <a:endParaRPr lang="fr-FR" sz="1200" b="1" dirty="0"/>
          </a:p>
        </p:txBody>
      </p:sp>
    </p:spTree>
    <p:extLst>
      <p:ext uri="{BB962C8B-B14F-4D97-AF65-F5344CB8AC3E}">
        <p14:creationId xmlns:p14="http://schemas.microsoft.com/office/powerpoint/2010/main" val="894414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668" y="920552"/>
            <a:ext cx="6048672" cy="8586966"/>
          </a:xfrm>
          <a:prstGeom prst="rect">
            <a:avLst/>
          </a:prstGeom>
        </p:spPr>
        <p:txBody>
          <a:bodyPr wrap="square">
            <a:spAutoFit/>
          </a:bodyPr>
          <a:lstStyle/>
          <a:p>
            <a:r>
              <a:rPr lang="fr-FR" sz="1200" b="1" dirty="0" smtClean="0"/>
              <a:t>Argan</a:t>
            </a:r>
            <a:r>
              <a:rPr lang="fr-FR" sz="1200" dirty="0" smtClean="0"/>
              <a:t> : Et je veux, moi, que cela soit.</a:t>
            </a:r>
          </a:p>
          <a:p>
            <a:r>
              <a:rPr lang="fr-FR" sz="1200" b="1" smtClean="0"/>
              <a:t>Toinette</a:t>
            </a:r>
            <a:r>
              <a:rPr lang="fr-FR" sz="1200" smtClean="0"/>
              <a:t> : </a:t>
            </a:r>
            <a:r>
              <a:rPr lang="fr-FR" sz="1200" dirty="0" smtClean="0"/>
              <a:t>Hé, fi ! ne dites pas cela.</a:t>
            </a:r>
          </a:p>
          <a:p>
            <a:r>
              <a:rPr lang="fr-FR" sz="1200" b="1" dirty="0"/>
              <a:t>Argan</a:t>
            </a:r>
            <a:r>
              <a:rPr lang="fr-FR" sz="1200" dirty="0" smtClean="0"/>
              <a:t> : Comment ! que je ne dise pas cela ?</a:t>
            </a:r>
          </a:p>
          <a:p>
            <a:r>
              <a:rPr lang="fr-FR" sz="1200" b="1" dirty="0"/>
              <a:t>Toinette</a:t>
            </a:r>
            <a:r>
              <a:rPr lang="fr-FR" sz="1200" dirty="0" smtClean="0"/>
              <a:t> : Hé, non.</a:t>
            </a:r>
          </a:p>
          <a:p>
            <a:r>
              <a:rPr lang="fr-FR" sz="1200" b="1" dirty="0"/>
              <a:t>Argan</a:t>
            </a:r>
            <a:r>
              <a:rPr lang="fr-FR" sz="1200" dirty="0" smtClean="0"/>
              <a:t> : Et pourquoi ne le dirai-je pas ?</a:t>
            </a:r>
          </a:p>
          <a:p>
            <a:r>
              <a:rPr lang="fr-FR" sz="1200" b="1" dirty="0"/>
              <a:t>Toinette</a:t>
            </a:r>
            <a:r>
              <a:rPr lang="fr-FR" sz="1200" dirty="0" smtClean="0"/>
              <a:t> : On dira que vous ne songez pas à ce que vous dites.</a:t>
            </a:r>
          </a:p>
          <a:p>
            <a:r>
              <a:rPr lang="fr-FR" sz="1200" b="1" dirty="0"/>
              <a:t>Argan</a:t>
            </a:r>
            <a:r>
              <a:rPr lang="fr-FR" sz="1200" dirty="0"/>
              <a:t> : On dira ce qu’on voudra ; mais je vous dis que je veux qu’elle exécute la parole que j’ai donnée.</a:t>
            </a:r>
          </a:p>
          <a:p>
            <a:r>
              <a:rPr lang="fr-FR" sz="1200" b="1" dirty="0"/>
              <a:t>Toinette</a:t>
            </a:r>
            <a:r>
              <a:rPr lang="fr-FR" sz="1200" dirty="0"/>
              <a:t> : Non ; je suis sûre qu’elle ne le fera pas.</a:t>
            </a:r>
          </a:p>
          <a:p>
            <a:r>
              <a:rPr lang="fr-FR" sz="1200" b="1" dirty="0"/>
              <a:t>Argan</a:t>
            </a:r>
            <a:r>
              <a:rPr lang="fr-FR" sz="1200" dirty="0"/>
              <a:t> : Je l’y forcerai bien.</a:t>
            </a:r>
          </a:p>
          <a:p>
            <a:r>
              <a:rPr lang="fr-FR" sz="1200" b="1" dirty="0"/>
              <a:t>Toinette</a:t>
            </a:r>
            <a:r>
              <a:rPr lang="fr-FR" sz="1200" dirty="0"/>
              <a:t> : Elle ne le fera pas, vous dis-je.</a:t>
            </a:r>
          </a:p>
          <a:p>
            <a:r>
              <a:rPr lang="fr-FR" sz="1200" b="1" dirty="0"/>
              <a:t>Argan</a:t>
            </a:r>
            <a:r>
              <a:rPr lang="fr-FR" sz="1200" dirty="0"/>
              <a:t> : Elle le fera, ou je la mettrai dans un couvent.</a:t>
            </a:r>
          </a:p>
          <a:p>
            <a:r>
              <a:rPr lang="fr-FR" sz="1200" b="1" dirty="0"/>
              <a:t>Toinette</a:t>
            </a:r>
            <a:r>
              <a:rPr lang="fr-FR" sz="1200" dirty="0"/>
              <a:t> : Vous ?</a:t>
            </a:r>
          </a:p>
          <a:p>
            <a:r>
              <a:rPr lang="fr-FR" sz="1200" b="1" dirty="0"/>
              <a:t>Argan</a:t>
            </a:r>
            <a:r>
              <a:rPr lang="fr-FR" sz="1200" dirty="0"/>
              <a:t> : Moi.</a:t>
            </a:r>
          </a:p>
          <a:p>
            <a:r>
              <a:rPr lang="fr-FR" sz="1200" b="1" dirty="0"/>
              <a:t>Toinette</a:t>
            </a:r>
            <a:r>
              <a:rPr lang="fr-FR" sz="1200" dirty="0"/>
              <a:t> Bon !</a:t>
            </a:r>
          </a:p>
          <a:p>
            <a:r>
              <a:rPr lang="fr-FR" sz="1200" b="1" dirty="0"/>
              <a:t>Argan</a:t>
            </a:r>
            <a:r>
              <a:rPr lang="fr-FR" sz="1200" dirty="0"/>
              <a:t> : Comment, bon ?</a:t>
            </a:r>
          </a:p>
          <a:p>
            <a:r>
              <a:rPr lang="fr-FR" sz="1200" b="1" dirty="0"/>
              <a:t>Toinette</a:t>
            </a:r>
            <a:r>
              <a:rPr lang="fr-FR" sz="1200" dirty="0"/>
              <a:t> :Vous ne la mettrez point dans un couvent.</a:t>
            </a:r>
          </a:p>
          <a:p>
            <a:r>
              <a:rPr lang="fr-FR" sz="1200" b="1" dirty="0"/>
              <a:t>Argan</a:t>
            </a:r>
            <a:r>
              <a:rPr lang="fr-FR" sz="1200" dirty="0"/>
              <a:t> : Je ne la mettrai point dans un couvent ?</a:t>
            </a:r>
          </a:p>
          <a:p>
            <a:r>
              <a:rPr lang="fr-FR" sz="1200" b="1" dirty="0"/>
              <a:t>Toinette</a:t>
            </a:r>
            <a:r>
              <a:rPr lang="fr-FR" sz="1200" dirty="0"/>
              <a:t> : Non.</a:t>
            </a:r>
          </a:p>
          <a:p>
            <a:r>
              <a:rPr lang="fr-FR" sz="1200" b="1" dirty="0"/>
              <a:t>Argan</a:t>
            </a:r>
            <a:r>
              <a:rPr lang="fr-FR" sz="1200" dirty="0"/>
              <a:t> : Non ?</a:t>
            </a:r>
          </a:p>
          <a:p>
            <a:r>
              <a:rPr lang="fr-FR" sz="1200" b="1" dirty="0"/>
              <a:t>Toinette</a:t>
            </a:r>
            <a:r>
              <a:rPr lang="fr-FR" sz="1200" dirty="0"/>
              <a:t> : Non.</a:t>
            </a:r>
          </a:p>
          <a:p>
            <a:r>
              <a:rPr lang="fr-FR" sz="1200" b="1" dirty="0"/>
              <a:t>Argan</a:t>
            </a:r>
            <a:r>
              <a:rPr lang="fr-FR" sz="1200" dirty="0"/>
              <a:t> : Ouais ! Voici qui est plaisant ! Je ne mettrai pas ma fille dans un couvent, si je veux ?</a:t>
            </a:r>
          </a:p>
          <a:p>
            <a:r>
              <a:rPr lang="fr-FR" sz="1200" b="1" dirty="0"/>
              <a:t>Toinette</a:t>
            </a:r>
            <a:r>
              <a:rPr lang="fr-FR" sz="1200" dirty="0"/>
              <a:t> : Non, vous dis-je.</a:t>
            </a:r>
          </a:p>
          <a:p>
            <a:r>
              <a:rPr lang="fr-FR" sz="1200" b="1" dirty="0"/>
              <a:t>Argan</a:t>
            </a:r>
            <a:r>
              <a:rPr lang="fr-FR" sz="1200" dirty="0"/>
              <a:t> : Qui m’en empêchera ?</a:t>
            </a:r>
          </a:p>
          <a:p>
            <a:r>
              <a:rPr lang="fr-FR" sz="1200" b="1" dirty="0"/>
              <a:t>Toinette</a:t>
            </a:r>
            <a:r>
              <a:rPr lang="fr-FR" sz="1200" dirty="0"/>
              <a:t> : Vous-même.</a:t>
            </a:r>
          </a:p>
          <a:p>
            <a:r>
              <a:rPr lang="fr-FR" sz="1200" dirty="0"/>
              <a:t>Argan : Moi ?</a:t>
            </a:r>
          </a:p>
          <a:p>
            <a:r>
              <a:rPr lang="fr-FR" sz="1200" b="1" dirty="0"/>
              <a:t>Toinette</a:t>
            </a:r>
            <a:r>
              <a:rPr lang="fr-FR" sz="1200" dirty="0"/>
              <a:t> : Oui. Vous n’aurez pas ce cœur-là.</a:t>
            </a:r>
          </a:p>
          <a:p>
            <a:r>
              <a:rPr lang="fr-FR" sz="1200" b="1" dirty="0"/>
              <a:t>Argan</a:t>
            </a:r>
            <a:r>
              <a:rPr lang="fr-FR" sz="1200" dirty="0"/>
              <a:t> : Je l’aurai.</a:t>
            </a:r>
          </a:p>
          <a:p>
            <a:r>
              <a:rPr lang="fr-FR" sz="1200" b="1" dirty="0"/>
              <a:t>Toinette</a:t>
            </a:r>
            <a:r>
              <a:rPr lang="fr-FR" sz="1200" dirty="0"/>
              <a:t> : Vous vous moquez.</a:t>
            </a:r>
          </a:p>
          <a:p>
            <a:r>
              <a:rPr lang="fr-FR" sz="1200" b="1" dirty="0"/>
              <a:t>Argan</a:t>
            </a:r>
            <a:r>
              <a:rPr lang="fr-FR" sz="1200" dirty="0"/>
              <a:t> : Je ne me moque point.</a:t>
            </a:r>
          </a:p>
          <a:p>
            <a:r>
              <a:rPr lang="fr-FR" sz="1200" b="1" dirty="0"/>
              <a:t>Toinette</a:t>
            </a:r>
            <a:r>
              <a:rPr lang="fr-FR" sz="1200" dirty="0"/>
              <a:t> : La tendresse paternelle vous prendra.</a:t>
            </a:r>
          </a:p>
          <a:p>
            <a:r>
              <a:rPr lang="fr-FR" sz="1200" b="1" dirty="0"/>
              <a:t>Argan</a:t>
            </a:r>
            <a:r>
              <a:rPr lang="fr-FR" sz="1200" dirty="0"/>
              <a:t> : Elle ne me prendra point.</a:t>
            </a:r>
          </a:p>
          <a:p>
            <a:r>
              <a:rPr lang="fr-FR" sz="1200" b="1" dirty="0"/>
              <a:t>Toinette</a:t>
            </a:r>
            <a:r>
              <a:rPr lang="fr-FR" sz="1200" dirty="0"/>
              <a:t> : Une petite larme ou deux, des bras jetés au cou, un Mon petit papa mignon, prononcé tendrement, sera assez pour vous toucher.</a:t>
            </a:r>
          </a:p>
          <a:p>
            <a:r>
              <a:rPr lang="fr-FR" sz="1200" b="1" dirty="0"/>
              <a:t>Argan</a:t>
            </a:r>
            <a:r>
              <a:rPr lang="fr-FR" sz="1200" dirty="0"/>
              <a:t> : Tout cela ne fera rien.</a:t>
            </a:r>
          </a:p>
          <a:p>
            <a:r>
              <a:rPr lang="fr-FR" sz="1200" b="1" dirty="0"/>
              <a:t>Toinette</a:t>
            </a:r>
            <a:r>
              <a:rPr lang="fr-FR" sz="1200" dirty="0"/>
              <a:t> : Oui, oui.</a:t>
            </a:r>
          </a:p>
          <a:p>
            <a:r>
              <a:rPr lang="fr-FR" sz="1200" b="1" dirty="0"/>
              <a:t>Argan</a:t>
            </a:r>
            <a:r>
              <a:rPr lang="fr-FR" sz="1200" dirty="0"/>
              <a:t> : Je vous dis que je n’en démordrai point.</a:t>
            </a:r>
          </a:p>
          <a:p>
            <a:r>
              <a:rPr lang="fr-FR" sz="1200" b="1" dirty="0"/>
              <a:t>Toinette</a:t>
            </a:r>
            <a:r>
              <a:rPr lang="fr-FR" sz="1200" dirty="0"/>
              <a:t> : Bagatelles.</a:t>
            </a:r>
          </a:p>
          <a:p>
            <a:r>
              <a:rPr lang="fr-FR" sz="1200" b="1" dirty="0"/>
              <a:t>Argan</a:t>
            </a:r>
            <a:r>
              <a:rPr lang="fr-FR" sz="1200" dirty="0"/>
              <a:t> : Il ne faut point dire Bagatelles.</a:t>
            </a:r>
          </a:p>
          <a:p>
            <a:r>
              <a:rPr lang="fr-FR" sz="1200" b="1" dirty="0"/>
              <a:t>Toinette</a:t>
            </a:r>
            <a:r>
              <a:rPr lang="fr-FR" sz="1200" dirty="0"/>
              <a:t> : Mon Dieu ! je vous connais, vous êtes bon naturellement.</a:t>
            </a:r>
          </a:p>
          <a:p>
            <a:r>
              <a:rPr lang="fr-FR" sz="1200" b="1" dirty="0"/>
              <a:t>Argan</a:t>
            </a:r>
            <a:r>
              <a:rPr lang="fr-FR" sz="1200" dirty="0"/>
              <a:t>, </a:t>
            </a:r>
            <a:r>
              <a:rPr lang="fr-FR" sz="1200" i="1" dirty="0"/>
              <a:t>avec emportement </a:t>
            </a:r>
            <a:r>
              <a:rPr lang="fr-FR" sz="1200" dirty="0"/>
              <a:t>: Je ne suis point bon, et je suis méchant quand je veux.</a:t>
            </a:r>
          </a:p>
          <a:p>
            <a:r>
              <a:rPr lang="fr-FR" sz="1200" b="1" dirty="0"/>
              <a:t>Toinette</a:t>
            </a:r>
            <a:r>
              <a:rPr lang="fr-FR" sz="1200" dirty="0"/>
              <a:t> : Doucement, monsieur. Vous ne songez pas que vous êtes malade.</a:t>
            </a:r>
          </a:p>
          <a:p>
            <a:r>
              <a:rPr lang="fr-FR" sz="1200" b="1" dirty="0"/>
              <a:t>Argan</a:t>
            </a:r>
            <a:r>
              <a:rPr lang="fr-FR" sz="1200" dirty="0"/>
              <a:t> : Je lui commande absolument de se préparer à prendre le mari que je dis.</a:t>
            </a:r>
          </a:p>
          <a:p>
            <a:r>
              <a:rPr lang="fr-FR" sz="1200" b="1" dirty="0"/>
              <a:t>Toinette</a:t>
            </a:r>
            <a:r>
              <a:rPr lang="fr-FR" sz="1200" dirty="0"/>
              <a:t> : Et moi, je lui défends absolument d’en faire rien.</a:t>
            </a:r>
          </a:p>
          <a:p>
            <a:r>
              <a:rPr lang="fr-FR" sz="1200" b="1" dirty="0"/>
              <a:t>Argan</a:t>
            </a:r>
            <a:r>
              <a:rPr lang="fr-FR" sz="1200" dirty="0"/>
              <a:t> : Où est-ce donc que nous sommes ? et quelle audace est-ce là, à une coquine de servante, de parler de la sorte devant son maître </a:t>
            </a:r>
            <a:r>
              <a:rPr lang="fr-FR" sz="1200" dirty="0" smtClean="0"/>
              <a:t>?</a:t>
            </a:r>
            <a:endParaRPr lang="fr-FR" sz="1200" dirty="0"/>
          </a:p>
        </p:txBody>
      </p:sp>
      <p:sp>
        <p:nvSpPr>
          <p:cNvPr id="6" name="Titre 4"/>
          <p:cNvSpPr txBox="1">
            <a:spLocks/>
          </p:cNvSpPr>
          <p:nvPr/>
        </p:nvSpPr>
        <p:spPr>
          <a:xfrm>
            <a:off x="260648" y="353203"/>
            <a:ext cx="6408712" cy="55125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a:t>1. Le </a:t>
            </a:r>
            <a:r>
              <a:rPr lang="fr-FR" sz="2000" i="1" dirty="0" smtClean="0"/>
              <a:t>Malade Imaginaire </a:t>
            </a:r>
            <a:r>
              <a:rPr lang="fr-FR" sz="2000" b="1" dirty="0" smtClean="0"/>
              <a:t>- Acte I  - scène 5 </a:t>
            </a:r>
            <a:r>
              <a:rPr lang="fr-FR" sz="2000" b="1" smtClean="0"/>
              <a:t>– </a:t>
            </a:r>
            <a:r>
              <a:rPr lang="fr-FR" sz="1200" b="1" smtClean="0"/>
              <a:t>(page 3/4)</a:t>
            </a:r>
            <a:endParaRPr lang="fr-FR" sz="1200" b="1" dirty="0"/>
          </a:p>
        </p:txBody>
      </p:sp>
    </p:spTree>
    <p:extLst>
      <p:ext uri="{BB962C8B-B14F-4D97-AF65-F5344CB8AC3E}">
        <p14:creationId xmlns:p14="http://schemas.microsoft.com/office/powerpoint/2010/main" val="28204922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668" y="1208584"/>
            <a:ext cx="6048672" cy="3785652"/>
          </a:xfrm>
          <a:prstGeom prst="rect">
            <a:avLst/>
          </a:prstGeom>
        </p:spPr>
        <p:txBody>
          <a:bodyPr wrap="square">
            <a:spAutoFit/>
          </a:bodyPr>
          <a:lstStyle/>
          <a:p>
            <a:r>
              <a:rPr lang="fr-FR" sz="1200" b="1" dirty="0" smtClean="0"/>
              <a:t>Toinette</a:t>
            </a:r>
            <a:r>
              <a:rPr lang="fr-FR" sz="1200" dirty="0" smtClean="0"/>
              <a:t> </a:t>
            </a:r>
            <a:r>
              <a:rPr lang="fr-FR" sz="1200" dirty="0"/>
              <a:t>: Quand un maître ne songe pas à ce qu’il fait, une servante bien sensée est en droit de le redresser.</a:t>
            </a:r>
          </a:p>
          <a:p>
            <a:r>
              <a:rPr lang="fr-FR" sz="1200" b="1" dirty="0"/>
              <a:t>Argan</a:t>
            </a:r>
            <a:r>
              <a:rPr lang="fr-FR" sz="1200" dirty="0"/>
              <a:t>, </a:t>
            </a:r>
            <a:r>
              <a:rPr lang="fr-FR" sz="1200" i="1" dirty="0"/>
              <a:t>courant après Toinette </a:t>
            </a:r>
            <a:r>
              <a:rPr lang="fr-FR" sz="1200" dirty="0"/>
              <a:t>: Ah ! insolente, il faut que je t’assomme.</a:t>
            </a:r>
          </a:p>
          <a:p>
            <a:r>
              <a:rPr lang="fr-FR" sz="1200" b="1" dirty="0"/>
              <a:t>Toinette</a:t>
            </a:r>
            <a:r>
              <a:rPr lang="fr-FR" sz="1200" dirty="0"/>
              <a:t>, évitant Argan, et mettant la chaise entre elle et lui : Il est de mon devoir de m’opposer aux choses qui vous peuvent déshonorer.</a:t>
            </a:r>
          </a:p>
          <a:p>
            <a:r>
              <a:rPr lang="fr-FR" sz="1200" b="1" dirty="0"/>
              <a:t>Argan</a:t>
            </a:r>
            <a:r>
              <a:rPr lang="fr-FR" sz="1200" dirty="0"/>
              <a:t>, </a:t>
            </a:r>
            <a:r>
              <a:rPr lang="fr-FR" sz="1200" i="1" dirty="0"/>
              <a:t>courant après Toinette autour de la chaise avec son bâton</a:t>
            </a:r>
            <a:r>
              <a:rPr lang="fr-FR" sz="1200" dirty="0"/>
              <a:t> : Viens, viens, que je t’apprenne à parler.</a:t>
            </a:r>
          </a:p>
          <a:p>
            <a:r>
              <a:rPr lang="fr-FR" sz="1200" b="1" dirty="0"/>
              <a:t>Toinette</a:t>
            </a:r>
            <a:r>
              <a:rPr lang="fr-FR" sz="1200" i="1" dirty="0"/>
              <a:t>, se sauvant du côté où n’est point Argan</a:t>
            </a:r>
            <a:r>
              <a:rPr lang="fr-FR" sz="1200" dirty="0"/>
              <a:t> : Je m’intéresse, comme je dois, à ne vous point laisser faire de folie.</a:t>
            </a:r>
          </a:p>
          <a:p>
            <a:r>
              <a:rPr lang="fr-FR" sz="1200" b="1" dirty="0"/>
              <a:t>Argan</a:t>
            </a:r>
            <a:r>
              <a:rPr lang="fr-FR" sz="1200" dirty="0"/>
              <a:t>, </a:t>
            </a:r>
            <a:r>
              <a:rPr lang="fr-FR" sz="1200" i="1" dirty="0"/>
              <a:t>de même </a:t>
            </a:r>
            <a:r>
              <a:rPr lang="fr-FR" sz="1200" dirty="0"/>
              <a:t>: Chienne !</a:t>
            </a:r>
          </a:p>
          <a:p>
            <a:r>
              <a:rPr lang="fr-FR" sz="1200" b="1" dirty="0"/>
              <a:t>Toinette</a:t>
            </a:r>
            <a:r>
              <a:rPr lang="fr-FR" sz="1200" dirty="0"/>
              <a:t>,</a:t>
            </a:r>
            <a:r>
              <a:rPr lang="fr-FR" sz="1200" i="1" dirty="0"/>
              <a:t> de même </a:t>
            </a:r>
            <a:r>
              <a:rPr lang="fr-FR" sz="1200" dirty="0"/>
              <a:t>: Non, je ne consentirai jamais à ce mariage.</a:t>
            </a:r>
          </a:p>
          <a:p>
            <a:r>
              <a:rPr lang="fr-FR" sz="1200" b="1" dirty="0"/>
              <a:t>Argan</a:t>
            </a:r>
            <a:r>
              <a:rPr lang="fr-FR" sz="1200" dirty="0"/>
              <a:t>, </a:t>
            </a:r>
            <a:r>
              <a:rPr lang="fr-FR" sz="1200" i="1" dirty="0"/>
              <a:t>de même </a:t>
            </a:r>
            <a:r>
              <a:rPr lang="fr-FR" sz="1200" dirty="0"/>
              <a:t>: Pendarde !</a:t>
            </a:r>
          </a:p>
          <a:p>
            <a:r>
              <a:rPr lang="fr-FR" sz="1200" b="1" dirty="0"/>
              <a:t>Toinette</a:t>
            </a:r>
            <a:r>
              <a:rPr lang="fr-FR" sz="1200" dirty="0"/>
              <a:t>, </a:t>
            </a:r>
            <a:r>
              <a:rPr lang="fr-FR" sz="1200" i="1" dirty="0"/>
              <a:t>de même </a:t>
            </a:r>
            <a:r>
              <a:rPr lang="fr-FR" sz="1200" dirty="0"/>
              <a:t>: Je ne veux point qu’elle épouse votre Thomas Diafoirus.</a:t>
            </a:r>
          </a:p>
          <a:p>
            <a:r>
              <a:rPr lang="fr-FR" sz="1200" b="1" dirty="0"/>
              <a:t>Argan</a:t>
            </a:r>
            <a:r>
              <a:rPr lang="fr-FR" sz="1200" i="1" dirty="0"/>
              <a:t>, de même </a:t>
            </a:r>
            <a:r>
              <a:rPr lang="fr-FR" sz="1200" dirty="0"/>
              <a:t>: Carogne !</a:t>
            </a:r>
          </a:p>
          <a:p>
            <a:r>
              <a:rPr lang="fr-FR" sz="1200" b="1" dirty="0"/>
              <a:t>Toinette</a:t>
            </a:r>
            <a:r>
              <a:rPr lang="fr-FR" sz="1200" dirty="0"/>
              <a:t>, </a:t>
            </a:r>
            <a:r>
              <a:rPr lang="fr-FR" sz="1200" i="1" dirty="0"/>
              <a:t>de même </a:t>
            </a:r>
            <a:r>
              <a:rPr lang="fr-FR" sz="1200" dirty="0"/>
              <a:t>: Et elle m’obéira plutôt qu’à vous.</a:t>
            </a:r>
          </a:p>
          <a:p>
            <a:r>
              <a:rPr lang="fr-FR" sz="1200" b="1" dirty="0"/>
              <a:t>Argan</a:t>
            </a:r>
            <a:r>
              <a:rPr lang="fr-FR" sz="1200" dirty="0"/>
              <a:t>, </a:t>
            </a:r>
            <a:r>
              <a:rPr lang="fr-FR" sz="1200" i="1" dirty="0"/>
              <a:t>s’arrêtant</a:t>
            </a:r>
            <a:r>
              <a:rPr lang="fr-FR" sz="1200" dirty="0"/>
              <a:t> : Angélique, tu ne veux pas m’arrêter cette coquine-là ?</a:t>
            </a:r>
          </a:p>
          <a:p>
            <a:r>
              <a:rPr lang="fr-FR" sz="1200" b="1" dirty="0"/>
              <a:t>Angélique</a:t>
            </a:r>
            <a:r>
              <a:rPr lang="fr-FR" sz="1200" dirty="0"/>
              <a:t> : Hé ! mon père, ne vous faites point malade.</a:t>
            </a:r>
          </a:p>
          <a:p>
            <a:r>
              <a:rPr lang="fr-FR" sz="1200" b="1" dirty="0"/>
              <a:t>Argan</a:t>
            </a:r>
            <a:r>
              <a:rPr lang="fr-FR" sz="1200" dirty="0"/>
              <a:t>, </a:t>
            </a:r>
            <a:r>
              <a:rPr lang="fr-FR" sz="1200" i="1" dirty="0"/>
              <a:t>à Angélique </a:t>
            </a:r>
            <a:r>
              <a:rPr lang="fr-FR" sz="1200" dirty="0"/>
              <a:t>: Si tu ne me l’arrêtes, je te donnerai ma malédiction.</a:t>
            </a:r>
          </a:p>
          <a:p>
            <a:r>
              <a:rPr lang="fr-FR" sz="1200" b="1" dirty="0"/>
              <a:t>Toinette</a:t>
            </a:r>
            <a:r>
              <a:rPr lang="fr-FR" sz="1200" dirty="0"/>
              <a:t>, </a:t>
            </a:r>
            <a:r>
              <a:rPr lang="fr-FR" sz="1200" i="1" dirty="0"/>
              <a:t>en s’en allant </a:t>
            </a:r>
            <a:r>
              <a:rPr lang="fr-FR" sz="1200" dirty="0"/>
              <a:t>: Et moi, je la déshériterai, si elle vous obéit.</a:t>
            </a:r>
          </a:p>
          <a:p>
            <a:r>
              <a:rPr lang="fr-FR" sz="1200" b="1" dirty="0"/>
              <a:t>Argan</a:t>
            </a:r>
            <a:r>
              <a:rPr lang="fr-FR" sz="1200" dirty="0"/>
              <a:t>, </a:t>
            </a:r>
            <a:r>
              <a:rPr lang="fr-FR" sz="1200" i="1" dirty="0"/>
              <a:t>se jetant dans sa chaise </a:t>
            </a:r>
            <a:r>
              <a:rPr lang="fr-FR" sz="1200" dirty="0"/>
              <a:t>: Ah ! ah ! je n’en puis plus. Voilà pour me faire mourir. </a:t>
            </a:r>
          </a:p>
        </p:txBody>
      </p:sp>
      <p:sp>
        <p:nvSpPr>
          <p:cNvPr id="6" name="Titre 4"/>
          <p:cNvSpPr txBox="1">
            <a:spLocks/>
          </p:cNvSpPr>
          <p:nvPr/>
        </p:nvSpPr>
        <p:spPr>
          <a:xfrm>
            <a:off x="260648" y="344488"/>
            <a:ext cx="6408712" cy="551253"/>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a:t>1. Le </a:t>
            </a:r>
            <a:r>
              <a:rPr lang="fr-FR" sz="2000" i="1" dirty="0" smtClean="0"/>
              <a:t>Malade Imaginaire </a:t>
            </a:r>
            <a:r>
              <a:rPr lang="fr-FR" sz="2000" b="1" dirty="0" smtClean="0"/>
              <a:t>- Acte I  - scène 5 </a:t>
            </a:r>
            <a:r>
              <a:rPr lang="fr-FR" sz="2000" b="1" smtClean="0"/>
              <a:t>– </a:t>
            </a:r>
            <a:r>
              <a:rPr lang="fr-FR" sz="1200" b="1" smtClean="0"/>
              <a:t>(page 4/4)</a:t>
            </a:r>
            <a:endParaRPr lang="fr-FR" sz="1200" b="1" dirty="0"/>
          </a:p>
        </p:txBody>
      </p:sp>
    </p:spTree>
    <p:extLst>
      <p:ext uri="{BB962C8B-B14F-4D97-AF65-F5344CB8AC3E}">
        <p14:creationId xmlns:p14="http://schemas.microsoft.com/office/powerpoint/2010/main" val="30858009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6672" y="1208584"/>
            <a:ext cx="5976664" cy="8217634"/>
          </a:xfrm>
          <a:prstGeom prst="rect">
            <a:avLst/>
          </a:prstGeom>
        </p:spPr>
        <p:txBody>
          <a:bodyPr wrap="square">
            <a:spAutoFit/>
          </a:bodyPr>
          <a:lstStyle/>
          <a:p>
            <a:r>
              <a:rPr lang="fr-FR" sz="1200" dirty="0" smtClean="0"/>
              <a:t> </a:t>
            </a:r>
            <a:r>
              <a:rPr lang="fr-FR" sz="1200" b="1" dirty="0" smtClean="0"/>
              <a:t>MONSIEUR DE BONNEFOI, BÉLINE, ARGAN.</a:t>
            </a:r>
          </a:p>
          <a:p>
            <a:endParaRPr lang="fr-FR" sz="1200" dirty="0" smtClean="0"/>
          </a:p>
          <a:p>
            <a:r>
              <a:rPr lang="fr-FR" sz="1200" b="1" dirty="0" smtClean="0"/>
              <a:t>Argan</a:t>
            </a:r>
            <a:r>
              <a:rPr lang="fr-FR" sz="1200" dirty="0" smtClean="0"/>
              <a:t> : Approchez, monsieur de Bonnefoi, approchez. Prenez un siège, s’il vous plaît. Ma femme m’a dit, monsieur, que vous étiez fort honnête homme, et tout à fait de ses amis ; et je l’ai chargée de vous parler pour un testament que je veux faire.</a:t>
            </a:r>
          </a:p>
          <a:p>
            <a:r>
              <a:rPr lang="fr-FR" sz="1200" b="1" dirty="0" smtClean="0"/>
              <a:t>Béline</a:t>
            </a:r>
            <a:r>
              <a:rPr lang="fr-FR" sz="1200" dirty="0" smtClean="0"/>
              <a:t> : Hélas ! je ne suis point capable de parler de ces choses-là.</a:t>
            </a:r>
          </a:p>
          <a:p>
            <a:r>
              <a:rPr lang="fr-FR" sz="1200" b="1" dirty="0" smtClean="0"/>
              <a:t>Monsieur de Bonnefoi </a:t>
            </a:r>
            <a:r>
              <a:rPr lang="fr-FR" sz="1200" dirty="0" smtClean="0"/>
              <a:t>: Elle m’a, monsieur, expliqué vos intentions, et le dessein où vous êtes pour elle ; et j’ai à vous dire là-dessus que vous ne sauriez rien donner à votre femme par votre testament.</a:t>
            </a:r>
          </a:p>
          <a:p>
            <a:r>
              <a:rPr lang="fr-FR" sz="1200" b="1" dirty="0"/>
              <a:t>Argan</a:t>
            </a:r>
            <a:r>
              <a:rPr lang="fr-FR" sz="1200" dirty="0" smtClean="0"/>
              <a:t> : Mais pourquoi ?</a:t>
            </a:r>
          </a:p>
          <a:p>
            <a:r>
              <a:rPr lang="fr-FR" sz="1200" b="1" dirty="0"/>
              <a:t>Monsieur de Bonnefoi </a:t>
            </a:r>
            <a:r>
              <a:rPr lang="fr-FR" sz="1200" dirty="0" smtClean="0"/>
              <a:t>: La coutume y résiste. Si vous étiez en pays de droit écrit, cela se pourrait faire : mais, à Paris et dans les pays coutumiers, au moins dans la plupart, c’est ce qui ne se peut ; et la disposition serait nulle. Tout l’avantage qu’homme et femme conjoints par mariage se peuvent faire l’un à l’autre, c’est un don mutuel entre vifs ; encore faut-il qu’il n’y ait enfants, soit des deux conjoints, ou de l’un d’eux, lors du décès du premier mourant.</a:t>
            </a:r>
          </a:p>
          <a:p>
            <a:r>
              <a:rPr lang="fr-FR" sz="1200" b="1" dirty="0"/>
              <a:t>Argan</a:t>
            </a:r>
            <a:r>
              <a:rPr lang="fr-FR" sz="1200" dirty="0" smtClean="0"/>
              <a:t> : Voilà une coutume bien impertinente, qu’un mari ne puisse rien laisser à une femme dont il est aimé tendrement, et qui prend de lui tant de soin ! J’aurais envie de consulter mon avocat, pour voir comment je pourrais faire.</a:t>
            </a:r>
          </a:p>
          <a:p>
            <a:r>
              <a:rPr lang="fr-FR" sz="1200" b="1" dirty="0"/>
              <a:t>Monsieur de Bonnefoi </a:t>
            </a:r>
            <a:r>
              <a:rPr lang="fr-FR" sz="1200" dirty="0" smtClean="0"/>
              <a:t>: Ce n’est point à des avocats qu’il faut aller, car ils sont d’ordinaire sévères là-dessus, et s’imaginent que c’est un grand crime que de disposer en fraude de </a:t>
            </a:r>
            <a:r>
              <a:rPr lang="fr-FR" sz="1200" smtClean="0"/>
              <a:t>la loi. Ce </a:t>
            </a:r>
            <a:r>
              <a:rPr lang="fr-FR" sz="1200" dirty="0" smtClean="0"/>
              <a:t>sont gens de difficultés, et qui sont ignorants des détours de la conscience. Il y a d’autres personnes à consulter, qui sont bien plus accommodantes, qui ont des expédients pour passer doucement par-dessus la loi, et rendre juste ce qui n’est pas permis ; qui savent aplanir les difficultés d’une affaire et trouver des moyens d’éluder la coutume par quelque avantage indirect. Sans cela, où en serions-nous tous les jours ? Il faut de la facilité dans les choses ; autrement nous ne ferions rien, et je ne donnerais pas un sol de notre métier.</a:t>
            </a:r>
          </a:p>
          <a:p>
            <a:r>
              <a:rPr lang="fr-FR" sz="1200" b="1" dirty="0"/>
              <a:t>Argan</a:t>
            </a:r>
            <a:r>
              <a:rPr lang="fr-FR" sz="1200" dirty="0" smtClean="0"/>
              <a:t> : Ma femme m’avait bien dit, monsieur, que vous étiez fort habile et fort honnête homme. Comment puis-je faire, s’il vous plaît, pour lui donner mon bien et en frustrer mes enfants ?</a:t>
            </a:r>
          </a:p>
          <a:p>
            <a:r>
              <a:rPr lang="fr-FR" sz="1200" b="1" dirty="0"/>
              <a:t>Monsieur de Bonnefoi </a:t>
            </a:r>
            <a:r>
              <a:rPr lang="fr-FR" sz="1200" dirty="0" smtClean="0"/>
              <a:t>: Comment vous pouvez faire ? Vous pouvez choisir doucement un ami intime de votre femme, auquel vous donnerez en bonne forme, par votre testament, tout ce que vous pouvez ; et cet ami ensuite lui rendra tout. Vous pouvez encore contracter un grand nombre d’obligations non suspectes au profit de divers créanciers qui prêteront leur nom à votre femme, et entre les mains de laquelle ils mettront leur déclaration que ce qu’ils en ont fait n’a été que pour lui faire plaisir. Vous pouvez aussi, pendant que vous êtes en vie, mettre entre ses mains de l’argent comptant, ou des billets que vous pourrez avoir payables au porteur.</a:t>
            </a:r>
          </a:p>
          <a:p>
            <a:r>
              <a:rPr lang="fr-FR" sz="1200" b="1" dirty="0"/>
              <a:t>Béline</a:t>
            </a:r>
            <a:r>
              <a:rPr lang="fr-FR" sz="1200" dirty="0" smtClean="0"/>
              <a:t> : Mon Dieu ! il ne faut point vous tourmenter de tout cela. S’il vient faute de vous, mon fils, je ne veux plus rester au monde.</a:t>
            </a:r>
          </a:p>
          <a:p>
            <a:r>
              <a:rPr lang="fr-FR" sz="1200" b="1" dirty="0"/>
              <a:t>Argan</a:t>
            </a:r>
            <a:r>
              <a:rPr lang="fr-FR" sz="1200" dirty="0" smtClean="0"/>
              <a:t> : Ma mie !</a:t>
            </a:r>
          </a:p>
          <a:p>
            <a:r>
              <a:rPr lang="fr-FR" sz="1200" b="1" dirty="0"/>
              <a:t>Béline</a:t>
            </a:r>
            <a:r>
              <a:rPr lang="fr-FR" sz="1200" dirty="0" smtClean="0"/>
              <a:t> : Oui, mon ami, si je suis assez malheureuse pour vous perdre…</a:t>
            </a:r>
          </a:p>
          <a:p>
            <a:r>
              <a:rPr lang="fr-FR" sz="1200" b="1" dirty="0"/>
              <a:t>Argan</a:t>
            </a:r>
            <a:r>
              <a:rPr lang="fr-FR" sz="1200" dirty="0" smtClean="0"/>
              <a:t> : Ma chère femme !</a:t>
            </a:r>
          </a:p>
          <a:p>
            <a:r>
              <a:rPr lang="fr-FR" sz="1200" b="1" dirty="0"/>
              <a:t>Béline</a:t>
            </a:r>
            <a:r>
              <a:rPr lang="fr-FR" sz="1200" dirty="0" smtClean="0"/>
              <a:t> : La vie ne me sera plus de rien.</a:t>
            </a:r>
          </a:p>
          <a:p>
            <a:r>
              <a:rPr lang="fr-FR" sz="1200" b="1" dirty="0"/>
              <a:t>Argan</a:t>
            </a:r>
            <a:r>
              <a:rPr lang="fr-FR" sz="1200" dirty="0" smtClean="0"/>
              <a:t> : M’amour !</a:t>
            </a:r>
          </a:p>
        </p:txBody>
      </p:sp>
      <p:sp>
        <p:nvSpPr>
          <p:cNvPr id="5" name="Titre 4"/>
          <p:cNvSpPr>
            <a:spLocks noGrp="1"/>
          </p:cNvSpPr>
          <p:nvPr>
            <p:ph type="title"/>
          </p:nvPr>
        </p:nvSpPr>
        <p:spPr>
          <a:xfrm>
            <a:off x="260648" y="416496"/>
            <a:ext cx="6408712" cy="432048"/>
          </a:xfrm>
        </p:spPr>
        <p:txBody>
          <a:bodyPr>
            <a:normAutofit/>
          </a:bodyPr>
          <a:lstStyle/>
          <a:p>
            <a:r>
              <a:rPr lang="fr-FR" sz="2000" i="1" smtClean="0"/>
              <a:t>2. Le </a:t>
            </a:r>
            <a:r>
              <a:rPr lang="fr-FR" sz="2000" i="1"/>
              <a:t>Malade Imaginaire</a:t>
            </a:r>
            <a:r>
              <a:rPr lang="fr-FR" sz="2000"/>
              <a:t> </a:t>
            </a:r>
            <a:r>
              <a:rPr lang="fr-FR" sz="2000" b="1"/>
              <a:t>- Acte I  - </a:t>
            </a:r>
            <a:r>
              <a:rPr lang="fr-FR" sz="2000" b="1" smtClean="0"/>
              <a:t>Scène 9 </a:t>
            </a:r>
            <a:r>
              <a:rPr lang="fr-FR" sz="1200" b="1" smtClean="0"/>
              <a:t>(début) </a:t>
            </a:r>
            <a:endParaRPr lang="fr-FR" sz="1200" b="1" dirty="0"/>
          </a:p>
        </p:txBody>
      </p:sp>
    </p:spTree>
    <p:extLst>
      <p:ext uri="{BB962C8B-B14F-4D97-AF65-F5344CB8AC3E}">
        <p14:creationId xmlns:p14="http://schemas.microsoft.com/office/powerpoint/2010/main" val="355405163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0668" y="1208584"/>
            <a:ext cx="6048672" cy="4154984"/>
          </a:xfrm>
          <a:prstGeom prst="rect">
            <a:avLst/>
          </a:prstGeom>
        </p:spPr>
        <p:txBody>
          <a:bodyPr wrap="square">
            <a:spAutoFit/>
          </a:bodyPr>
          <a:lstStyle/>
          <a:p>
            <a:r>
              <a:rPr lang="fr-FR" sz="1200" b="1" dirty="0"/>
              <a:t>Béline</a:t>
            </a:r>
            <a:r>
              <a:rPr lang="fr-FR" sz="1200" dirty="0" smtClean="0"/>
              <a:t> : Et je suivrai vos pas, pour vous faire connaître la tendresse que j’ai pour vous.</a:t>
            </a:r>
          </a:p>
          <a:p>
            <a:r>
              <a:rPr lang="fr-FR" sz="1200" b="1" dirty="0"/>
              <a:t>Argan</a:t>
            </a:r>
            <a:r>
              <a:rPr lang="fr-FR" sz="1200" dirty="0" smtClean="0"/>
              <a:t> : Ma mie, vous me fendez le cœur ! Consolez-vous, je vous en prie.</a:t>
            </a:r>
          </a:p>
          <a:p>
            <a:r>
              <a:rPr lang="fr-FR" sz="1200" b="1" dirty="0"/>
              <a:t>Monsieur de Bonnefoi, </a:t>
            </a:r>
            <a:r>
              <a:rPr lang="fr-FR" sz="1200" i="1" dirty="0" smtClean="0"/>
              <a:t>à Béline </a:t>
            </a:r>
            <a:r>
              <a:rPr lang="fr-FR" sz="1200" dirty="0" smtClean="0"/>
              <a:t>: Ces larmes sont hors de saison ; et les choses n’en sont point encore là.</a:t>
            </a:r>
          </a:p>
          <a:p>
            <a:r>
              <a:rPr lang="fr-FR" sz="1200" b="1" dirty="0"/>
              <a:t>Béline</a:t>
            </a:r>
            <a:r>
              <a:rPr lang="fr-FR" sz="1200" dirty="0" smtClean="0"/>
              <a:t> : Ah ! monsieur, vous ne savez pas ce que c’est qu’un mari qu’on aime tendrement.</a:t>
            </a:r>
          </a:p>
          <a:p>
            <a:r>
              <a:rPr lang="fr-FR" sz="1200" b="1" dirty="0"/>
              <a:t>Argan</a:t>
            </a:r>
            <a:r>
              <a:rPr lang="fr-FR" sz="1200" dirty="0" smtClean="0"/>
              <a:t> : Tout le regret que j’aurai, si je meurs, ma mie, c’est de n’avoir point un enfant de vous. Monsieur Purgon m’avait dit qu’il m’en ferait faire un.</a:t>
            </a:r>
          </a:p>
          <a:p>
            <a:r>
              <a:rPr lang="fr-FR" sz="1200" b="1" dirty="0"/>
              <a:t>Monsieur de Bonnefoi</a:t>
            </a:r>
            <a:r>
              <a:rPr lang="fr-FR" sz="1200" dirty="0" smtClean="0"/>
              <a:t>: Cela pourra venir encore.</a:t>
            </a:r>
          </a:p>
          <a:p>
            <a:r>
              <a:rPr lang="fr-FR" sz="1200" b="1" dirty="0"/>
              <a:t>Argan </a:t>
            </a:r>
            <a:r>
              <a:rPr lang="fr-FR" sz="1200" dirty="0" smtClean="0"/>
              <a:t>: Il faut faire mon testament, m’amour, de la façon que monsieur dit ; mais, par précaution, je veux vous mettre entre les mains vingt mille francs en or que j’ai dans le lambris de mon alcôve, et deux billets payables au porteur, qui me sont dus, l’un par monsieur Damon, et l’autre par monsieur Gérante.</a:t>
            </a:r>
          </a:p>
          <a:p>
            <a:r>
              <a:rPr lang="fr-FR" sz="1200" b="1" dirty="0"/>
              <a:t>Béline</a:t>
            </a:r>
            <a:r>
              <a:rPr lang="fr-FR" sz="1200" dirty="0" smtClean="0"/>
              <a:t> : Non, non, je ne veux point de tout cela. Ah !… Combien dites-vous qu’il y a dans votre alcôve ?</a:t>
            </a:r>
          </a:p>
          <a:p>
            <a:r>
              <a:rPr lang="fr-FR" sz="1200" b="1" dirty="0"/>
              <a:t>Argan</a:t>
            </a:r>
            <a:r>
              <a:rPr lang="fr-FR" sz="1200" dirty="0" smtClean="0"/>
              <a:t> : Vingt mille francs, m’amour.</a:t>
            </a:r>
          </a:p>
          <a:p>
            <a:r>
              <a:rPr lang="fr-FR" sz="1200" b="1" dirty="0"/>
              <a:t>Béline</a:t>
            </a:r>
            <a:r>
              <a:rPr lang="fr-FR" sz="1200" dirty="0" smtClean="0"/>
              <a:t> : Ne me parlez point de bien, je vous prie. Ah !… De combien sont les deux billets ?</a:t>
            </a:r>
          </a:p>
          <a:p>
            <a:r>
              <a:rPr lang="fr-FR" sz="1200" b="1" dirty="0"/>
              <a:t>Argan </a:t>
            </a:r>
            <a:r>
              <a:rPr lang="fr-FR" sz="1200" dirty="0" smtClean="0"/>
              <a:t>: Ils sont, ma mie, l’un de quatre mille francs, et l’autre de six.</a:t>
            </a:r>
          </a:p>
          <a:p>
            <a:r>
              <a:rPr lang="fr-FR" sz="1200" b="1" dirty="0"/>
              <a:t>Béline</a:t>
            </a:r>
            <a:r>
              <a:rPr lang="fr-FR" sz="1200" dirty="0" smtClean="0"/>
              <a:t> : Tous les biens du monde, mon ami, ne me sont rien au prix de vous.</a:t>
            </a:r>
          </a:p>
          <a:p>
            <a:r>
              <a:rPr lang="fr-FR" sz="1200" b="1" dirty="0"/>
              <a:t>Monsieur de Bonnefoi </a:t>
            </a:r>
            <a:r>
              <a:rPr lang="fr-FR" sz="1200" dirty="0" smtClean="0"/>
              <a:t>: Voulez-vous que nous procédions au testament ?</a:t>
            </a:r>
          </a:p>
          <a:p>
            <a:r>
              <a:rPr lang="fr-FR" sz="1200" b="1" dirty="0"/>
              <a:t>Argan</a:t>
            </a:r>
            <a:r>
              <a:rPr lang="fr-FR" sz="1200" dirty="0" smtClean="0"/>
              <a:t> : Oui, monsieur ; mais nous serons mieux dans mon petit cabinet. M’amour, conduisez-moi, je vous prie.</a:t>
            </a:r>
          </a:p>
          <a:p>
            <a:r>
              <a:rPr lang="fr-FR" sz="1200" b="1" dirty="0"/>
              <a:t>Béline</a:t>
            </a:r>
            <a:r>
              <a:rPr lang="fr-FR" sz="1200" dirty="0" smtClean="0"/>
              <a:t> : Allons, mon pauvre petit fils. </a:t>
            </a:r>
            <a:endParaRPr lang="fr-FR" sz="1200" dirty="0"/>
          </a:p>
        </p:txBody>
      </p:sp>
      <p:sp>
        <p:nvSpPr>
          <p:cNvPr id="6" name="Titre 4"/>
          <p:cNvSpPr txBox="1">
            <a:spLocks/>
          </p:cNvSpPr>
          <p:nvPr/>
        </p:nvSpPr>
        <p:spPr>
          <a:xfrm>
            <a:off x="260648" y="416496"/>
            <a:ext cx="6408712" cy="43204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2. Le Malade Imaginaire</a:t>
            </a:r>
            <a:r>
              <a:rPr lang="fr-FR" sz="2000" smtClean="0"/>
              <a:t> </a:t>
            </a:r>
            <a:r>
              <a:rPr lang="fr-FR" sz="2000" b="1" smtClean="0"/>
              <a:t>- Acte I  - Scène 9 </a:t>
            </a:r>
            <a:r>
              <a:rPr lang="fr-FR" sz="1200" b="1" smtClean="0"/>
              <a:t>(fin) </a:t>
            </a:r>
            <a:endParaRPr lang="fr-FR" sz="1200" b="1" dirty="0"/>
          </a:p>
        </p:txBody>
      </p:sp>
    </p:spTree>
    <p:extLst>
      <p:ext uri="{BB962C8B-B14F-4D97-AF65-F5344CB8AC3E}">
        <p14:creationId xmlns:p14="http://schemas.microsoft.com/office/powerpoint/2010/main" val="212735187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341" y="848544"/>
            <a:ext cx="5775325" cy="880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re 4"/>
          <p:cNvSpPr txBox="1">
            <a:spLocks/>
          </p:cNvSpPr>
          <p:nvPr/>
        </p:nvSpPr>
        <p:spPr>
          <a:xfrm>
            <a:off x="260648" y="272480"/>
            <a:ext cx="6408712" cy="43204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3. Le Malade Imaginaire</a:t>
            </a:r>
            <a:r>
              <a:rPr lang="fr-FR" sz="2000" smtClean="0"/>
              <a:t> </a:t>
            </a:r>
            <a:r>
              <a:rPr lang="fr-FR" sz="2000" b="1" smtClean="0"/>
              <a:t>- Acte III  - Scène 9 </a:t>
            </a:r>
            <a:r>
              <a:rPr lang="fr-FR" sz="1200" b="1" smtClean="0"/>
              <a:t>(début) </a:t>
            </a:r>
            <a:endParaRPr lang="fr-FR" sz="2000" b="1" dirty="0"/>
          </a:p>
        </p:txBody>
      </p:sp>
    </p:spTree>
    <p:extLst>
      <p:ext uri="{BB962C8B-B14F-4D97-AF65-F5344CB8AC3E}">
        <p14:creationId xmlns:p14="http://schemas.microsoft.com/office/powerpoint/2010/main" val="372703247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68660" y="920552"/>
            <a:ext cx="6192688" cy="8362802"/>
          </a:xfrm>
          <a:prstGeom prst="rect">
            <a:avLst/>
          </a:prstGeom>
        </p:spPr>
        <p:txBody>
          <a:bodyPr wrap="square">
            <a:spAutoFit/>
          </a:bodyPr>
          <a:lstStyle/>
          <a:p>
            <a:pPr>
              <a:lnSpc>
                <a:spcPts val="1700"/>
              </a:lnSpc>
            </a:pPr>
            <a:r>
              <a:rPr lang="fr-FR" sz="1200" b="1" dirty="0" smtClean="0"/>
              <a:t>Thomas Diafoirus, </a:t>
            </a:r>
            <a:r>
              <a:rPr lang="fr-FR" sz="1200" i="1" dirty="0" smtClean="0"/>
              <a:t>à Argan </a:t>
            </a:r>
            <a:r>
              <a:rPr lang="fr-FR" sz="1200" dirty="0" smtClean="0"/>
              <a:t>: Monsieur, je viens saluer, reconnaître, chérir et révérer en vous un second père, mais un second père auquel j’ose dire que je me trouve plus redevable qu’au premier. Le premier m’a engendré ; mais vous m’avez choisi. Il m’a reçu par nécessité ; mais vous m’avez accepté par grâce. Ce que je tiens de lui est un ouvrage de son corps ; mais ce que je tiens de vous est un ouvrage de votre volonté ; et, d’autant plus que les facultés spirituelles sont au-dessus des corporelles, d’autant plus je vous dois, et d’autant plus je tiens précieuse cette future filiation, dont je viens aujourd’hui vous rendre, par avance, les très humbles et très respectueux hommages.</a:t>
            </a:r>
          </a:p>
          <a:p>
            <a:pPr>
              <a:lnSpc>
                <a:spcPts val="1700"/>
              </a:lnSpc>
            </a:pPr>
            <a:r>
              <a:rPr lang="fr-FR" sz="1200" b="1" dirty="0" smtClean="0"/>
              <a:t>Toinette</a:t>
            </a:r>
            <a:r>
              <a:rPr lang="fr-FR" sz="1200" dirty="0" smtClean="0"/>
              <a:t> : Vivent les collèges d’où l’on sort si habile homme !</a:t>
            </a:r>
          </a:p>
          <a:p>
            <a:pPr>
              <a:lnSpc>
                <a:spcPts val="1700"/>
              </a:lnSpc>
            </a:pPr>
            <a:r>
              <a:rPr lang="fr-FR" sz="1200" b="1" dirty="0" smtClean="0"/>
              <a:t>Thomas Diafoirus</a:t>
            </a:r>
            <a:r>
              <a:rPr lang="fr-FR" sz="1200" dirty="0" smtClean="0"/>
              <a:t>, </a:t>
            </a:r>
            <a:r>
              <a:rPr lang="fr-FR" sz="1200" i="1" dirty="0" smtClean="0"/>
              <a:t>à monsieur Diafoirus </a:t>
            </a:r>
            <a:r>
              <a:rPr lang="fr-FR" sz="1200" dirty="0" smtClean="0"/>
              <a:t>: Cela a-t-il bien été, mon père ?</a:t>
            </a:r>
          </a:p>
          <a:p>
            <a:pPr>
              <a:lnSpc>
                <a:spcPts val="1700"/>
              </a:lnSpc>
            </a:pPr>
            <a:r>
              <a:rPr lang="fr-FR" sz="1200" b="1" dirty="0" smtClean="0"/>
              <a:t>Monsieur Diafoirus </a:t>
            </a:r>
            <a:r>
              <a:rPr lang="fr-FR" sz="1200" dirty="0" smtClean="0"/>
              <a:t>: Optime.</a:t>
            </a:r>
          </a:p>
          <a:p>
            <a:pPr>
              <a:lnSpc>
                <a:spcPts val="1700"/>
              </a:lnSpc>
            </a:pPr>
            <a:r>
              <a:rPr lang="fr-FR" sz="1200" b="1" dirty="0" smtClean="0"/>
              <a:t>Argan</a:t>
            </a:r>
            <a:r>
              <a:rPr lang="fr-FR" sz="1200" dirty="0" smtClean="0"/>
              <a:t>, </a:t>
            </a:r>
            <a:r>
              <a:rPr lang="fr-FR" sz="1200" i="1" dirty="0" smtClean="0"/>
              <a:t>à Angélique </a:t>
            </a:r>
            <a:r>
              <a:rPr lang="fr-FR" sz="1200" dirty="0" smtClean="0"/>
              <a:t>: Allons, saluez monsieur.</a:t>
            </a:r>
          </a:p>
          <a:p>
            <a:pPr>
              <a:lnSpc>
                <a:spcPts val="1700"/>
              </a:lnSpc>
            </a:pPr>
            <a:r>
              <a:rPr lang="fr-FR" sz="1200" b="1" dirty="0" smtClean="0"/>
              <a:t>Thomas Diafoirus</a:t>
            </a:r>
            <a:r>
              <a:rPr lang="fr-FR" sz="1200" dirty="0" smtClean="0"/>
              <a:t>, </a:t>
            </a:r>
            <a:r>
              <a:rPr lang="fr-FR" sz="1200" i="1" dirty="0" smtClean="0"/>
              <a:t>à monsieur Diafoirus </a:t>
            </a:r>
            <a:r>
              <a:rPr lang="fr-FR" sz="1200" dirty="0" smtClean="0"/>
              <a:t>: Baiserai-je ?</a:t>
            </a:r>
          </a:p>
          <a:p>
            <a:pPr>
              <a:lnSpc>
                <a:spcPts val="1700"/>
              </a:lnSpc>
            </a:pPr>
            <a:r>
              <a:rPr lang="fr-FR" sz="1200" b="1" dirty="0" smtClean="0"/>
              <a:t>Monsieur Diafoirus </a:t>
            </a:r>
            <a:r>
              <a:rPr lang="fr-FR" sz="1200" dirty="0" smtClean="0"/>
              <a:t>: Oui, oui.</a:t>
            </a:r>
          </a:p>
          <a:p>
            <a:pPr>
              <a:lnSpc>
                <a:spcPts val="1700"/>
              </a:lnSpc>
            </a:pPr>
            <a:r>
              <a:rPr lang="fr-FR" sz="1200" b="1" dirty="0" smtClean="0"/>
              <a:t>Thomas Diafoirus</a:t>
            </a:r>
            <a:r>
              <a:rPr lang="fr-FR" sz="1200" dirty="0" smtClean="0"/>
              <a:t>, </a:t>
            </a:r>
            <a:r>
              <a:rPr lang="fr-FR" sz="1200" i="1" dirty="0" smtClean="0"/>
              <a:t>à Angélique </a:t>
            </a:r>
            <a:r>
              <a:rPr lang="fr-FR" sz="1200" dirty="0" smtClean="0"/>
              <a:t>: Madame, c’est avec justice que le ciel vous a concédé le nom de belle-mère, puisque l’on…</a:t>
            </a:r>
          </a:p>
          <a:p>
            <a:pPr>
              <a:lnSpc>
                <a:spcPts val="1700"/>
              </a:lnSpc>
            </a:pPr>
            <a:r>
              <a:rPr lang="fr-FR" sz="1200" b="1" dirty="0" smtClean="0"/>
              <a:t>Argan</a:t>
            </a:r>
            <a:r>
              <a:rPr lang="fr-FR" sz="1200" dirty="0" smtClean="0"/>
              <a:t>, </a:t>
            </a:r>
            <a:r>
              <a:rPr lang="fr-FR" sz="1200" i="1" dirty="0" smtClean="0"/>
              <a:t>à Thomas Diafoirus </a:t>
            </a:r>
            <a:r>
              <a:rPr lang="fr-FR" sz="1200" dirty="0" smtClean="0"/>
              <a:t>: Ce n’est pas ma femme, c’est ma fille à qui vous parlez.</a:t>
            </a:r>
          </a:p>
          <a:p>
            <a:pPr>
              <a:lnSpc>
                <a:spcPts val="1700"/>
              </a:lnSpc>
            </a:pPr>
            <a:r>
              <a:rPr lang="fr-FR" sz="1200" dirty="0" smtClean="0"/>
              <a:t>Thomas Diafoirus, à monsieur Diafoirus : Où donc est-elle ?</a:t>
            </a:r>
          </a:p>
          <a:p>
            <a:pPr>
              <a:lnSpc>
                <a:spcPts val="1700"/>
              </a:lnSpc>
            </a:pPr>
            <a:r>
              <a:rPr lang="fr-FR" sz="1200" b="1" dirty="0" smtClean="0"/>
              <a:t>Argan</a:t>
            </a:r>
            <a:r>
              <a:rPr lang="fr-FR" sz="1200" dirty="0" smtClean="0"/>
              <a:t> : Elle va venir.</a:t>
            </a:r>
          </a:p>
          <a:p>
            <a:pPr>
              <a:lnSpc>
                <a:spcPts val="1700"/>
              </a:lnSpc>
            </a:pPr>
            <a:r>
              <a:rPr lang="fr-FR" sz="1200" b="1" dirty="0" smtClean="0"/>
              <a:t>Thomas Diafoirus </a:t>
            </a:r>
            <a:r>
              <a:rPr lang="fr-FR" sz="1200" dirty="0" smtClean="0"/>
              <a:t>: Attendrai-je, mon père, qu’elle soit venue ?</a:t>
            </a:r>
          </a:p>
          <a:p>
            <a:pPr>
              <a:lnSpc>
                <a:spcPts val="1700"/>
              </a:lnSpc>
            </a:pPr>
            <a:r>
              <a:rPr lang="fr-FR" sz="1200" b="1" dirty="0" smtClean="0"/>
              <a:t>Monsieur Diafoirus </a:t>
            </a:r>
            <a:r>
              <a:rPr lang="fr-FR" sz="1200" dirty="0" smtClean="0"/>
              <a:t>: Faites toujours le compliment de mademoiselle.</a:t>
            </a:r>
          </a:p>
          <a:p>
            <a:pPr>
              <a:lnSpc>
                <a:spcPts val="1700"/>
              </a:lnSpc>
            </a:pPr>
            <a:r>
              <a:rPr lang="fr-FR" sz="1200" b="1" dirty="0" smtClean="0"/>
              <a:t>Thomas Diafoirus </a:t>
            </a:r>
            <a:r>
              <a:rPr lang="fr-FR" sz="1200" dirty="0" smtClean="0"/>
              <a:t>: Mademoiselle, ne plus ne moins que la statue de Memnon rendait un son harmonieux lorsqu’elle venait à être éclairée des rayons du soleil, tout de même me sens-je animé d’un doux transport à l’apparition du soleil de vos beautés ; et, comme les naturalistes remarquent que la fleur nommée héliotrope tourne sans cesse vers cet astre du jour, aussi mon cœur dores-en-avant tournera-t-il toujours vers les astres resplendissants de vos yeux adorables, ainsi que vers son pôle unique. Souffrez donc, mademoiselle, que j’appende aujourd’hui à l’autel de vos charmes l’offrande de ce cœur qui ne respire et n’ambitionne autre gloire que d’être toute sa vie, mademoiselle, votre très humble, très obéissant, et très fidèle serviteur et mari.</a:t>
            </a:r>
          </a:p>
          <a:p>
            <a:pPr>
              <a:lnSpc>
                <a:spcPts val="1700"/>
              </a:lnSpc>
            </a:pPr>
            <a:r>
              <a:rPr lang="fr-FR" sz="1200" b="1" dirty="0" smtClean="0"/>
              <a:t>Toinette</a:t>
            </a:r>
            <a:r>
              <a:rPr lang="fr-FR" sz="1200" dirty="0" smtClean="0"/>
              <a:t> : Voilà ce que c’est que d’étudier ! on apprend à dire de belles choses.</a:t>
            </a:r>
          </a:p>
          <a:p>
            <a:pPr>
              <a:lnSpc>
                <a:spcPts val="1700"/>
              </a:lnSpc>
            </a:pPr>
            <a:r>
              <a:rPr lang="fr-FR" sz="1200" b="1" dirty="0" smtClean="0"/>
              <a:t>Argan</a:t>
            </a:r>
            <a:r>
              <a:rPr lang="fr-FR" sz="1200" dirty="0" smtClean="0"/>
              <a:t>, </a:t>
            </a:r>
            <a:r>
              <a:rPr lang="fr-FR" sz="1200" i="1" dirty="0" smtClean="0"/>
              <a:t>à Cléante </a:t>
            </a:r>
            <a:r>
              <a:rPr lang="fr-FR" sz="1200" dirty="0" smtClean="0"/>
              <a:t>: Hé ! que dites-vous de cela ?</a:t>
            </a:r>
          </a:p>
          <a:p>
            <a:pPr>
              <a:lnSpc>
                <a:spcPts val="1700"/>
              </a:lnSpc>
            </a:pPr>
            <a:r>
              <a:rPr lang="fr-FR" sz="1200" b="1" dirty="0" smtClean="0"/>
              <a:t>Cléante</a:t>
            </a:r>
            <a:r>
              <a:rPr lang="fr-FR" sz="1200" dirty="0" smtClean="0"/>
              <a:t> : Que monsieur fait merveilles, et que, s’il est aussi bon médecin qu’il est bon orateur, il y aura plaisir à être de ses malades.</a:t>
            </a:r>
          </a:p>
          <a:p>
            <a:pPr>
              <a:lnSpc>
                <a:spcPts val="1700"/>
              </a:lnSpc>
            </a:pPr>
            <a:r>
              <a:rPr lang="fr-FR" sz="1200" b="1" dirty="0" smtClean="0"/>
              <a:t>Toinette</a:t>
            </a:r>
            <a:r>
              <a:rPr lang="fr-FR" sz="1200" dirty="0" smtClean="0"/>
              <a:t> : Assurément. Ce sera quelque chose d’admirable, s’il fait d’aussi belles cures qu’il fait de beaux discours.</a:t>
            </a:r>
          </a:p>
          <a:p>
            <a:pPr>
              <a:lnSpc>
                <a:spcPts val="1700"/>
              </a:lnSpc>
            </a:pPr>
            <a:r>
              <a:rPr lang="fr-FR" sz="1200" b="1" dirty="0" smtClean="0"/>
              <a:t>Argan</a:t>
            </a:r>
            <a:r>
              <a:rPr lang="fr-FR" sz="1200" dirty="0" smtClean="0"/>
              <a:t> : Allons, vite, ma chaise, et des sièges à tout le monde. (</a:t>
            </a:r>
            <a:r>
              <a:rPr lang="fr-FR" sz="1200" i="1" dirty="0" smtClean="0"/>
              <a:t>Des laquais donnent des sièges.</a:t>
            </a:r>
            <a:r>
              <a:rPr lang="fr-FR" sz="1200" dirty="0" smtClean="0"/>
              <a:t>) Mettez-vous là, ma fille. (</a:t>
            </a:r>
            <a:r>
              <a:rPr lang="fr-FR" sz="1200" i="1" dirty="0" smtClean="0"/>
              <a:t>À monsieur Diafoirus</a:t>
            </a:r>
            <a:r>
              <a:rPr lang="fr-FR" sz="1200" dirty="0" smtClean="0"/>
              <a:t>.) Vous voyez, monsieur, que tout le monde admire monsieur votre fils ; et je vous trouve bien heureux de vous voir un garçon comme cela.</a:t>
            </a:r>
            <a:endParaRPr lang="fr-FR" sz="1200" dirty="0"/>
          </a:p>
        </p:txBody>
      </p:sp>
      <p:sp>
        <p:nvSpPr>
          <p:cNvPr id="3" name="Titre 4"/>
          <p:cNvSpPr txBox="1">
            <a:spLocks/>
          </p:cNvSpPr>
          <p:nvPr/>
        </p:nvSpPr>
        <p:spPr>
          <a:xfrm>
            <a:off x="260648" y="272480"/>
            <a:ext cx="6408712" cy="432048"/>
          </a:xfrm>
          <a:prstGeom prst="rect">
            <a:avLst/>
          </a:prstGeom>
        </p:spPr>
        <p:txBody>
          <a:bodyP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3. Le Malade Imaginaire</a:t>
            </a:r>
            <a:r>
              <a:rPr lang="fr-FR" sz="2000" smtClean="0"/>
              <a:t> </a:t>
            </a:r>
            <a:r>
              <a:rPr lang="fr-FR" sz="2000" b="1" smtClean="0"/>
              <a:t>- Acte III  - Scène 9 </a:t>
            </a:r>
            <a:r>
              <a:rPr lang="fr-FR" sz="1200" b="1" smtClean="0"/>
              <a:t>(fin) </a:t>
            </a:r>
            <a:endParaRPr lang="fr-FR" sz="2000" b="1" dirty="0"/>
          </a:p>
        </p:txBody>
      </p:sp>
    </p:spTree>
    <p:extLst>
      <p:ext uri="{BB962C8B-B14F-4D97-AF65-F5344CB8AC3E}">
        <p14:creationId xmlns:p14="http://schemas.microsoft.com/office/powerpoint/2010/main" val="13080603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sz="1800" i="1" smtClean="0"/>
              <a:t>4. Le Malade imaginaire</a:t>
            </a:r>
            <a:r>
              <a:rPr lang="fr-FR" sz="1800" b="1" smtClean="0"/>
              <a:t> - Acte III, scène </a:t>
            </a:r>
            <a:r>
              <a:rPr lang="fr-FR" sz="1800" b="1" dirty="0" smtClean="0"/>
              <a:t>18</a:t>
            </a:r>
            <a:endParaRPr lang="fr-FR" sz="1800" b="1" dirty="0"/>
          </a:p>
        </p:txBody>
      </p:sp>
      <p:sp>
        <p:nvSpPr>
          <p:cNvPr id="5" name="Rectangle 4"/>
          <p:cNvSpPr/>
          <p:nvPr/>
        </p:nvSpPr>
        <p:spPr>
          <a:xfrm>
            <a:off x="476672" y="1928664"/>
            <a:ext cx="5904656" cy="6740307"/>
          </a:xfrm>
          <a:prstGeom prst="rect">
            <a:avLst/>
          </a:prstGeom>
        </p:spPr>
        <p:txBody>
          <a:bodyPr wrap="square">
            <a:spAutoFit/>
          </a:bodyPr>
          <a:lstStyle/>
          <a:p>
            <a:r>
              <a:rPr lang="fr-FR" sz="1200" b="1" dirty="0" smtClean="0"/>
              <a:t> BÉLINE ; ARGAN, </a:t>
            </a:r>
            <a:r>
              <a:rPr lang="fr-FR" sz="1200" b="1" i="1" dirty="0" smtClean="0"/>
              <a:t>étendu dans sa chaise </a:t>
            </a:r>
            <a:r>
              <a:rPr lang="fr-FR" sz="1200" b="1" dirty="0" smtClean="0"/>
              <a:t>; TOINETTE.</a:t>
            </a:r>
          </a:p>
          <a:p>
            <a:endParaRPr lang="fr-FR" sz="1200" dirty="0" smtClean="0"/>
          </a:p>
          <a:p>
            <a:r>
              <a:rPr lang="fr-FR" sz="1200" b="1" dirty="0" smtClean="0"/>
              <a:t>Toinette</a:t>
            </a:r>
            <a:r>
              <a:rPr lang="fr-FR" sz="1200" dirty="0" smtClean="0"/>
              <a:t>, </a:t>
            </a:r>
            <a:r>
              <a:rPr lang="fr-FR" sz="1200" i="1" dirty="0" smtClean="0"/>
              <a:t>feignant de ne pas voir Béline </a:t>
            </a:r>
            <a:r>
              <a:rPr lang="fr-FR" sz="1200" dirty="0" smtClean="0"/>
              <a:t>: Ah ! mon Dieu ! Ah ! malheur ! quel étrange accident !</a:t>
            </a:r>
          </a:p>
          <a:p>
            <a:r>
              <a:rPr lang="fr-FR" sz="1200" b="1" dirty="0"/>
              <a:t>Béline</a:t>
            </a:r>
            <a:r>
              <a:rPr lang="fr-FR" sz="1200" dirty="0" smtClean="0"/>
              <a:t> : Qu’est-ce, Toinette ?</a:t>
            </a:r>
          </a:p>
          <a:p>
            <a:r>
              <a:rPr lang="fr-FR" sz="1200" dirty="0" smtClean="0"/>
              <a:t>Toinette Ah ! madame !</a:t>
            </a:r>
          </a:p>
          <a:p>
            <a:r>
              <a:rPr lang="fr-FR" sz="1200" b="1" dirty="0"/>
              <a:t>Béline</a:t>
            </a:r>
            <a:r>
              <a:rPr lang="fr-FR" sz="1200" dirty="0" smtClean="0"/>
              <a:t> : Qu’y a-t-il ?</a:t>
            </a:r>
          </a:p>
          <a:p>
            <a:r>
              <a:rPr lang="fr-FR" sz="1200" b="1" dirty="0"/>
              <a:t>Toinette</a:t>
            </a:r>
            <a:r>
              <a:rPr lang="fr-FR" sz="1200" dirty="0" smtClean="0"/>
              <a:t> : Votre mari est mort.</a:t>
            </a:r>
          </a:p>
          <a:p>
            <a:r>
              <a:rPr lang="fr-FR" sz="1200" b="1" dirty="0"/>
              <a:t>Béline</a:t>
            </a:r>
            <a:r>
              <a:rPr lang="fr-FR" sz="1200" dirty="0" smtClean="0"/>
              <a:t> : Mon mari est mort ?</a:t>
            </a:r>
          </a:p>
          <a:p>
            <a:r>
              <a:rPr lang="fr-FR" sz="1200" b="1" dirty="0"/>
              <a:t>Toinette</a:t>
            </a:r>
            <a:r>
              <a:rPr lang="fr-FR" sz="1200" dirty="0" smtClean="0"/>
              <a:t> : Hélas ! oui ! le pauvre défunt est trépassé.</a:t>
            </a:r>
          </a:p>
          <a:p>
            <a:r>
              <a:rPr lang="fr-FR" sz="1200" b="1" dirty="0"/>
              <a:t>Béline</a:t>
            </a:r>
            <a:r>
              <a:rPr lang="fr-FR" sz="1200" dirty="0" smtClean="0"/>
              <a:t> : Assurément ?</a:t>
            </a:r>
          </a:p>
          <a:p>
            <a:r>
              <a:rPr lang="fr-FR" sz="1200" b="1" dirty="0"/>
              <a:t>Toinette</a:t>
            </a:r>
            <a:r>
              <a:rPr lang="fr-FR" sz="1200" dirty="0" smtClean="0"/>
              <a:t> : Assurément ; personne ne sait encore cet accident-là ; et je me suis trouvée ici toute seule. Il vient de passer entre mes bras. Tenez, le voilà tout de son long dans cette chaise.</a:t>
            </a:r>
          </a:p>
          <a:p>
            <a:r>
              <a:rPr lang="fr-FR" sz="1200" b="1" dirty="0"/>
              <a:t>Béline</a:t>
            </a:r>
            <a:r>
              <a:rPr lang="fr-FR" sz="1200" dirty="0" smtClean="0"/>
              <a:t> : Le ciel en soit loué ! Me voilà délivrée d’un grand fardeau. Que tu es sotte, Toinette, de t’affliger de cette mort !</a:t>
            </a:r>
          </a:p>
          <a:p>
            <a:r>
              <a:rPr lang="fr-FR" sz="1200" b="1" dirty="0"/>
              <a:t>Toinette</a:t>
            </a:r>
            <a:r>
              <a:rPr lang="fr-FR" sz="1200" dirty="0" smtClean="0"/>
              <a:t> : Je pensais, madame, qu’il fallût pleurer.</a:t>
            </a:r>
          </a:p>
          <a:p>
            <a:r>
              <a:rPr lang="fr-FR" sz="1200" b="1" dirty="0"/>
              <a:t>Béline</a:t>
            </a:r>
            <a:r>
              <a:rPr lang="fr-FR" sz="1200" dirty="0" smtClean="0"/>
              <a:t> : Va, va, cela n’en vaut pas la peine. Quelle perte est-ce que la sienne ? et de quoi servait-il sur la terre ? Un homme incommode à tout le monde, malpropre, dégoûtant, sans cesse un lavement ou une médecine dans le ventre, mouchant, toussant, crachant toujours ; sans esprit, ennuyeux, de mauvaise humeur, fatiguant sans cesse les gens, et grondant jour et nuit servantes et valets.</a:t>
            </a:r>
          </a:p>
          <a:p>
            <a:r>
              <a:rPr lang="fr-FR" sz="1200" b="1" dirty="0"/>
              <a:t>Toinette</a:t>
            </a:r>
            <a:r>
              <a:rPr lang="fr-FR" sz="1200" dirty="0" smtClean="0"/>
              <a:t> : Voilà une belle oraison funèbre !</a:t>
            </a:r>
          </a:p>
          <a:p>
            <a:r>
              <a:rPr lang="fr-FR" sz="1200" b="1" dirty="0"/>
              <a:t>Béline</a:t>
            </a:r>
            <a:r>
              <a:rPr lang="fr-FR" sz="1200" dirty="0" smtClean="0"/>
              <a:t> : Il faut, Toinette, que tu m’aides à exécuter mon dessein ; et tu peux croire qu’en me servant, ta récompense est sûre. Puisque, par un bonheur, personne n’est encore averti de la chose, portons-le dans son lit, et tenons cette mort cachée, jusqu’à ce que j’aie fait mon affaire. Il y a des papiers, il y a de l’argent, dont je veux me saisir ; et il n’est pas juste que j’aie passé sans fruit auprès de lui mes plus belles années. Viens, Toinette ; prenons auparavant toutes ses clefs.</a:t>
            </a:r>
          </a:p>
          <a:p>
            <a:r>
              <a:rPr lang="fr-FR" sz="1200" b="1" dirty="0"/>
              <a:t>Argan</a:t>
            </a:r>
            <a:r>
              <a:rPr lang="fr-FR" sz="1200" dirty="0" smtClean="0"/>
              <a:t>, </a:t>
            </a:r>
            <a:r>
              <a:rPr lang="fr-FR" sz="1200" i="1" dirty="0" smtClean="0"/>
              <a:t>se levant brusquement </a:t>
            </a:r>
            <a:r>
              <a:rPr lang="fr-FR" sz="1200" dirty="0" smtClean="0"/>
              <a:t>: Doucement.</a:t>
            </a:r>
          </a:p>
          <a:p>
            <a:r>
              <a:rPr lang="fr-FR" sz="1200" b="1" dirty="0"/>
              <a:t>Béline</a:t>
            </a:r>
            <a:r>
              <a:rPr lang="fr-FR" sz="1200" dirty="0" smtClean="0"/>
              <a:t> : Ahi !</a:t>
            </a:r>
          </a:p>
          <a:p>
            <a:r>
              <a:rPr lang="fr-FR" sz="1200" b="1" dirty="0"/>
              <a:t>Argan</a:t>
            </a:r>
            <a:r>
              <a:rPr lang="fr-FR" sz="1200" dirty="0" smtClean="0"/>
              <a:t> : Oui, madame ma femme, c’est ainsi que vous m’aimez ?</a:t>
            </a:r>
          </a:p>
          <a:p>
            <a:r>
              <a:rPr lang="fr-FR" sz="1200" dirty="0" smtClean="0"/>
              <a:t>Toinette Ah ! ah ! le défunt n’est pas mort.</a:t>
            </a:r>
          </a:p>
          <a:p>
            <a:r>
              <a:rPr lang="fr-FR" sz="1200" b="1" dirty="0"/>
              <a:t>Argan</a:t>
            </a:r>
            <a:r>
              <a:rPr lang="fr-FR" sz="1200" dirty="0" smtClean="0"/>
              <a:t>, </a:t>
            </a:r>
            <a:r>
              <a:rPr lang="fr-FR" sz="1200" i="1" dirty="0" smtClean="0"/>
              <a:t>à Béline, qui sort </a:t>
            </a:r>
            <a:r>
              <a:rPr lang="fr-FR" sz="1200" dirty="0" smtClean="0"/>
              <a:t>: Je suis bien aise de voir votre amitié, et d’avoir entendu le beau panégyrique que vous avez fait de moi. Voilà un avis au lecteur, qui me rendra sage à l’avenir, et qui m’empêchera de faire bien des choses. </a:t>
            </a:r>
            <a:endParaRPr lang="fr-FR" sz="1200" dirty="0"/>
          </a:p>
        </p:txBody>
      </p:sp>
    </p:spTree>
    <p:extLst>
      <p:ext uri="{BB962C8B-B14F-4D97-AF65-F5344CB8AC3E}">
        <p14:creationId xmlns:p14="http://schemas.microsoft.com/office/powerpoint/2010/main" val="283558641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0" y="200472"/>
            <a:ext cx="6858000" cy="504056"/>
          </a:xfrm>
        </p:spPr>
        <p:txBody>
          <a:bodyPr>
            <a:normAutofit/>
          </a:bodyPr>
          <a:lstStyle/>
          <a:p>
            <a:r>
              <a:rPr lang="fr-FR" sz="2000" i="1" smtClean="0"/>
              <a:t>5. Le </a:t>
            </a:r>
            <a:r>
              <a:rPr lang="fr-FR" sz="2000" i="1"/>
              <a:t>Malade imaginaire</a:t>
            </a:r>
            <a:r>
              <a:rPr lang="fr-FR" sz="2000" b="1"/>
              <a:t> - Acte </a:t>
            </a:r>
            <a:r>
              <a:rPr lang="fr-FR" sz="2000" b="1" dirty="0" smtClean="0"/>
              <a:t>III - scènes 22 et 23</a:t>
            </a:r>
            <a:endParaRPr lang="fr-FR" sz="2000" b="1" dirty="0"/>
          </a:p>
        </p:txBody>
      </p:sp>
      <p:sp>
        <p:nvSpPr>
          <p:cNvPr id="5" name="Rectangle 4"/>
          <p:cNvSpPr/>
          <p:nvPr/>
        </p:nvSpPr>
        <p:spPr>
          <a:xfrm>
            <a:off x="478530" y="848544"/>
            <a:ext cx="5830790" cy="8771632"/>
          </a:xfrm>
          <a:prstGeom prst="rect">
            <a:avLst/>
          </a:prstGeom>
        </p:spPr>
        <p:txBody>
          <a:bodyPr wrap="square">
            <a:spAutoFit/>
          </a:bodyPr>
          <a:lstStyle/>
          <a:p>
            <a:r>
              <a:rPr lang="fr-FR" sz="1200" b="1"/>
              <a:t>Scène </a:t>
            </a:r>
            <a:r>
              <a:rPr lang="fr-FR" sz="1200" b="1" smtClean="0"/>
              <a:t>22</a:t>
            </a:r>
            <a:endParaRPr lang="fr-FR" sz="1200" b="1"/>
          </a:p>
          <a:p>
            <a:endParaRPr lang="fr-FR" sz="1200" b="1" smtClean="0"/>
          </a:p>
          <a:p>
            <a:r>
              <a:rPr lang="fr-FR" sz="1200" b="1" smtClean="0"/>
              <a:t>ARGAN</a:t>
            </a:r>
            <a:r>
              <a:rPr lang="fr-FR" sz="1200" b="1" dirty="0" smtClean="0"/>
              <a:t>, BÉRALDE, ANGÉLIQUE, CLÉANTE, TOINETTE.</a:t>
            </a:r>
          </a:p>
          <a:p>
            <a:endParaRPr lang="fr-FR" sz="1200" dirty="0" smtClean="0"/>
          </a:p>
          <a:p>
            <a:r>
              <a:rPr lang="fr-FR" sz="1200" b="1" dirty="0"/>
              <a:t>Angélique</a:t>
            </a:r>
            <a:r>
              <a:rPr lang="fr-FR" sz="1200" dirty="0" smtClean="0"/>
              <a:t> : Ah ! quelle surprise agréable ! Mon père, puisque, par un bonheur extrême, le ciel vous redonne à mes vœux, souffrez qu’ici je me jette à vos pieds, pour vous supplier d’une chose. Si vous n’êtes pas favorable au penchant de mon cœur, si vous me refusez Cléante pour époux, je vous conjure au moins de ne me point forcer d’en épouser un autre. C’est toute la grâce que je vous demande.</a:t>
            </a:r>
          </a:p>
          <a:p>
            <a:r>
              <a:rPr lang="fr-FR" sz="1200" b="1" dirty="0"/>
              <a:t>Cléante</a:t>
            </a:r>
            <a:r>
              <a:rPr lang="fr-FR" sz="1200" dirty="0" smtClean="0"/>
              <a:t>, se jetant aux genoux d’Argan : Hé ! monsieur, laissez-vous toucher à ses prières et aux miennes ; et ne vous montrez point contraire aux mutuels empressements d’une si belle inclination.</a:t>
            </a:r>
          </a:p>
          <a:p>
            <a:r>
              <a:rPr lang="fr-FR" sz="1200" b="1" dirty="0"/>
              <a:t>Béralde</a:t>
            </a:r>
            <a:r>
              <a:rPr lang="fr-FR" sz="1200" dirty="0" smtClean="0"/>
              <a:t> : Mon frère, pouvez-vous tenir là contre ?</a:t>
            </a:r>
          </a:p>
          <a:p>
            <a:r>
              <a:rPr lang="fr-FR" sz="1200" b="1" dirty="0"/>
              <a:t>Toinette</a:t>
            </a:r>
            <a:r>
              <a:rPr lang="fr-FR" sz="1200" dirty="0" smtClean="0"/>
              <a:t> : Monsieur, serez-vous insensible à tant d’amour ?</a:t>
            </a:r>
          </a:p>
          <a:p>
            <a:r>
              <a:rPr lang="fr-FR" sz="1200" b="1" dirty="0"/>
              <a:t>Argan</a:t>
            </a:r>
            <a:r>
              <a:rPr lang="fr-FR" sz="1200" dirty="0" smtClean="0"/>
              <a:t> : Qu’il se fasse médecin, je consens au mariage. (À Cléante.) Oui, faites-vous médecin, je vous donne ma fille.</a:t>
            </a:r>
          </a:p>
          <a:p>
            <a:r>
              <a:rPr lang="fr-FR" sz="1200" b="1" dirty="0"/>
              <a:t>Cléante</a:t>
            </a:r>
            <a:r>
              <a:rPr lang="fr-FR" sz="1200" dirty="0" smtClean="0"/>
              <a:t> : Très volontiers, monsieur. S’il ne tient qu’à cela pour être votre gendre, je me ferai médecin, apothicaire même, si vous voulez. Ce n’est pas une affaire que cela, et je ferais bien d’autres choses pour obtenir la belle Angélique.</a:t>
            </a:r>
          </a:p>
          <a:p>
            <a:r>
              <a:rPr lang="fr-FR" sz="1200" b="1" dirty="0"/>
              <a:t>Béralde</a:t>
            </a:r>
            <a:r>
              <a:rPr lang="fr-FR" sz="1200" dirty="0" smtClean="0"/>
              <a:t> : Mais, mon frère, il me vient une pensée. Faites-vous médecin vous-même. La commodité sera encore plus grande, d’avoir en vous tout ce qu’il vous faut.</a:t>
            </a:r>
          </a:p>
          <a:p>
            <a:r>
              <a:rPr lang="fr-FR" sz="1200" dirty="0" smtClean="0"/>
              <a:t>Toinette : Cela est vrai. Voilà le vrai moyen de vous guérir bientôt ; et il n’y a point de maladie si osée que de se jouer à la personne d’un médecin.</a:t>
            </a:r>
          </a:p>
          <a:p>
            <a:r>
              <a:rPr lang="fr-FR" sz="1200" b="1" dirty="0"/>
              <a:t>Argan</a:t>
            </a:r>
            <a:r>
              <a:rPr lang="fr-FR" sz="1200" dirty="0" smtClean="0"/>
              <a:t> : Je pense, mon frère, que vous vous moquez de moi. Est-ce que je suis en âge d’étudier ?</a:t>
            </a:r>
          </a:p>
          <a:p>
            <a:r>
              <a:rPr lang="fr-FR" sz="1200" b="1" dirty="0"/>
              <a:t>Béralde</a:t>
            </a:r>
            <a:r>
              <a:rPr lang="fr-FR" sz="1200" dirty="0" smtClean="0"/>
              <a:t> : Bon, étudier ! Vous êtes assez savant ; et il y en a beaucoup parmi eux qui ne sont pas plus habiles que vous.</a:t>
            </a:r>
          </a:p>
          <a:p>
            <a:r>
              <a:rPr lang="fr-FR" sz="1200" b="1" dirty="0"/>
              <a:t>Argan</a:t>
            </a:r>
            <a:r>
              <a:rPr lang="fr-FR" sz="1200" dirty="0" smtClean="0"/>
              <a:t> : Mais il faut savoir bien parler latin, connaître les maladies, et les remèdes qu’il y faut faire.</a:t>
            </a:r>
          </a:p>
          <a:p>
            <a:r>
              <a:rPr lang="fr-FR" sz="1200" b="1" dirty="0"/>
              <a:t>Béralde</a:t>
            </a:r>
            <a:r>
              <a:rPr lang="fr-FR" sz="1200" dirty="0" smtClean="0"/>
              <a:t> : En recevant la robe et le bonnet de médecin, vous apprendrez tout cela ; et vous serez après plus habile que vous ne voudrez.</a:t>
            </a:r>
          </a:p>
          <a:p>
            <a:r>
              <a:rPr lang="fr-FR" sz="1200" b="1" dirty="0"/>
              <a:t>Argan</a:t>
            </a:r>
            <a:r>
              <a:rPr lang="fr-FR" sz="1200" dirty="0" smtClean="0"/>
              <a:t> : Quoi ! l’on sait discourir sur les maladies quand on a cet habit-là ?</a:t>
            </a:r>
          </a:p>
          <a:p>
            <a:r>
              <a:rPr lang="fr-FR" sz="1200" b="1" dirty="0"/>
              <a:t>Béralde</a:t>
            </a:r>
            <a:r>
              <a:rPr lang="fr-FR" sz="1200" dirty="0" smtClean="0"/>
              <a:t> : Oui. L’on n’a qu’à parler avec une robe et un bonnet, tout galimatias devient savant, et toute sottise devient raison.</a:t>
            </a:r>
          </a:p>
          <a:p>
            <a:r>
              <a:rPr lang="fr-FR" sz="1200" b="1" dirty="0"/>
              <a:t>Toinette</a:t>
            </a:r>
            <a:r>
              <a:rPr lang="fr-FR" sz="1200" dirty="0" smtClean="0"/>
              <a:t> : Tenez, monsieur, quand il n’y aurait que votre barbe, c’est déjà beaucoup ; et la barbe fait plus de la moitié d’un médecin.</a:t>
            </a:r>
          </a:p>
          <a:p>
            <a:r>
              <a:rPr lang="fr-FR" sz="1200" b="1" dirty="0"/>
              <a:t>Cléante</a:t>
            </a:r>
            <a:r>
              <a:rPr lang="fr-FR" sz="1200" dirty="0" smtClean="0"/>
              <a:t> : En tout cas, je suis prêt à tout.</a:t>
            </a:r>
          </a:p>
          <a:p>
            <a:r>
              <a:rPr lang="fr-FR" sz="1200" b="1" dirty="0"/>
              <a:t>Béralde</a:t>
            </a:r>
            <a:r>
              <a:rPr lang="fr-FR" sz="1200" dirty="0" smtClean="0"/>
              <a:t>, à Argan : Voulez-vous que l’affaire se fasse tout à l’heure ?</a:t>
            </a:r>
          </a:p>
          <a:p>
            <a:r>
              <a:rPr lang="fr-FR" sz="1200" b="1" dirty="0"/>
              <a:t>Argan</a:t>
            </a:r>
            <a:r>
              <a:rPr lang="fr-FR" sz="1200" dirty="0" smtClean="0"/>
              <a:t> : Comment, tout à l’heure ?</a:t>
            </a:r>
          </a:p>
          <a:p>
            <a:r>
              <a:rPr lang="fr-FR" sz="1200" b="1" dirty="0"/>
              <a:t>Béralde</a:t>
            </a:r>
            <a:r>
              <a:rPr lang="fr-FR" sz="1200" dirty="0" smtClean="0"/>
              <a:t> : Oui, et dans votre maison.</a:t>
            </a:r>
          </a:p>
          <a:p>
            <a:r>
              <a:rPr lang="fr-FR" sz="1200" b="1" dirty="0"/>
              <a:t>Argan</a:t>
            </a:r>
            <a:r>
              <a:rPr lang="fr-FR" sz="1200" dirty="0" smtClean="0"/>
              <a:t> : Dans ma maison ?</a:t>
            </a:r>
          </a:p>
          <a:p>
            <a:r>
              <a:rPr lang="fr-FR" sz="1200" b="1" dirty="0"/>
              <a:t>Béralde</a:t>
            </a:r>
            <a:r>
              <a:rPr lang="fr-FR" sz="1200" dirty="0" smtClean="0"/>
              <a:t> : Oui. Je connais une Faculté de mes amies, qui viendra tout à l’heure en faire la cérémonie dans votre salle. Cela ne vous coûtera rien.</a:t>
            </a:r>
          </a:p>
          <a:p>
            <a:r>
              <a:rPr lang="fr-FR" sz="1200" b="1" dirty="0"/>
              <a:t>Argan</a:t>
            </a:r>
            <a:r>
              <a:rPr lang="fr-FR" sz="1200" dirty="0" smtClean="0"/>
              <a:t> : Mais moi, que dire ? que répondre ?</a:t>
            </a:r>
          </a:p>
          <a:p>
            <a:r>
              <a:rPr lang="fr-FR" sz="1200" b="1" dirty="0"/>
              <a:t>Béralde</a:t>
            </a:r>
            <a:r>
              <a:rPr lang="fr-FR" sz="1200" dirty="0" smtClean="0"/>
              <a:t> : On vous instruira en deux mots, et l’on vous donnera par écrit ce que vous devez dire. Allez-vous-en vous mettre en habit décent. Je vais les envoyer querir.</a:t>
            </a:r>
          </a:p>
          <a:p>
            <a:r>
              <a:rPr lang="fr-FR" sz="1200" b="1" dirty="0"/>
              <a:t>Argan</a:t>
            </a:r>
            <a:r>
              <a:rPr lang="fr-FR" sz="1200" dirty="0" smtClean="0"/>
              <a:t> : Allons, voyons cela. </a:t>
            </a:r>
            <a:endParaRPr lang="fr-FR" sz="1200" dirty="0"/>
          </a:p>
        </p:txBody>
      </p:sp>
    </p:spTree>
    <p:extLst>
      <p:ext uri="{BB962C8B-B14F-4D97-AF65-F5344CB8AC3E}">
        <p14:creationId xmlns:p14="http://schemas.microsoft.com/office/powerpoint/2010/main" val="29402761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40668" y="992560"/>
            <a:ext cx="5976664" cy="3046988"/>
          </a:xfrm>
          <a:prstGeom prst="rect">
            <a:avLst/>
          </a:prstGeom>
        </p:spPr>
        <p:txBody>
          <a:bodyPr wrap="square">
            <a:spAutoFit/>
          </a:bodyPr>
          <a:lstStyle/>
          <a:p>
            <a:r>
              <a:rPr lang="fr-FR" sz="1200" b="1" dirty="0" smtClean="0"/>
              <a:t>Scène 23</a:t>
            </a:r>
            <a:endParaRPr lang="fr-FR" sz="1200" b="1" dirty="0"/>
          </a:p>
          <a:p>
            <a:endParaRPr lang="fr-FR" sz="1200" b="1" dirty="0" smtClean="0"/>
          </a:p>
          <a:p>
            <a:r>
              <a:rPr lang="fr-FR" sz="1200" b="1" dirty="0" smtClean="0"/>
              <a:t>BÉRALDE, ANGÉLIQUE, CLÉANTE, TOINETTE.</a:t>
            </a:r>
          </a:p>
          <a:p>
            <a:r>
              <a:rPr lang="fr-FR" sz="1200" b="1" dirty="0" smtClean="0"/>
              <a:t>Cléante</a:t>
            </a:r>
            <a:r>
              <a:rPr lang="fr-FR" sz="1200" dirty="0" smtClean="0"/>
              <a:t> : Que voulez-vous dire ? et qu’entendez-vous avec cette Faculté de vos amies ?</a:t>
            </a:r>
          </a:p>
          <a:p>
            <a:r>
              <a:rPr lang="fr-FR" sz="1200" b="1" dirty="0" smtClean="0"/>
              <a:t>Toinette</a:t>
            </a:r>
            <a:r>
              <a:rPr lang="fr-FR" sz="1200" dirty="0" smtClean="0"/>
              <a:t> : Quel est votre dessein ?</a:t>
            </a:r>
          </a:p>
          <a:p>
            <a:r>
              <a:rPr lang="fr-FR" sz="1200" b="1" dirty="0"/>
              <a:t>Béralde</a:t>
            </a:r>
            <a:r>
              <a:rPr lang="fr-FR" sz="1200" dirty="0" smtClean="0"/>
              <a:t> : De vous divertir un peu ce soir. Les comédiens ont fait un petit intermède de la réception d’un médecin, avec des danses et de la musique ; je veux que nous en prenions ensemble le divertissement, et que mon frère y fasse le premier personnage.</a:t>
            </a:r>
          </a:p>
          <a:p>
            <a:r>
              <a:rPr lang="fr-FR" sz="1200" b="1" dirty="0"/>
              <a:t>Angélique</a:t>
            </a:r>
            <a:r>
              <a:rPr lang="fr-FR" sz="1200" dirty="0" smtClean="0"/>
              <a:t> : Mais, mon oncle, il me semble que vous vous jouez un peu beaucoup de mon père.</a:t>
            </a:r>
          </a:p>
          <a:p>
            <a:r>
              <a:rPr lang="fr-FR" sz="1200" b="1" dirty="0"/>
              <a:t>Béralde</a:t>
            </a:r>
            <a:r>
              <a:rPr lang="fr-FR" sz="1200" dirty="0" smtClean="0"/>
              <a:t> : Mais, ma nièce, ce n’est pas tant le jouer, que s’accommoder à ses fantaisies. Tout ceci n’est qu’entre nous. Nous y pouvons aussi prendre chacun un personnage, et nous donner ainsi la comédie les uns aux autres. Le carnaval autorise cela. Allons vite préparer toutes choses.</a:t>
            </a:r>
          </a:p>
          <a:p>
            <a:r>
              <a:rPr lang="fr-FR" sz="1200" b="1" dirty="0"/>
              <a:t>Cléante</a:t>
            </a:r>
            <a:r>
              <a:rPr lang="fr-FR" sz="1200" dirty="0" smtClean="0"/>
              <a:t>, </a:t>
            </a:r>
            <a:r>
              <a:rPr lang="fr-FR" sz="1200" i="1" dirty="0" smtClean="0"/>
              <a:t>à Angélique </a:t>
            </a:r>
            <a:r>
              <a:rPr lang="fr-FR" sz="1200" dirty="0" smtClean="0"/>
              <a:t>: Y consentez-vous ?</a:t>
            </a:r>
          </a:p>
          <a:p>
            <a:r>
              <a:rPr lang="fr-FR" sz="1200" b="1" dirty="0" smtClean="0"/>
              <a:t>Angélique</a:t>
            </a:r>
            <a:r>
              <a:rPr lang="fr-FR" sz="1200" dirty="0" smtClean="0"/>
              <a:t> : Oui, puisque mon oncle nous conduit. </a:t>
            </a:r>
            <a:endParaRPr lang="fr-FR" sz="1200" dirty="0"/>
          </a:p>
        </p:txBody>
      </p:sp>
      <p:sp>
        <p:nvSpPr>
          <p:cNvPr id="6" name="Titre 3"/>
          <p:cNvSpPr txBox="1">
            <a:spLocks/>
          </p:cNvSpPr>
          <p:nvPr/>
        </p:nvSpPr>
        <p:spPr>
          <a:xfrm>
            <a:off x="440668" y="344488"/>
            <a:ext cx="5976664" cy="50405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5. Le </a:t>
            </a:r>
            <a:r>
              <a:rPr lang="fr-FR" sz="2000" i="1"/>
              <a:t>Malade imaginaire</a:t>
            </a:r>
            <a:r>
              <a:rPr lang="fr-FR" sz="2000" b="1"/>
              <a:t> - Acte </a:t>
            </a:r>
            <a:r>
              <a:rPr lang="fr-FR" sz="2000" b="1" smtClean="0"/>
              <a:t>III - scènes 22 et 23</a:t>
            </a:r>
            <a:endParaRPr lang="fr-FR" sz="2000" b="1" dirty="0"/>
          </a:p>
        </p:txBody>
      </p:sp>
    </p:spTree>
    <p:extLst>
      <p:ext uri="{BB962C8B-B14F-4D97-AF65-F5344CB8AC3E}">
        <p14:creationId xmlns:p14="http://schemas.microsoft.com/office/powerpoint/2010/main" val="8639292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au 5"/>
          <p:cNvGraphicFramePr>
            <a:graphicFrameLocks noGrp="1"/>
          </p:cNvGraphicFramePr>
          <p:nvPr>
            <p:extLst>
              <p:ext uri="{D42A27DB-BD31-4B8C-83A1-F6EECF244321}">
                <p14:modId xmlns:p14="http://schemas.microsoft.com/office/powerpoint/2010/main" val="674788527"/>
              </p:ext>
            </p:extLst>
          </p:nvPr>
        </p:nvGraphicFramePr>
        <p:xfrm>
          <a:off x="748596" y="5529064"/>
          <a:ext cx="5416708" cy="3421380"/>
        </p:xfrm>
        <a:graphic>
          <a:graphicData uri="http://schemas.openxmlformats.org/drawingml/2006/table">
            <a:tbl>
              <a:tblPr>
                <a:tableStyleId>{5C22544A-7EE6-4342-B048-85BDC9FD1C3A}</a:tableStyleId>
              </a:tblPr>
              <a:tblGrid>
                <a:gridCol w="2708354">
                  <a:extLst>
                    <a:ext uri="{9D8B030D-6E8A-4147-A177-3AD203B41FA5}">
                      <a16:colId xmlns:a16="http://schemas.microsoft.com/office/drawing/2014/main" val="3242869616"/>
                    </a:ext>
                  </a:extLst>
                </a:gridCol>
                <a:gridCol w="2708354">
                  <a:extLst>
                    <a:ext uri="{9D8B030D-6E8A-4147-A177-3AD203B41FA5}">
                      <a16:colId xmlns:a16="http://schemas.microsoft.com/office/drawing/2014/main" val="891626588"/>
                    </a:ext>
                  </a:extLst>
                </a:gridCol>
              </a:tblGrid>
              <a:tr h="18958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Le roman</a:t>
                      </a:r>
                      <a:r>
                        <a:rPr lang="fr-FR" sz="1000" b="1" kern="1200" baseline="0" smtClean="0">
                          <a:ln>
                            <a:noFill/>
                          </a:ln>
                          <a:solidFill>
                            <a:schemeClr val="tx1"/>
                          </a:solidFill>
                          <a:latin typeface="+mn-lt"/>
                          <a:ea typeface="+mn-ea"/>
                          <a:cs typeface="+mn-cs"/>
                        </a:rPr>
                        <a:t> et le récit du Moyen-Âge au XXIe</a:t>
                      </a:r>
                      <a:r>
                        <a:rPr lang="fr-FR" sz="1000" b="1" kern="1200" smtClean="0">
                          <a:ln>
                            <a:noFill/>
                          </a:ln>
                          <a:solidFill>
                            <a:schemeClr val="tx1"/>
                          </a:solidFill>
                          <a:latin typeface="+mn-lt"/>
                          <a:ea typeface="+mn-ea"/>
                          <a:cs typeface="+mn-cs"/>
                        </a:rPr>
                        <a:t> siècle</a:t>
                      </a:r>
                      <a:endParaRPr lang="fr-FR" sz="1000" b="1" kern="1200">
                        <a:ln>
                          <a:noFill/>
                        </a:ln>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3254483"/>
                  </a:ext>
                </a:extLst>
              </a:tr>
              <a:tr h="18958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Œuvre intégrale : </a:t>
                      </a:r>
                      <a:r>
                        <a:rPr lang="fr-FR" sz="1000" b="0" i="1" kern="1200" smtClean="0">
                          <a:ln>
                            <a:noFill/>
                          </a:ln>
                          <a:solidFill>
                            <a:schemeClr val="tx2">
                              <a:lumMod val="75000"/>
                            </a:schemeClr>
                          </a:solidFill>
                          <a:latin typeface="Papyrus" panose="03070502060502030205" pitchFamily="66" charset="0"/>
                          <a:ea typeface="+mn-ea"/>
                          <a:cs typeface="+mn-cs"/>
                        </a:rPr>
                        <a:t>Voyage au centre de la Terre</a:t>
                      </a:r>
                      <a:r>
                        <a:rPr lang="fr-FR" sz="1000" b="0" kern="1200" smtClean="0">
                          <a:ln>
                            <a:noFill/>
                          </a:ln>
                          <a:solidFill>
                            <a:schemeClr val="tx2">
                              <a:lumMod val="75000"/>
                            </a:schemeClr>
                          </a:solidFill>
                          <a:latin typeface="Papyrus" panose="03070502060502030205" pitchFamily="66" charset="0"/>
                          <a:ea typeface="+mn-ea"/>
                          <a:cs typeface="+mn-cs"/>
                        </a:rPr>
                        <a:t>, Jules Verne</a:t>
                      </a:r>
                      <a:endParaRPr lang="fr-FR" sz="100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l"/>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3520475"/>
                  </a:ext>
                </a:extLst>
              </a:tr>
              <a:tr h="18958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Parcours associé : </a:t>
                      </a:r>
                      <a:r>
                        <a:rPr lang="fr-FR" sz="1000" b="0" kern="1200" smtClean="0">
                          <a:ln>
                            <a:noFill/>
                          </a:ln>
                          <a:solidFill>
                            <a:schemeClr val="tx2">
                              <a:lumMod val="75000"/>
                            </a:schemeClr>
                          </a:solidFill>
                          <a:latin typeface="Papyrus" panose="03070502060502030205" pitchFamily="66" charset="0"/>
                          <a:ea typeface="+mn-ea"/>
                          <a:cs typeface="+mn-cs"/>
                        </a:rPr>
                        <a:t>Science et fiction</a:t>
                      </a:r>
                      <a:endParaRPr lang="fr-FR" sz="100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l"/>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0757355"/>
                  </a:ext>
                </a:extLst>
              </a:tr>
              <a:tr h="189587">
                <a:tc>
                  <a:txBody>
                    <a:bodyPr/>
                    <a:lstStyle/>
                    <a:p>
                      <a:pPr algn="ctr"/>
                      <a:r>
                        <a:rPr lang="fr-FR" sz="1000" b="1" smtClean="0">
                          <a:ln>
                            <a:noFill/>
                          </a:ln>
                          <a:solidFill>
                            <a:schemeClr val="tx1"/>
                          </a:solidFill>
                        </a:rPr>
                        <a:t>Textes de l’œuvre</a:t>
                      </a:r>
                      <a:r>
                        <a:rPr lang="fr-FR" sz="1000" b="1" baseline="0" smtClean="0">
                          <a:ln>
                            <a:noFill/>
                          </a:ln>
                          <a:solidFill>
                            <a:schemeClr val="tx1"/>
                          </a:solidFill>
                        </a:rPr>
                        <a:t> intégrale</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fr-FR" sz="1000" b="1" smtClean="0">
                          <a:ln>
                            <a:noFill/>
                          </a:ln>
                          <a:solidFill>
                            <a:schemeClr val="tx1"/>
                          </a:solidFill>
                        </a:rPr>
                        <a:t>Textes du parcours associé</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832840957"/>
                  </a:ext>
                </a:extLst>
              </a:tr>
              <a:tr h="189587">
                <a:tc>
                  <a:txBody>
                    <a:bodyPr/>
                    <a:lstStyle/>
                    <a:p>
                      <a:r>
                        <a:rPr lang="fr-FR" sz="1100" smtClean="0">
                          <a:solidFill>
                            <a:schemeClr val="tx2">
                              <a:lumMod val="75000"/>
                            </a:schemeClr>
                          </a:solidFill>
                          <a:latin typeface="Papyrus" panose="03070502060502030205" pitchFamily="66" charset="0"/>
                        </a:rPr>
                        <a:t>1. L'élève</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fr-FR" sz="1050" b="0" kern="1200" smtClean="0">
                          <a:ln>
                            <a:noFill/>
                          </a:ln>
                          <a:solidFill>
                            <a:schemeClr val="tx2">
                              <a:lumMod val="75000"/>
                            </a:schemeClr>
                          </a:solidFill>
                          <a:latin typeface="Papyrus" panose="03070502060502030205" pitchFamily="66" charset="0"/>
                          <a:ea typeface="+mn-ea"/>
                          <a:cs typeface="+mn-cs"/>
                        </a:rPr>
                        <a:t>L’élève</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9619062"/>
                  </a:ext>
                </a:extLst>
              </a:tr>
              <a:tr h="189587">
                <a:tc>
                  <a:txBody>
                    <a:bodyPr/>
                    <a:lstStyle/>
                    <a:p>
                      <a:r>
                        <a:rPr lang="fr-FR" sz="1100" smtClean="0">
                          <a:solidFill>
                            <a:schemeClr val="tx2">
                              <a:lumMod val="75000"/>
                            </a:schemeClr>
                          </a:solidFill>
                          <a:latin typeface="Papyrus" panose="03070502060502030205" pitchFamily="66" charset="0"/>
                        </a:rPr>
                        <a:t>2. L'hospitalité</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9747599"/>
                  </a:ext>
                </a:extLst>
              </a:tr>
              <a:tr h="189587">
                <a:tc>
                  <a:txBody>
                    <a:bodyPr/>
                    <a:lstStyle/>
                    <a:p>
                      <a:r>
                        <a:rPr lang="fr-FR" sz="1100" smtClean="0">
                          <a:solidFill>
                            <a:schemeClr val="tx2">
                              <a:lumMod val="75000"/>
                            </a:schemeClr>
                          </a:solidFill>
                          <a:latin typeface="Papyrus" panose="03070502060502030205" pitchFamily="66" charset="0"/>
                        </a:rPr>
                        <a:t>3. Les </a:t>
                      </a:r>
                      <a:r>
                        <a:rPr lang="fr-FR" sz="1100" dirty="0" smtClean="0">
                          <a:solidFill>
                            <a:schemeClr val="tx2">
                              <a:lumMod val="75000"/>
                            </a:schemeClr>
                          </a:solidFill>
                          <a:latin typeface="Papyrus" panose="03070502060502030205" pitchFamily="66" charset="0"/>
                        </a:rPr>
                        <a:t>monstres</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fr-FR" sz="1050" b="0" kern="1200" smtClean="0">
                          <a:ln>
                            <a:noFill/>
                          </a:ln>
                          <a:solidFill>
                            <a:schemeClr val="tx2">
                              <a:lumMod val="75000"/>
                            </a:schemeClr>
                          </a:solidFill>
                          <a:latin typeface="Papyrus" panose="03070502060502030205" pitchFamily="66" charset="0"/>
                          <a:ea typeface="+mn-ea"/>
                          <a:cs typeface="+mn-cs"/>
                        </a:rPr>
                        <a:t>Les monstres</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8467493"/>
                  </a:ext>
                </a:extLst>
              </a:tr>
              <a:tr h="189587">
                <a:tc>
                  <a:txBody>
                    <a:bodyPr/>
                    <a:lstStyle/>
                    <a:p>
                      <a:r>
                        <a:rPr lang="fr-FR" sz="1100" smtClean="0">
                          <a:solidFill>
                            <a:schemeClr val="tx2">
                              <a:lumMod val="75000"/>
                            </a:schemeClr>
                          </a:solidFill>
                          <a:latin typeface="Papyrus" panose="03070502060502030205" pitchFamily="66" charset="0"/>
                        </a:rPr>
                        <a:t>4. Le </a:t>
                      </a:r>
                      <a:r>
                        <a:rPr lang="fr-FR" sz="1100" dirty="0" smtClean="0">
                          <a:solidFill>
                            <a:schemeClr val="tx2">
                              <a:lumMod val="75000"/>
                            </a:schemeClr>
                          </a:solidFill>
                          <a:latin typeface="Papyrus" panose="03070502060502030205" pitchFamily="66" charset="0"/>
                        </a:rPr>
                        <a:t>berger</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fr-FR" sz="1050" b="0" kern="1200" smtClean="0">
                          <a:ln>
                            <a:noFill/>
                          </a:ln>
                          <a:solidFill>
                            <a:schemeClr val="tx2">
                              <a:lumMod val="75000"/>
                            </a:schemeClr>
                          </a:solidFill>
                          <a:latin typeface="Papyrus" panose="03070502060502030205" pitchFamily="66" charset="0"/>
                          <a:ea typeface="+mn-ea"/>
                          <a:cs typeface="+mn-cs"/>
                        </a:rPr>
                        <a:t>Le berger</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8749338"/>
                  </a:ext>
                </a:extLst>
              </a:tr>
              <a:tr h="189587">
                <a:tc>
                  <a:txBody>
                    <a:bodyPr/>
                    <a:lstStyle/>
                    <a:p>
                      <a:r>
                        <a:rPr lang="fr-FR" sz="1100" smtClean="0">
                          <a:solidFill>
                            <a:schemeClr val="tx2">
                              <a:lumMod val="75000"/>
                            </a:schemeClr>
                          </a:solidFill>
                          <a:latin typeface="Papyrus" panose="03070502060502030205" pitchFamily="66" charset="0"/>
                        </a:rPr>
                        <a:t>5. Les volcans</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2917052"/>
                  </a:ext>
                </a:extLst>
              </a:tr>
              <a:tr h="189587">
                <a:tc gridSpan="2">
                  <a:txBody>
                    <a:bodyPr/>
                    <a:lstStyle/>
                    <a:p>
                      <a:pPr algn="ctr"/>
                      <a:r>
                        <a:rPr lang="fr-FR" sz="1050" b="1" smtClean="0">
                          <a:ln>
                            <a:noFill/>
                          </a:ln>
                          <a:solidFill>
                            <a:schemeClr val="tx1"/>
                          </a:solidFill>
                        </a:rPr>
                        <a:t>Lecture(s) cursive(s)</a:t>
                      </a:r>
                      <a:endParaRPr lang="fr-FR" sz="105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754289"/>
                  </a:ext>
                </a:extLst>
              </a:tr>
              <a:tr h="189587">
                <a:tc>
                  <a:txBody>
                    <a:bodyPr/>
                    <a:lstStyle/>
                    <a:p>
                      <a:pPr marL="0" algn="l" defTabSz="914400" rtl="0" eaLnBrk="1" latinLnBrk="0" hangingPunct="1"/>
                      <a:r>
                        <a:rPr lang="fr-FR" sz="1050" b="1" kern="1200" smtClean="0">
                          <a:ln>
                            <a:noFill/>
                          </a:ln>
                          <a:solidFill>
                            <a:schemeClr val="tx2">
                              <a:lumMod val="75000"/>
                            </a:schemeClr>
                          </a:solidFill>
                          <a:latin typeface="Papyrus" panose="03070502060502030205" pitchFamily="66" charset="0"/>
                          <a:ea typeface="+mn-ea"/>
                          <a:cs typeface="+mn-cs"/>
                        </a:rPr>
                        <a:t>Barjavel</a:t>
                      </a:r>
                      <a:r>
                        <a:rPr lang="fr-FR" sz="1050" b="0" kern="1200" smtClean="0">
                          <a:ln>
                            <a:noFill/>
                          </a:ln>
                          <a:solidFill>
                            <a:schemeClr val="tx2">
                              <a:lumMod val="75000"/>
                            </a:schemeClr>
                          </a:solidFill>
                          <a:latin typeface="Papyrus" panose="03070502060502030205" pitchFamily="66" charset="0"/>
                          <a:ea typeface="+mn-ea"/>
                          <a:cs typeface="+mn-cs"/>
                        </a:rPr>
                        <a:t>, </a:t>
                      </a:r>
                      <a:r>
                        <a:rPr lang="fr-FR" sz="1050" b="0" i="1" kern="1200" smtClean="0">
                          <a:ln>
                            <a:noFill/>
                          </a:ln>
                          <a:solidFill>
                            <a:schemeClr val="tx2">
                              <a:lumMod val="75000"/>
                            </a:schemeClr>
                          </a:solidFill>
                          <a:latin typeface="Papyrus" panose="03070502060502030205" pitchFamily="66" charset="0"/>
                          <a:ea typeface="+mn-ea"/>
                          <a:cs typeface="+mn-cs"/>
                        </a:rPr>
                        <a:t>La Nuit des temps</a:t>
                      </a:r>
                      <a:endParaRPr lang="fr-FR" sz="1050" b="0" i="1"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fr-FR" sz="1050" b="0" kern="1200" smtClean="0">
                          <a:ln>
                            <a:noFill/>
                          </a:ln>
                          <a:solidFill>
                            <a:schemeClr val="tx2">
                              <a:lumMod val="75000"/>
                            </a:schemeClr>
                          </a:solidFill>
                          <a:latin typeface="Papyrus" panose="03070502060502030205" pitchFamily="66" charset="0"/>
                          <a:ea typeface="+mn-ea"/>
                          <a:cs typeface="+mn-cs"/>
                        </a:rPr>
                        <a:t>Texte intégral</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2455282"/>
                  </a:ext>
                </a:extLst>
              </a:tr>
              <a:tr h="189587">
                <a:tc gridSpan="2">
                  <a:txBody>
                    <a:bodyPr/>
                    <a:lstStyle/>
                    <a:p>
                      <a:pPr algn="ctr"/>
                      <a:r>
                        <a:rPr lang="fr-FR" sz="1000" b="1" smtClean="0">
                          <a:ln>
                            <a:noFill/>
                          </a:ln>
                          <a:solidFill>
                            <a:schemeClr val="tx1"/>
                          </a:solidFill>
                        </a:rPr>
                        <a:t>Groupement de textes complémentaires et/ou prolongement artistique et culturel (Éventuellement)</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7851432"/>
                  </a:ext>
                </a:extLst>
              </a:tr>
              <a:tr h="189587">
                <a:tc gridSpan="2">
                  <a:txBody>
                    <a:bodyPr/>
                    <a:lstStyle/>
                    <a:p>
                      <a:pPr marL="0" algn="l" defTabSz="914400" rtl="0" eaLnBrk="1" latinLnBrk="0" hangingPunct="1"/>
                      <a:r>
                        <a:rPr lang="fr-FR" sz="1050" b="0" kern="1200" smtClean="0">
                          <a:ln>
                            <a:noFill/>
                          </a:ln>
                          <a:solidFill>
                            <a:schemeClr val="tx2">
                              <a:lumMod val="75000"/>
                            </a:schemeClr>
                          </a:solidFill>
                          <a:latin typeface="Papyrus" panose="03070502060502030205" pitchFamily="66" charset="0"/>
                          <a:ea typeface="+mn-ea"/>
                          <a:cs typeface="+mn-cs"/>
                        </a:rPr>
                        <a:t>Vidéos et documents sur la</a:t>
                      </a:r>
                      <a:r>
                        <a:rPr lang="fr-FR" sz="1050" b="0" kern="1200" baseline="0" smtClean="0">
                          <a:ln>
                            <a:noFill/>
                          </a:ln>
                          <a:solidFill>
                            <a:schemeClr val="tx2">
                              <a:lumMod val="75000"/>
                            </a:schemeClr>
                          </a:solidFill>
                          <a:latin typeface="Papyrus" panose="03070502060502030205" pitchFamily="66" charset="0"/>
                          <a:ea typeface="+mn-ea"/>
                          <a:cs typeface="+mn-cs"/>
                        </a:rPr>
                        <a:t> géologie, les volcans, l’Islande. Recherche sur </a:t>
                      </a:r>
                      <a:r>
                        <a:rPr lang="fr-FR" sz="1050" b="1" kern="1200" baseline="0" smtClean="0">
                          <a:ln>
                            <a:noFill/>
                          </a:ln>
                          <a:solidFill>
                            <a:schemeClr val="tx2">
                              <a:lumMod val="75000"/>
                            </a:schemeClr>
                          </a:solidFill>
                          <a:latin typeface="Papyrus" panose="03070502060502030205" pitchFamily="66" charset="0"/>
                          <a:ea typeface="+mn-ea"/>
                          <a:cs typeface="+mn-cs"/>
                        </a:rPr>
                        <a:t>Jules Verne </a:t>
                      </a:r>
                      <a:endParaRPr lang="fr-FR" sz="1050" b="1"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0462462"/>
                  </a:ext>
                </a:extLst>
              </a:tr>
            </a:tbl>
          </a:graphicData>
        </a:graphic>
      </p:graphicFrame>
      <p:graphicFrame>
        <p:nvGraphicFramePr>
          <p:cNvPr id="9" name="Tableau 8"/>
          <p:cNvGraphicFramePr>
            <a:graphicFrameLocks noGrp="1"/>
          </p:cNvGraphicFramePr>
          <p:nvPr>
            <p:extLst>
              <p:ext uri="{D42A27DB-BD31-4B8C-83A1-F6EECF244321}">
                <p14:modId xmlns:p14="http://schemas.microsoft.com/office/powerpoint/2010/main" val="2932378653"/>
              </p:ext>
            </p:extLst>
          </p:nvPr>
        </p:nvGraphicFramePr>
        <p:xfrm>
          <a:off x="748596" y="1098476"/>
          <a:ext cx="5416708" cy="3422476"/>
        </p:xfrm>
        <a:graphic>
          <a:graphicData uri="http://schemas.openxmlformats.org/drawingml/2006/table">
            <a:tbl>
              <a:tblPr>
                <a:tableStyleId>{5C22544A-7EE6-4342-B048-85BDC9FD1C3A}</a:tableStyleId>
              </a:tblPr>
              <a:tblGrid>
                <a:gridCol w="2708354">
                  <a:extLst>
                    <a:ext uri="{9D8B030D-6E8A-4147-A177-3AD203B41FA5}">
                      <a16:colId xmlns:a16="http://schemas.microsoft.com/office/drawing/2014/main" val="3242869616"/>
                    </a:ext>
                  </a:extLst>
                </a:gridCol>
                <a:gridCol w="2708354">
                  <a:extLst>
                    <a:ext uri="{9D8B030D-6E8A-4147-A177-3AD203B41FA5}">
                      <a16:colId xmlns:a16="http://schemas.microsoft.com/office/drawing/2014/main" val="891626588"/>
                    </a:ext>
                  </a:extLst>
                </a:gridCol>
              </a:tblGrid>
              <a:tr h="18958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La littérature d’idées du XVI</a:t>
                      </a:r>
                      <a:r>
                        <a:rPr lang="fr-FR" sz="1000" b="1" kern="1200" baseline="0" smtClean="0">
                          <a:ln>
                            <a:noFill/>
                          </a:ln>
                          <a:solidFill>
                            <a:schemeClr val="tx1"/>
                          </a:solidFill>
                          <a:latin typeface="+mn-lt"/>
                          <a:ea typeface="+mn-ea"/>
                          <a:cs typeface="+mn-cs"/>
                        </a:rPr>
                        <a:t>e siècle au XXIe</a:t>
                      </a:r>
                      <a:r>
                        <a:rPr lang="fr-FR" sz="1000" b="1" kern="1200" smtClean="0">
                          <a:ln>
                            <a:noFill/>
                          </a:ln>
                          <a:solidFill>
                            <a:schemeClr val="tx1"/>
                          </a:solidFill>
                          <a:latin typeface="+mn-lt"/>
                          <a:ea typeface="+mn-ea"/>
                          <a:cs typeface="+mn-cs"/>
                        </a:rPr>
                        <a:t> siècle</a:t>
                      </a:r>
                      <a:endParaRPr lang="fr-FR" sz="1000" b="1" kern="1200">
                        <a:ln>
                          <a:noFill/>
                        </a:ln>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ctr"/>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93254483"/>
                  </a:ext>
                </a:extLst>
              </a:tr>
              <a:tr h="18958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Œuvre intégrale : </a:t>
                      </a:r>
                      <a:r>
                        <a:rPr lang="fr-FR" sz="1000" b="0" kern="1200" smtClean="0">
                          <a:ln>
                            <a:noFill/>
                          </a:ln>
                          <a:solidFill>
                            <a:schemeClr val="tx2">
                              <a:lumMod val="75000"/>
                            </a:schemeClr>
                          </a:solidFill>
                          <a:latin typeface="Papyrus" panose="03070502060502030205" pitchFamily="66" charset="0"/>
                          <a:ea typeface="+mn-ea"/>
                          <a:cs typeface="+mn-cs"/>
                        </a:rPr>
                        <a:t>Les Caractères</a:t>
                      </a:r>
                      <a:r>
                        <a:rPr lang="fr-FR" sz="1000" b="1" kern="1200" smtClean="0">
                          <a:ln>
                            <a:noFill/>
                          </a:ln>
                          <a:solidFill>
                            <a:schemeClr val="tx2">
                              <a:lumMod val="75000"/>
                            </a:schemeClr>
                          </a:solidFill>
                          <a:latin typeface="Papyrus" panose="03070502060502030205" pitchFamily="66" charset="0"/>
                          <a:ea typeface="+mn-ea"/>
                          <a:cs typeface="+mn-cs"/>
                        </a:rPr>
                        <a:t>, </a:t>
                      </a:r>
                      <a:r>
                        <a:rPr lang="fr-FR" sz="1000" b="0" i="1" kern="1200" smtClean="0">
                          <a:ln>
                            <a:noFill/>
                          </a:ln>
                          <a:solidFill>
                            <a:schemeClr val="tx2">
                              <a:lumMod val="75000"/>
                            </a:schemeClr>
                          </a:solidFill>
                          <a:latin typeface="Papyrus" panose="03070502060502030205" pitchFamily="66" charset="0"/>
                          <a:ea typeface="+mn-ea"/>
                          <a:cs typeface="+mn-cs"/>
                        </a:rPr>
                        <a:t>Les Caractères</a:t>
                      </a:r>
                      <a:r>
                        <a:rPr lang="fr-FR" sz="1000" b="0" kern="1200" smtClean="0">
                          <a:ln>
                            <a:noFill/>
                          </a:ln>
                          <a:solidFill>
                            <a:schemeClr val="tx2">
                              <a:lumMod val="75000"/>
                            </a:schemeClr>
                          </a:solidFill>
                          <a:latin typeface="Papyrus" panose="03070502060502030205" pitchFamily="66" charset="0"/>
                          <a:ea typeface="+mn-ea"/>
                          <a:cs typeface="+mn-cs"/>
                        </a:rPr>
                        <a:t>, La Bruyère</a:t>
                      </a:r>
                      <a:endParaRPr lang="fr-FR" sz="100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l"/>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883520475"/>
                  </a:ext>
                </a:extLst>
              </a:tr>
              <a:tr h="18958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Parcours associé :</a:t>
                      </a:r>
                      <a:r>
                        <a:rPr lang="fr-FR" sz="1000" b="1" kern="1200" baseline="0" smtClean="0">
                          <a:ln>
                            <a:noFill/>
                          </a:ln>
                          <a:solidFill>
                            <a:schemeClr val="tx1"/>
                          </a:solidFill>
                          <a:latin typeface="+mn-lt"/>
                          <a:ea typeface="+mn-ea"/>
                          <a:cs typeface="+mn-cs"/>
                        </a:rPr>
                        <a:t> </a:t>
                      </a:r>
                      <a:r>
                        <a:rPr lang="fr-FR" sz="1000" b="0" kern="1200" baseline="0" smtClean="0">
                          <a:ln>
                            <a:noFill/>
                          </a:ln>
                          <a:solidFill>
                            <a:schemeClr val="tx2">
                              <a:lumMod val="75000"/>
                            </a:schemeClr>
                          </a:solidFill>
                          <a:latin typeface="Papyrus" panose="03070502060502030205" pitchFamily="66" charset="0"/>
                          <a:ea typeface="+mn-ea"/>
                          <a:cs typeface="+mn-cs"/>
                        </a:rPr>
                        <a:t>Peindre les hommes, examiner la nature humaine.</a:t>
                      </a:r>
                      <a:endParaRPr lang="fr-FR" sz="100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pPr algn="l"/>
                      <a:endParaRPr lang="fr-FR" sz="1000" b="1">
                        <a:ln>
                          <a:solidFill>
                            <a:schemeClr val="tx1">
                              <a:lumMod val="65000"/>
                              <a:lumOff val="35000"/>
                            </a:schemeClr>
                          </a:solid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740757355"/>
                  </a:ext>
                </a:extLst>
              </a:tr>
              <a:tr h="189587">
                <a:tc>
                  <a:txBody>
                    <a:bodyPr/>
                    <a:lstStyle/>
                    <a:p>
                      <a:pPr algn="ctr"/>
                      <a:r>
                        <a:rPr lang="fr-FR" sz="1000" b="1" smtClean="0">
                          <a:ln>
                            <a:noFill/>
                          </a:ln>
                          <a:solidFill>
                            <a:schemeClr val="tx1"/>
                          </a:solidFill>
                        </a:rPr>
                        <a:t>Textes de l’œuvre</a:t>
                      </a:r>
                      <a:r>
                        <a:rPr lang="fr-FR" sz="1000" b="1" baseline="0" smtClean="0">
                          <a:ln>
                            <a:noFill/>
                          </a:ln>
                          <a:solidFill>
                            <a:schemeClr val="tx1"/>
                          </a:solidFill>
                        </a:rPr>
                        <a:t> intégrale</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fr-FR" sz="1000" b="1" smtClean="0">
                          <a:ln>
                            <a:noFill/>
                          </a:ln>
                          <a:solidFill>
                            <a:schemeClr val="tx1"/>
                          </a:solidFill>
                        </a:rPr>
                        <a:t>Textes du parcours associé</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832840957"/>
                  </a:ext>
                </a:extLst>
              </a:tr>
              <a:tr h="189587">
                <a:tc>
                  <a:txBody>
                    <a:bodyPr/>
                    <a:lstStyle/>
                    <a:p>
                      <a:pPr marL="0" indent="0">
                        <a:buNone/>
                      </a:pPr>
                      <a:r>
                        <a:rPr lang="fr-FR" sz="1100" smtClean="0">
                          <a:solidFill>
                            <a:schemeClr val="tx2">
                              <a:lumMod val="75000"/>
                            </a:schemeClr>
                          </a:solidFill>
                          <a:latin typeface="Papyrus" panose="03070502060502030205" pitchFamily="66" charset="0"/>
                        </a:rPr>
                        <a:t>1.</a:t>
                      </a:r>
                      <a:r>
                        <a:rPr lang="fr-FR" sz="1100" baseline="0" smtClean="0">
                          <a:solidFill>
                            <a:schemeClr val="tx2">
                              <a:lumMod val="75000"/>
                            </a:schemeClr>
                          </a:solidFill>
                          <a:latin typeface="Papyrus" panose="03070502060502030205" pitchFamily="66" charset="0"/>
                        </a:rPr>
                        <a:t> </a:t>
                      </a:r>
                      <a:r>
                        <a:rPr lang="fr-FR" sz="1100" smtClean="0">
                          <a:solidFill>
                            <a:schemeClr val="tx2">
                              <a:lumMod val="75000"/>
                            </a:schemeClr>
                          </a:solidFill>
                          <a:latin typeface="Papyrus" panose="03070502060502030205" pitchFamily="66" charset="0"/>
                        </a:rPr>
                        <a:t>Ménalque</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fr-FR" sz="1050" b="0" kern="1200" smtClean="0">
                          <a:ln>
                            <a:noFill/>
                          </a:ln>
                          <a:solidFill>
                            <a:schemeClr val="tx2">
                              <a:lumMod val="75000"/>
                            </a:schemeClr>
                          </a:solidFill>
                          <a:latin typeface="Papyrus" panose="03070502060502030205" pitchFamily="66" charset="0"/>
                          <a:ea typeface="+mn-ea"/>
                          <a:cs typeface="+mn-cs"/>
                        </a:rPr>
                        <a:t>Ménalque</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9619062"/>
                  </a:ext>
                </a:extLst>
              </a:tr>
              <a:tr h="189587">
                <a:tc>
                  <a:txBody>
                    <a:bodyPr/>
                    <a:lstStyle/>
                    <a:p>
                      <a:r>
                        <a:rPr lang="fr-FR" sz="1100" smtClean="0">
                          <a:solidFill>
                            <a:schemeClr val="tx2">
                              <a:lumMod val="75000"/>
                            </a:schemeClr>
                          </a:solidFill>
                          <a:latin typeface="Papyrus" panose="03070502060502030205" pitchFamily="66" charset="0"/>
                        </a:rPr>
                        <a:t>2. Irène</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fr-FR" sz="1050" b="0" kern="1200" smtClean="0">
                          <a:ln>
                            <a:noFill/>
                          </a:ln>
                          <a:solidFill>
                            <a:schemeClr val="tx2">
                              <a:lumMod val="75000"/>
                            </a:schemeClr>
                          </a:solidFill>
                          <a:latin typeface="Papyrus" panose="03070502060502030205" pitchFamily="66" charset="0"/>
                          <a:ea typeface="+mn-ea"/>
                          <a:cs typeface="+mn-cs"/>
                        </a:rPr>
                        <a:t>Irène</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9747599"/>
                  </a:ext>
                </a:extLst>
              </a:tr>
              <a:tr h="189587">
                <a:tc>
                  <a:txBody>
                    <a:bodyPr/>
                    <a:lstStyle/>
                    <a:p>
                      <a:r>
                        <a:rPr lang="fr-FR" sz="1100" smtClean="0">
                          <a:solidFill>
                            <a:schemeClr val="tx2">
                              <a:lumMod val="75000"/>
                            </a:schemeClr>
                          </a:solidFill>
                          <a:latin typeface="Papyrus" panose="03070502060502030205" pitchFamily="66" charset="0"/>
                        </a:rPr>
                        <a:t>3. Les </a:t>
                      </a:r>
                      <a:r>
                        <a:rPr lang="fr-FR" sz="1100" dirty="0" smtClean="0">
                          <a:solidFill>
                            <a:schemeClr val="tx2">
                              <a:lumMod val="75000"/>
                            </a:schemeClr>
                          </a:solidFill>
                          <a:latin typeface="Papyrus" panose="03070502060502030205" pitchFamily="66" charset="0"/>
                        </a:rPr>
                        <a:t>Enfants</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8467493"/>
                  </a:ext>
                </a:extLst>
              </a:tr>
              <a:tr h="189587">
                <a:tc>
                  <a:txBody>
                    <a:bodyPr/>
                    <a:lstStyle/>
                    <a:p>
                      <a:r>
                        <a:rPr lang="fr-FR" sz="1100" smtClean="0">
                          <a:solidFill>
                            <a:schemeClr val="tx2">
                              <a:lumMod val="75000"/>
                            </a:schemeClr>
                          </a:solidFill>
                          <a:latin typeface="Papyrus" panose="03070502060502030205" pitchFamily="66" charset="0"/>
                        </a:rPr>
                        <a:t>4. La </a:t>
                      </a:r>
                      <a:r>
                        <a:rPr lang="fr-FR" sz="1100" dirty="0" smtClean="0">
                          <a:solidFill>
                            <a:schemeClr val="tx2">
                              <a:lumMod val="75000"/>
                            </a:schemeClr>
                          </a:solidFill>
                          <a:latin typeface="Papyrus" panose="03070502060502030205" pitchFamily="66" charset="0"/>
                        </a:rPr>
                        <a:t>Vieillesse</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8749338"/>
                  </a:ext>
                </a:extLst>
              </a:tr>
              <a:tr h="189587">
                <a:tc>
                  <a:txBody>
                    <a:bodyPr/>
                    <a:lstStyle/>
                    <a:p>
                      <a:r>
                        <a:rPr lang="fr-FR" sz="1100" smtClean="0">
                          <a:solidFill>
                            <a:schemeClr val="tx2">
                              <a:lumMod val="75000"/>
                            </a:schemeClr>
                          </a:solidFill>
                          <a:latin typeface="Papyrus" panose="03070502060502030205" pitchFamily="66" charset="0"/>
                        </a:rPr>
                        <a:t>5. Les </a:t>
                      </a:r>
                      <a:r>
                        <a:rPr lang="fr-FR" sz="1100" dirty="0" smtClean="0">
                          <a:solidFill>
                            <a:schemeClr val="tx2">
                              <a:lumMod val="75000"/>
                            </a:schemeClr>
                          </a:solidFill>
                          <a:latin typeface="Papyrus" panose="03070502060502030205" pitchFamily="66" charset="0"/>
                        </a:rPr>
                        <a:t>Hommes</a:t>
                      </a:r>
                      <a:endParaRPr lang="fr-FR" sz="1100"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r>
                        <a:rPr lang="fr-FR" sz="1050" b="0" kern="1200" smtClean="0">
                          <a:ln>
                            <a:noFill/>
                          </a:ln>
                          <a:solidFill>
                            <a:schemeClr val="tx2">
                              <a:lumMod val="75000"/>
                            </a:schemeClr>
                          </a:solidFill>
                          <a:latin typeface="Papyrus" panose="03070502060502030205" pitchFamily="66" charset="0"/>
                          <a:ea typeface="+mn-ea"/>
                          <a:cs typeface="+mn-cs"/>
                        </a:rPr>
                        <a:t>Les Hommes</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2917052"/>
                  </a:ext>
                </a:extLst>
              </a:tr>
              <a:tr h="189587">
                <a:tc gridSpan="2">
                  <a:txBody>
                    <a:bodyPr/>
                    <a:lstStyle/>
                    <a:p>
                      <a:pPr algn="ctr"/>
                      <a:r>
                        <a:rPr lang="fr-FR" sz="1050" b="1" smtClean="0">
                          <a:ln>
                            <a:noFill/>
                          </a:ln>
                          <a:solidFill>
                            <a:schemeClr val="tx1"/>
                          </a:solidFill>
                        </a:rPr>
                        <a:t>Lecture(s) cursive(s)</a:t>
                      </a:r>
                      <a:endParaRPr lang="fr-FR" sz="105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8754289"/>
                  </a:ext>
                </a:extLst>
              </a:tr>
              <a:tr h="189587">
                <a:tc>
                  <a:txBody>
                    <a:bodyPr/>
                    <a:lstStyle/>
                    <a:p>
                      <a:pPr marL="0" algn="l" defTabSz="914400" rtl="0" eaLnBrk="1" latinLnBrk="0" hangingPunct="1"/>
                      <a:r>
                        <a:rPr lang="fr-FR" sz="1050" b="1" kern="1200" smtClean="0">
                          <a:ln>
                            <a:noFill/>
                          </a:ln>
                          <a:solidFill>
                            <a:schemeClr val="tx2">
                              <a:lumMod val="75000"/>
                            </a:schemeClr>
                          </a:solidFill>
                          <a:latin typeface="Papyrus" panose="03070502060502030205" pitchFamily="66" charset="0"/>
                          <a:ea typeface="+mn-ea"/>
                          <a:cs typeface="+mn-cs"/>
                        </a:rPr>
                        <a:t>Voltaire</a:t>
                      </a:r>
                      <a:r>
                        <a:rPr lang="fr-FR" sz="1050" b="0" kern="1200" smtClean="0">
                          <a:ln>
                            <a:noFill/>
                          </a:ln>
                          <a:solidFill>
                            <a:schemeClr val="tx2">
                              <a:lumMod val="75000"/>
                            </a:schemeClr>
                          </a:solidFill>
                          <a:latin typeface="Papyrus" panose="03070502060502030205" pitchFamily="66" charset="0"/>
                          <a:ea typeface="+mn-ea"/>
                          <a:cs typeface="+mn-cs"/>
                        </a:rPr>
                        <a:t>, De L’Encyclopédie</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algn="l" defTabSz="914400" rtl="0" eaLnBrk="1" latinLnBrk="0" hangingPunct="1"/>
                      <a:endParaRPr lang="fr-FR" sz="1050" b="0" kern="1200">
                        <a:ln>
                          <a:noFill/>
                        </a:ln>
                        <a:solidFill>
                          <a:schemeClr val="tx1"/>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2455282"/>
                  </a:ext>
                </a:extLst>
              </a:tr>
              <a:tr h="189587">
                <a:tc gridSpan="2">
                  <a:txBody>
                    <a:bodyPr/>
                    <a:lstStyle/>
                    <a:p>
                      <a:pPr algn="ctr"/>
                      <a:r>
                        <a:rPr lang="fr-FR" sz="1000" b="1" smtClean="0">
                          <a:ln>
                            <a:noFill/>
                          </a:ln>
                          <a:solidFill>
                            <a:schemeClr val="tx1"/>
                          </a:solidFill>
                        </a:rPr>
                        <a:t>Groupement de textes complémentaires et/ou prolongement artistique et culturel (Éventuellement)</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47851432"/>
                  </a:ext>
                </a:extLst>
              </a:tr>
              <a:tr h="252556">
                <a:tc gridSpan="2">
                  <a:txBody>
                    <a:bodyPr/>
                    <a:lstStyle/>
                    <a:p>
                      <a:endParaRPr lang="fr-FR" sz="1050" b="0" kern="1200">
                        <a:ln>
                          <a:noFill/>
                        </a:ln>
                        <a:solidFill>
                          <a:schemeClr val="tx1"/>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fr-FR" sz="105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880462462"/>
                  </a:ext>
                </a:extLst>
              </a:tr>
            </a:tbl>
          </a:graphicData>
        </a:graphic>
      </p:graphicFrame>
    </p:spTree>
    <p:extLst>
      <p:ext uri="{BB962C8B-B14F-4D97-AF65-F5344CB8AC3E}">
        <p14:creationId xmlns:p14="http://schemas.microsoft.com/office/powerpoint/2010/main" val="10868417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400799" y="160675"/>
            <a:ext cx="6172200" cy="1027909"/>
          </a:xfrm>
        </p:spPr>
        <p:txBody>
          <a:bodyPr>
            <a:normAutofit/>
          </a:bodyPr>
          <a:lstStyle/>
          <a:p>
            <a:r>
              <a:rPr lang="fr-FR" sz="2000" i="1" smtClean="0"/>
              <a:t>Les Caractères</a:t>
            </a:r>
            <a:r>
              <a:rPr lang="fr-FR" sz="2000" smtClean="0"/>
              <a:t>, </a:t>
            </a:r>
            <a:r>
              <a:rPr lang="fr-FR" sz="2000" b="1" smtClean="0"/>
              <a:t>La Bruyère</a:t>
            </a:r>
            <a:r>
              <a:rPr lang="fr-FR" sz="2000" smtClean="0"/>
              <a:t/>
            </a:r>
            <a:br>
              <a:rPr lang="fr-FR" sz="2000" smtClean="0"/>
            </a:br>
            <a:r>
              <a:rPr lang="fr-FR" sz="2000" smtClean="0"/>
              <a:t>1. Ménalque</a:t>
            </a:r>
            <a:endParaRPr lang="fr-FR" sz="2000" dirty="0"/>
          </a:p>
        </p:txBody>
      </p:sp>
      <p:sp>
        <p:nvSpPr>
          <p:cNvPr id="5" name="Rectangle 4"/>
          <p:cNvSpPr/>
          <p:nvPr/>
        </p:nvSpPr>
        <p:spPr>
          <a:xfrm>
            <a:off x="419364" y="1064568"/>
            <a:ext cx="6192688" cy="8580811"/>
          </a:xfrm>
          <a:prstGeom prst="rect">
            <a:avLst/>
          </a:prstGeom>
        </p:spPr>
        <p:txBody>
          <a:bodyPr wrap="square">
            <a:spAutoFit/>
          </a:bodyPr>
          <a:lstStyle/>
          <a:p>
            <a:pPr>
              <a:lnSpc>
                <a:spcPts val="1700"/>
              </a:lnSpc>
            </a:pPr>
            <a:r>
              <a:rPr lang="fr-FR" sz="1200" smtClean="0"/>
              <a:t>   ¶ </a:t>
            </a:r>
            <a:r>
              <a:rPr lang="fr-FR" sz="1200" dirty="0" smtClean="0"/>
              <a:t>Ménalque descend son escalier, ouvre sa porte pour sortir, il la referme: il s’aperçoit </a:t>
            </a:r>
          </a:p>
          <a:p>
            <a:pPr>
              <a:lnSpc>
                <a:spcPts val="1700"/>
              </a:lnSpc>
            </a:pPr>
            <a:r>
              <a:rPr lang="fr-FR" sz="1200" dirty="0" smtClean="0"/>
              <a:t>    qu’il est en bonnet de nuit; et venant à mieux s’examiner, il se trouve rasé à moitié, il </a:t>
            </a:r>
          </a:p>
          <a:p>
            <a:pPr>
              <a:lnSpc>
                <a:spcPts val="1700"/>
              </a:lnSpc>
            </a:pPr>
            <a:r>
              <a:rPr lang="fr-FR" sz="1200" dirty="0" smtClean="0"/>
              <a:t>    voit que son épée est mise du côté droit, que ses bas sont rabattus sur ses talons, et que</a:t>
            </a:r>
          </a:p>
          <a:p>
            <a:pPr>
              <a:lnSpc>
                <a:spcPts val="1700"/>
              </a:lnSpc>
            </a:pPr>
            <a:r>
              <a:rPr lang="fr-FR" sz="1200" dirty="0" smtClean="0"/>
              <a:t>    sa chemise est par-dessus ses chausses. S’il marche dans les places, il se sent tout d’un </a:t>
            </a:r>
          </a:p>
          <a:p>
            <a:pPr>
              <a:lnSpc>
                <a:spcPts val="1700"/>
              </a:lnSpc>
            </a:pPr>
            <a:r>
              <a:rPr lang="fr-FR" sz="1200" dirty="0" smtClean="0">
                <a:solidFill>
                  <a:schemeClr val="bg1"/>
                </a:solidFill>
              </a:rPr>
              <a:t>5  </a:t>
            </a:r>
            <a:r>
              <a:rPr lang="fr-FR" sz="1200" dirty="0" smtClean="0"/>
              <a:t> coup rudement frapper à l’estomac ou au visage; il ne soupçonne point ce que ce peut être, </a:t>
            </a:r>
          </a:p>
          <a:p>
            <a:pPr>
              <a:lnSpc>
                <a:spcPts val="1700"/>
              </a:lnSpc>
            </a:pPr>
            <a:r>
              <a:rPr lang="fr-FR" sz="1200" dirty="0" smtClean="0"/>
              <a:t>    jusqu’à ce qu’ouvrant les yeux et se réveillant, il se trouve ou devant un limon de char-</a:t>
            </a:r>
          </a:p>
          <a:p>
            <a:pPr>
              <a:lnSpc>
                <a:spcPts val="1700"/>
              </a:lnSpc>
            </a:pPr>
            <a:r>
              <a:rPr lang="fr-FR" sz="1200" dirty="0" smtClean="0"/>
              <a:t>    </a:t>
            </a:r>
            <a:r>
              <a:rPr lang="fr-FR" sz="1200" dirty="0" err="1" smtClean="0"/>
              <a:t>rette</a:t>
            </a:r>
            <a:r>
              <a:rPr lang="fr-FR" sz="1200" dirty="0" smtClean="0"/>
              <a:t>, ou derrière un long ais de menuiserie que porte un ouvrier sur ses épaules. On l’a</a:t>
            </a:r>
          </a:p>
          <a:p>
            <a:pPr>
              <a:lnSpc>
                <a:spcPts val="1700"/>
              </a:lnSpc>
            </a:pPr>
            <a:r>
              <a:rPr lang="fr-FR" sz="1200" dirty="0" smtClean="0"/>
              <a:t>    vu une fois heurter du front contre celui d’un aveugle, s’embarrasser dans ses jambes, et </a:t>
            </a:r>
          </a:p>
          <a:p>
            <a:pPr>
              <a:lnSpc>
                <a:spcPts val="1700"/>
              </a:lnSpc>
            </a:pPr>
            <a:r>
              <a:rPr lang="fr-FR" sz="1200" dirty="0" smtClean="0"/>
              <a:t>    tomber avec lui chacun de son côté à la renverse. Il lui est arrivé plusieurs fois de se </a:t>
            </a:r>
          </a:p>
          <a:p>
            <a:pPr>
              <a:lnSpc>
                <a:spcPts val="1700"/>
              </a:lnSpc>
            </a:pPr>
            <a:r>
              <a:rPr lang="fr-FR" sz="1200" smtClean="0">
                <a:solidFill>
                  <a:schemeClr val="bg1"/>
                </a:solidFill>
              </a:rPr>
              <a:t>1 </a:t>
            </a:r>
            <a:r>
              <a:rPr lang="fr-FR" sz="1200" smtClean="0"/>
              <a:t>trouver </a:t>
            </a:r>
            <a:r>
              <a:rPr lang="fr-FR" sz="1200" dirty="0" smtClean="0"/>
              <a:t>tête pour tête à la rencontre d’un prince et sur son passage, se reconnaître à </a:t>
            </a:r>
          </a:p>
          <a:p>
            <a:pPr>
              <a:lnSpc>
                <a:spcPts val="1700"/>
              </a:lnSpc>
            </a:pPr>
            <a:r>
              <a:rPr lang="fr-FR" sz="1200" dirty="0" smtClean="0"/>
              <a:t>    peine, et n’avoir que le loisir de se coller à un mur pour lui faire place. Il cherche, </a:t>
            </a:r>
          </a:p>
          <a:p>
            <a:pPr>
              <a:lnSpc>
                <a:spcPts val="1700"/>
              </a:lnSpc>
            </a:pPr>
            <a:r>
              <a:rPr lang="fr-FR" sz="1200" dirty="0" smtClean="0"/>
              <a:t>    il brouille, il crie, il s’échauffe, il appelle ses valets l’un après l’autre: on lui perd </a:t>
            </a:r>
          </a:p>
          <a:p>
            <a:pPr>
              <a:lnSpc>
                <a:spcPts val="1700"/>
              </a:lnSpc>
            </a:pPr>
            <a:r>
              <a:rPr lang="fr-FR" sz="1200" dirty="0" smtClean="0"/>
              <a:t>    tout, on lui égare tout; il demande ses gants, qu’il a dans ses mains, semblable à cette </a:t>
            </a:r>
          </a:p>
          <a:p>
            <a:pPr>
              <a:lnSpc>
                <a:spcPts val="1700"/>
              </a:lnSpc>
            </a:pPr>
            <a:r>
              <a:rPr lang="fr-FR" sz="1200" dirty="0" smtClean="0"/>
              <a:t>    femme qui prenait le temps de demander son masque lorsqu’elle l’avait sur son visage. </a:t>
            </a:r>
          </a:p>
          <a:p>
            <a:pPr>
              <a:lnSpc>
                <a:spcPts val="1700"/>
              </a:lnSpc>
            </a:pPr>
            <a:r>
              <a:rPr lang="fr-FR" sz="1200" smtClean="0">
                <a:solidFill>
                  <a:schemeClr val="bg1"/>
                </a:solidFill>
              </a:rPr>
              <a:t>15</a:t>
            </a:r>
            <a:r>
              <a:rPr lang="fr-FR" sz="1200" smtClean="0"/>
              <a:t>Il </a:t>
            </a:r>
            <a:r>
              <a:rPr lang="fr-FR" sz="1200" dirty="0" smtClean="0"/>
              <a:t>entre à l’appartement, et passe sous un lustre où sa perruque s’accroche et demeure </a:t>
            </a:r>
          </a:p>
          <a:p>
            <a:pPr>
              <a:lnSpc>
                <a:spcPts val="1700"/>
              </a:lnSpc>
            </a:pPr>
            <a:r>
              <a:rPr lang="fr-FR" sz="1200" dirty="0" smtClean="0"/>
              <a:t>    suspendue: tous les courtisans regardent et rient; Ménalque regarde aussi et rit plus haut</a:t>
            </a:r>
          </a:p>
          <a:p>
            <a:pPr>
              <a:lnSpc>
                <a:spcPts val="1700"/>
              </a:lnSpc>
            </a:pPr>
            <a:r>
              <a:rPr lang="fr-FR" sz="1200" dirty="0" smtClean="0"/>
              <a:t>    que les autres, il cherche des yeux dans toute l’assemblée où est celui qui montre ses </a:t>
            </a:r>
          </a:p>
          <a:p>
            <a:pPr>
              <a:lnSpc>
                <a:spcPts val="1700"/>
              </a:lnSpc>
            </a:pPr>
            <a:r>
              <a:rPr lang="fr-FR" sz="1200" dirty="0" smtClean="0"/>
              <a:t>    oreilles, et à qui il manque une perruque. S’il va par la ville, après avoir fait quelque </a:t>
            </a:r>
          </a:p>
          <a:p>
            <a:pPr>
              <a:lnSpc>
                <a:spcPts val="1700"/>
              </a:lnSpc>
            </a:pPr>
            <a:r>
              <a:rPr lang="fr-FR" sz="1200" dirty="0" smtClean="0"/>
              <a:t>    chemin, il se croit égaré, il s’émeut, et il demande où il est à des passants, qui lui </a:t>
            </a:r>
          </a:p>
          <a:p>
            <a:pPr>
              <a:lnSpc>
                <a:spcPts val="1700"/>
              </a:lnSpc>
            </a:pPr>
            <a:r>
              <a:rPr lang="fr-FR" sz="1200" smtClean="0">
                <a:solidFill>
                  <a:schemeClr val="bg1"/>
                </a:solidFill>
              </a:rPr>
              <a:t>2  </a:t>
            </a:r>
            <a:r>
              <a:rPr lang="fr-FR" sz="1200" smtClean="0"/>
              <a:t>disent </a:t>
            </a:r>
            <a:r>
              <a:rPr lang="fr-FR" sz="1200" dirty="0" smtClean="0"/>
              <a:t>précisément le nom de sa rue; il entre ensuite dans sa maison, d’où il sort </a:t>
            </a:r>
          </a:p>
          <a:p>
            <a:pPr>
              <a:lnSpc>
                <a:spcPts val="1700"/>
              </a:lnSpc>
            </a:pPr>
            <a:r>
              <a:rPr lang="fr-FR" sz="1200" dirty="0" smtClean="0"/>
              <a:t>    précipitamment, croyant qu’il s’est trompé. Il descend du Palais, et trouvant au bas du </a:t>
            </a:r>
          </a:p>
          <a:p>
            <a:pPr>
              <a:lnSpc>
                <a:spcPts val="1700"/>
              </a:lnSpc>
            </a:pPr>
            <a:r>
              <a:rPr lang="fr-FR" sz="1200" dirty="0" smtClean="0"/>
              <a:t>    grand degré un carrosse qu’il prend pour le sien, il se met dedans: le cocher touche et </a:t>
            </a:r>
          </a:p>
          <a:p>
            <a:pPr>
              <a:lnSpc>
                <a:spcPts val="1700"/>
              </a:lnSpc>
            </a:pPr>
            <a:r>
              <a:rPr lang="fr-FR" sz="1200" dirty="0" smtClean="0"/>
              <a:t>    croit </a:t>
            </a:r>
            <a:r>
              <a:rPr lang="fr-FR" sz="1200" dirty="0" err="1" smtClean="0"/>
              <a:t>remener</a:t>
            </a:r>
            <a:r>
              <a:rPr lang="fr-FR" sz="1200" dirty="0" smtClean="0"/>
              <a:t> son maître dans sa maison; Ménalque se jette hors de la portière, traverse </a:t>
            </a:r>
          </a:p>
          <a:p>
            <a:pPr>
              <a:lnSpc>
                <a:spcPts val="1700"/>
              </a:lnSpc>
            </a:pPr>
            <a:r>
              <a:rPr lang="fr-FR" sz="1200" dirty="0" smtClean="0"/>
              <a:t>    la cour, monte l’escalier, parcourt l’antichambre, la chambre, le cabinet; tout lui est </a:t>
            </a:r>
          </a:p>
          <a:p>
            <a:pPr>
              <a:lnSpc>
                <a:spcPts val="1700"/>
              </a:lnSpc>
            </a:pPr>
            <a:r>
              <a:rPr lang="fr-FR" sz="1200" smtClean="0">
                <a:solidFill>
                  <a:schemeClr val="bg1"/>
                </a:solidFill>
              </a:rPr>
              <a:t>25</a:t>
            </a:r>
            <a:r>
              <a:rPr lang="fr-FR" sz="1200" smtClean="0"/>
              <a:t>familier</a:t>
            </a:r>
            <a:r>
              <a:rPr lang="fr-FR" sz="1200" dirty="0" smtClean="0"/>
              <a:t>, rien ne lui est nouveau; il s’assied, il se repose, il est chez soi. Le maître </a:t>
            </a:r>
          </a:p>
          <a:p>
            <a:pPr>
              <a:lnSpc>
                <a:spcPts val="1700"/>
              </a:lnSpc>
            </a:pPr>
            <a:r>
              <a:rPr lang="fr-FR" sz="1200" dirty="0" smtClean="0"/>
              <a:t>    arrive: celui-ci se lève pour le recevoir; il le traite fort civilement, le prie de s’as-</a:t>
            </a:r>
          </a:p>
          <a:p>
            <a:pPr>
              <a:lnSpc>
                <a:spcPts val="1700"/>
              </a:lnSpc>
            </a:pPr>
            <a:r>
              <a:rPr lang="fr-FR" sz="1200" dirty="0" smtClean="0"/>
              <a:t>    seoir, et croit faire les honneurs de sa chambre; il parle, il rêve, il reprend la parole:</a:t>
            </a:r>
          </a:p>
          <a:p>
            <a:pPr>
              <a:lnSpc>
                <a:spcPts val="1700"/>
              </a:lnSpc>
            </a:pPr>
            <a:r>
              <a:rPr lang="fr-FR" sz="1200" dirty="0" smtClean="0"/>
              <a:t>    le maître de la maison s’ennuie, et demeure étonné; Ménalque ne l’est pas moins, et ne dit</a:t>
            </a:r>
          </a:p>
          <a:p>
            <a:pPr>
              <a:lnSpc>
                <a:spcPts val="1700"/>
              </a:lnSpc>
            </a:pPr>
            <a:r>
              <a:rPr lang="fr-FR" sz="1200" dirty="0" smtClean="0"/>
              <a:t>    pas ce qu’il en pense: il a affaire à un fâcheux, à un homme oisif, qui se retirera à la</a:t>
            </a:r>
          </a:p>
          <a:p>
            <a:pPr>
              <a:lnSpc>
                <a:spcPts val="1700"/>
              </a:lnSpc>
            </a:pPr>
            <a:r>
              <a:rPr lang="fr-FR" sz="1200" smtClean="0">
                <a:solidFill>
                  <a:schemeClr val="bg1"/>
                </a:solidFill>
              </a:rPr>
              <a:t>3  </a:t>
            </a:r>
            <a:r>
              <a:rPr lang="fr-FR" sz="1200" dirty="0" smtClean="0"/>
              <a:t>fin, il l’espère, et il prend patience: la nuit arrive qu’il est à peine détrompé. </a:t>
            </a:r>
          </a:p>
          <a:p>
            <a:pPr>
              <a:lnSpc>
                <a:spcPts val="1700"/>
              </a:lnSpc>
            </a:pPr>
            <a:r>
              <a:rPr lang="fr-FR" sz="1200" dirty="0" smtClean="0"/>
              <a:t>    Une autre fois il rend visite à une femme, et, se persuadant bientôt que c’est lui qui la </a:t>
            </a:r>
          </a:p>
          <a:p>
            <a:pPr>
              <a:lnSpc>
                <a:spcPts val="1700"/>
              </a:lnSpc>
            </a:pPr>
            <a:r>
              <a:rPr lang="fr-FR" sz="1200" dirty="0" smtClean="0"/>
              <a:t>    reçoit, il s’établit dans son fauteuil, et ne songe nullement à l’abandonner: il trouve </a:t>
            </a:r>
          </a:p>
          <a:p>
            <a:pPr>
              <a:lnSpc>
                <a:spcPts val="1700"/>
              </a:lnSpc>
            </a:pPr>
            <a:r>
              <a:rPr lang="fr-FR" sz="1200" dirty="0" smtClean="0"/>
              <a:t>    ensuite que cette dame fait ses visites longues, il attend à tous moments qu’elle se lève </a:t>
            </a:r>
          </a:p>
          <a:p>
            <a:pPr>
              <a:lnSpc>
                <a:spcPts val="1700"/>
              </a:lnSpc>
            </a:pPr>
            <a:r>
              <a:rPr lang="fr-FR" sz="1200" dirty="0" smtClean="0"/>
              <a:t>    et le laisse en liberté; mais comme cela tire en longueur, qu’il a faim, et que la nuit </a:t>
            </a:r>
          </a:p>
          <a:p>
            <a:pPr>
              <a:lnSpc>
                <a:spcPts val="1700"/>
              </a:lnSpc>
            </a:pPr>
            <a:r>
              <a:rPr lang="fr-FR" sz="1200" smtClean="0">
                <a:solidFill>
                  <a:schemeClr val="bg1"/>
                </a:solidFill>
              </a:rPr>
              <a:t>3  </a:t>
            </a:r>
            <a:r>
              <a:rPr lang="fr-FR" sz="1200" smtClean="0"/>
              <a:t>est </a:t>
            </a:r>
            <a:r>
              <a:rPr lang="fr-FR" sz="1200" dirty="0" smtClean="0"/>
              <a:t>déjà avancée, il la prie à souper: elle rit, et si haut, qu’elle le réveille. Lui-même </a:t>
            </a:r>
          </a:p>
          <a:p>
            <a:pPr>
              <a:lnSpc>
                <a:spcPts val="1700"/>
              </a:lnSpc>
            </a:pPr>
            <a:r>
              <a:rPr lang="fr-FR" sz="1200" dirty="0" smtClean="0"/>
              <a:t>    se marie le matin, l’oublie le soir, et découche la nuit de ses noces; et quelques années </a:t>
            </a:r>
          </a:p>
          <a:p>
            <a:pPr>
              <a:lnSpc>
                <a:spcPts val="1700"/>
              </a:lnSpc>
            </a:pPr>
            <a:r>
              <a:rPr lang="fr-FR" sz="1200" dirty="0" smtClean="0"/>
              <a:t>    après il perd sa femme, elle meurt entre ses bras, il assiste à ses obsèques, et le </a:t>
            </a:r>
          </a:p>
          <a:p>
            <a:pPr>
              <a:lnSpc>
                <a:spcPts val="1700"/>
              </a:lnSpc>
            </a:pPr>
            <a:r>
              <a:rPr lang="fr-FR" sz="1200" dirty="0" smtClean="0"/>
              <a:t>    lendemain, quand on lui vient dire qu’on a servi, il demande si sa femme est prête et si </a:t>
            </a:r>
          </a:p>
          <a:p>
            <a:pPr>
              <a:lnSpc>
                <a:spcPts val="1700"/>
              </a:lnSpc>
            </a:pPr>
            <a:r>
              <a:rPr lang="fr-FR" sz="1200" dirty="0" smtClean="0"/>
              <a:t>    elle est avertie.</a:t>
            </a:r>
            <a:endParaRPr lang="fr-FR" sz="1200" dirty="0"/>
          </a:p>
        </p:txBody>
      </p:sp>
    </p:spTree>
    <p:extLst>
      <p:ext uri="{BB962C8B-B14F-4D97-AF65-F5344CB8AC3E}">
        <p14:creationId xmlns:p14="http://schemas.microsoft.com/office/powerpoint/2010/main" val="6142738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4571" y="1372397"/>
            <a:ext cx="5904656" cy="6186309"/>
          </a:xfrm>
          <a:prstGeom prst="rect">
            <a:avLst/>
          </a:prstGeom>
        </p:spPr>
        <p:txBody>
          <a:bodyPr wrap="square">
            <a:spAutoFit/>
          </a:bodyPr>
          <a:lstStyle/>
          <a:p>
            <a:pPr>
              <a:lnSpc>
                <a:spcPct val="150000"/>
              </a:lnSpc>
            </a:pPr>
            <a:r>
              <a:rPr lang="fr-FR" sz="1200" smtClean="0"/>
              <a:t>   ¶ Irène </a:t>
            </a:r>
            <a:r>
              <a:rPr lang="fr-FR" sz="1200" dirty="0" smtClean="0"/>
              <a:t>se transporte à grands frais en Epidaure, voit Esculape dans son temple, et le </a:t>
            </a:r>
          </a:p>
          <a:p>
            <a:pPr>
              <a:lnSpc>
                <a:spcPct val="150000"/>
              </a:lnSpc>
            </a:pPr>
            <a:r>
              <a:rPr lang="fr-FR" sz="1200" dirty="0" smtClean="0"/>
              <a:t>    consulte sur tous ses maux, D’abord elle se plaint qu’elle est lasse et recrue de fatigue ;</a:t>
            </a:r>
          </a:p>
          <a:p>
            <a:pPr>
              <a:lnSpc>
                <a:spcPct val="150000"/>
              </a:lnSpc>
            </a:pPr>
            <a:r>
              <a:rPr lang="fr-FR" sz="1200" dirty="0" smtClean="0"/>
              <a:t>    et le dieu prononce que cela lui arrive par la longueur du chemin qu’elle vient de faire. </a:t>
            </a:r>
          </a:p>
          <a:p>
            <a:pPr>
              <a:lnSpc>
                <a:spcPct val="150000"/>
              </a:lnSpc>
            </a:pPr>
            <a:r>
              <a:rPr lang="fr-FR" sz="1200" dirty="0" smtClean="0"/>
              <a:t>    Elle dit qu’elle est le soir sans appétit; l’oracle lui ordonne de dîner peu : elle ajoute </a:t>
            </a:r>
          </a:p>
          <a:p>
            <a:pPr>
              <a:lnSpc>
                <a:spcPct val="150000"/>
              </a:lnSpc>
            </a:pPr>
            <a:r>
              <a:rPr lang="fr-FR" sz="1200" b="1" dirty="0" smtClean="0">
                <a:solidFill>
                  <a:schemeClr val="bg1"/>
                </a:solidFill>
              </a:rPr>
              <a:t>5</a:t>
            </a:r>
            <a:r>
              <a:rPr lang="fr-FR" sz="1200" dirty="0" smtClean="0">
                <a:solidFill>
                  <a:schemeClr val="bg1"/>
                </a:solidFill>
              </a:rPr>
              <a:t>   </a:t>
            </a:r>
            <a:r>
              <a:rPr lang="fr-FR" sz="1200" dirty="0" smtClean="0"/>
              <a:t>qu’elle est sujette à des insomnies, et il lui prescrit de n’être au lit que pendant la </a:t>
            </a:r>
          </a:p>
          <a:p>
            <a:pPr>
              <a:lnSpc>
                <a:spcPct val="150000"/>
              </a:lnSpc>
            </a:pPr>
            <a:r>
              <a:rPr lang="fr-FR" sz="1200" dirty="0" smtClean="0"/>
              <a:t>    nuit : elle lui demande pourquoi elle devient pesante, et quel remède ; l’oracle répond </a:t>
            </a:r>
          </a:p>
          <a:p>
            <a:pPr>
              <a:lnSpc>
                <a:spcPct val="150000"/>
              </a:lnSpc>
            </a:pPr>
            <a:r>
              <a:rPr lang="fr-FR" sz="1200" dirty="0" smtClean="0"/>
              <a:t>    qu’elle doit se lever avant midi, et quelquefois se servir de ses jambes pour marcher : </a:t>
            </a:r>
          </a:p>
          <a:p>
            <a:pPr>
              <a:lnSpc>
                <a:spcPct val="150000"/>
              </a:lnSpc>
            </a:pPr>
            <a:r>
              <a:rPr lang="fr-FR" sz="1200" dirty="0" smtClean="0"/>
              <a:t>    elle lui déclare que le vin lui est nuisible ; l’oracle lui dit de boire de l’eau ; </a:t>
            </a:r>
          </a:p>
          <a:p>
            <a:pPr>
              <a:lnSpc>
                <a:spcPct val="150000"/>
              </a:lnSpc>
            </a:pPr>
            <a:r>
              <a:rPr lang="fr-FR" sz="1200" dirty="0" smtClean="0"/>
              <a:t>    qu’elle a des indigestions, et il ajoute qu’elle fasse diète. </a:t>
            </a:r>
          </a:p>
          <a:p>
            <a:pPr>
              <a:lnSpc>
                <a:spcPct val="150000"/>
              </a:lnSpc>
            </a:pPr>
            <a:r>
              <a:rPr lang="fr-FR" sz="1200" b="1" smtClean="0">
                <a:solidFill>
                  <a:schemeClr val="bg1"/>
                </a:solidFill>
              </a:rPr>
              <a:t>10</a:t>
            </a:r>
            <a:r>
              <a:rPr lang="fr-FR" sz="1200" smtClean="0"/>
              <a:t>« </a:t>
            </a:r>
            <a:r>
              <a:rPr lang="fr-FR" sz="1200" dirty="0" smtClean="0"/>
              <a:t>Ma vue s’affaiblit, dit Irène. </a:t>
            </a:r>
          </a:p>
          <a:p>
            <a:pPr>
              <a:lnSpc>
                <a:spcPct val="150000"/>
              </a:lnSpc>
            </a:pPr>
            <a:r>
              <a:rPr lang="fr-FR" sz="1200" dirty="0" smtClean="0"/>
              <a:t>    — Prenez des lunettes, dit Esculape. </a:t>
            </a:r>
          </a:p>
          <a:p>
            <a:pPr>
              <a:lnSpc>
                <a:spcPct val="150000"/>
              </a:lnSpc>
            </a:pPr>
            <a:r>
              <a:rPr lang="fr-FR" sz="1200" dirty="0" smtClean="0"/>
              <a:t>    — Je m’affaiblis moi-même, continue-t-elle, et je ne suis ni si forte ni si saine que j’ai</a:t>
            </a:r>
          </a:p>
          <a:p>
            <a:pPr>
              <a:lnSpc>
                <a:spcPct val="150000"/>
              </a:lnSpc>
            </a:pPr>
            <a:r>
              <a:rPr lang="fr-FR" sz="1200" dirty="0" smtClean="0"/>
              <a:t>    été. </a:t>
            </a:r>
          </a:p>
          <a:p>
            <a:pPr>
              <a:lnSpc>
                <a:spcPct val="150000"/>
              </a:lnSpc>
            </a:pPr>
            <a:r>
              <a:rPr lang="fr-FR" sz="1200" dirty="0" smtClean="0"/>
              <a:t>    — C’est, dit le dieu, que vous vieillissez. </a:t>
            </a:r>
          </a:p>
          <a:p>
            <a:pPr>
              <a:lnSpc>
                <a:spcPct val="150000"/>
              </a:lnSpc>
            </a:pPr>
            <a:r>
              <a:rPr lang="fr-FR" sz="1200" dirty="0" smtClean="0"/>
              <a:t>    — Mais quel moyen de guérir de cette langueur ? </a:t>
            </a:r>
          </a:p>
          <a:p>
            <a:pPr>
              <a:lnSpc>
                <a:spcPct val="150000"/>
              </a:lnSpc>
            </a:pPr>
            <a:r>
              <a:rPr lang="fr-FR" sz="1200" b="1" smtClean="0">
                <a:solidFill>
                  <a:schemeClr val="bg1"/>
                </a:solidFill>
              </a:rPr>
              <a:t>1  </a:t>
            </a:r>
            <a:r>
              <a:rPr lang="fr-FR" sz="1200" smtClean="0"/>
              <a:t>— </a:t>
            </a:r>
            <a:r>
              <a:rPr lang="fr-FR" sz="1200" dirty="0" smtClean="0"/>
              <a:t>Le plus court, Irène, c’est de mourir, comme ont fait votre mère et votre aïeule. </a:t>
            </a:r>
          </a:p>
          <a:p>
            <a:pPr>
              <a:lnSpc>
                <a:spcPct val="150000"/>
              </a:lnSpc>
            </a:pPr>
            <a:r>
              <a:rPr lang="fr-FR" sz="1200" dirty="0" smtClean="0"/>
              <a:t>    — Fils d’Apollon, s’écrie Irène, quel conseil me donnez-vous ? Est-ce là toute cette </a:t>
            </a:r>
          </a:p>
          <a:p>
            <a:pPr>
              <a:lnSpc>
                <a:spcPct val="150000"/>
              </a:lnSpc>
            </a:pPr>
            <a:r>
              <a:rPr lang="fr-FR" sz="1200" dirty="0" smtClean="0"/>
              <a:t>    science que les hommes publient, et qui vous fait révérer de toute la terre ? Que </a:t>
            </a:r>
          </a:p>
          <a:p>
            <a:pPr>
              <a:lnSpc>
                <a:spcPct val="150000"/>
              </a:lnSpc>
            </a:pPr>
            <a:r>
              <a:rPr lang="fr-FR" sz="1200" dirty="0" smtClean="0"/>
              <a:t>    m’apprenez-vous de rare et de mystérieux ? Et ne savais-je pas tous ces remèdes que </a:t>
            </a:r>
          </a:p>
          <a:p>
            <a:pPr>
              <a:lnSpc>
                <a:spcPct val="150000"/>
              </a:lnSpc>
            </a:pPr>
            <a:r>
              <a:rPr lang="fr-FR" sz="1200" dirty="0" smtClean="0"/>
              <a:t>    vous m’enseignez ? </a:t>
            </a:r>
          </a:p>
          <a:p>
            <a:pPr>
              <a:lnSpc>
                <a:spcPct val="150000"/>
              </a:lnSpc>
            </a:pPr>
            <a:r>
              <a:rPr lang="fr-FR" sz="1200" b="1" smtClean="0">
                <a:solidFill>
                  <a:schemeClr val="bg1"/>
                </a:solidFill>
              </a:rPr>
              <a:t>20</a:t>
            </a:r>
            <a:r>
              <a:rPr lang="fr-FR" sz="1200" smtClean="0"/>
              <a:t>— </a:t>
            </a:r>
            <a:r>
              <a:rPr lang="fr-FR" sz="1200" dirty="0" smtClean="0"/>
              <a:t>Que n’en usiez-vous donc, répond le dieu, sans venir me chercher de si loin, et </a:t>
            </a:r>
          </a:p>
          <a:p>
            <a:pPr>
              <a:lnSpc>
                <a:spcPct val="150000"/>
              </a:lnSpc>
            </a:pPr>
            <a:r>
              <a:rPr lang="fr-FR" sz="1200" dirty="0" smtClean="0"/>
              <a:t>    abréger vos jours par un long voyage ? » </a:t>
            </a:r>
            <a:endParaRPr lang="fr-FR" sz="1200" dirty="0"/>
          </a:p>
        </p:txBody>
      </p:sp>
      <p:sp>
        <p:nvSpPr>
          <p:cNvPr id="6" name="Titre 3"/>
          <p:cNvSpPr txBox="1">
            <a:spLocks/>
          </p:cNvSpPr>
          <p:nvPr/>
        </p:nvSpPr>
        <p:spPr>
          <a:xfrm>
            <a:off x="400799" y="344488"/>
            <a:ext cx="6172200" cy="10279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Les Caractères</a:t>
            </a:r>
            <a:r>
              <a:rPr lang="fr-FR" sz="2000" smtClean="0"/>
              <a:t>, </a:t>
            </a:r>
            <a:r>
              <a:rPr lang="fr-FR" sz="2000" b="1" smtClean="0"/>
              <a:t>La Bruyère</a:t>
            </a:r>
            <a:r>
              <a:rPr lang="fr-FR" sz="2000" smtClean="0"/>
              <a:t/>
            </a:r>
            <a:br>
              <a:rPr lang="fr-FR" sz="2000" smtClean="0"/>
            </a:br>
            <a:r>
              <a:rPr lang="fr-FR" sz="2000" smtClean="0"/>
              <a:t>2. Irène</a:t>
            </a:r>
            <a:endParaRPr lang="fr-FR" sz="2000" dirty="0"/>
          </a:p>
        </p:txBody>
      </p:sp>
    </p:spTree>
    <p:extLst>
      <p:ext uri="{BB962C8B-B14F-4D97-AF65-F5344CB8AC3E}">
        <p14:creationId xmlns:p14="http://schemas.microsoft.com/office/powerpoint/2010/main" val="242548130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4551" y="1424608"/>
            <a:ext cx="6264696" cy="7542706"/>
          </a:xfrm>
          <a:prstGeom prst="rect">
            <a:avLst/>
          </a:prstGeom>
        </p:spPr>
        <p:txBody>
          <a:bodyPr wrap="square">
            <a:spAutoFit/>
          </a:bodyPr>
          <a:lstStyle/>
          <a:p>
            <a:pPr>
              <a:lnSpc>
                <a:spcPct val="150000"/>
              </a:lnSpc>
            </a:pPr>
            <a:r>
              <a:rPr lang="fr-FR" sz="1200" smtClean="0"/>
              <a:t>    ¶ </a:t>
            </a:r>
            <a:r>
              <a:rPr lang="fr-FR" sz="1200" dirty="0" smtClean="0"/>
              <a:t>Les enfants sont hautains, dédaigneux, colères, envieux, curieux, intéressés, paresseux, </a:t>
            </a:r>
          </a:p>
          <a:p>
            <a:pPr>
              <a:lnSpc>
                <a:spcPct val="150000"/>
              </a:lnSpc>
            </a:pPr>
            <a:r>
              <a:rPr lang="fr-FR" sz="1200" dirty="0" smtClean="0"/>
              <a:t>    volages, timides, intempérants, menteurs, dissimulés ; ils rient et pleurent facilement ; </a:t>
            </a:r>
          </a:p>
          <a:p>
            <a:pPr>
              <a:lnSpc>
                <a:spcPct val="150000"/>
              </a:lnSpc>
            </a:pPr>
            <a:r>
              <a:rPr lang="fr-FR" sz="1200" dirty="0" smtClean="0"/>
              <a:t>    ils ont des joies immodérées et des afflictions amères sur de très petits sujets ; ils ne </a:t>
            </a:r>
          </a:p>
          <a:p>
            <a:pPr>
              <a:lnSpc>
                <a:spcPct val="150000"/>
              </a:lnSpc>
            </a:pPr>
            <a:r>
              <a:rPr lang="fr-FR" sz="1200" dirty="0" smtClean="0"/>
              <a:t>    veulent point souffrir de mal, et aiment à en faire : ils sont déjà des hommes.</a:t>
            </a:r>
          </a:p>
          <a:p>
            <a:pPr>
              <a:lnSpc>
                <a:spcPct val="150000"/>
              </a:lnSpc>
            </a:pPr>
            <a:r>
              <a:rPr lang="fr-FR" sz="1200" b="1" smtClean="0">
                <a:solidFill>
                  <a:schemeClr val="bg1"/>
                </a:solidFill>
              </a:rPr>
              <a:t>5</a:t>
            </a:r>
            <a:r>
              <a:rPr lang="fr-FR" sz="1200" smtClean="0"/>
              <a:t> ¶ </a:t>
            </a:r>
            <a:r>
              <a:rPr lang="fr-FR" sz="1200" dirty="0" smtClean="0"/>
              <a:t>Les enfants n’ont ni passé ni avenir, et, ce qui ne nous arrive guère, ils jouissent du </a:t>
            </a:r>
          </a:p>
          <a:p>
            <a:pPr>
              <a:lnSpc>
                <a:spcPct val="150000"/>
              </a:lnSpc>
            </a:pPr>
            <a:r>
              <a:rPr lang="fr-FR" sz="1200" dirty="0" smtClean="0"/>
              <a:t>    présent.</a:t>
            </a:r>
          </a:p>
          <a:p>
            <a:pPr>
              <a:lnSpc>
                <a:spcPct val="150000"/>
              </a:lnSpc>
            </a:pPr>
            <a:r>
              <a:rPr lang="fr-FR" sz="1200" dirty="0" smtClean="0"/>
              <a:t>    ¶ Le caractère de l’enfance paraît unique ; les mœurs, dans cet âge, sont assez les mêmes, </a:t>
            </a:r>
          </a:p>
          <a:p>
            <a:pPr>
              <a:lnSpc>
                <a:spcPct val="150000"/>
              </a:lnSpc>
            </a:pPr>
            <a:r>
              <a:rPr lang="fr-FR" sz="1200" dirty="0" smtClean="0"/>
              <a:t>    et ce n’est qu’avec une curieuse attention qu’on en pénètre la différence ; elle augmente </a:t>
            </a:r>
          </a:p>
          <a:p>
            <a:pPr>
              <a:lnSpc>
                <a:spcPct val="150000"/>
              </a:lnSpc>
            </a:pPr>
            <a:r>
              <a:rPr lang="fr-FR" sz="1200" dirty="0" smtClean="0"/>
              <a:t>    avec la raison, parce qu’avec celle-ci croissent les passions et les vices, qui seuls </a:t>
            </a:r>
          </a:p>
          <a:p>
            <a:pPr>
              <a:lnSpc>
                <a:spcPct val="150000"/>
              </a:lnSpc>
            </a:pPr>
            <a:r>
              <a:rPr lang="fr-FR" sz="1200" b="1" dirty="0" smtClean="0">
                <a:solidFill>
                  <a:schemeClr val="bg1"/>
                </a:solidFill>
              </a:rPr>
              <a:t>10</a:t>
            </a:r>
            <a:r>
              <a:rPr lang="fr-FR" sz="1200" dirty="0" smtClean="0"/>
              <a:t>  rendent les hommes si dissemblables entre eux, et si contraires à eux-mêmes.  </a:t>
            </a:r>
          </a:p>
          <a:p>
            <a:pPr>
              <a:lnSpc>
                <a:spcPct val="150000"/>
              </a:lnSpc>
            </a:pPr>
            <a:r>
              <a:rPr lang="fr-FR" sz="1200" dirty="0" smtClean="0"/>
              <a:t>    ¶ [...]</a:t>
            </a:r>
          </a:p>
          <a:p>
            <a:pPr>
              <a:lnSpc>
                <a:spcPct val="150000"/>
              </a:lnSpc>
            </a:pPr>
            <a:r>
              <a:rPr lang="fr-FR" sz="1200" dirty="0" smtClean="0"/>
              <a:t>    ¶ Il n’y a nuls vices extérieurs et nuls défauts du corps qui ne soient aperçus par les </a:t>
            </a:r>
          </a:p>
          <a:p>
            <a:pPr>
              <a:lnSpc>
                <a:spcPct val="150000"/>
              </a:lnSpc>
            </a:pPr>
            <a:r>
              <a:rPr lang="fr-FR" sz="1200" dirty="0" smtClean="0"/>
              <a:t>    enfants : ils les saisissent d’une première vue, et ils savent les exprimer par des mots </a:t>
            </a:r>
          </a:p>
          <a:p>
            <a:pPr>
              <a:lnSpc>
                <a:spcPct val="150000"/>
              </a:lnSpc>
            </a:pPr>
            <a:r>
              <a:rPr lang="fr-FR" sz="1200" dirty="0" smtClean="0"/>
              <a:t>    convenables ; on ne nomme point plus heureusement : devenus hommes, il sont chargés à leur </a:t>
            </a:r>
          </a:p>
          <a:p>
            <a:pPr>
              <a:lnSpc>
                <a:spcPct val="150000"/>
              </a:lnSpc>
            </a:pPr>
            <a:r>
              <a:rPr lang="fr-FR" sz="1200" dirty="0" smtClean="0"/>
              <a:t>    tour de toutes les imperfections dont ils se sont moqués.</a:t>
            </a:r>
          </a:p>
          <a:p>
            <a:pPr>
              <a:lnSpc>
                <a:spcPct val="150000"/>
              </a:lnSpc>
            </a:pPr>
            <a:r>
              <a:rPr lang="fr-FR" sz="1200" b="1" smtClean="0">
                <a:solidFill>
                  <a:schemeClr val="bg1"/>
                </a:solidFill>
              </a:rPr>
              <a:t>15</a:t>
            </a:r>
            <a:r>
              <a:rPr lang="fr-FR" sz="1200" smtClean="0"/>
              <a:t>¶ </a:t>
            </a:r>
            <a:r>
              <a:rPr lang="fr-FR" sz="1200" dirty="0" smtClean="0"/>
              <a:t>L’unique soin des enfants est de trouver l’endroit faible de leurs maîtres, comme de tous </a:t>
            </a:r>
          </a:p>
          <a:p>
            <a:pPr>
              <a:lnSpc>
                <a:spcPct val="150000"/>
              </a:lnSpc>
            </a:pPr>
            <a:r>
              <a:rPr lang="fr-FR" sz="1200" dirty="0" smtClean="0"/>
              <a:t>    ceux à qui ils sont soumis : dès qu’ils ont pu les entamer, ils gagnent le dessus, et </a:t>
            </a:r>
            <a:r>
              <a:rPr lang="fr-FR" sz="1200" dirty="0" err="1" smtClean="0"/>
              <a:t>pren</a:t>
            </a:r>
            <a:r>
              <a:rPr lang="fr-FR" sz="1200" dirty="0" smtClean="0"/>
              <a:t>-</a:t>
            </a:r>
          </a:p>
          <a:p>
            <a:pPr>
              <a:lnSpc>
                <a:spcPct val="150000"/>
              </a:lnSpc>
            </a:pPr>
            <a:r>
              <a:rPr lang="fr-FR" sz="1200" dirty="0" smtClean="0"/>
              <a:t>    </a:t>
            </a:r>
            <a:r>
              <a:rPr lang="fr-FR" sz="1200" dirty="0" err="1" smtClean="0"/>
              <a:t>nent</a:t>
            </a:r>
            <a:r>
              <a:rPr lang="fr-FR" sz="1200" dirty="0" smtClean="0"/>
              <a:t> sur eux un ascendant qu’ils ne perdent plus. Ce qui nous fait déchoir une première </a:t>
            </a:r>
          </a:p>
          <a:p>
            <a:pPr>
              <a:lnSpc>
                <a:spcPct val="150000"/>
              </a:lnSpc>
            </a:pPr>
            <a:r>
              <a:rPr lang="fr-FR" sz="1200" dirty="0" smtClean="0"/>
              <a:t>    fois de cette supériorité à leur égard est toujours ce qui nous empêche de la recouvrer.</a:t>
            </a:r>
          </a:p>
          <a:p>
            <a:pPr>
              <a:lnSpc>
                <a:spcPct val="150000"/>
              </a:lnSpc>
            </a:pPr>
            <a:r>
              <a:rPr lang="fr-FR" sz="1200" dirty="0" smtClean="0"/>
              <a:t>    ¶ La paresse, l’indolence et l’oisiveté, vices si naturels aux enfants, disparaissent dans </a:t>
            </a:r>
          </a:p>
          <a:p>
            <a:pPr>
              <a:lnSpc>
                <a:spcPct val="150000"/>
              </a:lnSpc>
            </a:pPr>
            <a:r>
              <a:rPr lang="fr-FR" sz="1200" b="1" smtClean="0">
                <a:solidFill>
                  <a:schemeClr val="bg1"/>
                </a:solidFill>
              </a:rPr>
              <a:t>2  </a:t>
            </a:r>
            <a:r>
              <a:rPr lang="fr-FR" sz="1200" smtClean="0"/>
              <a:t>leurs </a:t>
            </a:r>
            <a:r>
              <a:rPr lang="fr-FR" sz="1200" dirty="0" smtClean="0"/>
              <a:t>jeux, où ils sont vifs, appliqués, exacts, amoureux des règles et de la symétrie, </a:t>
            </a:r>
          </a:p>
          <a:p>
            <a:pPr>
              <a:lnSpc>
                <a:spcPct val="150000"/>
              </a:lnSpc>
            </a:pPr>
            <a:r>
              <a:rPr lang="fr-FR" sz="1200" dirty="0" smtClean="0"/>
              <a:t>    où ils ne se pardonnent nulle faute les uns aux autres, et recommencent eux-mêmes plusieurs</a:t>
            </a:r>
          </a:p>
          <a:p>
            <a:pPr>
              <a:lnSpc>
                <a:spcPct val="150000"/>
              </a:lnSpc>
            </a:pPr>
            <a:r>
              <a:rPr lang="fr-FR" sz="1200" dirty="0" smtClean="0"/>
              <a:t>    fois une seule chose qu’ils ont manquée : présages certains qu’ils pourront un jour </a:t>
            </a:r>
          </a:p>
          <a:p>
            <a:pPr>
              <a:lnSpc>
                <a:spcPct val="150000"/>
              </a:lnSpc>
            </a:pPr>
            <a:r>
              <a:rPr lang="fr-FR" sz="1200" dirty="0" smtClean="0"/>
              <a:t>    négliger leurs devoirs, mais qu’ils n’oublieront rien pour leurs plaisirs.</a:t>
            </a:r>
          </a:p>
          <a:p>
            <a:pPr>
              <a:lnSpc>
                <a:spcPct val="150000"/>
              </a:lnSpc>
            </a:pPr>
            <a:r>
              <a:rPr lang="fr-FR" sz="1200" smtClean="0"/>
              <a:t>   ¶ </a:t>
            </a:r>
            <a:r>
              <a:rPr lang="fr-FR" sz="1200" dirty="0" smtClean="0"/>
              <a:t>Aux enfants tout paraît grand, les cours, les jardins, les édifices, les meubles, </a:t>
            </a:r>
          </a:p>
          <a:p>
            <a:pPr>
              <a:lnSpc>
                <a:spcPct val="150000"/>
              </a:lnSpc>
            </a:pPr>
            <a:r>
              <a:rPr lang="fr-FR" sz="1200" b="1" smtClean="0">
                <a:solidFill>
                  <a:schemeClr val="bg1"/>
                </a:solidFill>
              </a:rPr>
              <a:t>2 </a:t>
            </a:r>
            <a:r>
              <a:rPr lang="fr-FR" sz="1200" smtClean="0"/>
              <a:t> </a:t>
            </a:r>
            <a:r>
              <a:rPr lang="fr-FR" sz="1200" dirty="0" smtClean="0"/>
              <a:t>les hommes, les animaux : aux hommes les choses du monde paraissent ainsi, et j’ose dire </a:t>
            </a:r>
          </a:p>
          <a:p>
            <a:pPr>
              <a:lnSpc>
                <a:spcPct val="150000"/>
              </a:lnSpc>
            </a:pPr>
            <a:r>
              <a:rPr lang="fr-FR" sz="1200" dirty="0" smtClean="0"/>
              <a:t>    par la même raison, parce qu’ils sont petits.</a:t>
            </a:r>
            <a:endParaRPr lang="fr-FR" sz="1200" dirty="0"/>
          </a:p>
        </p:txBody>
      </p:sp>
      <p:sp>
        <p:nvSpPr>
          <p:cNvPr id="6" name="Titre 3"/>
          <p:cNvSpPr txBox="1">
            <a:spLocks/>
          </p:cNvSpPr>
          <p:nvPr/>
        </p:nvSpPr>
        <p:spPr>
          <a:xfrm>
            <a:off x="400799" y="324510"/>
            <a:ext cx="6172200" cy="10279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Les Caractères</a:t>
            </a:r>
            <a:r>
              <a:rPr lang="fr-FR" sz="2000" smtClean="0"/>
              <a:t>, </a:t>
            </a:r>
            <a:r>
              <a:rPr lang="fr-FR" sz="2000" b="1" smtClean="0"/>
              <a:t>La Bruyère</a:t>
            </a:r>
            <a:r>
              <a:rPr lang="fr-FR" sz="2000" smtClean="0"/>
              <a:t/>
            </a:r>
            <a:br>
              <a:rPr lang="fr-FR" sz="2000" smtClean="0"/>
            </a:br>
            <a:r>
              <a:rPr lang="fr-FR" sz="2000" smtClean="0"/>
              <a:t>3. Les Enfants</a:t>
            </a:r>
            <a:endParaRPr lang="fr-FR" sz="2000" dirty="0"/>
          </a:p>
        </p:txBody>
      </p:sp>
    </p:spTree>
    <p:extLst>
      <p:ext uri="{BB962C8B-B14F-4D97-AF65-F5344CB8AC3E}">
        <p14:creationId xmlns:p14="http://schemas.microsoft.com/office/powerpoint/2010/main" val="1843740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0799" y="1352419"/>
            <a:ext cx="6120680" cy="8096704"/>
          </a:xfrm>
          <a:prstGeom prst="rect">
            <a:avLst/>
          </a:prstGeom>
        </p:spPr>
        <p:txBody>
          <a:bodyPr wrap="square">
            <a:spAutoFit/>
          </a:bodyPr>
          <a:lstStyle/>
          <a:p>
            <a:pPr>
              <a:lnSpc>
                <a:spcPct val="150000"/>
              </a:lnSpc>
            </a:pPr>
            <a:r>
              <a:rPr lang="fr-FR" sz="1200" smtClean="0"/>
              <a:t>    ¶ Les </a:t>
            </a:r>
            <a:r>
              <a:rPr lang="fr-FR" sz="1200" dirty="0" smtClean="0"/>
              <a:t>haines sont si longues et si opiniâtrées, que le plus grand signe de mort dans un </a:t>
            </a:r>
          </a:p>
          <a:p>
            <a:pPr>
              <a:lnSpc>
                <a:spcPct val="150000"/>
              </a:lnSpc>
            </a:pPr>
            <a:r>
              <a:rPr lang="fr-FR" sz="1200" dirty="0" smtClean="0"/>
              <a:t>    homme malade, c’est la réconciliation.</a:t>
            </a:r>
          </a:p>
          <a:p>
            <a:pPr>
              <a:lnSpc>
                <a:spcPct val="150000"/>
              </a:lnSpc>
            </a:pPr>
            <a:r>
              <a:rPr lang="fr-FR" sz="1200" smtClean="0"/>
              <a:t>    ¶ L’on </a:t>
            </a:r>
            <a:r>
              <a:rPr lang="fr-FR" sz="1200" dirty="0" smtClean="0"/>
              <a:t>s’insinue auprès de tous les hommes, ou en les flattant dans les passions qui </a:t>
            </a:r>
          </a:p>
          <a:p>
            <a:pPr>
              <a:lnSpc>
                <a:spcPct val="150000"/>
              </a:lnSpc>
            </a:pPr>
            <a:r>
              <a:rPr lang="fr-FR" sz="1200" dirty="0" smtClean="0"/>
              <a:t>    occupent leur âme, ou en compatissant aux infirmités qui affligent leur corps. En cela seul </a:t>
            </a:r>
          </a:p>
          <a:p>
            <a:pPr>
              <a:lnSpc>
                <a:spcPct val="150000"/>
              </a:lnSpc>
            </a:pPr>
            <a:r>
              <a:rPr lang="fr-FR" sz="1200" b="1" dirty="0" smtClean="0">
                <a:solidFill>
                  <a:schemeClr val="bg1"/>
                </a:solidFill>
              </a:rPr>
              <a:t>5</a:t>
            </a:r>
            <a:r>
              <a:rPr lang="fr-FR" sz="1200" dirty="0" smtClean="0"/>
              <a:t>   consistent les soins que l’on peut leur rendre : de là vient que celui qui se porte bien et</a:t>
            </a:r>
          </a:p>
          <a:p>
            <a:pPr>
              <a:lnSpc>
                <a:spcPct val="150000"/>
              </a:lnSpc>
            </a:pPr>
            <a:r>
              <a:rPr lang="fr-FR" sz="1200" dirty="0" smtClean="0"/>
              <a:t>    qui désire peu de choses est moins facile à gouverner.</a:t>
            </a:r>
          </a:p>
          <a:p>
            <a:pPr>
              <a:lnSpc>
                <a:spcPct val="150000"/>
              </a:lnSpc>
            </a:pPr>
            <a:r>
              <a:rPr lang="fr-FR" sz="1200" smtClean="0"/>
              <a:t>    ¶ La </a:t>
            </a:r>
            <a:r>
              <a:rPr lang="fr-FR" sz="1200" dirty="0" smtClean="0"/>
              <a:t>mollesse et la volupté naissent avec l’homme, et ne finissent qu’avec lui ; ni les </a:t>
            </a:r>
          </a:p>
          <a:p>
            <a:pPr>
              <a:lnSpc>
                <a:spcPct val="150000"/>
              </a:lnSpc>
            </a:pPr>
            <a:r>
              <a:rPr lang="fr-FR" sz="1200" dirty="0" smtClean="0"/>
              <a:t>    heureux ni les tristes événements ne l’en peuvent séparer : c’est pour lui ou le fruit </a:t>
            </a:r>
          </a:p>
          <a:p>
            <a:pPr>
              <a:lnSpc>
                <a:spcPct val="150000"/>
              </a:lnSpc>
            </a:pPr>
            <a:r>
              <a:rPr lang="fr-FR" sz="1200" dirty="0" smtClean="0"/>
              <a:t>    de la bonne fortune ou un dédommagement de la mauvaise.</a:t>
            </a:r>
          </a:p>
          <a:p>
            <a:pPr>
              <a:lnSpc>
                <a:spcPct val="150000"/>
              </a:lnSpc>
            </a:pPr>
            <a:r>
              <a:rPr lang="fr-FR" sz="1200" b="1" smtClean="0">
                <a:solidFill>
                  <a:schemeClr val="bg1"/>
                </a:solidFill>
              </a:rPr>
              <a:t>10</a:t>
            </a:r>
            <a:r>
              <a:rPr lang="fr-FR" sz="1200" smtClean="0"/>
              <a:t>¶ C’est </a:t>
            </a:r>
            <a:r>
              <a:rPr lang="fr-FR" sz="1200" dirty="0" smtClean="0"/>
              <a:t>une grande difformité dans la nature qu’un vieillard amoureux.</a:t>
            </a:r>
          </a:p>
          <a:p>
            <a:pPr>
              <a:lnSpc>
                <a:spcPct val="150000"/>
              </a:lnSpc>
            </a:pPr>
            <a:r>
              <a:rPr lang="fr-FR" sz="1200" smtClean="0"/>
              <a:t>    ¶ Peu </a:t>
            </a:r>
            <a:r>
              <a:rPr lang="fr-FR" sz="1200" dirty="0" smtClean="0"/>
              <a:t>de gens se souviennent d’avoir été jeunes, et combien il leur était difficile d’être </a:t>
            </a:r>
          </a:p>
          <a:p>
            <a:pPr>
              <a:lnSpc>
                <a:spcPct val="150000"/>
              </a:lnSpc>
            </a:pPr>
            <a:r>
              <a:rPr lang="fr-FR" sz="1200" dirty="0" smtClean="0"/>
              <a:t>    chastes et tempérants. La première chose qui arrive aux hommes après avoir renoncé aux </a:t>
            </a:r>
          </a:p>
          <a:p>
            <a:pPr>
              <a:lnSpc>
                <a:spcPct val="150000"/>
              </a:lnSpc>
            </a:pPr>
            <a:r>
              <a:rPr lang="fr-FR" sz="1200" dirty="0" smtClean="0"/>
              <a:t>    plaisirs, ou par bienséance, ou par lassitude, ou par régime, c’est de les condamner dans </a:t>
            </a:r>
          </a:p>
          <a:p>
            <a:pPr>
              <a:lnSpc>
                <a:spcPct val="150000"/>
              </a:lnSpc>
            </a:pPr>
            <a:r>
              <a:rPr lang="fr-FR" sz="1200" dirty="0" smtClean="0"/>
              <a:t>    les autres. Il entre dans cette conduite une sorte d’attachement pour les choses mêmes que </a:t>
            </a:r>
          </a:p>
          <a:p>
            <a:pPr>
              <a:lnSpc>
                <a:spcPct val="150000"/>
              </a:lnSpc>
            </a:pPr>
            <a:r>
              <a:rPr lang="fr-FR" sz="1200" b="1" smtClean="0">
                <a:solidFill>
                  <a:schemeClr val="bg1"/>
                </a:solidFill>
              </a:rPr>
              <a:t>15</a:t>
            </a:r>
            <a:r>
              <a:rPr lang="fr-FR" sz="1200" smtClean="0"/>
              <a:t>l’on </a:t>
            </a:r>
            <a:r>
              <a:rPr lang="fr-FR" sz="1200" dirty="0" smtClean="0"/>
              <a:t>vient de quitter ; l’on aimerait qu’un bien qui n’est plus pour nous ne fût plus aussi </a:t>
            </a:r>
          </a:p>
          <a:p>
            <a:pPr>
              <a:lnSpc>
                <a:spcPct val="150000"/>
              </a:lnSpc>
            </a:pPr>
            <a:r>
              <a:rPr lang="fr-FR" sz="1200" dirty="0" smtClean="0"/>
              <a:t>    pour le reste du monde : c’est un sentiment de jalousie.</a:t>
            </a:r>
          </a:p>
          <a:p>
            <a:pPr>
              <a:lnSpc>
                <a:spcPct val="150000"/>
              </a:lnSpc>
            </a:pPr>
            <a:r>
              <a:rPr lang="fr-FR" sz="1200" smtClean="0"/>
              <a:t>    ¶ Ce </a:t>
            </a:r>
            <a:r>
              <a:rPr lang="fr-FR" sz="1200" dirty="0" smtClean="0"/>
              <a:t>n’est pas le besoin d’argent où les vieillards peuvent appréhender de tomber un jour </a:t>
            </a:r>
          </a:p>
          <a:p>
            <a:pPr>
              <a:lnSpc>
                <a:spcPct val="150000"/>
              </a:lnSpc>
            </a:pPr>
            <a:r>
              <a:rPr lang="fr-FR" sz="1200" dirty="0" smtClean="0"/>
              <a:t>    qui les rend avares, car il y en a de tels qui ont de si grands fonds qu’ils ne peuvent </a:t>
            </a:r>
          </a:p>
          <a:p>
            <a:pPr>
              <a:lnSpc>
                <a:spcPct val="150000"/>
              </a:lnSpc>
            </a:pPr>
            <a:r>
              <a:rPr lang="fr-FR" sz="1200" dirty="0" smtClean="0"/>
              <a:t>    guère avoir cette inquiétude ; et d’ailleurs comment pourraient-ils craindre de manquer </a:t>
            </a:r>
          </a:p>
          <a:p>
            <a:pPr>
              <a:lnSpc>
                <a:spcPct val="150000"/>
              </a:lnSpc>
            </a:pPr>
            <a:r>
              <a:rPr lang="fr-FR" sz="1200" b="1" smtClean="0">
                <a:solidFill>
                  <a:schemeClr val="bg1"/>
                </a:solidFill>
              </a:rPr>
              <a:t>20</a:t>
            </a:r>
            <a:r>
              <a:rPr lang="fr-FR" sz="1200" smtClean="0"/>
              <a:t>dans </a:t>
            </a:r>
            <a:r>
              <a:rPr lang="fr-FR" sz="1200" dirty="0" smtClean="0"/>
              <a:t>leur caducité des commodités de la vie, puisqu’ils s’en privent eux-mêmes </a:t>
            </a:r>
            <a:r>
              <a:rPr lang="fr-FR" sz="1200" dirty="0" err="1" smtClean="0"/>
              <a:t>volontai</a:t>
            </a:r>
            <a:r>
              <a:rPr lang="fr-FR" sz="1200" dirty="0" smtClean="0"/>
              <a:t>-</a:t>
            </a:r>
          </a:p>
          <a:p>
            <a:pPr>
              <a:lnSpc>
                <a:spcPct val="150000"/>
              </a:lnSpc>
            </a:pPr>
            <a:r>
              <a:rPr lang="fr-FR" sz="1200" dirty="0" smtClean="0"/>
              <a:t>    </a:t>
            </a:r>
            <a:r>
              <a:rPr lang="fr-FR" sz="1200" dirty="0" err="1" smtClean="0"/>
              <a:t>rement</a:t>
            </a:r>
            <a:r>
              <a:rPr lang="fr-FR" sz="1200" dirty="0" smtClean="0"/>
              <a:t> pour satisfaire à leur avarice ? Ce n’est point aussi l’envie de laisser de plus </a:t>
            </a:r>
          </a:p>
          <a:p>
            <a:pPr>
              <a:lnSpc>
                <a:spcPct val="150000"/>
              </a:lnSpc>
            </a:pPr>
            <a:r>
              <a:rPr lang="fr-FR" sz="1200" dirty="0" smtClean="0"/>
              <a:t>    grandes richesses à leurs enfants, car il n’est pas naturel d’aimer quelque autre chose </a:t>
            </a:r>
          </a:p>
          <a:p>
            <a:pPr>
              <a:lnSpc>
                <a:spcPct val="150000"/>
              </a:lnSpc>
            </a:pPr>
            <a:r>
              <a:rPr lang="fr-FR" sz="1200" dirty="0" smtClean="0"/>
              <a:t>    plus que soi-même, outre qu’il se trouve des avares qui n’ont point d’héritiers. </a:t>
            </a:r>
          </a:p>
          <a:p>
            <a:pPr>
              <a:lnSpc>
                <a:spcPct val="150000"/>
              </a:lnSpc>
            </a:pPr>
            <a:r>
              <a:rPr lang="fr-FR" sz="1200" dirty="0" smtClean="0"/>
              <a:t>    Ce vice est plutôt l’effet de l’âge et de la complexion des vieillards, qui s’y abandonnent</a:t>
            </a:r>
          </a:p>
          <a:p>
            <a:pPr>
              <a:lnSpc>
                <a:spcPct val="150000"/>
              </a:lnSpc>
            </a:pPr>
            <a:r>
              <a:rPr lang="fr-FR" sz="1200" b="1" smtClean="0">
                <a:solidFill>
                  <a:schemeClr val="bg1"/>
                </a:solidFill>
              </a:rPr>
              <a:t>25</a:t>
            </a:r>
            <a:r>
              <a:rPr lang="fr-FR" sz="1200" smtClean="0"/>
              <a:t>aussi </a:t>
            </a:r>
            <a:r>
              <a:rPr lang="fr-FR" sz="1200" dirty="0" smtClean="0"/>
              <a:t>naturellement qu’ils suivaient leurs plaisirs dans leur jeunesse, ou leur ambition </a:t>
            </a:r>
          </a:p>
          <a:p>
            <a:pPr>
              <a:lnSpc>
                <a:spcPct val="150000"/>
              </a:lnSpc>
            </a:pPr>
            <a:r>
              <a:rPr lang="fr-FR" sz="1200" dirty="0" smtClean="0"/>
              <a:t>    dans l’âge viril. Il ne faut ni vigueur, ni jeunesse, ni santé, pour être avare ; l’on n’a</a:t>
            </a:r>
          </a:p>
          <a:p>
            <a:pPr>
              <a:lnSpc>
                <a:spcPct val="150000"/>
              </a:lnSpc>
            </a:pPr>
            <a:r>
              <a:rPr lang="fr-FR" sz="1200" dirty="0" smtClean="0"/>
              <a:t>    aussi nul besoin de s’empresser ou de se donner le moindre mouvement pour épargner ses </a:t>
            </a:r>
          </a:p>
          <a:p>
            <a:pPr>
              <a:lnSpc>
                <a:spcPct val="150000"/>
              </a:lnSpc>
            </a:pPr>
            <a:r>
              <a:rPr lang="fr-FR" sz="1200" dirty="0" smtClean="0"/>
              <a:t>    revenus, il faut laisser seulement son bien dans ses coffres, et se priver de tout. </a:t>
            </a:r>
          </a:p>
          <a:p>
            <a:pPr>
              <a:lnSpc>
                <a:spcPct val="150000"/>
              </a:lnSpc>
            </a:pPr>
            <a:r>
              <a:rPr lang="fr-FR" sz="1200" dirty="0" smtClean="0"/>
              <a:t>    Cela est commode aux vieillards, à qui il faut une passion parce qu’ils sont hommes.</a:t>
            </a:r>
            <a:endParaRPr lang="fr-FR" sz="1200" dirty="0"/>
          </a:p>
        </p:txBody>
      </p:sp>
      <p:sp>
        <p:nvSpPr>
          <p:cNvPr id="6" name="Titre 3"/>
          <p:cNvSpPr txBox="1">
            <a:spLocks/>
          </p:cNvSpPr>
          <p:nvPr/>
        </p:nvSpPr>
        <p:spPr>
          <a:xfrm>
            <a:off x="400799" y="324510"/>
            <a:ext cx="6172200" cy="10279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Les Caractères</a:t>
            </a:r>
            <a:r>
              <a:rPr lang="fr-FR" sz="2000" smtClean="0"/>
              <a:t>, </a:t>
            </a:r>
            <a:r>
              <a:rPr lang="fr-FR" sz="2000" b="1" smtClean="0"/>
              <a:t>La Bruyère</a:t>
            </a:r>
            <a:r>
              <a:rPr lang="fr-FR" sz="2000" smtClean="0"/>
              <a:t/>
            </a:r>
            <a:br>
              <a:rPr lang="fr-FR" sz="2000" smtClean="0"/>
            </a:br>
            <a:r>
              <a:rPr lang="fr-FR" sz="2000" smtClean="0"/>
              <a:t>4. Les Vieillards</a:t>
            </a:r>
            <a:endParaRPr lang="fr-FR" sz="2000" dirty="0"/>
          </a:p>
        </p:txBody>
      </p:sp>
    </p:spTree>
    <p:extLst>
      <p:ext uri="{BB962C8B-B14F-4D97-AF65-F5344CB8AC3E}">
        <p14:creationId xmlns:p14="http://schemas.microsoft.com/office/powerpoint/2010/main" val="2413298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8309" y="1156373"/>
            <a:ext cx="6017393" cy="7510133"/>
          </a:xfrm>
          <a:prstGeom prst="rect">
            <a:avLst/>
          </a:prstGeom>
        </p:spPr>
        <p:txBody>
          <a:bodyPr wrap="square">
            <a:spAutoFit/>
          </a:bodyPr>
          <a:lstStyle/>
          <a:p>
            <a:pPr>
              <a:lnSpc>
                <a:spcPts val="2000"/>
              </a:lnSpc>
            </a:pPr>
            <a:r>
              <a:rPr lang="fr-FR" sz="1300" smtClean="0"/>
              <a:t>   ¶ </a:t>
            </a:r>
            <a:r>
              <a:rPr lang="fr-FR" sz="1300" dirty="0" smtClean="0"/>
              <a:t>Tels hommes passent une longue vie à se défendre des uns et à nuire aux autres, </a:t>
            </a:r>
          </a:p>
          <a:p>
            <a:pPr>
              <a:lnSpc>
                <a:spcPts val="2000"/>
              </a:lnSpc>
            </a:pPr>
            <a:r>
              <a:rPr lang="fr-FR" sz="1300" dirty="0" smtClean="0"/>
              <a:t>    et ils meurent consumés de vieillesse, après avoir causé autant de maux qu’ils </a:t>
            </a:r>
          </a:p>
          <a:p>
            <a:pPr>
              <a:lnSpc>
                <a:spcPts val="2000"/>
              </a:lnSpc>
            </a:pPr>
            <a:r>
              <a:rPr lang="fr-FR" sz="1300" dirty="0" smtClean="0"/>
              <a:t>    en ont souffert.</a:t>
            </a:r>
          </a:p>
          <a:p>
            <a:pPr>
              <a:lnSpc>
                <a:spcPts val="2000"/>
              </a:lnSpc>
            </a:pPr>
            <a:r>
              <a:rPr lang="fr-FR" sz="1300" smtClean="0"/>
              <a:t>    ¶ Il </a:t>
            </a:r>
            <a:r>
              <a:rPr lang="fr-FR" sz="1300" dirty="0" smtClean="0"/>
              <a:t>faut des saisies de terre et des enlèvements de meubles, des prisons et des </a:t>
            </a:r>
          </a:p>
          <a:p>
            <a:pPr>
              <a:lnSpc>
                <a:spcPts val="2000"/>
              </a:lnSpc>
            </a:pPr>
            <a:r>
              <a:rPr lang="fr-FR" sz="1300" b="1" dirty="0" smtClean="0">
                <a:solidFill>
                  <a:schemeClr val="bg1"/>
                </a:solidFill>
              </a:rPr>
              <a:t>5</a:t>
            </a:r>
            <a:r>
              <a:rPr lang="fr-FR" sz="1300" dirty="0" smtClean="0">
                <a:solidFill>
                  <a:schemeClr val="bg1"/>
                </a:solidFill>
              </a:rPr>
              <a:t>   </a:t>
            </a:r>
            <a:r>
              <a:rPr lang="fr-FR" sz="1300" dirty="0" smtClean="0"/>
              <a:t>supplices, je l’avoue; mais justice, lois et besoins à part, ce m’est une </a:t>
            </a:r>
          </a:p>
          <a:p>
            <a:pPr>
              <a:lnSpc>
                <a:spcPts val="2000"/>
              </a:lnSpc>
            </a:pPr>
            <a:r>
              <a:rPr lang="fr-FR" sz="1300" dirty="0" smtClean="0"/>
              <a:t>    chose toujours nouvelle de contempler avec quelle férocité les hommes traitent </a:t>
            </a:r>
          </a:p>
          <a:p>
            <a:pPr>
              <a:lnSpc>
                <a:spcPts val="2000"/>
              </a:lnSpc>
            </a:pPr>
            <a:r>
              <a:rPr lang="fr-FR" sz="1300" dirty="0" smtClean="0"/>
              <a:t>    d’autres hommes.</a:t>
            </a:r>
          </a:p>
          <a:p>
            <a:pPr>
              <a:lnSpc>
                <a:spcPts val="2000"/>
              </a:lnSpc>
            </a:pPr>
            <a:r>
              <a:rPr lang="fr-FR" sz="1300" smtClean="0"/>
              <a:t>    ¶ L’on </a:t>
            </a:r>
            <a:r>
              <a:rPr lang="fr-FR" sz="1300" dirty="0" smtClean="0"/>
              <a:t>voit certains animaux farouches, des mâles et des femelles, répandus par </a:t>
            </a:r>
          </a:p>
          <a:p>
            <a:pPr>
              <a:lnSpc>
                <a:spcPts val="2000"/>
              </a:lnSpc>
            </a:pPr>
            <a:r>
              <a:rPr lang="fr-FR" sz="1300" dirty="0" smtClean="0"/>
              <a:t>    la campagne, noirs, livides et tout brûlés du soleil, attachés à la terre qu’ils</a:t>
            </a:r>
          </a:p>
          <a:p>
            <a:pPr>
              <a:lnSpc>
                <a:spcPts val="2000"/>
              </a:lnSpc>
            </a:pPr>
            <a:r>
              <a:rPr lang="fr-FR" sz="1300" b="1" smtClean="0">
                <a:solidFill>
                  <a:schemeClr val="bg1"/>
                </a:solidFill>
              </a:rPr>
              <a:t>10</a:t>
            </a:r>
            <a:r>
              <a:rPr lang="fr-FR" sz="1300" smtClean="0"/>
              <a:t>fouillent </a:t>
            </a:r>
            <a:r>
              <a:rPr lang="fr-FR" sz="1300" dirty="0" smtClean="0"/>
              <a:t>et qu’ils remuent avec une opiniâtreté invincible ; ils ont comme une </a:t>
            </a:r>
          </a:p>
          <a:p>
            <a:pPr>
              <a:lnSpc>
                <a:spcPts val="2000"/>
              </a:lnSpc>
            </a:pPr>
            <a:r>
              <a:rPr lang="fr-FR" sz="1300" dirty="0" smtClean="0"/>
              <a:t>    voix articulée, et, quand ils se lèvent sur leurs pieds, ils montrent une face </a:t>
            </a:r>
          </a:p>
          <a:p>
            <a:pPr>
              <a:lnSpc>
                <a:spcPts val="2000"/>
              </a:lnSpc>
            </a:pPr>
            <a:r>
              <a:rPr lang="fr-FR" sz="1300" dirty="0" smtClean="0"/>
              <a:t>    humaine, et en effet ils sont des hommes; ils se retirent la nuit dans des</a:t>
            </a:r>
          </a:p>
          <a:p>
            <a:pPr>
              <a:lnSpc>
                <a:spcPts val="2000"/>
              </a:lnSpc>
            </a:pPr>
            <a:r>
              <a:rPr lang="fr-FR" sz="1300" dirty="0" smtClean="0"/>
              <a:t>    tanières où ils vivent de pain noir, d’eau et de racines ; ils épargnent aux </a:t>
            </a:r>
          </a:p>
          <a:p>
            <a:pPr>
              <a:lnSpc>
                <a:spcPts val="2000"/>
              </a:lnSpc>
            </a:pPr>
            <a:r>
              <a:rPr lang="fr-FR" sz="1300" dirty="0" smtClean="0"/>
              <a:t>    autres hommes la peine de semer, de labourer et de recueillir pour vivre, et </a:t>
            </a:r>
          </a:p>
          <a:p>
            <a:pPr>
              <a:lnSpc>
                <a:spcPts val="2000"/>
              </a:lnSpc>
            </a:pPr>
            <a:r>
              <a:rPr lang="fr-FR" sz="1300" dirty="0" smtClean="0"/>
              <a:t>    méritent ainsi de ne pas manquer de ce pain qu’ils ont semé.</a:t>
            </a:r>
          </a:p>
          <a:p>
            <a:pPr>
              <a:lnSpc>
                <a:spcPts val="2000"/>
              </a:lnSpc>
            </a:pPr>
            <a:r>
              <a:rPr lang="fr-FR" sz="1300" b="1" smtClean="0">
                <a:solidFill>
                  <a:schemeClr val="bg1"/>
                </a:solidFill>
              </a:rPr>
              <a:t>15</a:t>
            </a:r>
            <a:r>
              <a:rPr lang="fr-FR" sz="1300" smtClean="0"/>
              <a:t>¶ La </a:t>
            </a:r>
            <a:r>
              <a:rPr lang="fr-FR" sz="1300" dirty="0" smtClean="0"/>
              <a:t>plupart des hommes, pour arriver à leurs fins, sont plus capables d’un grand</a:t>
            </a:r>
          </a:p>
          <a:p>
            <a:pPr>
              <a:lnSpc>
                <a:spcPts val="2000"/>
              </a:lnSpc>
            </a:pPr>
            <a:r>
              <a:rPr lang="fr-FR" sz="1300" dirty="0" smtClean="0"/>
              <a:t>    effort que d’une longue persévérance: leur paresse ou leur inconstance leur</a:t>
            </a:r>
          </a:p>
          <a:p>
            <a:pPr>
              <a:lnSpc>
                <a:spcPts val="2000"/>
              </a:lnSpc>
            </a:pPr>
            <a:r>
              <a:rPr lang="fr-FR" sz="1300" dirty="0" smtClean="0"/>
              <a:t>    fait perdre le fruit des meilleurs commencements; ils se laissent souvent </a:t>
            </a:r>
          </a:p>
          <a:p>
            <a:pPr>
              <a:lnSpc>
                <a:spcPts val="2000"/>
              </a:lnSpc>
            </a:pPr>
            <a:r>
              <a:rPr lang="fr-FR" sz="1300" dirty="0" smtClean="0"/>
              <a:t>    devancer par d’autres qui sont partis après eux, et qui marchent lentement, </a:t>
            </a:r>
          </a:p>
          <a:p>
            <a:pPr>
              <a:lnSpc>
                <a:spcPts val="2000"/>
              </a:lnSpc>
            </a:pPr>
            <a:r>
              <a:rPr lang="fr-FR" sz="1300" dirty="0" smtClean="0"/>
              <a:t>    mais constamment.</a:t>
            </a:r>
          </a:p>
          <a:p>
            <a:pPr>
              <a:lnSpc>
                <a:spcPts val="2000"/>
              </a:lnSpc>
            </a:pPr>
            <a:r>
              <a:rPr lang="fr-FR" sz="1300" b="1" smtClean="0">
                <a:solidFill>
                  <a:schemeClr val="bg1"/>
                </a:solidFill>
              </a:rPr>
              <a:t>20</a:t>
            </a:r>
            <a:r>
              <a:rPr lang="fr-FR" sz="1300" smtClean="0"/>
              <a:t>¶ J’ose </a:t>
            </a:r>
            <a:r>
              <a:rPr lang="fr-FR" sz="1300" dirty="0" smtClean="0"/>
              <a:t>presque assurer que les hommes savent encore mieux prendre des mesures </a:t>
            </a:r>
          </a:p>
          <a:p>
            <a:pPr>
              <a:lnSpc>
                <a:spcPts val="2000"/>
              </a:lnSpc>
            </a:pPr>
            <a:r>
              <a:rPr lang="fr-FR" sz="1300" dirty="0" smtClean="0"/>
              <a:t>    que les suivre, résoudre ce qu’il faut faire et ce qu’il faut dire que de faire </a:t>
            </a:r>
          </a:p>
          <a:p>
            <a:pPr>
              <a:lnSpc>
                <a:spcPts val="2000"/>
              </a:lnSpc>
            </a:pPr>
            <a:r>
              <a:rPr lang="fr-FR" sz="1300" dirty="0" smtClean="0"/>
              <a:t>    où de dire ce qu’il faut : on se propose fermement, dans une affaire qu’on </a:t>
            </a:r>
          </a:p>
          <a:p>
            <a:pPr>
              <a:lnSpc>
                <a:spcPts val="2000"/>
              </a:lnSpc>
            </a:pPr>
            <a:r>
              <a:rPr lang="fr-FR" sz="1300" dirty="0" smtClean="0"/>
              <a:t>    négocie, de taire une certaine chose, et ensuite ou par passion, ou par une </a:t>
            </a:r>
          </a:p>
          <a:p>
            <a:pPr>
              <a:lnSpc>
                <a:spcPts val="2000"/>
              </a:lnSpc>
            </a:pPr>
            <a:r>
              <a:rPr lang="fr-FR" sz="1300" dirty="0" smtClean="0"/>
              <a:t>    intempérance de langue, ou dans la chaleur de l’entretien, c’est la première qui</a:t>
            </a:r>
          </a:p>
          <a:p>
            <a:pPr>
              <a:lnSpc>
                <a:spcPts val="2000"/>
              </a:lnSpc>
            </a:pPr>
            <a:r>
              <a:rPr lang="fr-FR" sz="1300" dirty="0" smtClean="0"/>
              <a:t>    échappe.</a:t>
            </a:r>
          </a:p>
          <a:p>
            <a:pPr>
              <a:lnSpc>
                <a:spcPts val="2000"/>
              </a:lnSpc>
            </a:pPr>
            <a:r>
              <a:rPr lang="fr-FR" sz="1300" smtClean="0"/>
              <a:t>   ¶ Les </a:t>
            </a:r>
            <a:r>
              <a:rPr lang="fr-FR" sz="1300" dirty="0" smtClean="0"/>
              <a:t>hommes agissent mollement dans les choses qui sont de leur devoir, pendant </a:t>
            </a:r>
          </a:p>
          <a:p>
            <a:pPr>
              <a:lnSpc>
                <a:spcPts val="2000"/>
              </a:lnSpc>
            </a:pPr>
            <a:r>
              <a:rPr lang="fr-FR" sz="1300" dirty="0" smtClean="0"/>
              <a:t>    qu’ils se font un mérite, ou plutôt une vanité de s’empresser pour celles qui </a:t>
            </a:r>
          </a:p>
          <a:p>
            <a:pPr>
              <a:lnSpc>
                <a:spcPts val="2000"/>
              </a:lnSpc>
            </a:pPr>
            <a:r>
              <a:rPr lang="fr-FR" sz="1300" dirty="0" smtClean="0"/>
              <a:t>    leur sont étrangères, et qui ne conviennent ni à leur état ni à leur caractère.</a:t>
            </a:r>
            <a:endParaRPr lang="fr-FR" sz="1300" dirty="0"/>
          </a:p>
        </p:txBody>
      </p:sp>
      <p:sp>
        <p:nvSpPr>
          <p:cNvPr id="6" name="Titre 3"/>
          <p:cNvSpPr txBox="1">
            <a:spLocks/>
          </p:cNvSpPr>
          <p:nvPr/>
        </p:nvSpPr>
        <p:spPr>
          <a:xfrm>
            <a:off x="350906" y="128464"/>
            <a:ext cx="6172200" cy="10279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Les Caractères</a:t>
            </a:r>
            <a:r>
              <a:rPr lang="fr-FR" sz="2000" smtClean="0"/>
              <a:t>, </a:t>
            </a:r>
            <a:r>
              <a:rPr lang="fr-FR" sz="2000" b="1" smtClean="0"/>
              <a:t>La Bruyère</a:t>
            </a:r>
            <a:r>
              <a:rPr lang="fr-FR" sz="2000" smtClean="0"/>
              <a:t/>
            </a:r>
            <a:br>
              <a:rPr lang="fr-FR" sz="2000" smtClean="0"/>
            </a:br>
            <a:r>
              <a:rPr lang="fr-FR" sz="2000" smtClean="0"/>
              <a:t>5. Les Hommes</a:t>
            </a:r>
            <a:endParaRPr lang="fr-FR" sz="2000" dirty="0"/>
          </a:p>
        </p:txBody>
      </p:sp>
    </p:spTree>
    <p:extLst>
      <p:ext uri="{BB962C8B-B14F-4D97-AF65-F5344CB8AC3E}">
        <p14:creationId xmlns:p14="http://schemas.microsoft.com/office/powerpoint/2010/main" val="2005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0786" y="992560"/>
            <a:ext cx="6234558" cy="8586966"/>
          </a:xfrm>
          <a:prstGeom prst="rect">
            <a:avLst/>
          </a:prstGeom>
        </p:spPr>
        <p:txBody>
          <a:bodyPr wrap="square">
            <a:spAutoFit/>
          </a:bodyPr>
          <a:lstStyle/>
          <a:p>
            <a:r>
              <a:rPr lang="fr-FR" sz="1200" dirty="0" smtClean="0"/>
              <a:t>    Je sortis de ma chambre. Je pensai que mon air défait, ma pâleur, mes yeux rougis par </a:t>
            </a:r>
          </a:p>
          <a:p>
            <a:r>
              <a:rPr lang="fr-FR" sz="1200" dirty="0" smtClean="0"/>
              <a:t>    l’insomnie, allaient produire leur effet sur </a:t>
            </a:r>
            <a:r>
              <a:rPr lang="fr-FR" sz="1200" dirty="0" err="1" smtClean="0"/>
              <a:t>Graüben</a:t>
            </a:r>
            <a:r>
              <a:rPr lang="fr-FR" sz="1200" dirty="0" smtClean="0"/>
              <a:t> et changer ses idées.</a:t>
            </a:r>
          </a:p>
          <a:p>
            <a:r>
              <a:rPr lang="fr-FR" sz="1200" dirty="0" smtClean="0"/>
              <a:t>    « Ah ! mon cher Axel, me dit-elle, je vois que tu te portes mieux et que la nuit t’a calmé.    </a:t>
            </a:r>
          </a:p>
          <a:p>
            <a:r>
              <a:rPr lang="fr-FR" sz="1200" dirty="0" smtClean="0"/>
              <a:t>    — Calmé ! » m’écriai-je.</a:t>
            </a:r>
          </a:p>
          <a:p>
            <a:r>
              <a:rPr lang="fr-FR" sz="1200" dirty="0" smtClean="0"/>
              <a:t>5   Je me précipitai vers mon miroir. Eh bien ! j’avais moins mauvaise mine que je ne le suppo-</a:t>
            </a:r>
          </a:p>
          <a:p>
            <a:r>
              <a:rPr lang="fr-FR" sz="1200" dirty="0" smtClean="0"/>
              <a:t>    sais. C’était à n’y pas croire.</a:t>
            </a:r>
          </a:p>
          <a:p>
            <a:r>
              <a:rPr lang="fr-FR" sz="1200" dirty="0" smtClean="0"/>
              <a:t>    « Axel, me dit </a:t>
            </a:r>
            <a:r>
              <a:rPr lang="fr-FR" sz="1200" dirty="0" err="1" smtClean="0"/>
              <a:t>Graüben</a:t>
            </a:r>
            <a:r>
              <a:rPr lang="fr-FR" sz="1200" dirty="0" smtClean="0"/>
              <a:t>, j’ai longtemps causé avec mon tuteur. C’est un hardi savant, un </a:t>
            </a:r>
          </a:p>
          <a:p>
            <a:r>
              <a:rPr lang="fr-FR" sz="1200" dirty="0" smtClean="0"/>
              <a:t>    homme de grand courage, et tu te souviendras que son sang coule dans tes veines. </a:t>
            </a:r>
          </a:p>
          <a:p>
            <a:r>
              <a:rPr lang="fr-FR" sz="1200" dirty="0" smtClean="0"/>
              <a:t>    Il m’a raconté ses projets, ses espérances, pourquoi et comment il espère atteindre son but. </a:t>
            </a:r>
          </a:p>
          <a:p>
            <a:r>
              <a:rPr lang="fr-FR" sz="1200" dirty="0" smtClean="0"/>
              <a:t>10  Il y parviendra, je n’en doute pas. Ah ! cher Axel, c’est beau de se dévouer ainsi à la </a:t>
            </a:r>
          </a:p>
          <a:p>
            <a:r>
              <a:rPr lang="fr-FR" sz="1200" dirty="0" smtClean="0"/>
              <a:t>    science ! Quelle gloire attend M. </a:t>
            </a:r>
            <a:r>
              <a:rPr lang="fr-FR" sz="1200" dirty="0" err="1" smtClean="0"/>
              <a:t>Lidenbrock</a:t>
            </a:r>
            <a:r>
              <a:rPr lang="fr-FR" sz="1200" dirty="0" smtClean="0"/>
              <a:t> et rejaillira sur son compagnon ! Au retour, </a:t>
            </a:r>
          </a:p>
          <a:p>
            <a:r>
              <a:rPr lang="fr-FR" sz="1200" dirty="0" smtClean="0"/>
              <a:t>    Axel, tu seras un homme, son égal, libre de parler, libre d’agir, libre enfin de… »        </a:t>
            </a:r>
          </a:p>
          <a:p>
            <a:r>
              <a:rPr lang="fr-FR" sz="1200" dirty="0" smtClean="0"/>
              <a:t>    La jeune fille, rougissante, n’acheva pas. Ses paroles me ranimaient. Cependant je ne </a:t>
            </a:r>
          </a:p>
          <a:p>
            <a:r>
              <a:rPr lang="fr-FR" sz="1200" dirty="0" smtClean="0"/>
              <a:t>    voulais pas croire encore à notre départ. J’entraînai </a:t>
            </a:r>
            <a:r>
              <a:rPr lang="fr-FR" sz="1200" dirty="0" err="1" smtClean="0"/>
              <a:t>Graüben</a:t>
            </a:r>
            <a:r>
              <a:rPr lang="fr-FR" sz="1200" dirty="0" smtClean="0"/>
              <a:t> vers le cabinet du professeur.</a:t>
            </a:r>
          </a:p>
          <a:p>
            <a:r>
              <a:rPr lang="fr-FR" sz="1200" dirty="0" smtClean="0"/>
              <a:t>15  « Mon oncle, dis-je, il est donc bien décidé que nous partons ?</a:t>
            </a:r>
          </a:p>
          <a:p>
            <a:r>
              <a:rPr lang="fr-FR" sz="1200" dirty="0" smtClean="0"/>
              <a:t>    — Comment ! tu en doutes ?</a:t>
            </a:r>
          </a:p>
          <a:p>
            <a:r>
              <a:rPr lang="fr-FR" sz="1200" dirty="0" smtClean="0"/>
              <a:t>    — Non, dis-je afin de ne pas le contrarier. Seulement je vous demanderai ce qui nous presse.</a:t>
            </a:r>
          </a:p>
          <a:p>
            <a:r>
              <a:rPr lang="fr-FR" sz="1200" dirty="0" smtClean="0"/>
              <a:t>    — Mais le temps ! le temps qui fuit avec une vitesse irréparable !</a:t>
            </a:r>
          </a:p>
          <a:p>
            <a:r>
              <a:rPr lang="fr-FR" sz="1200" dirty="0" smtClean="0"/>
              <a:t>    — Cependant nous ne sommes qu’au 26 mai, et jusqu’à la fin de juin…</a:t>
            </a:r>
          </a:p>
          <a:p>
            <a:r>
              <a:rPr lang="fr-FR" sz="1200" dirty="0" smtClean="0"/>
              <a:t>20  — Eh ! crois-tu donc, ignorant, qu’on se rende si facilement en Islande ? Si tu ne m’avais </a:t>
            </a:r>
          </a:p>
          <a:p>
            <a:r>
              <a:rPr lang="fr-FR" sz="1200" dirty="0" smtClean="0"/>
              <a:t>    pas quitté comme un fou, je t’aurais emmené au bureau-office de Copenhague, chez </a:t>
            </a:r>
            <a:r>
              <a:rPr lang="fr-FR" sz="1200" dirty="0" err="1" smtClean="0"/>
              <a:t>Liffender</a:t>
            </a:r>
            <a:r>
              <a:rPr lang="fr-FR" sz="1200" dirty="0" smtClean="0"/>
              <a:t> </a:t>
            </a:r>
          </a:p>
          <a:p>
            <a:r>
              <a:rPr lang="fr-FR" sz="1200" dirty="0" smtClean="0"/>
              <a:t>    et Co. Là, tu aurais vu que de Copenhague à </a:t>
            </a:r>
            <a:r>
              <a:rPr lang="fr-FR" sz="1200" dirty="0" err="1" smtClean="0"/>
              <a:t>Reykjawik</a:t>
            </a:r>
            <a:r>
              <a:rPr lang="fr-FR" sz="1200" dirty="0" smtClean="0"/>
              <a:t> il n’y a qu’un service, le 22 de </a:t>
            </a:r>
            <a:r>
              <a:rPr lang="fr-FR" sz="1200" dirty="0" err="1" smtClean="0"/>
              <a:t>cha</a:t>
            </a:r>
            <a:r>
              <a:rPr lang="fr-FR" sz="1200" dirty="0" smtClean="0"/>
              <a:t>-</a:t>
            </a:r>
          </a:p>
          <a:p>
            <a:r>
              <a:rPr lang="fr-FR" sz="1200" dirty="0" smtClean="0"/>
              <a:t>    que mois.</a:t>
            </a:r>
          </a:p>
          <a:p>
            <a:r>
              <a:rPr lang="fr-FR" sz="1200" dirty="0" smtClean="0"/>
              <a:t>    — Eh bien ?</a:t>
            </a:r>
          </a:p>
          <a:p>
            <a:r>
              <a:rPr lang="fr-FR" sz="1200" dirty="0" smtClean="0"/>
              <a:t>25  — Eh bien ! si nous attendions au 22 juin, nous arriverions trop tard pour voir l’ombre du </a:t>
            </a:r>
          </a:p>
          <a:p>
            <a:r>
              <a:rPr lang="fr-FR" sz="1200" dirty="0" smtClean="0"/>
              <a:t>    </a:t>
            </a:r>
            <a:r>
              <a:rPr lang="fr-FR" sz="1200" dirty="0" err="1" smtClean="0"/>
              <a:t>Scartaris</a:t>
            </a:r>
            <a:r>
              <a:rPr lang="fr-FR" sz="1200" dirty="0" smtClean="0"/>
              <a:t> caresser le cratère du </a:t>
            </a:r>
            <a:r>
              <a:rPr lang="fr-FR" sz="1200" dirty="0" err="1" smtClean="0"/>
              <a:t>Sneffels</a:t>
            </a:r>
            <a:r>
              <a:rPr lang="fr-FR" sz="1200" dirty="0" smtClean="0"/>
              <a:t> ! Il faut donc gagner Copenhague au plus vite </a:t>
            </a:r>
          </a:p>
          <a:p>
            <a:r>
              <a:rPr lang="fr-FR" sz="1200" dirty="0" smtClean="0"/>
              <a:t>    pour y chercher un moyen de transport. Va faire ta malle ! »</a:t>
            </a:r>
          </a:p>
          <a:p>
            <a:r>
              <a:rPr lang="fr-FR" sz="1200" dirty="0" smtClean="0"/>
              <a:t>    Il n’y avait pas un mot à répondre. Je remontai dans ma chambre. </a:t>
            </a:r>
            <a:r>
              <a:rPr lang="fr-FR" sz="1200" dirty="0" err="1" smtClean="0"/>
              <a:t>Graüben</a:t>
            </a:r>
            <a:r>
              <a:rPr lang="fr-FR" sz="1200" dirty="0" smtClean="0"/>
              <a:t> me suivit. Ce fut </a:t>
            </a:r>
          </a:p>
          <a:p>
            <a:r>
              <a:rPr lang="fr-FR" sz="1200" dirty="0" smtClean="0"/>
              <a:t>    elle qui se chargea de mettre en ordre, dans une petite valise, les objets nécessaires à mon</a:t>
            </a:r>
          </a:p>
          <a:p>
            <a:r>
              <a:rPr lang="fr-FR" sz="1200" dirty="0" smtClean="0"/>
              <a:t>30  voyage. Elle n’était pas plus émue que s’il se fût agi d’une promenade à Lubeck ou à </a:t>
            </a:r>
          </a:p>
          <a:p>
            <a:r>
              <a:rPr lang="fr-FR" sz="1200" dirty="0" smtClean="0"/>
              <a:t>    Helgoland. Ses  petites mains allaient et venaient sans précipitation. Elle causait avec </a:t>
            </a:r>
          </a:p>
          <a:p>
            <a:r>
              <a:rPr lang="fr-FR" sz="1200" dirty="0" smtClean="0"/>
              <a:t>    calme. Elle me donnait les raisons les plus sensées en faveur de notre expédition. Elle </a:t>
            </a:r>
          </a:p>
          <a:p>
            <a:r>
              <a:rPr lang="fr-FR" sz="1200" dirty="0" smtClean="0"/>
              <a:t>    m’enchantait, et je me sentais une grosse colère contre elle. Quelquefois je voulais </a:t>
            </a:r>
          </a:p>
          <a:p>
            <a:r>
              <a:rPr lang="fr-FR" sz="1200" dirty="0" smtClean="0"/>
              <a:t>    m’emporter, mais elle n’y prenait garde et continuait méthodiquement sa tranquille besogne.</a:t>
            </a:r>
          </a:p>
          <a:p>
            <a:r>
              <a:rPr lang="fr-FR" sz="1200" dirty="0" smtClean="0"/>
              <a:t>35  Enfin la dernière courroie de la valise fut bouclée. Je descendis au rez-de-chaussée.</a:t>
            </a:r>
          </a:p>
          <a:p>
            <a:r>
              <a:rPr lang="fr-FR" sz="1200" dirty="0" smtClean="0"/>
              <a:t>    Pendant cette journée, les fournisseurs d’instruments de physique, d’armes, d’appareils </a:t>
            </a:r>
          </a:p>
          <a:p>
            <a:r>
              <a:rPr lang="fr-FR" sz="1200" dirty="0" smtClean="0"/>
              <a:t>    électriques, s’étaient multipliés. La bonne Marthe en perdait la tête.</a:t>
            </a:r>
          </a:p>
          <a:p>
            <a:r>
              <a:rPr lang="fr-FR" sz="1200" dirty="0" smtClean="0"/>
              <a:t>    « Est-ce que monsieur est fou ? » me dit-elle.</a:t>
            </a:r>
          </a:p>
          <a:p>
            <a:r>
              <a:rPr lang="fr-FR" sz="1200" dirty="0" smtClean="0"/>
              <a:t>    Je fis un signe affirmatif.</a:t>
            </a:r>
          </a:p>
          <a:p>
            <a:r>
              <a:rPr lang="fr-FR" sz="1200" dirty="0" smtClean="0"/>
              <a:t>40  « Et il vous emmène avec lui ? »</a:t>
            </a:r>
          </a:p>
          <a:p>
            <a:r>
              <a:rPr lang="fr-FR" sz="1200" dirty="0" smtClean="0"/>
              <a:t>    Même affirmation.</a:t>
            </a:r>
          </a:p>
          <a:p>
            <a:r>
              <a:rPr lang="fr-FR" sz="1200" dirty="0" smtClean="0"/>
              <a:t>    « Où cela ? » dit-elle.</a:t>
            </a:r>
          </a:p>
          <a:p>
            <a:r>
              <a:rPr lang="fr-FR" sz="1200" dirty="0" smtClean="0"/>
              <a:t>    J’indiquai du doigt le centre de la terre.</a:t>
            </a:r>
          </a:p>
          <a:p>
            <a:r>
              <a:rPr lang="fr-FR" sz="1200" dirty="0" smtClean="0"/>
              <a:t>    « À la cave ? s’écria la vieille servante.</a:t>
            </a:r>
          </a:p>
          <a:p>
            <a:r>
              <a:rPr lang="fr-FR" sz="1200" dirty="0" smtClean="0"/>
              <a:t>45  — Non, dis-je enfin, plus bas ! »</a:t>
            </a:r>
          </a:p>
          <a:p>
            <a:r>
              <a:rPr lang="fr-FR" sz="1200" dirty="0" smtClean="0"/>
              <a:t>    Le soir arriva. Je n’avais plus conscience du temps écoulé.</a:t>
            </a:r>
            <a:endParaRPr lang="fr-FR" sz="1200" dirty="0"/>
          </a:p>
        </p:txBody>
      </p:sp>
      <p:sp>
        <p:nvSpPr>
          <p:cNvPr id="4" name="Titre 3"/>
          <p:cNvSpPr>
            <a:spLocks noGrp="1"/>
          </p:cNvSpPr>
          <p:nvPr>
            <p:ph type="title"/>
          </p:nvPr>
        </p:nvSpPr>
        <p:spPr>
          <a:xfrm>
            <a:off x="455737" y="272480"/>
            <a:ext cx="5904656" cy="576943"/>
          </a:xfrm>
        </p:spPr>
        <p:txBody>
          <a:bodyPr>
            <a:normAutofit fontScale="90000"/>
          </a:bodyPr>
          <a:lstStyle/>
          <a:p>
            <a:r>
              <a:rPr lang="fr-FR" sz="2000" i="1" smtClean="0"/>
              <a:t>Voyage au centre de la Terre </a:t>
            </a:r>
            <a:br>
              <a:rPr lang="fr-FR" sz="2000" i="1" smtClean="0"/>
            </a:br>
            <a:r>
              <a:rPr lang="fr-FR" sz="2000" b="1" smtClean="0"/>
              <a:t>1. L’élève</a:t>
            </a:r>
            <a:endParaRPr lang="fr-FR" sz="2000" b="1" dirty="0"/>
          </a:p>
        </p:txBody>
      </p:sp>
    </p:spTree>
    <p:extLst>
      <p:ext uri="{BB962C8B-B14F-4D97-AF65-F5344CB8AC3E}">
        <p14:creationId xmlns:p14="http://schemas.microsoft.com/office/powerpoint/2010/main" val="36112439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9189" y="1280592"/>
            <a:ext cx="6035606" cy="8299708"/>
          </a:xfrm>
          <a:prstGeom prst="rect">
            <a:avLst/>
          </a:prstGeom>
        </p:spPr>
        <p:txBody>
          <a:bodyPr wrap="square">
            <a:spAutoFit/>
          </a:bodyPr>
          <a:lstStyle/>
          <a:p>
            <a:pPr>
              <a:lnSpc>
                <a:spcPts val="1600"/>
              </a:lnSpc>
            </a:pPr>
            <a:r>
              <a:rPr lang="fr-FR" sz="1200" smtClean="0"/>
              <a:t>    Il </a:t>
            </a:r>
            <a:r>
              <a:rPr lang="fr-FR" sz="1200" dirty="0" smtClean="0"/>
              <a:t>aurait dû faire nuit, mais sous le soixante-cinquième parallèle, la clarté </a:t>
            </a:r>
            <a:r>
              <a:rPr lang="fr-FR" sz="1200" dirty="0" err="1" smtClean="0"/>
              <a:t>noctur</a:t>
            </a:r>
            <a:r>
              <a:rPr lang="fr-FR" sz="1200" dirty="0" smtClean="0"/>
              <a:t>-</a:t>
            </a:r>
          </a:p>
          <a:p>
            <a:pPr>
              <a:lnSpc>
                <a:spcPts val="1600"/>
              </a:lnSpc>
            </a:pPr>
            <a:r>
              <a:rPr lang="fr-FR" sz="1200" dirty="0" smtClean="0"/>
              <a:t>    ne des régions polaires ne devait pas m’étonner ; en Islande, pendant les mois de juin et</a:t>
            </a:r>
          </a:p>
          <a:p>
            <a:pPr>
              <a:lnSpc>
                <a:spcPts val="1600"/>
              </a:lnSpc>
            </a:pPr>
            <a:r>
              <a:rPr lang="fr-FR" sz="1200" dirty="0" smtClean="0"/>
              <a:t>    juillet, le soleil ne se couche pas.</a:t>
            </a:r>
          </a:p>
          <a:p>
            <a:pPr>
              <a:lnSpc>
                <a:spcPts val="1600"/>
              </a:lnSpc>
            </a:pPr>
            <a:r>
              <a:rPr lang="fr-FR" sz="1200" dirty="0" smtClean="0"/>
              <a:t>        Néanmoins la température s’était abaissée. J’avais froid et surtout faim. Bienvenu fut</a:t>
            </a:r>
          </a:p>
          <a:p>
            <a:pPr>
              <a:lnSpc>
                <a:spcPts val="1600"/>
              </a:lnSpc>
            </a:pPr>
            <a:r>
              <a:rPr lang="fr-FR" sz="1200" dirty="0" smtClean="0"/>
              <a:t>5   le « </a:t>
            </a:r>
            <a:r>
              <a:rPr lang="fr-FR" sz="1200" dirty="0" err="1" smtClean="0"/>
              <a:t>boër</a:t>
            </a:r>
            <a:r>
              <a:rPr lang="fr-FR" sz="1200" dirty="0" smtClean="0"/>
              <a:t> » qui s’ouvrit hospitalièrement pour nous recevoir.</a:t>
            </a:r>
          </a:p>
          <a:p>
            <a:pPr>
              <a:lnSpc>
                <a:spcPts val="1600"/>
              </a:lnSpc>
            </a:pPr>
            <a:r>
              <a:rPr lang="fr-FR" sz="1200" dirty="0" smtClean="0"/>
              <a:t>        C’était la maison d’un paysan, mais, en fait d’hospitalité, elle valait celle d’un roi. </a:t>
            </a:r>
          </a:p>
          <a:p>
            <a:pPr>
              <a:lnSpc>
                <a:spcPts val="1600"/>
              </a:lnSpc>
            </a:pPr>
            <a:r>
              <a:rPr lang="fr-FR" sz="1200" dirty="0" smtClean="0"/>
              <a:t>    À notre arrivée, le maître vint nous tendre la main, et, sans plus de cérémonie, il nous </a:t>
            </a:r>
          </a:p>
          <a:p>
            <a:pPr>
              <a:lnSpc>
                <a:spcPts val="1600"/>
              </a:lnSpc>
            </a:pPr>
            <a:r>
              <a:rPr lang="fr-FR" sz="1200" dirty="0" smtClean="0"/>
              <a:t>    fit signe de le suivre.</a:t>
            </a:r>
          </a:p>
          <a:p>
            <a:pPr>
              <a:lnSpc>
                <a:spcPts val="1600"/>
              </a:lnSpc>
            </a:pPr>
            <a:r>
              <a:rPr lang="fr-FR" sz="1200" dirty="0" smtClean="0"/>
              <a:t>        Le suivre en effet, car l’accompagner eût été impossible. Un passage long, étroit, </a:t>
            </a:r>
          </a:p>
          <a:p>
            <a:pPr>
              <a:lnSpc>
                <a:spcPts val="1600"/>
              </a:lnSpc>
            </a:pPr>
            <a:r>
              <a:rPr lang="fr-FR" sz="1200" dirty="0" smtClean="0"/>
              <a:t>10  obscur, donnait accès dans cette habitation construite en poutres à peine équarries et </a:t>
            </a:r>
          </a:p>
          <a:p>
            <a:pPr>
              <a:lnSpc>
                <a:spcPts val="1600"/>
              </a:lnSpc>
            </a:pPr>
            <a:r>
              <a:rPr lang="fr-FR" sz="1200" dirty="0" smtClean="0"/>
              <a:t>    permettait d’arriver à chacune des chambres ; celles-ci étaient au nombre de quatre : la </a:t>
            </a:r>
          </a:p>
          <a:p>
            <a:pPr>
              <a:lnSpc>
                <a:spcPts val="1600"/>
              </a:lnSpc>
            </a:pPr>
            <a:r>
              <a:rPr lang="fr-FR" sz="1200" dirty="0" smtClean="0"/>
              <a:t>    cuisine, l’atelier de tissage, la « </a:t>
            </a:r>
            <a:r>
              <a:rPr lang="fr-FR" sz="1200" dirty="0" err="1" smtClean="0"/>
              <a:t>badstofa</a:t>
            </a:r>
            <a:r>
              <a:rPr lang="fr-FR" sz="1200" dirty="0" smtClean="0"/>
              <a:t> », chambre à coucher de la famille, et, la </a:t>
            </a:r>
          </a:p>
          <a:p>
            <a:pPr>
              <a:lnSpc>
                <a:spcPts val="1600"/>
              </a:lnSpc>
            </a:pPr>
            <a:r>
              <a:rPr lang="fr-FR" sz="1200" dirty="0" smtClean="0"/>
              <a:t>    meilleure entre toutes, la chambre des étrangers. Mon oncle, à la taille duquel on n’avait </a:t>
            </a:r>
          </a:p>
          <a:p>
            <a:pPr>
              <a:lnSpc>
                <a:spcPts val="1600"/>
              </a:lnSpc>
            </a:pPr>
            <a:r>
              <a:rPr lang="fr-FR" sz="1200" dirty="0" smtClean="0"/>
              <a:t>    pas songé en bâtissant la maison, ne manqua pas de donner trois ou quatre fois de la tête </a:t>
            </a:r>
          </a:p>
          <a:p>
            <a:pPr>
              <a:lnSpc>
                <a:spcPts val="1600"/>
              </a:lnSpc>
            </a:pPr>
            <a:r>
              <a:rPr lang="fr-FR" sz="1200" dirty="0" smtClean="0"/>
              <a:t>15  contre les saillies du plafond.</a:t>
            </a:r>
          </a:p>
          <a:p>
            <a:pPr>
              <a:lnSpc>
                <a:spcPts val="1600"/>
              </a:lnSpc>
            </a:pPr>
            <a:r>
              <a:rPr lang="fr-FR" sz="1200" dirty="0" smtClean="0"/>
              <a:t>        On nous introduisit dans notre chambre, sorte de grande salle avec un sol de terre </a:t>
            </a:r>
          </a:p>
          <a:p>
            <a:pPr>
              <a:lnSpc>
                <a:spcPts val="1600"/>
              </a:lnSpc>
            </a:pPr>
            <a:r>
              <a:rPr lang="fr-FR" sz="1200" dirty="0" smtClean="0"/>
              <a:t>    battue et éclairée d’une fenêtre dont les vitres étaient faites de membranes de mouton </a:t>
            </a:r>
          </a:p>
          <a:p>
            <a:pPr>
              <a:lnSpc>
                <a:spcPts val="1600"/>
              </a:lnSpc>
            </a:pPr>
            <a:r>
              <a:rPr lang="fr-FR" sz="1200" dirty="0" smtClean="0"/>
              <a:t>    assez peu transparentes. La literie se composait de fourrage sec jeté dans deux cadres </a:t>
            </a:r>
          </a:p>
          <a:p>
            <a:pPr>
              <a:lnSpc>
                <a:spcPts val="1600"/>
              </a:lnSpc>
            </a:pPr>
            <a:r>
              <a:rPr lang="fr-FR" sz="1200" dirty="0" smtClean="0"/>
              <a:t>    de bois peints en rouge et ornés de sentences islandaises. Je ne m’attendais pas à ce </a:t>
            </a:r>
          </a:p>
          <a:p>
            <a:pPr>
              <a:lnSpc>
                <a:spcPts val="1600"/>
              </a:lnSpc>
            </a:pPr>
            <a:r>
              <a:rPr lang="fr-FR" sz="1200" dirty="0" smtClean="0"/>
              <a:t>20  confortable ; seulement il régnait dans cette maison une forte odeur de poisson sec, de </a:t>
            </a:r>
          </a:p>
          <a:p>
            <a:pPr>
              <a:lnSpc>
                <a:spcPts val="1600"/>
              </a:lnSpc>
            </a:pPr>
            <a:r>
              <a:rPr lang="fr-FR" sz="1200" dirty="0" smtClean="0"/>
              <a:t>    viande macérée et de lait aigre dont mon odorat se trouvait assez mal.</a:t>
            </a:r>
          </a:p>
          <a:p>
            <a:pPr>
              <a:lnSpc>
                <a:spcPts val="1600"/>
              </a:lnSpc>
            </a:pPr>
            <a:r>
              <a:rPr lang="fr-FR" sz="1200" dirty="0" smtClean="0"/>
              <a:t>        Lorsque nous eûmes mis de côté notre harnachement de voyageurs, la voix de l’hôte </a:t>
            </a:r>
          </a:p>
          <a:p>
            <a:pPr>
              <a:lnSpc>
                <a:spcPts val="1600"/>
              </a:lnSpc>
            </a:pPr>
            <a:r>
              <a:rPr lang="fr-FR" sz="1200" dirty="0" smtClean="0"/>
              <a:t>    se fit entendre, qui nous conviait à passer dans la cuisine, seule pièce où l’on fit du </a:t>
            </a:r>
          </a:p>
          <a:p>
            <a:pPr>
              <a:lnSpc>
                <a:spcPts val="1600"/>
              </a:lnSpc>
            </a:pPr>
            <a:r>
              <a:rPr lang="fr-FR" sz="1200" dirty="0" smtClean="0"/>
              <a:t>    feu, même par les plus grands froids.</a:t>
            </a:r>
          </a:p>
          <a:p>
            <a:pPr>
              <a:lnSpc>
                <a:spcPts val="1600"/>
              </a:lnSpc>
            </a:pPr>
            <a:r>
              <a:rPr lang="fr-FR" sz="1200" dirty="0" smtClean="0"/>
              <a:t>25      Mon oncle se hâta d’obéir à cette amicale injonction. Je le suivis.</a:t>
            </a:r>
          </a:p>
          <a:p>
            <a:pPr>
              <a:lnSpc>
                <a:spcPts val="1600"/>
              </a:lnSpc>
            </a:pPr>
            <a:r>
              <a:rPr lang="fr-FR" sz="1200" dirty="0" smtClean="0"/>
              <a:t>        La cheminée de la cuisine était d’un modèle antique ; au milieu de la chambre, </a:t>
            </a:r>
          </a:p>
          <a:p>
            <a:pPr>
              <a:lnSpc>
                <a:spcPts val="1600"/>
              </a:lnSpc>
            </a:pPr>
            <a:r>
              <a:rPr lang="fr-FR" sz="1200" dirty="0" smtClean="0"/>
              <a:t>    une pierre pour tout foyer ; au toit, un trou par lequel s’échappait la fumée. Cette </a:t>
            </a:r>
          </a:p>
          <a:p>
            <a:pPr>
              <a:lnSpc>
                <a:spcPts val="1600"/>
              </a:lnSpc>
            </a:pPr>
            <a:r>
              <a:rPr lang="fr-FR" sz="1200" dirty="0" smtClean="0"/>
              <a:t>    cuisine servait aussi de salle à manger.</a:t>
            </a:r>
          </a:p>
          <a:p>
            <a:pPr>
              <a:lnSpc>
                <a:spcPts val="1600"/>
              </a:lnSpc>
            </a:pPr>
            <a:r>
              <a:rPr lang="fr-FR" sz="1200" dirty="0" smtClean="0"/>
              <a:t>        À notre entrée, l’hôte, comme s’il ne nous avait pas encore vus, nous salua du mot </a:t>
            </a:r>
          </a:p>
          <a:p>
            <a:pPr>
              <a:lnSpc>
                <a:spcPts val="1600"/>
              </a:lnSpc>
            </a:pPr>
            <a:r>
              <a:rPr lang="fr-FR" sz="1200" dirty="0" smtClean="0"/>
              <a:t>30  « </a:t>
            </a:r>
            <a:r>
              <a:rPr lang="fr-FR" sz="1200" dirty="0" err="1" smtClean="0"/>
              <a:t>sællvertu</a:t>
            </a:r>
            <a:r>
              <a:rPr lang="fr-FR" sz="1200" dirty="0" smtClean="0"/>
              <a:t> », qui signifie « soyez heureux », et il vint nous baiser sur la joue.</a:t>
            </a:r>
          </a:p>
          <a:p>
            <a:pPr>
              <a:lnSpc>
                <a:spcPts val="1600"/>
              </a:lnSpc>
            </a:pPr>
            <a:r>
              <a:rPr lang="fr-FR" sz="1200" dirty="0" smtClean="0"/>
              <a:t>        Sa femme, après lui, prononça les mêmes paroles, accompagnées du même cérémonial ; </a:t>
            </a:r>
          </a:p>
          <a:p>
            <a:pPr>
              <a:lnSpc>
                <a:spcPts val="1600"/>
              </a:lnSpc>
            </a:pPr>
            <a:r>
              <a:rPr lang="fr-FR" sz="1200" dirty="0" smtClean="0"/>
              <a:t>    puis les deux époux, plaçant la main droite sur leur cœur, s’inclinèrent profondément.</a:t>
            </a:r>
          </a:p>
          <a:p>
            <a:pPr>
              <a:lnSpc>
                <a:spcPts val="1600"/>
              </a:lnSpc>
            </a:pPr>
            <a:r>
              <a:rPr lang="fr-FR" sz="1200" dirty="0" smtClean="0"/>
              <a:t>        Je me hâte de dire que l’Islandaise était mère de dix-neuf enfants, tous, grands et </a:t>
            </a:r>
          </a:p>
          <a:p>
            <a:pPr>
              <a:lnSpc>
                <a:spcPts val="1600"/>
              </a:lnSpc>
            </a:pPr>
            <a:r>
              <a:rPr lang="fr-FR" sz="1200" dirty="0" smtClean="0"/>
              <a:t>    petits, grouillant pêle-mêle au milieu des volutes de fumée dont le foyer remplissait </a:t>
            </a:r>
          </a:p>
          <a:p>
            <a:pPr>
              <a:lnSpc>
                <a:spcPts val="1600"/>
              </a:lnSpc>
            </a:pPr>
            <a:r>
              <a:rPr lang="fr-FR" sz="1200" dirty="0" smtClean="0"/>
              <a:t>35  la chambre. À chaque instant j’apercevais une petite tête blonde et un peu mélancolique </a:t>
            </a:r>
          </a:p>
          <a:p>
            <a:pPr>
              <a:lnSpc>
                <a:spcPts val="1600"/>
              </a:lnSpc>
            </a:pPr>
            <a:r>
              <a:rPr lang="fr-FR" sz="1200" dirty="0" smtClean="0"/>
              <a:t>    sortir de ce brouillard. On eût dit une guirlande d’anges insuffisamment débarbouillés. </a:t>
            </a:r>
          </a:p>
          <a:p>
            <a:pPr>
              <a:lnSpc>
                <a:spcPts val="1600"/>
              </a:lnSpc>
            </a:pPr>
            <a:r>
              <a:rPr lang="fr-FR" sz="1200" dirty="0" smtClean="0"/>
              <a:t>        Mon oncle et moi, nous fîmes très bon accueil à cette « couvée » ; bientôt il y eut </a:t>
            </a:r>
          </a:p>
          <a:p>
            <a:pPr>
              <a:lnSpc>
                <a:spcPts val="1600"/>
              </a:lnSpc>
            </a:pPr>
            <a:r>
              <a:rPr lang="fr-FR" sz="1200" dirty="0" smtClean="0"/>
              <a:t>    trois ou quatre de ces marmots sur nos épaules, autant sur nos genoux et le reste entre </a:t>
            </a:r>
          </a:p>
          <a:p>
            <a:pPr>
              <a:lnSpc>
                <a:spcPts val="1600"/>
              </a:lnSpc>
            </a:pPr>
            <a:r>
              <a:rPr lang="fr-FR" sz="1200" dirty="0" smtClean="0"/>
              <a:t>    nos jambes. Ceux qui parlaient répétaient « </a:t>
            </a:r>
            <a:r>
              <a:rPr lang="fr-FR" sz="1200" dirty="0" err="1" smtClean="0"/>
              <a:t>sællvertu</a:t>
            </a:r>
            <a:r>
              <a:rPr lang="fr-FR" sz="1200" dirty="0" smtClean="0"/>
              <a:t> » dans tous les tons imaginables. </a:t>
            </a:r>
          </a:p>
          <a:p>
            <a:pPr>
              <a:lnSpc>
                <a:spcPts val="1600"/>
              </a:lnSpc>
            </a:pPr>
            <a:r>
              <a:rPr lang="fr-FR" sz="1200" dirty="0" smtClean="0"/>
              <a:t>40  Ceux qui ne parlaient pas n’en criaient que mieux.</a:t>
            </a:r>
          </a:p>
        </p:txBody>
      </p:sp>
      <p:sp>
        <p:nvSpPr>
          <p:cNvPr id="6" name="Titre 3"/>
          <p:cNvSpPr txBox="1">
            <a:spLocks/>
          </p:cNvSpPr>
          <p:nvPr/>
        </p:nvSpPr>
        <p:spPr>
          <a:xfrm>
            <a:off x="404664" y="387489"/>
            <a:ext cx="5904656" cy="576943"/>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2. L’hospitalité</a:t>
            </a:r>
            <a:endParaRPr lang="fr-FR" sz="2000" b="1" dirty="0"/>
          </a:p>
        </p:txBody>
      </p:sp>
    </p:spTree>
    <p:extLst>
      <p:ext uri="{BB962C8B-B14F-4D97-AF65-F5344CB8AC3E}">
        <p14:creationId xmlns:p14="http://schemas.microsoft.com/office/powerpoint/2010/main" val="84183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7730" y="1424608"/>
            <a:ext cx="6179622" cy="8096704"/>
          </a:xfrm>
          <a:prstGeom prst="rect">
            <a:avLst/>
          </a:prstGeom>
        </p:spPr>
        <p:txBody>
          <a:bodyPr wrap="square">
            <a:spAutoFit/>
          </a:bodyPr>
          <a:lstStyle/>
          <a:p>
            <a:pPr>
              <a:lnSpc>
                <a:spcPct val="150000"/>
              </a:lnSpc>
            </a:pPr>
            <a:r>
              <a:rPr lang="fr-FR" sz="1200" dirty="0"/>
              <a:t> </a:t>
            </a:r>
            <a:r>
              <a:rPr lang="fr-FR" sz="1200" dirty="0" smtClean="0"/>
              <a:t>   Ce concert fut interrompu par l’annonce du repas. En ce moment rentra le chasseur, </a:t>
            </a:r>
          </a:p>
          <a:p>
            <a:pPr>
              <a:lnSpc>
                <a:spcPct val="150000"/>
              </a:lnSpc>
            </a:pPr>
            <a:r>
              <a:rPr lang="fr-FR" sz="1200" dirty="0" smtClean="0"/>
              <a:t>    qui venait de pourvoir à la nourriture des chevaux, c’est-à-dire qu’il les avait </a:t>
            </a:r>
            <a:r>
              <a:rPr lang="fr-FR" sz="1200" dirty="0" err="1" smtClean="0"/>
              <a:t>écono</a:t>
            </a:r>
            <a:r>
              <a:rPr lang="fr-FR" sz="1200" dirty="0" smtClean="0"/>
              <a:t>-</a:t>
            </a:r>
          </a:p>
          <a:p>
            <a:pPr>
              <a:lnSpc>
                <a:spcPct val="150000"/>
              </a:lnSpc>
            </a:pPr>
            <a:r>
              <a:rPr lang="fr-FR" sz="1200" dirty="0" smtClean="0"/>
              <a:t>    </a:t>
            </a:r>
            <a:r>
              <a:rPr lang="fr-FR" sz="1200" dirty="0" err="1" smtClean="0"/>
              <a:t>miquement</a:t>
            </a:r>
            <a:r>
              <a:rPr lang="fr-FR" sz="1200" dirty="0" smtClean="0"/>
              <a:t> lâchés à travers champs ; les pauvres bêtes devaient se contenter de brouter </a:t>
            </a:r>
          </a:p>
          <a:p>
            <a:pPr>
              <a:lnSpc>
                <a:spcPct val="150000"/>
              </a:lnSpc>
            </a:pPr>
            <a:r>
              <a:rPr lang="fr-FR" sz="1200" dirty="0" smtClean="0"/>
              <a:t>    la mousse rare des rochers, quelques fucus peu nourrissants, et le lendemain elles ne </a:t>
            </a:r>
          </a:p>
          <a:p>
            <a:pPr>
              <a:lnSpc>
                <a:spcPct val="150000"/>
              </a:lnSpc>
            </a:pPr>
            <a:r>
              <a:rPr lang="fr-FR" sz="1200" dirty="0" smtClean="0"/>
              <a:t>45  manqueraient pas de venir d’elles-mêmes reprendre le travail de la veille.</a:t>
            </a:r>
          </a:p>
          <a:p>
            <a:pPr>
              <a:lnSpc>
                <a:spcPct val="150000"/>
              </a:lnSpc>
            </a:pPr>
            <a:r>
              <a:rPr lang="fr-FR" sz="1200" dirty="0" smtClean="0"/>
              <a:t>        « </a:t>
            </a:r>
            <a:r>
              <a:rPr lang="fr-FR" sz="1200" dirty="0" err="1" smtClean="0"/>
              <a:t>Sællvertu</a:t>
            </a:r>
            <a:r>
              <a:rPr lang="fr-FR" sz="1200" dirty="0" smtClean="0"/>
              <a:t>, » fit Hans.</a:t>
            </a:r>
          </a:p>
          <a:p>
            <a:pPr>
              <a:lnSpc>
                <a:spcPct val="150000"/>
              </a:lnSpc>
            </a:pPr>
            <a:r>
              <a:rPr lang="fr-FR" sz="1200" dirty="0" smtClean="0"/>
              <a:t>        Puis tranquillement, automatiquement, sans qu’un baiser fût plus accentué que l’autre, </a:t>
            </a:r>
          </a:p>
          <a:p>
            <a:pPr>
              <a:lnSpc>
                <a:spcPct val="150000"/>
              </a:lnSpc>
            </a:pPr>
            <a:r>
              <a:rPr lang="fr-FR" sz="1200" dirty="0" smtClean="0"/>
              <a:t>    il embrassa l’hôte, l’hôtesse et leurs dix-neuf enfants.</a:t>
            </a:r>
          </a:p>
          <a:p>
            <a:pPr>
              <a:lnSpc>
                <a:spcPct val="150000"/>
              </a:lnSpc>
            </a:pPr>
            <a:r>
              <a:rPr lang="fr-FR" sz="1200" dirty="0" smtClean="0"/>
              <a:t>        La cérémonie terminée, on se mit à table, au nombre de vingt-quatre, et par conséquent </a:t>
            </a:r>
          </a:p>
          <a:p>
            <a:pPr>
              <a:lnSpc>
                <a:spcPct val="150000"/>
              </a:lnSpc>
            </a:pPr>
            <a:r>
              <a:rPr lang="fr-FR" sz="1200" dirty="0" smtClean="0"/>
              <a:t>50  les uns sur les autres, dans le véritable sens de l’expression. Les plus favorisés </a:t>
            </a:r>
          </a:p>
          <a:p>
            <a:pPr>
              <a:lnSpc>
                <a:spcPct val="150000"/>
              </a:lnSpc>
            </a:pPr>
            <a:r>
              <a:rPr lang="fr-FR" sz="1200" dirty="0" smtClean="0"/>
              <a:t>    n’avaient que deux marmots sur les genoux.</a:t>
            </a:r>
          </a:p>
          <a:p>
            <a:pPr>
              <a:lnSpc>
                <a:spcPct val="150000"/>
              </a:lnSpc>
            </a:pPr>
            <a:r>
              <a:rPr lang="fr-FR" sz="1200" dirty="0" smtClean="0"/>
              <a:t>        Cependant, le silence se fit dans ce petit monde à l’arrivée de la soupe, et la </a:t>
            </a:r>
          </a:p>
          <a:p>
            <a:pPr>
              <a:lnSpc>
                <a:spcPct val="150000"/>
              </a:lnSpc>
            </a:pPr>
            <a:r>
              <a:rPr lang="fr-FR" sz="1200" dirty="0" smtClean="0"/>
              <a:t>    taciturnité naturelle, même aux gamins islandais, reprit son empire. L’hôte nous servit </a:t>
            </a:r>
          </a:p>
          <a:p>
            <a:pPr>
              <a:lnSpc>
                <a:spcPct val="150000"/>
              </a:lnSpc>
            </a:pPr>
            <a:r>
              <a:rPr lang="fr-FR" sz="1200" dirty="0" smtClean="0"/>
              <a:t>    une soupe au lichen et point désagréable, puis une énorme portion de poisson sec nageant </a:t>
            </a:r>
          </a:p>
          <a:p>
            <a:pPr>
              <a:lnSpc>
                <a:spcPct val="150000"/>
              </a:lnSpc>
            </a:pPr>
            <a:r>
              <a:rPr lang="fr-FR" sz="1200" dirty="0" smtClean="0"/>
              <a:t>    dans du beurre aigri depuis vingt ans, et par conséquent bien préférable au beurre frais, </a:t>
            </a:r>
          </a:p>
          <a:p>
            <a:pPr>
              <a:lnSpc>
                <a:spcPct val="150000"/>
              </a:lnSpc>
            </a:pPr>
            <a:r>
              <a:rPr lang="fr-FR" sz="1200" dirty="0" smtClean="0"/>
              <a:t>55  d’après les idées gastronomiques de l’Islande. Il y avait avec cela du « </a:t>
            </a:r>
            <a:r>
              <a:rPr lang="fr-FR" sz="1200" dirty="0" err="1" smtClean="0"/>
              <a:t>skyr</a:t>
            </a:r>
            <a:r>
              <a:rPr lang="fr-FR" sz="1200" dirty="0" smtClean="0"/>
              <a:t> », sorte de</a:t>
            </a:r>
          </a:p>
          <a:p>
            <a:pPr>
              <a:lnSpc>
                <a:spcPct val="150000"/>
              </a:lnSpc>
            </a:pPr>
            <a:r>
              <a:rPr lang="fr-FR" sz="1200" dirty="0" smtClean="0"/>
              <a:t>    lait caillé, accompagné de biscuit et relevé par du jus de baies de genièvre ; enfin, pour </a:t>
            </a:r>
          </a:p>
          <a:p>
            <a:pPr>
              <a:lnSpc>
                <a:spcPct val="150000"/>
              </a:lnSpc>
            </a:pPr>
            <a:r>
              <a:rPr lang="fr-FR" sz="1200" dirty="0" smtClean="0"/>
              <a:t>    boisson, du petit lait mêlé d’eau, nommé « </a:t>
            </a:r>
            <a:r>
              <a:rPr lang="fr-FR" sz="1200" dirty="0" err="1" smtClean="0"/>
              <a:t>blanda</a:t>
            </a:r>
            <a:r>
              <a:rPr lang="fr-FR" sz="1200" dirty="0" smtClean="0"/>
              <a:t> » dans le pays. Si cette singulière </a:t>
            </a:r>
          </a:p>
          <a:p>
            <a:pPr>
              <a:lnSpc>
                <a:spcPct val="150000"/>
              </a:lnSpc>
            </a:pPr>
            <a:r>
              <a:rPr lang="fr-FR" sz="1200" dirty="0" smtClean="0"/>
              <a:t>    nourriture était bonne ou non, c’est ce dont je ne pus juger. J’avais faim, et, au dessert, </a:t>
            </a:r>
          </a:p>
          <a:p>
            <a:pPr>
              <a:lnSpc>
                <a:spcPct val="150000"/>
              </a:lnSpc>
            </a:pPr>
            <a:r>
              <a:rPr lang="fr-FR" sz="1200" dirty="0" smtClean="0"/>
              <a:t>    j’avalai jusqu’à la dernière bouchée une épaisse bouillie de sarrasin.</a:t>
            </a:r>
          </a:p>
          <a:p>
            <a:pPr>
              <a:lnSpc>
                <a:spcPct val="150000"/>
              </a:lnSpc>
            </a:pPr>
            <a:r>
              <a:rPr lang="fr-FR" sz="1200" dirty="0" smtClean="0"/>
              <a:t>60      Le repas terminé, les enfants disparurent ; les grandes personnes entourèrent le foyer </a:t>
            </a:r>
          </a:p>
          <a:p>
            <a:pPr>
              <a:lnSpc>
                <a:spcPct val="150000"/>
              </a:lnSpc>
            </a:pPr>
            <a:r>
              <a:rPr lang="fr-FR" sz="1200" dirty="0" smtClean="0"/>
              <a:t>    où brûlaient de la tourbe, des bruyères, du fumier de vache et des os de poissons desséchés. </a:t>
            </a:r>
          </a:p>
          <a:p>
            <a:pPr>
              <a:lnSpc>
                <a:spcPct val="150000"/>
              </a:lnSpc>
            </a:pPr>
            <a:r>
              <a:rPr lang="fr-FR" sz="1200" dirty="0" smtClean="0"/>
              <a:t>    Puis, après cette « prise de chaleur », les divers groupes regagnèrent leurs chambres </a:t>
            </a:r>
          </a:p>
          <a:p>
            <a:pPr>
              <a:lnSpc>
                <a:spcPct val="150000"/>
              </a:lnSpc>
            </a:pPr>
            <a:r>
              <a:rPr lang="fr-FR" sz="1200" dirty="0" smtClean="0"/>
              <a:t>    respectives. L’hôtesse offrit de nous retirer, suivant la coutume, nos bas et nos </a:t>
            </a:r>
          </a:p>
          <a:p>
            <a:pPr>
              <a:lnSpc>
                <a:spcPct val="150000"/>
              </a:lnSpc>
            </a:pPr>
            <a:r>
              <a:rPr lang="fr-FR" sz="1200" dirty="0" smtClean="0"/>
              <a:t>    pantalons ; mais, sur un refus des plus gracieux de notre part, elle n’insista pas, et je</a:t>
            </a:r>
          </a:p>
          <a:p>
            <a:pPr>
              <a:lnSpc>
                <a:spcPct val="150000"/>
              </a:lnSpc>
            </a:pPr>
            <a:r>
              <a:rPr lang="fr-FR" sz="1200" dirty="0" smtClean="0"/>
              <a:t>65  pus enfin me blottir dans ma couche de fourrage.</a:t>
            </a:r>
          </a:p>
          <a:p>
            <a:pPr>
              <a:lnSpc>
                <a:spcPct val="150000"/>
              </a:lnSpc>
            </a:pPr>
            <a:r>
              <a:rPr lang="fr-FR" sz="1200" dirty="0" smtClean="0"/>
              <a:t>        Le lendemain, à cinq heures, nous faisions nos adieux au paysan islandais ; mon oncle </a:t>
            </a:r>
          </a:p>
          <a:p>
            <a:pPr>
              <a:lnSpc>
                <a:spcPct val="150000"/>
              </a:lnSpc>
            </a:pPr>
            <a:r>
              <a:rPr lang="fr-FR" sz="1200" dirty="0" smtClean="0"/>
              <a:t>    eut beaucoup de peine à lui faire accepter une rémunération convenable, et Hans donna le </a:t>
            </a:r>
          </a:p>
          <a:p>
            <a:pPr>
              <a:lnSpc>
                <a:spcPct val="150000"/>
              </a:lnSpc>
            </a:pPr>
            <a:r>
              <a:rPr lang="fr-FR" sz="1200" dirty="0" smtClean="0"/>
              <a:t>    signal du départ. </a:t>
            </a:r>
            <a:endParaRPr lang="fr-FR" sz="1200" dirty="0"/>
          </a:p>
        </p:txBody>
      </p:sp>
      <p:sp>
        <p:nvSpPr>
          <p:cNvPr id="6" name="Titre 3"/>
          <p:cNvSpPr txBox="1">
            <a:spLocks/>
          </p:cNvSpPr>
          <p:nvPr/>
        </p:nvSpPr>
        <p:spPr>
          <a:xfrm>
            <a:off x="404664" y="387489"/>
            <a:ext cx="5904656"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2. L’hospitalité (suite)</a:t>
            </a:r>
            <a:endParaRPr lang="fr-FR" sz="2000" b="1" dirty="0"/>
          </a:p>
        </p:txBody>
      </p:sp>
    </p:spTree>
    <p:extLst>
      <p:ext uri="{BB962C8B-B14F-4D97-AF65-F5344CB8AC3E}">
        <p14:creationId xmlns:p14="http://schemas.microsoft.com/office/powerpoint/2010/main" val="7233893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8640" y="1067459"/>
            <a:ext cx="6552728" cy="8299708"/>
          </a:xfrm>
          <a:prstGeom prst="rect">
            <a:avLst/>
          </a:prstGeom>
        </p:spPr>
        <p:txBody>
          <a:bodyPr wrap="square">
            <a:spAutoFit/>
          </a:bodyPr>
          <a:lstStyle/>
          <a:p>
            <a:pPr>
              <a:lnSpc>
                <a:spcPts val="1600"/>
              </a:lnSpc>
            </a:pPr>
            <a:r>
              <a:rPr lang="fr-FR" sz="1200" smtClean="0"/>
              <a:t>    </a:t>
            </a:r>
            <a:r>
              <a:rPr lang="fr-FR" sz="1200" b="1" smtClean="0"/>
              <a:t>Mardi </a:t>
            </a:r>
            <a:r>
              <a:rPr lang="fr-FR" sz="1200" b="1" dirty="0" smtClean="0"/>
              <a:t>18 août. </a:t>
            </a:r>
            <a:r>
              <a:rPr lang="fr-FR" sz="1200" dirty="0" smtClean="0"/>
              <a:t>— Le soir arrive, ou plutôt le moment où le sommeil alourdit nos paupières, </a:t>
            </a:r>
          </a:p>
          <a:p>
            <a:pPr>
              <a:lnSpc>
                <a:spcPts val="1600"/>
              </a:lnSpc>
            </a:pPr>
            <a:r>
              <a:rPr lang="fr-FR" sz="1200" dirty="0" smtClean="0"/>
              <a:t>    car la nuit manque à cet océan, et l’implacable lumière fatigue obstinément nos yeux, comme </a:t>
            </a:r>
          </a:p>
          <a:p>
            <a:pPr>
              <a:lnSpc>
                <a:spcPts val="1600"/>
              </a:lnSpc>
            </a:pPr>
            <a:r>
              <a:rPr lang="fr-FR" sz="1200" dirty="0" smtClean="0"/>
              <a:t>    si nous naviguions sous le soleil des mers arctiques. Hans est à la barre. Pendant son quart </a:t>
            </a:r>
          </a:p>
          <a:p>
            <a:pPr>
              <a:lnSpc>
                <a:spcPts val="1600"/>
              </a:lnSpc>
            </a:pPr>
            <a:r>
              <a:rPr lang="fr-FR" sz="1200" dirty="0" smtClean="0"/>
              <a:t>    je m’endors.        </a:t>
            </a:r>
          </a:p>
          <a:p>
            <a:pPr>
              <a:lnSpc>
                <a:spcPts val="1600"/>
              </a:lnSpc>
            </a:pPr>
            <a:r>
              <a:rPr lang="fr-FR" sz="1200" smtClean="0">
                <a:solidFill>
                  <a:schemeClr val="bg1"/>
                </a:solidFill>
              </a:rPr>
              <a:t>5</a:t>
            </a:r>
            <a:r>
              <a:rPr lang="fr-FR" sz="1200" smtClean="0"/>
              <a:t>         Deux </a:t>
            </a:r>
            <a:r>
              <a:rPr lang="fr-FR" sz="1200" dirty="0" smtClean="0"/>
              <a:t>heures après, une secousse épouvantable me réveille. Le radeau a été soulevé hors </a:t>
            </a:r>
          </a:p>
          <a:p>
            <a:pPr>
              <a:lnSpc>
                <a:spcPts val="1600"/>
              </a:lnSpc>
            </a:pPr>
            <a:r>
              <a:rPr lang="fr-FR" sz="1200" dirty="0" smtClean="0"/>
              <a:t>    des flots avec une indescriptible puissance et rejeté à vingt toises de là</a:t>
            </a:r>
            <a:r>
              <a:rPr lang="fr-FR" sz="1200" smtClean="0"/>
              <a:t>. </a:t>
            </a:r>
            <a:endParaRPr lang="fr-FR" sz="1200" dirty="0" smtClean="0"/>
          </a:p>
          <a:p>
            <a:pPr>
              <a:lnSpc>
                <a:spcPts val="1600"/>
              </a:lnSpc>
            </a:pPr>
            <a:r>
              <a:rPr lang="fr-FR" sz="1200" dirty="0" smtClean="0"/>
              <a:t>    « Qu’y a-t-il ? s’écrie mon oncle. Avons-nous touché ? »        </a:t>
            </a:r>
          </a:p>
          <a:p>
            <a:pPr>
              <a:lnSpc>
                <a:spcPts val="1600"/>
              </a:lnSpc>
            </a:pPr>
            <a:r>
              <a:rPr lang="fr-FR" sz="1200" dirty="0" smtClean="0"/>
              <a:t>    Hans montre du doigt, à une distance de deux cents toises, une masse noirâtre qui s’élève </a:t>
            </a:r>
          </a:p>
          <a:p>
            <a:pPr>
              <a:lnSpc>
                <a:spcPts val="1600"/>
              </a:lnSpc>
            </a:pPr>
            <a:r>
              <a:rPr lang="fr-FR" sz="1200" dirty="0" smtClean="0"/>
              <a:t>    et s’abaisse tour à tour. Je regarde et je m’écrie :        </a:t>
            </a:r>
          </a:p>
          <a:p>
            <a:pPr>
              <a:lnSpc>
                <a:spcPts val="1600"/>
              </a:lnSpc>
            </a:pPr>
            <a:r>
              <a:rPr lang="fr-FR" sz="1200" dirty="0" smtClean="0"/>
              <a:t>    « C’est un marsouin colossal !        </a:t>
            </a:r>
          </a:p>
          <a:p>
            <a:pPr>
              <a:lnSpc>
                <a:spcPts val="1600"/>
              </a:lnSpc>
            </a:pPr>
            <a:r>
              <a:rPr lang="fr-FR" sz="1200" b="1" smtClean="0">
                <a:solidFill>
                  <a:schemeClr val="bg1"/>
                </a:solidFill>
              </a:rPr>
              <a:t>1  </a:t>
            </a:r>
            <a:r>
              <a:rPr lang="fr-FR" sz="1200" smtClean="0"/>
              <a:t>— </a:t>
            </a:r>
            <a:r>
              <a:rPr lang="fr-FR" sz="1200" dirty="0" smtClean="0"/>
              <a:t>Oui, réplique mon oncle, et voilà maintenant un lézard de mer d’une grosseur </a:t>
            </a:r>
            <a:r>
              <a:rPr lang="fr-FR" sz="1200" smtClean="0"/>
              <a:t>peu commune</a:t>
            </a:r>
            <a:r>
              <a:rPr lang="fr-FR" sz="1200" dirty="0" smtClean="0"/>
              <a:t>.</a:t>
            </a:r>
          </a:p>
          <a:p>
            <a:pPr>
              <a:lnSpc>
                <a:spcPts val="1600"/>
              </a:lnSpc>
            </a:pPr>
            <a:r>
              <a:rPr lang="fr-FR" sz="1200" dirty="0" smtClean="0"/>
              <a:t>    — Et plus loin un crocodile monstrueux ! Voyez sa large mâchoire et les rangées de dents </a:t>
            </a:r>
          </a:p>
          <a:p>
            <a:pPr>
              <a:lnSpc>
                <a:spcPts val="1600"/>
              </a:lnSpc>
            </a:pPr>
            <a:r>
              <a:rPr lang="fr-FR" sz="1200" dirty="0" smtClean="0"/>
              <a:t>    dont elle est armée. Ah ! il disparaît !</a:t>
            </a:r>
          </a:p>
          <a:p>
            <a:pPr>
              <a:lnSpc>
                <a:spcPts val="1600"/>
              </a:lnSpc>
            </a:pPr>
            <a:r>
              <a:rPr lang="fr-FR" sz="1200" dirty="0" smtClean="0"/>
              <a:t>    — Une baleine ! une baleine ! s’écrie alors le professeur. J’aperçois ses nageoires énormes ! </a:t>
            </a:r>
          </a:p>
          <a:p>
            <a:pPr>
              <a:lnSpc>
                <a:spcPts val="1600"/>
              </a:lnSpc>
            </a:pPr>
            <a:r>
              <a:rPr lang="fr-FR" sz="1200" dirty="0" smtClean="0"/>
              <a:t>    Vois l’air et l’eau qu’elle chasse par ses évents ! »        </a:t>
            </a:r>
          </a:p>
          <a:p>
            <a:pPr>
              <a:lnSpc>
                <a:spcPts val="1600"/>
              </a:lnSpc>
            </a:pPr>
            <a:r>
              <a:rPr lang="fr-FR" sz="1200" b="1" smtClean="0">
                <a:solidFill>
                  <a:schemeClr val="bg1"/>
                </a:solidFill>
              </a:rPr>
              <a:t>15</a:t>
            </a:r>
            <a:r>
              <a:rPr lang="fr-FR" sz="1200" smtClean="0"/>
              <a:t>      En </a:t>
            </a:r>
            <a:r>
              <a:rPr lang="fr-FR" sz="1200" dirty="0" smtClean="0"/>
              <a:t>effet, deux colonnes liquides s’élèvent à une hauteur considérable au-dessus de la mer. </a:t>
            </a:r>
          </a:p>
          <a:p>
            <a:pPr>
              <a:lnSpc>
                <a:spcPts val="1600"/>
              </a:lnSpc>
            </a:pPr>
            <a:r>
              <a:rPr lang="fr-FR" sz="1200" dirty="0" smtClean="0"/>
              <a:t>    Nous restons surpris, stupéfaits, épouvantés, en présence de ce troupeau de monstres marins. </a:t>
            </a:r>
          </a:p>
          <a:p>
            <a:pPr>
              <a:lnSpc>
                <a:spcPts val="1600"/>
              </a:lnSpc>
            </a:pPr>
            <a:r>
              <a:rPr lang="fr-FR" sz="1200" dirty="0" smtClean="0"/>
              <a:t>    Ils ont des dimensions surnaturelles, et le moindre d’entre eux briserait le radeau d’un </a:t>
            </a:r>
          </a:p>
          <a:p>
            <a:pPr>
              <a:lnSpc>
                <a:spcPts val="1600"/>
              </a:lnSpc>
            </a:pPr>
            <a:r>
              <a:rPr lang="fr-FR" sz="1200" dirty="0" smtClean="0"/>
              <a:t>    coup de dent. Hans veut mettre la barre au vent, afin de fuir ce voisinage dangereux ; </a:t>
            </a:r>
          </a:p>
          <a:p>
            <a:pPr>
              <a:lnSpc>
                <a:spcPts val="1600"/>
              </a:lnSpc>
            </a:pPr>
            <a:r>
              <a:rPr lang="fr-FR" sz="1200" dirty="0" smtClean="0"/>
              <a:t>    mais il aperçoit sur l’autre bord d’autres ennemis non moins redoutables : une tortue large</a:t>
            </a:r>
          </a:p>
          <a:p>
            <a:pPr>
              <a:lnSpc>
                <a:spcPts val="1600"/>
              </a:lnSpc>
            </a:pPr>
            <a:r>
              <a:rPr lang="fr-FR" sz="1200" b="1" smtClean="0">
                <a:solidFill>
                  <a:schemeClr val="bg1"/>
                </a:solidFill>
              </a:rPr>
              <a:t>2  </a:t>
            </a:r>
            <a:r>
              <a:rPr lang="fr-FR" sz="1200" smtClean="0"/>
              <a:t>de </a:t>
            </a:r>
            <a:r>
              <a:rPr lang="fr-FR" sz="1200" dirty="0" smtClean="0"/>
              <a:t>quarante pieds, et un serpent long de trente, qui darde sa tête énorme </a:t>
            </a:r>
            <a:r>
              <a:rPr lang="fr-FR" sz="1200" smtClean="0"/>
              <a:t>au-dessus des flots</a:t>
            </a:r>
            <a:r>
              <a:rPr lang="fr-FR" sz="1200" dirty="0" smtClean="0"/>
              <a:t>.        </a:t>
            </a:r>
          </a:p>
          <a:p>
            <a:pPr>
              <a:lnSpc>
                <a:spcPts val="1600"/>
              </a:lnSpc>
            </a:pPr>
            <a:r>
              <a:rPr lang="fr-FR" sz="1200" smtClean="0"/>
              <a:t>          Impossible </a:t>
            </a:r>
            <a:r>
              <a:rPr lang="fr-FR" sz="1200" dirty="0" smtClean="0"/>
              <a:t>de fuir. Ces reptiles s’approchent ; ils tournent autour du radeau avec une </a:t>
            </a:r>
          </a:p>
          <a:p>
            <a:pPr>
              <a:lnSpc>
                <a:spcPts val="1600"/>
              </a:lnSpc>
            </a:pPr>
            <a:r>
              <a:rPr lang="fr-FR" sz="1200" dirty="0" smtClean="0"/>
              <a:t>    rapidité que des convois lancés à grande vitesse ne sauraient égaler ; ils tracent autour </a:t>
            </a:r>
          </a:p>
          <a:p>
            <a:pPr>
              <a:lnSpc>
                <a:spcPts val="1600"/>
              </a:lnSpc>
            </a:pPr>
            <a:r>
              <a:rPr lang="fr-FR" sz="1200" dirty="0" smtClean="0"/>
              <a:t>    de lui des cercles concentriques. J’ai pris ma carabine. Mais quel effet peut produire une </a:t>
            </a:r>
          </a:p>
          <a:p>
            <a:pPr>
              <a:lnSpc>
                <a:spcPts val="1600"/>
              </a:lnSpc>
            </a:pPr>
            <a:r>
              <a:rPr lang="fr-FR" sz="1200" b="1" smtClean="0">
                <a:solidFill>
                  <a:schemeClr val="bg1"/>
                </a:solidFill>
              </a:rPr>
              <a:t>25</a:t>
            </a:r>
            <a:r>
              <a:rPr lang="fr-FR" sz="1200" smtClean="0"/>
              <a:t>balle </a:t>
            </a:r>
            <a:r>
              <a:rPr lang="fr-FR" sz="1200" dirty="0" smtClean="0"/>
              <a:t>sur les écailles dont le corps de ces animaux est recouvert ?        </a:t>
            </a:r>
          </a:p>
          <a:p>
            <a:pPr>
              <a:lnSpc>
                <a:spcPts val="1600"/>
              </a:lnSpc>
            </a:pPr>
            <a:r>
              <a:rPr lang="fr-FR" sz="1200" dirty="0" smtClean="0"/>
              <a:t>    Nous sommes muets d’effroi. Les voici qui s’approchent ! D’un côté le crocodile, de l’autre</a:t>
            </a:r>
          </a:p>
          <a:p>
            <a:pPr>
              <a:lnSpc>
                <a:spcPts val="1600"/>
              </a:lnSpc>
            </a:pPr>
            <a:r>
              <a:rPr lang="fr-FR" sz="1200" dirty="0" smtClean="0"/>
              <a:t>    le serpent. Le reste du troupeau marin a disparu. Je vais faire feu. Hans m’arrête d’un </a:t>
            </a:r>
          </a:p>
          <a:p>
            <a:pPr>
              <a:lnSpc>
                <a:spcPts val="1600"/>
              </a:lnSpc>
            </a:pPr>
            <a:r>
              <a:rPr lang="fr-FR" sz="1200" dirty="0" smtClean="0"/>
              <a:t>    signe. Les deux monstres passent à cinquante toises du radeau, se précipitent l’un sur </a:t>
            </a:r>
          </a:p>
          <a:p>
            <a:pPr>
              <a:lnSpc>
                <a:spcPts val="1600"/>
              </a:lnSpc>
            </a:pPr>
            <a:r>
              <a:rPr lang="fr-FR" sz="1200" dirty="0" smtClean="0"/>
              <a:t>    l’autre, et leur fureur les empêche de nous apercevoir. Le combat s’engage à cent toises </a:t>
            </a:r>
          </a:p>
          <a:p>
            <a:pPr>
              <a:lnSpc>
                <a:spcPts val="1600"/>
              </a:lnSpc>
            </a:pPr>
            <a:r>
              <a:rPr lang="fr-FR" sz="1200" b="1" smtClean="0">
                <a:solidFill>
                  <a:schemeClr val="bg1"/>
                </a:solidFill>
              </a:rPr>
              <a:t>30</a:t>
            </a:r>
            <a:r>
              <a:rPr lang="fr-FR" sz="1200" smtClean="0"/>
              <a:t>du </a:t>
            </a:r>
            <a:r>
              <a:rPr lang="fr-FR" sz="1200" dirty="0" smtClean="0"/>
              <a:t>radeau. Nous voyons distinctement les deux monstres aux prises.        </a:t>
            </a:r>
          </a:p>
          <a:p>
            <a:pPr>
              <a:lnSpc>
                <a:spcPts val="1600"/>
              </a:lnSpc>
            </a:pPr>
            <a:r>
              <a:rPr lang="fr-FR" sz="1200" smtClean="0"/>
              <a:t>          Mais </a:t>
            </a:r>
            <a:r>
              <a:rPr lang="fr-FR" sz="1200" dirty="0" smtClean="0"/>
              <a:t>il me semble que maintenant les autres animaux viennent prendre part à la lutte, </a:t>
            </a:r>
          </a:p>
          <a:p>
            <a:pPr>
              <a:lnSpc>
                <a:spcPts val="1600"/>
              </a:lnSpc>
            </a:pPr>
            <a:r>
              <a:rPr lang="fr-FR" sz="1200" dirty="0" smtClean="0"/>
              <a:t>    le marsouin, la baleine, le lézard, la tortue. À chaque instant je les entrevois. Je les </a:t>
            </a:r>
          </a:p>
          <a:p>
            <a:pPr>
              <a:lnSpc>
                <a:spcPts val="1600"/>
              </a:lnSpc>
            </a:pPr>
            <a:r>
              <a:rPr lang="fr-FR" sz="1200" dirty="0" smtClean="0"/>
              <a:t>    montre à l’Islandais. Celui-ci remue la tête négativement.        </a:t>
            </a:r>
          </a:p>
          <a:p>
            <a:pPr>
              <a:lnSpc>
                <a:spcPts val="1600"/>
              </a:lnSpc>
            </a:pPr>
            <a:r>
              <a:rPr lang="fr-FR" sz="1200" dirty="0" smtClean="0"/>
              <a:t>    « Tva », fait-il.        </a:t>
            </a:r>
          </a:p>
          <a:p>
            <a:pPr>
              <a:lnSpc>
                <a:spcPts val="1600"/>
              </a:lnSpc>
            </a:pPr>
            <a:r>
              <a:rPr lang="fr-FR" sz="1200" b="1" smtClean="0">
                <a:solidFill>
                  <a:schemeClr val="bg1"/>
                </a:solidFill>
              </a:rPr>
              <a:t>35</a:t>
            </a:r>
            <a:r>
              <a:rPr lang="fr-FR" sz="1200" smtClean="0"/>
              <a:t>— </a:t>
            </a:r>
            <a:r>
              <a:rPr lang="fr-FR" sz="1200" dirty="0" smtClean="0"/>
              <a:t>Quoi ! deux ? Il prétend que deux animaux seulement…</a:t>
            </a:r>
          </a:p>
          <a:p>
            <a:pPr>
              <a:lnSpc>
                <a:spcPts val="1600"/>
              </a:lnSpc>
            </a:pPr>
            <a:r>
              <a:rPr lang="fr-FR" sz="1200" dirty="0" smtClean="0"/>
              <a:t>    — Il a raison, s’écrie mon oncle, dont la lunette n’a pas quitté les yeux.</a:t>
            </a:r>
          </a:p>
          <a:p>
            <a:pPr>
              <a:lnSpc>
                <a:spcPts val="1600"/>
              </a:lnSpc>
            </a:pPr>
            <a:r>
              <a:rPr lang="fr-FR" sz="1200" dirty="0" smtClean="0"/>
              <a:t>    — Par exemple !</a:t>
            </a:r>
          </a:p>
          <a:p>
            <a:pPr>
              <a:lnSpc>
                <a:spcPts val="1600"/>
              </a:lnSpc>
            </a:pPr>
            <a:r>
              <a:rPr lang="fr-FR" sz="1200" dirty="0" smtClean="0"/>
              <a:t>    — Oui ! le premier de ces monstres a le museau d’un marsouin, la tête d’un lézard, les </a:t>
            </a:r>
          </a:p>
          <a:p>
            <a:pPr>
              <a:lnSpc>
                <a:spcPts val="1600"/>
              </a:lnSpc>
            </a:pPr>
            <a:r>
              <a:rPr lang="fr-FR" sz="1200" dirty="0" smtClean="0"/>
              <a:t>    dents d’un crocodile, et voilà ce qui nous a trompés. C’est le plus redoutable des </a:t>
            </a:r>
          </a:p>
          <a:p>
            <a:pPr>
              <a:lnSpc>
                <a:spcPts val="1600"/>
              </a:lnSpc>
            </a:pPr>
            <a:r>
              <a:rPr lang="fr-FR" sz="1200" b="1" smtClean="0">
                <a:solidFill>
                  <a:schemeClr val="bg1"/>
                </a:solidFill>
              </a:rPr>
              <a:t>40</a:t>
            </a:r>
            <a:r>
              <a:rPr lang="fr-FR" sz="1200" smtClean="0"/>
              <a:t>reptiles </a:t>
            </a:r>
            <a:r>
              <a:rPr lang="fr-FR" sz="1200" dirty="0" smtClean="0"/>
              <a:t>antédiluviens, l’</a:t>
            </a:r>
            <a:r>
              <a:rPr lang="fr-FR" sz="1200" dirty="0" err="1" smtClean="0"/>
              <a:t>ichthyosaurus</a:t>
            </a:r>
            <a:r>
              <a:rPr lang="fr-FR" sz="1200" dirty="0" smtClean="0"/>
              <a:t> !</a:t>
            </a:r>
          </a:p>
        </p:txBody>
      </p:sp>
      <p:sp>
        <p:nvSpPr>
          <p:cNvPr id="6" name="Titre 3"/>
          <p:cNvSpPr txBox="1">
            <a:spLocks/>
          </p:cNvSpPr>
          <p:nvPr/>
        </p:nvSpPr>
        <p:spPr>
          <a:xfrm>
            <a:off x="404664" y="387489"/>
            <a:ext cx="5904656"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3. Les monstres </a:t>
            </a:r>
            <a:r>
              <a:rPr lang="fr-FR" sz="1300" smtClean="0"/>
              <a:t>(début)</a:t>
            </a:r>
            <a:endParaRPr lang="fr-FR" sz="1300" dirty="0"/>
          </a:p>
        </p:txBody>
      </p:sp>
    </p:spTree>
    <p:extLst>
      <p:ext uri="{BB962C8B-B14F-4D97-AF65-F5344CB8AC3E}">
        <p14:creationId xmlns:p14="http://schemas.microsoft.com/office/powerpoint/2010/main" val="141115643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1233" y="1023094"/>
            <a:ext cx="6190331" cy="8556188"/>
          </a:xfrm>
          <a:prstGeom prst="rect">
            <a:avLst/>
          </a:prstGeom>
        </p:spPr>
        <p:txBody>
          <a:bodyPr wrap="square">
            <a:spAutoFit/>
          </a:bodyPr>
          <a:lstStyle/>
          <a:p>
            <a:pPr>
              <a:lnSpc>
                <a:spcPts val="2000"/>
              </a:lnSpc>
            </a:pPr>
            <a:r>
              <a:rPr lang="fr-FR" sz="1200" dirty="0" smtClean="0"/>
              <a:t>    — Et l’autre ?</a:t>
            </a:r>
          </a:p>
          <a:p>
            <a:pPr>
              <a:lnSpc>
                <a:spcPts val="2000"/>
              </a:lnSpc>
            </a:pPr>
            <a:r>
              <a:rPr lang="fr-FR" sz="1200" dirty="0" smtClean="0"/>
              <a:t>    — L’autre, c’est un serpent caché dans la carapace d’une tortue, le terrible ennemi du </a:t>
            </a:r>
          </a:p>
          <a:p>
            <a:pPr>
              <a:lnSpc>
                <a:spcPts val="2000"/>
              </a:lnSpc>
            </a:pPr>
            <a:r>
              <a:rPr lang="fr-FR" sz="1200" dirty="0" smtClean="0"/>
              <a:t>    premier, le </a:t>
            </a:r>
            <a:r>
              <a:rPr lang="fr-FR" sz="1200" dirty="0" err="1" smtClean="0"/>
              <a:t>plesiosaurus</a:t>
            </a:r>
            <a:r>
              <a:rPr lang="fr-FR" sz="1200" dirty="0" smtClean="0"/>
              <a:t> ! »</a:t>
            </a:r>
          </a:p>
          <a:p>
            <a:pPr>
              <a:lnSpc>
                <a:spcPts val="2000"/>
              </a:lnSpc>
            </a:pPr>
            <a:r>
              <a:rPr lang="fr-FR" sz="1200" smtClean="0"/>
              <a:t>        Hans </a:t>
            </a:r>
            <a:r>
              <a:rPr lang="fr-FR" sz="1200" dirty="0" smtClean="0"/>
              <a:t>a dit vrai. Deux monstres seulement troublent ainsi la surface de la mer, et j’ai </a:t>
            </a:r>
          </a:p>
          <a:p>
            <a:pPr>
              <a:lnSpc>
                <a:spcPts val="2000"/>
              </a:lnSpc>
            </a:pPr>
            <a:r>
              <a:rPr lang="fr-FR" sz="1200" b="1" smtClean="0">
                <a:solidFill>
                  <a:schemeClr val="bg1"/>
                </a:solidFill>
              </a:rPr>
              <a:t>45</a:t>
            </a:r>
            <a:r>
              <a:rPr lang="fr-FR" sz="1200" smtClean="0"/>
              <a:t>devant </a:t>
            </a:r>
            <a:r>
              <a:rPr lang="fr-FR" sz="1200" dirty="0" smtClean="0"/>
              <a:t>les yeux deux reptiles des océans primitifs. J’aperçois l’œil sanglant de </a:t>
            </a:r>
          </a:p>
          <a:p>
            <a:pPr>
              <a:lnSpc>
                <a:spcPts val="2000"/>
              </a:lnSpc>
            </a:pPr>
            <a:r>
              <a:rPr lang="fr-FR" sz="1200" dirty="0" smtClean="0"/>
              <a:t>    l’</a:t>
            </a:r>
            <a:r>
              <a:rPr lang="fr-FR" sz="1200" dirty="0" err="1" smtClean="0"/>
              <a:t>ichthyosaurus</a:t>
            </a:r>
            <a:r>
              <a:rPr lang="fr-FR" sz="1200" dirty="0" smtClean="0"/>
              <a:t>, gros comme la tête d’un homme. La nature l’a doué d’un appareil d’optique </a:t>
            </a:r>
          </a:p>
          <a:p>
            <a:pPr>
              <a:lnSpc>
                <a:spcPts val="2000"/>
              </a:lnSpc>
            </a:pPr>
            <a:r>
              <a:rPr lang="fr-FR" sz="1200" dirty="0" smtClean="0"/>
              <a:t>    d’une extrême puissance et capable de résister à la pression des couches d’eau dans les </a:t>
            </a:r>
          </a:p>
          <a:p>
            <a:pPr>
              <a:lnSpc>
                <a:spcPts val="2000"/>
              </a:lnSpc>
            </a:pPr>
            <a:r>
              <a:rPr lang="fr-FR" sz="1200" dirty="0" smtClean="0"/>
              <a:t>    profondeurs qu’il habite. On l’a justement nommé la baleine des sauriens, car il en a la </a:t>
            </a:r>
          </a:p>
          <a:p>
            <a:pPr>
              <a:lnSpc>
                <a:spcPts val="2000"/>
              </a:lnSpc>
            </a:pPr>
            <a:r>
              <a:rPr lang="fr-FR" sz="1200" dirty="0" smtClean="0"/>
              <a:t>    rapidité et la taille. Celui-ci ne mesure pas moins de cent pieds, et je peux juger de sa</a:t>
            </a:r>
          </a:p>
          <a:p>
            <a:pPr>
              <a:lnSpc>
                <a:spcPts val="2000"/>
              </a:lnSpc>
            </a:pPr>
            <a:r>
              <a:rPr lang="fr-FR" sz="1200" b="1" smtClean="0">
                <a:solidFill>
                  <a:schemeClr val="bg1"/>
                </a:solidFill>
              </a:rPr>
              <a:t>50</a:t>
            </a:r>
            <a:r>
              <a:rPr lang="fr-FR" sz="1200" smtClean="0"/>
              <a:t>grandeur </a:t>
            </a:r>
            <a:r>
              <a:rPr lang="fr-FR" sz="1200" dirty="0" smtClean="0"/>
              <a:t>quand il dresse au-dessus des flots les nageoires verticales de sa queue. Sa </a:t>
            </a:r>
          </a:p>
          <a:p>
            <a:pPr>
              <a:lnSpc>
                <a:spcPts val="2000"/>
              </a:lnSpc>
            </a:pPr>
            <a:r>
              <a:rPr lang="fr-FR" sz="1200" dirty="0" smtClean="0"/>
              <a:t>    mâchoire est énorme, et d’après les naturalistes, elle ne compte pas moins de cent quatre-</a:t>
            </a:r>
          </a:p>
          <a:p>
            <a:pPr>
              <a:lnSpc>
                <a:spcPts val="2000"/>
              </a:lnSpc>
            </a:pPr>
            <a:r>
              <a:rPr lang="fr-FR" sz="1200" dirty="0" smtClean="0"/>
              <a:t>    vingt-deux dents. Le </a:t>
            </a:r>
            <a:r>
              <a:rPr lang="fr-FR" sz="1200" dirty="0" err="1" smtClean="0"/>
              <a:t>plesiosaurus</a:t>
            </a:r>
            <a:r>
              <a:rPr lang="fr-FR" sz="1200" dirty="0" smtClean="0"/>
              <a:t>, serpent à tronc cylindrique, à queue courte, a les </a:t>
            </a:r>
          </a:p>
          <a:p>
            <a:pPr>
              <a:lnSpc>
                <a:spcPts val="2000"/>
              </a:lnSpc>
            </a:pPr>
            <a:r>
              <a:rPr lang="fr-FR" sz="1200" dirty="0" smtClean="0"/>
              <a:t>    pattes disposées en forme de rame. Son corps est entièrement revêtu d’une carapace, et son</a:t>
            </a:r>
          </a:p>
          <a:p>
            <a:pPr>
              <a:lnSpc>
                <a:spcPts val="2000"/>
              </a:lnSpc>
            </a:pPr>
            <a:r>
              <a:rPr lang="fr-FR" sz="1200" dirty="0" smtClean="0"/>
              <a:t>     cou, flexible comme celui du cygne, se dresse à trente pieds au-dessus des flots.        </a:t>
            </a:r>
          </a:p>
          <a:p>
            <a:pPr>
              <a:lnSpc>
                <a:spcPts val="2000"/>
              </a:lnSpc>
            </a:pPr>
            <a:r>
              <a:rPr lang="fr-FR" sz="1200" b="1" dirty="0" smtClean="0">
                <a:solidFill>
                  <a:schemeClr val="bg1"/>
                </a:solidFill>
              </a:rPr>
              <a:t>55</a:t>
            </a:r>
            <a:r>
              <a:rPr lang="fr-FR" sz="1200" dirty="0" smtClean="0"/>
              <a:t>      Ces animaux s’attaquent avec une indescriptible furie. Ils soulèvent des montagnes </a:t>
            </a:r>
          </a:p>
          <a:p>
            <a:pPr>
              <a:lnSpc>
                <a:spcPts val="2000"/>
              </a:lnSpc>
            </a:pPr>
            <a:r>
              <a:rPr lang="fr-FR" sz="1200" dirty="0" smtClean="0"/>
              <a:t>    liquides qui refluent jusqu’au radeau. Vingt fois nous sommes sur le point de chavirer. </a:t>
            </a:r>
          </a:p>
          <a:p>
            <a:pPr>
              <a:lnSpc>
                <a:spcPts val="2000"/>
              </a:lnSpc>
            </a:pPr>
            <a:r>
              <a:rPr lang="fr-FR" sz="1200" dirty="0" smtClean="0"/>
              <a:t>    Des sifflements d’une prodigieuse intensité se font entendre. Les deux bêtes sont enlacées. </a:t>
            </a:r>
          </a:p>
          <a:p>
            <a:pPr>
              <a:lnSpc>
                <a:spcPts val="2000"/>
              </a:lnSpc>
            </a:pPr>
            <a:r>
              <a:rPr lang="fr-FR" sz="1200" dirty="0" smtClean="0"/>
              <a:t>    Je ne puis les distinguer l’une de l’autre. Il faut tout craindre de la rage du vainqueur.        </a:t>
            </a:r>
          </a:p>
          <a:p>
            <a:pPr>
              <a:lnSpc>
                <a:spcPts val="2000"/>
              </a:lnSpc>
            </a:pPr>
            <a:r>
              <a:rPr lang="fr-FR" sz="1200" smtClean="0"/>
              <a:t>           Une </a:t>
            </a:r>
            <a:r>
              <a:rPr lang="fr-FR" sz="1200" dirty="0" smtClean="0"/>
              <a:t>heure, deux heures se passent. La lutte continue avec le même acharnement. </a:t>
            </a:r>
          </a:p>
          <a:p>
            <a:pPr>
              <a:lnSpc>
                <a:spcPts val="2000"/>
              </a:lnSpc>
            </a:pPr>
            <a:r>
              <a:rPr lang="fr-FR" sz="1200" b="1" smtClean="0">
                <a:solidFill>
                  <a:schemeClr val="bg1"/>
                </a:solidFill>
              </a:rPr>
              <a:t>60</a:t>
            </a:r>
            <a:r>
              <a:rPr lang="fr-FR" sz="1200" smtClean="0"/>
              <a:t>Les </a:t>
            </a:r>
            <a:r>
              <a:rPr lang="fr-FR" sz="1200" dirty="0" smtClean="0"/>
              <a:t>combattants se rapprochent du radeau et s’en éloignent tour à tour. Nous restons </a:t>
            </a:r>
          </a:p>
          <a:p>
            <a:pPr>
              <a:lnSpc>
                <a:spcPts val="2000"/>
              </a:lnSpc>
            </a:pPr>
            <a:r>
              <a:rPr lang="fr-FR" sz="1200" dirty="0" smtClean="0"/>
              <a:t>    immobiles, prêts à faire feu.        </a:t>
            </a:r>
          </a:p>
          <a:p>
            <a:pPr>
              <a:lnSpc>
                <a:spcPts val="2000"/>
              </a:lnSpc>
            </a:pPr>
            <a:r>
              <a:rPr lang="fr-FR" sz="1200" smtClean="0"/>
              <a:t>          </a:t>
            </a:r>
            <a:r>
              <a:rPr lang="fr-FR" sz="1200" dirty="0" smtClean="0"/>
              <a:t>Soudain l’</a:t>
            </a:r>
            <a:r>
              <a:rPr lang="fr-FR" sz="1200" dirty="0" err="1" smtClean="0"/>
              <a:t>ichthyosaurus</a:t>
            </a:r>
            <a:r>
              <a:rPr lang="fr-FR" sz="1200" dirty="0" smtClean="0"/>
              <a:t> et le </a:t>
            </a:r>
            <a:r>
              <a:rPr lang="fr-FR" sz="1200" dirty="0" err="1" smtClean="0"/>
              <a:t>plesiosaurus</a:t>
            </a:r>
            <a:r>
              <a:rPr lang="fr-FR" sz="1200" dirty="0" smtClean="0"/>
              <a:t> disparaissent en creusant un véritable </a:t>
            </a:r>
          </a:p>
          <a:p>
            <a:pPr>
              <a:lnSpc>
                <a:spcPts val="2000"/>
              </a:lnSpc>
            </a:pPr>
            <a:r>
              <a:rPr lang="fr-FR" sz="1200" dirty="0" smtClean="0"/>
              <a:t>    </a:t>
            </a:r>
            <a:r>
              <a:rPr lang="fr-FR" sz="1200" dirty="0" err="1" smtClean="0"/>
              <a:t>maëlstrom</a:t>
            </a:r>
            <a:r>
              <a:rPr lang="fr-FR" sz="1200" dirty="0" smtClean="0"/>
              <a:t> au sein des flots. Plusieurs minutes s’écoulent. Le combat va-t-il se terminer </a:t>
            </a:r>
          </a:p>
          <a:p>
            <a:pPr>
              <a:lnSpc>
                <a:spcPts val="2000"/>
              </a:lnSpc>
            </a:pPr>
            <a:r>
              <a:rPr lang="fr-FR" sz="1200" dirty="0" smtClean="0"/>
              <a:t>    dans les profondeurs de la mer ?        </a:t>
            </a:r>
          </a:p>
          <a:p>
            <a:pPr>
              <a:lnSpc>
                <a:spcPts val="2000"/>
              </a:lnSpc>
            </a:pPr>
            <a:r>
              <a:rPr lang="fr-FR" sz="1200" dirty="0" smtClean="0">
                <a:solidFill>
                  <a:schemeClr val="bg1"/>
                </a:solidFill>
              </a:rPr>
              <a:t>65 </a:t>
            </a:r>
            <a:r>
              <a:rPr lang="fr-FR" sz="1200" dirty="0" smtClean="0"/>
              <a:t>     Tout à coup une tête énorme s’élance au dehors, la tête du </a:t>
            </a:r>
            <a:r>
              <a:rPr lang="fr-FR" sz="1200" dirty="0" err="1" smtClean="0"/>
              <a:t>plesiosaurus</a:t>
            </a:r>
            <a:r>
              <a:rPr lang="fr-FR" sz="1200" dirty="0" smtClean="0"/>
              <a:t>. Le monstre </a:t>
            </a:r>
          </a:p>
          <a:p>
            <a:pPr>
              <a:lnSpc>
                <a:spcPts val="2000"/>
              </a:lnSpc>
            </a:pPr>
            <a:r>
              <a:rPr lang="fr-FR" sz="1200" dirty="0" smtClean="0"/>
              <a:t>    est blessé à mort. Je n’aperçois plus son immense carapace. Seulement son long cou se </a:t>
            </a:r>
          </a:p>
          <a:p>
            <a:pPr>
              <a:lnSpc>
                <a:spcPts val="2000"/>
              </a:lnSpc>
            </a:pPr>
            <a:r>
              <a:rPr lang="fr-FR" sz="1200" dirty="0" smtClean="0"/>
              <a:t>    dresse, s’abat, se relève, se recourbe, cingle les flots comme un fouet gigantesque et </a:t>
            </a:r>
          </a:p>
          <a:p>
            <a:pPr>
              <a:lnSpc>
                <a:spcPts val="2000"/>
              </a:lnSpc>
            </a:pPr>
            <a:r>
              <a:rPr lang="fr-FR" sz="1200" dirty="0" smtClean="0"/>
              <a:t>    se tord comme un ver coupé. L’eau rejaillit à une distance considérable. Elle nous </a:t>
            </a:r>
          </a:p>
          <a:p>
            <a:pPr>
              <a:lnSpc>
                <a:spcPts val="2000"/>
              </a:lnSpc>
            </a:pPr>
            <a:r>
              <a:rPr lang="fr-FR" sz="1200" dirty="0" smtClean="0"/>
              <a:t>    aveugle. Mais bientôt l’agonie du reptile touche à sa fin, ses mouvements diminuent, </a:t>
            </a:r>
          </a:p>
          <a:p>
            <a:pPr>
              <a:lnSpc>
                <a:spcPts val="2000"/>
              </a:lnSpc>
            </a:pPr>
            <a:r>
              <a:rPr lang="fr-FR" sz="1200" smtClean="0">
                <a:solidFill>
                  <a:schemeClr val="bg1"/>
                </a:solidFill>
              </a:rPr>
              <a:t>7  </a:t>
            </a:r>
            <a:r>
              <a:rPr lang="fr-FR" sz="1200" smtClean="0"/>
              <a:t>ses </a:t>
            </a:r>
            <a:r>
              <a:rPr lang="fr-FR" sz="1200" dirty="0" smtClean="0"/>
              <a:t>contorsions s’apaisent, et ce long tronçon de serpent s’étend comme une masse </a:t>
            </a:r>
          </a:p>
          <a:p>
            <a:pPr>
              <a:lnSpc>
                <a:spcPts val="2000"/>
              </a:lnSpc>
            </a:pPr>
            <a:r>
              <a:rPr lang="fr-FR" sz="1200" dirty="0" smtClean="0"/>
              <a:t>    inerte sur les flots calmés.        </a:t>
            </a:r>
          </a:p>
          <a:p>
            <a:pPr>
              <a:lnSpc>
                <a:spcPts val="2000"/>
              </a:lnSpc>
            </a:pPr>
            <a:r>
              <a:rPr lang="fr-FR" sz="1200" dirty="0" smtClean="0"/>
              <a:t>        Quant à l’</a:t>
            </a:r>
            <a:r>
              <a:rPr lang="fr-FR" sz="1200" dirty="0" err="1" smtClean="0"/>
              <a:t>ichthyosaurus</a:t>
            </a:r>
            <a:r>
              <a:rPr lang="fr-FR" sz="1200" dirty="0" smtClean="0"/>
              <a:t>, a-t-il donc regagné sa caverne sous-marine, ou va-t-il </a:t>
            </a:r>
          </a:p>
          <a:p>
            <a:pPr>
              <a:lnSpc>
                <a:spcPts val="2000"/>
              </a:lnSpc>
            </a:pPr>
            <a:r>
              <a:rPr lang="fr-FR" sz="1200" dirty="0" smtClean="0"/>
              <a:t>    reparaître à la surface de la mer ?</a:t>
            </a:r>
            <a:endParaRPr lang="fr-FR" sz="1200" dirty="0"/>
          </a:p>
        </p:txBody>
      </p:sp>
      <p:sp>
        <p:nvSpPr>
          <p:cNvPr id="7" name="Titre 3"/>
          <p:cNvSpPr txBox="1">
            <a:spLocks/>
          </p:cNvSpPr>
          <p:nvPr/>
        </p:nvSpPr>
        <p:spPr>
          <a:xfrm>
            <a:off x="404664" y="387489"/>
            <a:ext cx="5904656"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3. Les monstres </a:t>
            </a:r>
            <a:r>
              <a:rPr lang="fr-FR" sz="1300" smtClean="0"/>
              <a:t>(fin)</a:t>
            </a:r>
            <a:endParaRPr lang="fr-FR" sz="1300" dirty="0"/>
          </a:p>
        </p:txBody>
      </p:sp>
    </p:spTree>
    <p:extLst>
      <p:ext uri="{BB962C8B-B14F-4D97-AF65-F5344CB8AC3E}">
        <p14:creationId xmlns:p14="http://schemas.microsoft.com/office/powerpoint/2010/main" val="29930238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6"/>
          <p:cNvGraphicFramePr>
            <a:graphicFrameLocks noGrp="1"/>
          </p:cNvGraphicFramePr>
          <p:nvPr>
            <p:extLst>
              <p:ext uri="{D42A27DB-BD31-4B8C-83A1-F6EECF244321}">
                <p14:modId xmlns:p14="http://schemas.microsoft.com/office/powerpoint/2010/main" val="1693183175"/>
              </p:ext>
            </p:extLst>
          </p:nvPr>
        </p:nvGraphicFramePr>
        <p:xfrm>
          <a:off x="764704" y="754047"/>
          <a:ext cx="5400600" cy="3488120"/>
        </p:xfrm>
        <a:graphic>
          <a:graphicData uri="http://schemas.openxmlformats.org/drawingml/2006/table">
            <a:tbl>
              <a:tblPr>
                <a:tableStyleId>{5C22544A-7EE6-4342-B048-85BDC9FD1C3A}</a:tableStyleId>
              </a:tblPr>
              <a:tblGrid>
                <a:gridCol w="2729880">
                  <a:extLst>
                    <a:ext uri="{9D8B030D-6E8A-4147-A177-3AD203B41FA5}">
                      <a16:colId xmlns:a16="http://schemas.microsoft.com/office/drawing/2014/main" val="3242869616"/>
                    </a:ext>
                  </a:extLst>
                </a:gridCol>
                <a:gridCol w="2670720">
                  <a:extLst>
                    <a:ext uri="{9D8B030D-6E8A-4147-A177-3AD203B41FA5}">
                      <a16:colId xmlns:a16="http://schemas.microsoft.com/office/drawing/2014/main" val="3415058347"/>
                    </a:ext>
                  </a:extLst>
                </a:gridCol>
              </a:tblGrid>
              <a:tr h="19242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Le théâtre du XVIIe siècle au XXIe siècle</a:t>
                      </a:r>
                      <a:endParaRPr lang="fr-FR" sz="1000" b="1" kern="1200">
                        <a:ln>
                          <a:noFill/>
                        </a:ln>
                        <a:solidFill>
                          <a:schemeClr val="tx1"/>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fr-FR"/>
                    </a:p>
                  </a:txBody>
                  <a:tcPr/>
                </a:tc>
                <a:extLst>
                  <a:ext uri="{0D108BD9-81ED-4DB2-BD59-A6C34878D82A}">
                    <a16:rowId xmlns:a16="http://schemas.microsoft.com/office/drawing/2014/main" val="2093254483"/>
                  </a:ext>
                </a:extLst>
              </a:tr>
              <a:tr h="19242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Œuvre intégrale : </a:t>
                      </a:r>
                      <a:r>
                        <a:rPr lang="fr-FR" sz="1000" b="0" i="1" kern="1200" smtClean="0">
                          <a:ln>
                            <a:noFill/>
                          </a:ln>
                          <a:solidFill>
                            <a:schemeClr val="tx2">
                              <a:lumMod val="75000"/>
                            </a:schemeClr>
                          </a:solidFill>
                          <a:latin typeface="+mn-lt"/>
                          <a:ea typeface="+mn-ea"/>
                          <a:cs typeface="+mn-cs"/>
                        </a:rPr>
                        <a:t>Le Malade imaginaire</a:t>
                      </a:r>
                      <a:r>
                        <a:rPr lang="fr-FR" sz="1000" b="0" kern="1200" smtClean="0">
                          <a:ln>
                            <a:noFill/>
                          </a:ln>
                          <a:solidFill>
                            <a:schemeClr val="tx2">
                              <a:lumMod val="75000"/>
                            </a:schemeClr>
                          </a:solidFill>
                          <a:latin typeface="+mn-lt"/>
                          <a:ea typeface="+mn-ea"/>
                          <a:cs typeface="+mn-cs"/>
                        </a:rPr>
                        <a:t>, Molière</a:t>
                      </a:r>
                      <a:endParaRPr lang="fr-FR" sz="1000" b="0" kern="1200">
                        <a:ln>
                          <a:noFill/>
                        </a:ln>
                        <a:solidFill>
                          <a:schemeClr val="tx2">
                            <a:lumMod val="75000"/>
                          </a:schemeClr>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fr-FR"/>
                    </a:p>
                  </a:txBody>
                  <a:tcPr/>
                </a:tc>
                <a:extLst>
                  <a:ext uri="{0D108BD9-81ED-4DB2-BD59-A6C34878D82A}">
                    <a16:rowId xmlns:a16="http://schemas.microsoft.com/office/drawing/2014/main" val="3883520475"/>
                  </a:ext>
                </a:extLst>
              </a:tr>
              <a:tr h="192427">
                <a:tc gridSpan="2">
                  <a:txBody>
                    <a:bodyPr/>
                    <a:lstStyle/>
                    <a:p>
                      <a:pPr marL="0" algn="ctr" defTabSz="914400" rtl="0" eaLnBrk="1" latinLnBrk="0" hangingPunct="1"/>
                      <a:r>
                        <a:rPr lang="fr-FR" sz="1000" b="1" kern="1200" smtClean="0">
                          <a:ln>
                            <a:noFill/>
                          </a:ln>
                          <a:solidFill>
                            <a:schemeClr val="tx1"/>
                          </a:solidFill>
                          <a:latin typeface="+mn-lt"/>
                          <a:ea typeface="+mn-ea"/>
                          <a:cs typeface="+mn-cs"/>
                        </a:rPr>
                        <a:t>Parcours associé : </a:t>
                      </a:r>
                      <a:r>
                        <a:rPr lang="fr-FR" sz="1000" b="0" kern="1200" smtClean="0">
                          <a:ln>
                            <a:noFill/>
                          </a:ln>
                          <a:solidFill>
                            <a:schemeClr val="tx2">
                              <a:lumMod val="75000"/>
                            </a:schemeClr>
                          </a:solidFill>
                          <a:latin typeface="Papyrus" panose="03070502060502030205" pitchFamily="66" charset="0"/>
                          <a:ea typeface="+mn-ea"/>
                          <a:cs typeface="+mn-cs"/>
                        </a:rPr>
                        <a:t>Spectacle et comédie</a:t>
                      </a:r>
                      <a:endParaRPr lang="fr-FR" sz="100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75000"/>
                      </a:schemeClr>
                    </a:solidFill>
                  </a:tcPr>
                </a:tc>
                <a:tc hMerge="1">
                  <a:txBody>
                    <a:bodyPr/>
                    <a:lstStyle/>
                    <a:p>
                      <a:endParaRPr lang="fr-FR"/>
                    </a:p>
                  </a:txBody>
                  <a:tcPr/>
                </a:tc>
                <a:extLst>
                  <a:ext uri="{0D108BD9-81ED-4DB2-BD59-A6C34878D82A}">
                    <a16:rowId xmlns:a16="http://schemas.microsoft.com/office/drawing/2014/main" val="740757355"/>
                  </a:ext>
                </a:extLst>
              </a:tr>
              <a:tr h="192427">
                <a:tc>
                  <a:txBody>
                    <a:bodyPr/>
                    <a:lstStyle/>
                    <a:p>
                      <a:pPr algn="ctr"/>
                      <a:r>
                        <a:rPr lang="fr-FR" sz="1000" b="1" smtClean="0">
                          <a:ln>
                            <a:noFill/>
                          </a:ln>
                          <a:solidFill>
                            <a:schemeClr val="tx1"/>
                          </a:solidFill>
                        </a:rPr>
                        <a:t>Textes de l’œuvre</a:t>
                      </a:r>
                      <a:r>
                        <a:rPr lang="fr-FR" sz="1000" b="1" baseline="0" smtClean="0">
                          <a:ln>
                            <a:noFill/>
                          </a:ln>
                          <a:solidFill>
                            <a:schemeClr val="tx1"/>
                          </a:solidFill>
                        </a:rPr>
                        <a:t> intégrale</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a:r>
                        <a:rPr lang="fr-FR" sz="1000" b="1" smtClean="0">
                          <a:ln>
                            <a:noFill/>
                          </a:ln>
                          <a:solidFill>
                            <a:schemeClr val="tx1"/>
                          </a:solidFill>
                        </a:rPr>
                        <a:t>Textes du parcours associé</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832840957"/>
                  </a:ext>
                </a:extLst>
              </a:tr>
              <a:tr h="288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1. La </a:t>
                      </a:r>
                      <a:r>
                        <a:rPr lang="fr-FR" sz="1100" dirty="0" smtClean="0">
                          <a:solidFill>
                            <a:schemeClr val="tx2">
                              <a:lumMod val="75000"/>
                            </a:schemeClr>
                          </a:solidFill>
                          <a:latin typeface="Papyrus" panose="03070502060502030205" pitchFamily="66" charset="0"/>
                        </a:rPr>
                        <a:t>servante et </a:t>
                      </a:r>
                      <a:r>
                        <a:rPr lang="fr-FR" sz="1100" smtClean="0">
                          <a:solidFill>
                            <a:schemeClr val="tx2">
                              <a:lumMod val="75000"/>
                            </a:schemeClr>
                          </a:solidFill>
                          <a:latin typeface="Papyrus" panose="03070502060502030205" pitchFamily="66" charset="0"/>
                        </a:rPr>
                        <a:t>la fille </a:t>
                      </a:r>
                      <a:r>
                        <a:rPr lang="fr-FR" sz="1100" b="1" smtClean="0">
                          <a:solidFill>
                            <a:schemeClr val="tx2">
                              <a:lumMod val="75000"/>
                            </a:schemeClr>
                          </a:solidFill>
                          <a:latin typeface="Papyrus" panose="03070502060502030205" pitchFamily="66" charset="0"/>
                        </a:rPr>
                        <a:t>(acte I, sc. 5)</a:t>
                      </a:r>
                      <a:endParaRPr lang="fr-FR" sz="1100" b="1"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1. La servante et la fille </a:t>
                      </a:r>
                      <a:r>
                        <a:rPr lang="fr-FR" sz="1100" b="1" smtClean="0">
                          <a:solidFill>
                            <a:schemeClr val="tx2">
                              <a:lumMod val="75000"/>
                            </a:schemeClr>
                          </a:solidFill>
                          <a:latin typeface="Papyrus" panose="03070502060502030205" pitchFamily="66" charset="0"/>
                        </a:rPr>
                        <a:t>(acte I, sc. 5)</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39619062"/>
                  </a:ext>
                </a:extLst>
              </a:tr>
              <a:tr h="2886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2. Le </a:t>
                      </a:r>
                      <a:r>
                        <a:rPr lang="fr-FR" sz="1100" dirty="0" smtClean="0">
                          <a:solidFill>
                            <a:schemeClr val="tx2">
                              <a:lumMod val="75000"/>
                            </a:schemeClr>
                          </a:solidFill>
                          <a:latin typeface="Papyrus" panose="03070502060502030205" pitchFamily="66" charset="0"/>
                        </a:rPr>
                        <a:t>notaire </a:t>
                      </a:r>
                      <a:r>
                        <a:rPr lang="fr-FR" sz="1100" smtClean="0">
                          <a:solidFill>
                            <a:schemeClr val="tx2">
                              <a:lumMod val="75000"/>
                            </a:schemeClr>
                          </a:solidFill>
                          <a:latin typeface="Papyrus" panose="03070502060502030205" pitchFamily="66" charset="0"/>
                        </a:rPr>
                        <a:t>et l'épouse </a:t>
                      </a:r>
                      <a:r>
                        <a:rPr lang="fr-FR" sz="1100" b="1" smtClean="0">
                          <a:solidFill>
                            <a:schemeClr val="tx2">
                              <a:lumMod val="75000"/>
                            </a:schemeClr>
                          </a:solidFill>
                          <a:latin typeface="Papyrus" panose="03070502060502030205" pitchFamily="66" charset="0"/>
                        </a:rPr>
                        <a:t>(acte I,  sc.</a:t>
                      </a:r>
                      <a:r>
                        <a:rPr lang="fr-FR" sz="1100" b="1" baseline="0" smtClean="0">
                          <a:solidFill>
                            <a:schemeClr val="tx2">
                              <a:lumMod val="75000"/>
                            </a:schemeClr>
                          </a:solidFill>
                          <a:latin typeface="Papyrus" panose="03070502060502030205" pitchFamily="66" charset="0"/>
                        </a:rPr>
                        <a:t> </a:t>
                      </a:r>
                      <a:r>
                        <a:rPr lang="fr-FR" sz="1100" b="1" smtClean="0">
                          <a:solidFill>
                            <a:schemeClr val="tx2">
                              <a:lumMod val="75000"/>
                            </a:schemeClr>
                          </a:solidFill>
                          <a:latin typeface="Papyrus" panose="03070502060502030205" pitchFamily="66" charset="0"/>
                        </a:rPr>
                        <a:t>9)</a:t>
                      </a:r>
                      <a:endParaRPr lang="fr-FR" sz="1100" b="1"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fr-FR" sz="110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09747599"/>
                  </a:ext>
                </a:extLst>
              </a:tr>
              <a:tr h="2373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3. Le </a:t>
                      </a:r>
                      <a:r>
                        <a:rPr lang="fr-FR" sz="1100" dirty="0" smtClean="0">
                          <a:solidFill>
                            <a:schemeClr val="tx2">
                              <a:lumMod val="75000"/>
                            </a:schemeClr>
                          </a:solidFill>
                          <a:latin typeface="Papyrus" panose="03070502060502030205" pitchFamily="66" charset="0"/>
                        </a:rPr>
                        <a:t>médecin et </a:t>
                      </a:r>
                      <a:r>
                        <a:rPr lang="fr-FR" sz="1100" smtClean="0">
                          <a:solidFill>
                            <a:schemeClr val="tx2">
                              <a:lumMod val="75000"/>
                            </a:schemeClr>
                          </a:solidFill>
                          <a:latin typeface="Papyrus" panose="03070502060502030205" pitchFamily="66" charset="0"/>
                        </a:rPr>
                        <a:t>son fils </a:t>
                      </a:r>
                      <a:r>
                        <a:rPr lang="fr-FR" sz="1100" b="1" smtClean="0">
                          <a:solidFill>
                            <a:schemeClr val="tx2">
                              <a:lumMod val="75000"/>
                            </a:schemeClr>
                          </a:solidFill>
                          <a:latin typeface="Papyrus" panose="03070502060502030205" pitchFamily="66" charset="0"/>
                        </a:rPr>
                        <a:t>(acte II, sc. 6)</a:t>
                      </a:r>
                      <a:endParaRPr lang="fr-FR" sz="1100" b="1"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fr-FR" sz="110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38467493"/>
                  </a:ext>
                </a:extLst>
              </a:tr>
              <a:tr h="204453">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fr-FR" sz="1100" smtClean="0">
                          <a:solidFill>
                            <a:schemeClr val="tx1"/>
                          </a:solidFill>
                          <a:latin typeface="Papyrus" panose="03070502060502030205" pitchFamily="66" charset="0"/>
                        </a:rPr>
                        <a:t>non fait en classe :</a:t>
                      </a:r>
                      <a:endParaRPr lang="fr-FR" sz="1100" dirty="0">
                        <a:solidFill>
                          <a:schemeClr val="tx1"/>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4. Le mort vivant </a:t>
                      </a:r>
                      <a:r>
                        <a:rPr lang="fr-FR" sz="1100" b="1" smtClean="0">
                          <a:solidFill>
                            <a:schemeClr val="tx2">
                              <a:lumMod val="75000"/>
                            </a:schemeClr>
                          </a:solidFill>
                          <a:latin typeface="Papyrus" panose="03070502060502030205" pitchFamily="66" charset="0"/>
                        </a:rPr>
                        <a:t>(acte III, scène 18) </a:t>
                      </a:r>
                      <a:endParaRPr lang="fr-FR" sz="1100" b="1"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858749338"/>
                  </a:ext>
                </a:extLst>
              </a:tr>
              <a:tr h="233456">
                <a:tc>
                  <a:txBody>
                    <a:bodyPr/>
                    <a:lstStyle/>
                    <a:p>
                      <a:pPr algn="r"/>
                      <a:r>
                        <a:rPr lang="fr-FR" sz="1100" smtClean="0">
                          <a:solidFill>
                            <a:schemeClr val="tx1"/>
                          </a:solidFill>
                          <a:latin typeface="Papyrus" panose="03070502060502030205" pitchFamily="66" charset="0"/>
                        </a:rPr>
                        <a:t>non fait en classe :</a:t>
                      </a:r>
                      <a:endParaRPr lang="fr-FR" sz="1100" dirty="0">
                        <a:solidFill>
                          <a:schemeClr val="tx1"/>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smtClean="0">
                          <a:solidFill>
                            <a:schemeClr val="tx2">
                              <a:lumMod val="75000"/>
                            </a:schemeClr>
                          </a:solidFill>
                          <a:latin typeface="Papyrus" panose="03070502060502030205" pitchFamily="66" charset="0"/>
                        </a:rPr>
                        <a:t>5. Mariage et carnaval </a:t>
                      </a:r>
                      <a:r>
                        <a:rPr lang="fr-FR" sz="1100" b="1" smtClean="0">
                          <a:solidFill>
                            <a:schemeClr val="tx2">
                              <a:lumMod val="75000"/>
                            </a:schemeClr>
                          </a:solidFill>
                          <a:latin typeface="Papyrus" panose="03070502060502030205" pitchFamily="66" charset="0"/>
                        </a:rPr>
                        <a:t>(</a:t>
                      </a:r>
                      <a:r>
                        <a:rPr lang="fr-FR" sz="1050" b="1" smtClean="0">
                          <a:solidFill>
                            <a:schemeClr val="tx2">
                              <a:lumMod val="75000"/>
                            </a:schemeClr>
                          </a:solidFill>
                          <a:latin typeface="Papyrus" panose="03070502060502030205" pitchFamily="66" charset="0"/>
                        </a:rPr>
                        <a:t>acte III, sc.22 &amp; 23</a:t>
                      </a:r>
                      <a:r>
                        <a:rPr lang="fr-FR" sz="1100" b="1" smtClean="0">
                          <a:solidFill>
                            <a:schemeClr val="tx2">
                              <a:lumMod val="75000"/>
                            </a:schemeClr>
                          </a:solidFill>
                          <a:latin typeface="Papyrus" panose="03070502060502030205" pitchFamily="66" charset="0"/>
                        </a:rPr>
                        <a:t>)</a:t>
                      </a:r>
                      <a:endParaRPr lang="fr-FR" sz="1100" b="1" dirty="0">
                        <a:solidFill>
                          <a:schemeClr val="tx2">
                            <a:lumMod val="75000"/>
                          </a:schemeClr>
                        </a:solidFill>
                        <a:latin typeface="Papyrus" panose="03070502060502030205" pitchFamily="66" charset="0"/>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912917052"/>
                  </a:ext>
                </a:extLst>
              </a:tr>
              <a:tr h="198440">
                <a:tc gridSpan="2">
                  <a:txBody>
                    <a:bodyPr/>
                    <a:lstStyle/>
                    <a:p>
                      <a:pPr algn="ctr"/>
                      <a:r>
                        <a:rPr lang="fr-FR" sz="1050" b="1" smtClean="0">
                          <a:ln>
                            <a:noFill/>
                          </a:ln>
                          <a:solidFill>
                            <a:schemeClr val="tx1"/>
                          </a:solidFill>
                        </a:rPr>
                        <a:t>Lecture(s) cursive(s)</a:t>
                      </a:r>
                      <a:endParaRPr lang="fr-FR" sz="105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lumMod val="85000"/>
                      </a:schemeClr>
                    </a:solidFill>
                  </a:tcPr>
                </a:tc>
                <a:tc hMerge="1">
                  <a:txBody>
                    <a:bodyPr/>
                    <a:lstStyle/>
                    <a:p>
                      <a:endParaRPr lang="fr-FR"/>
                    </a:p>
                  </a:txBody>
                  <a:tcPr/>
                </a:tc>
                <a:extLst>
                  <a:ext uri="{0D108BD9-81ED-4DB2-BD59-A6C34878D82A}">
                    <a16:rowId xmlns:a16="http://schemas.microsoft.com/office/drawing/2014/main" val="428754289"/>
                  </a:ext>
                </a:extLst>
              </a:tr>
              <a:tr h="198440">
                <a:tc>
                  <a:txBody>
                    <a:bodyPr/>
                    <a:lstStyle/>
                    <a:p>
                      <a:endParaRPr lang="fr-FR" sz="1100" b="1">
                        <a:ln>
                          <a:solidFill>
                            <a:schemeClr val="tx1">
                              <a:lumMod val="65000"/>
                              <a:lumOff val="35000"/>
                            </a:schemeClr>
                          </a:solidFill>
                        </a:ln>
                        <a:solidFill>
                          <a:schemeClr val="bg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a:txBody>
                    <a:bodyPr/>
                    <a:lstStyle/>
                    <a:p>
                      <a:endParaRPr lang="fr-FR" sz="110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172455282"/>
                  </a:ext>
                </a:extLst>
              </a:tr>
              <a:tr h="192427">
                <a:tc gridSpan="2">
                  <a:txBody>
                    <a:bodyPr/>
                    <a:lstStyle/>
                    <a:p>
                      <a:pPr algn="ctr"/>
                      <a:r>
                        <a:rPr lang="fr-FR" sz="1000" b="1" smtClean="0">
                          <a:ln>
                            <a:noFill/>
                          </a:ln>
                          <a:solidFill>
                            <a:schemeClr val="tx1"/>
                          </a:solidFill>
                        </a:rPr>
                        <a:t>Groupement de textes complémentaires et/ou prolongement artistique et culturel (Éventuellement)</a:t>
                      </a:r>
                      <a:endParaRPr lang="fr-FR" sz="1000" b="1">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fr-FR"/>
                    </a:p>
                  </a:txBody>
                  <a:tcPr/>
                </a:tc>
                <a:extLst>
                  <a:ext uri="{0D108BD9-81ED-4DB2-BD59-A6C34878D82A}">
                    <a16:rowId xmlns:a16="http://schemas.microsoft.com/office/drawing/2014/main" val="2947851432"/>
                  </a:ext>
                </a:extLst>
              </a:tr>
              <a:tr h="198440">
                <a:tc gridSpan="2">
                  <a:txBody>
                    <a:bodyPr/>
                    <a:lstStyle/>
                    <a:p>
                      <a:r>
                        <a:rPr lang="fr-FR" sz="1050" b="0" kern="1200" smtClean="0">
                          <a:ln>
                            <a:noFill/>
                          </a:ln>
                          <a:solidFill>
                            <a:schemeClr val="tx2">
                              <a:lumMod val="75000"/>
                            </a:schemeClr>
                          </a:solidFill>
                          <a:latin typeface="Papyrus" panose="03070502060502030205" pitchFamily="66" charset="0"/>
                          <a:ea typeface="+mn-ea"/>
                          <a:cs typeface="+mn-cs"/>
                        </a:rPr>
                        <a:t>Recherche documentaire et exposés sur le </a:t>
                      </a:r>
                      <a:r>
                        <a:rPr lang="fr-FR" sz="1050" b="1" kern="1200" smtClean="0">
                          <a:ln>
                            <a:noFill/>
                          </a:ln>
                          <a:solidFill>
                            <a:schemeClr val="tx2">
                              <a:lumMod val="75000"/>
                            </a:schemeClr>
                          </a:solidFill>
                          <a:latin typeface="Papyrus" panose="03070502060502030205" pitchFamily="66" charset="0"/>
                          <a:ea typeface="+mn-ea"/>
                          <a:cs typeface="+mn-cs"/>
                        </a:rPr>
                        <a:t>XVIIème siècle </a:t>
                      </a:r>
                      <a:r>
                        <a:rPr lang="fr-FR" sz="1050" b="0" kern="1200" smtClean="0">
                          <a:ln>
                            <a:noFill/>
                          </a:ln>
                          <a:solidFill>
                            <a:schemeClr val="tx2">
                              <a:lumMod val="75000"/>
                            </a:schemeClr>
                          </a:solidFill>
                          <a:latin typeface="Papyrus" panose="03070502060502030205" pitchFamily="66" charset="0"/>
                          <a:ea typeface="+mn-ea"/>
                          <a:cs typeface="+mn-cs"/>
                        </a:rPr>
                        <a:t>(culture, littérature, auteurs)</a:t>
                      </a:r>
                      <a:endParaRPr lang="fr-FR" sz="1050" b="0" kern="1200">
                        <a:ln>
                          <a:noFill/>
                        </a:ln>
                        <a:solidFill>
                          <a:schemeClr val="tx2">
                            <a:lumMod val="75000"/>
                          </a:schemeClr>
                        </a:solidFill>
                        <a:latin typeface="Papyrus" panose="03070502060502030205" pitchFamily="66" charset="0"/>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bg1"/>
                    </a:solidFill>
                  </a:tcPr>
                </a:tc>
                <a:tc hMerge="1">
                  <a:txBody>
                    <a:bodyPr/>
                    <a:lstStyle/>
                    <a:p>
                      <a:endParaRPr lang="fr-FR"/>
                    </a:p>
                  </a:txBody>
                  <a:tcPr/>
                </a:tc>
                <a:extLst>
                  <a:ext uri="{0D108BD9-81ED-4DB2-BD59-A6C34878D82A}">
                    <a16:rowId xmlns:a16="http://schemas.microsoft.com/office/drawing/2014/main" val="880462462"/>
                  </a:ext>
                </a:extLst>
              </a:tr>
            </a:tbl>
          </a:graphicData>
        </a:graphic>
      </p:graphicFrame>
      <p:sp>
        <p:nvSpPr>
          <p:cNvPr id="9" name="ZoneTexte 8"/>
          <p:cNvSpPr txBox="1"/>
          <p:nvPr/>
        </p:nvSpPr>
        <p:spPr>
          <a:xfrm>
            <a:off x="764704" y="5313040"/>
            <a:ext cx="5400600" cy="1877437"/>
          </a:xfrm>
          <a:prstGeom prst="rect">
            <a:avLst/>
          </a:prstGeom>
          <a:noFill/>
          <a:ln>
            <a:noFill/>
          </a:ln>
        </p:spPr>
        <p:txBody>
          <a:bodyPr wrap="square" rtlCol="0">
            <a:spAutoFit/>
          </a:bodyPr>
          <a:lstStyle/>
          <a:p>
            <a:pPr algn="ctr"/>
            <a:r>
              <a:rPr lang="fr-FR" sz="1050" b="1" smtClean="0"/>
              <a:t>DEUXIÈME PARTIE : ENTRETIEN</a:t>
            </a:r>
          </a:p>
          <a:p>
            <a:pPr algn="ctr"/>
            <a:endParaRPr lang="fr-FR" sz="1050" b="1" smtClean="0"/>
          </a:p>
          <a:p>
            <a:endParaRPr lang="fr-FR" sz="1050" b="1"/>
          </a:p>
          <a:p>
            <a:r>
              <a:rPr lang="fr-FR" sz="1100" b="1" i="1" smtClean="0"/>
              <a:t>Le candidat peut se munir du livre présenté. L’œuvre est choisie parmi celles proposées par l’enseignant au titre des lectures cursives obligatoires ou parmi celles qui ont été étudiées en classe. </a:t>
            </a:r>
          </a:p>
          <a:p>
            <a:endParaRPr lang="fr-FR" sz="1100" b="1" i="1" smtClean="0"/>
          </a:p>
          <a:p>
            <a:endParaRPr lang="fr-FR" sz="1050" b="1" smtClean="0"/>
          </a:p>
          <a:p>
            <a:endParaRPr lang="fr-FR"/>
          </a:p>
          <a:p>
            <a:r>
              <a:rPr lang="fr-FR" sz="1200" smtClean="0"/>
              <a:t>Signature de l’enseignant :		Cachet de l’établissement:</a:t>
            </a:r>
            <a:endParaRPr lang="fr-FR" sz="1200"/>
          </a:p>
        </p:txBody>
      </p:sp>
      <p:sp>
        <p:nvSpPr>
          <p:cNvPr id="2" name="Forme libre 1"/>
          <p:cNvSpPr/>
          <p:nvPr/>
        </p:nvSpPr>
        <p:spPr>
          <a:xfrm rot="1348883">
            <a:off x="1448537" y="7368792"/>
            <a:ext cx="1172508" cy="1069269"/>
          </a:xfrm>
          <a:custGeom>
            <a:avLst/>
            <a:gdLst>
              <a:gd name="connsiteX0" fmla="*/ 354616 w 1413395"/>
              <a:gd name="connsiteY0" fmla="*/ 0 h 1306725"/>
              <a:gd name="connsiteX1" fmla="*/ 366648 w 1413395"/>
              <a:gd name="connsiteY1" fmla="*/ 60158 h 1306725"/>
              <a:gd name="connsiteX2" fmla="*/ 342585 w 1413395"/>
              <a:gd name="connsiteY2" fmla="*/ 637674 h 1306725"/>
              <a:gd name="connsiteX3" fmla="*/ 330553 w 1413395"/>
              <a:gd name="connsiteY3" fmla="*/ 1299411 h 1306725"/>
              <a:gd name="connsiteX4" fmla="*/ 270395 w 1413395"/>
              <a:gd name="connsiteY4" fmla="*/ 1227221 h 1306725"/>
              <a:gd name="connsiteX5" fmla="*/ 258364 w 1413395"/>
              <a:gd name="connsiteY5" fmla="*/ 1179095 h 1306725"/>
              <a:gd name="connsiteX6" fmla="*/ 234301 w 1413395"/>
              <a:gd name="connsiteY6" fmla="*/ 1143000 h 1306725"/>
              <a:gd name="connsiteX7" fmla="*/ 198206 w 1413395"/>
              <a:gd name="connsiteY7" fmla="*/ 1070811 h 1306725"/>
              <a:gd name="connsiteX8" fmla="*/ 150080 w 1413395"/>
              <a:gd name="connsiteY8" fmla="*/ 962526 h 1306725"/>
              <a:gd name="connsiteX9" fmla="*/ 126016 w 1413395"/>
              <a:gd name="connsiteY9" fmla="*/ 866274 h 1306725"/>
              <a:gd name="connsiteX10" fmla="*/ 101953 w 1413395"/>
              <a:gd name="connsiteY10" fmla="*/ 794084 h 1306725"/>
              <a:gd name="connsiteX11" fmla="*/ 126016 w 1413395"/>
              <a:gd name="connsiteY11" fmla="*/ 661737 h 1306725"/>
              <a:gd name="connsiteX12" fmla="*/ 162111 w 1413395"/>
              <a:gd name="connsiteY12" fmla="*/ 637674 h 1306725"/>
              <a:gd name="connsiteX13" fmla="*/ 270395 w 1413395"/>
              <a:gd name="connsiteY13" fmla="*/ 613611 h 1306725"/>
              <a:gd name="connsiteX14" fmla="*/ 318522 w 1413395"/>
              <a:gd name="connsiteY14" fmla="*/ 601579 h 1306725"/>
              <a:gd name="connsiteX15" fmla="*/ 414774 w 1413395"/>
              <a:gd name="connsiteY15" fmla="*/ 565484 h 1306725"/>
              <a:gd name="connsiteX16" fmla="*/ 486964 w 1413395"/>
              <a:gd name="connsiteY16" fmla="*/ 517358 h 1306725"/>
              <a:gd name="connsiteX17" fmla="*/ 523059 w 1413395"/>
              <a:gd name="connsiteY17" fmla="*/ 493295 h 1306725"/>
              <a:gd name="connsiteX18" fmla="*/ 547122 w 1413395"/>
              <a:gd name="connsiteY18" fmla="*/ 457200 h 1306725"/>
              <a:gd name="connsiteX19" fmla="*/ 655406 w 1413395"/>
              <a:gd name="connsiteY19" fmla="*/ 372979 h 1306725"/>
              <a:gd name="connsiteX20" fmla="*/ 679469 w 1413395"/>
              <a:gd name="connsiteY20" fmla="*/ 300790 h 1306725"/>
              <a:gd name="connsiteX21" fmla="*/ 643374 w 1413395"/>
              <a:gd name="connsiteY21" fmla="*/ 108284 h 1306725"/>
              <a:gd name="connsiteX22" fmla="*/ 619311 w 1413395"/>
              <a:gd name="connsiteY22" fmla="*/ 60158 h 1306725"/>
              <a:gd name="connsiteX23" fmla="*/ 583216 w 1413395"/>
              <a:gd name="connsiteY23" fmla="*/ 36095 h 1306725"/>
              <a:gd name="connsiteX24" fmla="*/ 571185 w 1413395"/>
              <a:gd name="connsiteY24" fmla="*/ 84221 h 1306725"/>
              <a:gd name="connsiteX25" fmla="*/ 559153 w 1413395"/>
              <a:gd name="connsiteY25" fmla="*/ 120316 h 1306725"/>
              <a:gd name="connsiteX26" fmla="*/ 571185 w 1413395"/>
              <a:gd name="connsiteY26" fmla="*/ 180474 h 1306725"/>
              <a:gd name="connsiteX27" fmla="*/ 595248 w 1413395"/>
              <a:gd name="connsiteY27" fmla="*/ 324853 h 1306725"/>
              <a:gd name="connsiteX28" fmla="*/ 607280 w 1413395"/>
              <a:gd name="connsiteY28" fmla="*/ 421105 h 1306725"/>
              <a:gd name="connsiteX29" fmla="*/ 631343 w 1413395"/>
              <a:gd name="connsiteY29" fmla="*/ 493295 h 1306725"/>
              <a:gd name="connsiteX30" fmla="*/ 643374 w 1413395"/>
              <a:gd name="connsiteY30" fmla="*/ 649705 h 1306725"/>
              <a:gd name="connsiteX31" fmla="*/ 667438 w 1413395"/>
              <a:gd name="connsiteY31" fmla="*/ 697832 h 1306725"/>
              <a:gd name="connsiteX32" fmla="*/ 679469 w 1413395"/>
              <a:gd name="connsiteY32" fmla="*/ 842211 h 1306725"/>
              <a:gd name="connsiteX33" fmla="*/ 667438 w 1413395"/>
              <a:gd name="connsiteY33" fmla="*/ 770021 h 1306725"/>
              <a:gd name="connsiteX34" fmla="*/ 595248 w 1413395"/>
              <a:gd name="connsiteY34" fmla="*/ 745958 h 1306725"/>
              <a:gd name="connsiteX35" fmla="*/ 498995 w 1413395"/>
              <a:gd name="connsiteY35" fmla="*/ 757990 h 1306725"/>
              <a:gd name="connsiteX36" fmla="*/ 426806 w 1413395"/>
              <a:gd name="connsiteY36" fmla="*/ 782053 h 1306725"/>
              <a:gd name="connsiteX37" fmla="*/ 342585 w 1413395"/>
              <a:gd name="connsiteY37" fmla="*/ 806116 h 1306725"/>
              <a:gd name="connsiteX38" fmla="*/ 282427 w 1413395"/>
              <a:gd name="connsiteY38" fmla="*/ 830179 h 1306725"/>
              <a:gd name="connsiteX39" fmla="*/ 234301 w 1413395"/>
              <a:gd name="connsiteY39" fmla="*/ 842211 h 1306725"/>
              <a:gd name="connsiteX40" fmla="*/ 186174 w 1413395"/>
              <a:gd name="connsiteY40" fmla="*/ 866274 h 1306725"/>
              <a:gd name="connsiteX41" fmla="*/ 150080 w 1413395"/>
              <a:gd name="connsiteY41" fmla="*/ 878305 h 1306725"/>
              <a:gd name="connsiteX42" fmla="*/ 113985 w 1413395"/>
              <a:gd name="connsiteY42" fmla="*/ 914400 h 1306725"/>
              <a:gd name="connsiteX43" fmla="*/ 65859 w 1413395"/>
              <a:gd name="connsiteY43" fmla="*/ 950495 h 1306725"/>
              <a:gd name="connsiteX44" fmla="*/ 41795 w 1413395"/>
              <a:gd name="connsiteY44" fmla="*/ 986590 h 1306725"/>
              <a:gd name="connsiteX45" fmla="*/ 5701 w 1413395"/>
              <a:gd name="connsiteY45" fmla="*/ 1034716 h 1306725"/>
              <a:gd name="connsiteX46" fmla="*/ 17732 w 1413395"/>
              <a:gd name="connsiteY46" fmla="*/ 1155032 h 1306725"/>
              <a:gd name="connsiteX47" fmla="*/ 174143 w 1413395"/>
              <a:gd name="connsiteY47" fmla="*/ 1143000 h 1306725"/>
              <a:gd name="connsiteX48" fmla="*/ 210238 w 1413395"/>
              <a:gd name="connsiteY48" fmla="*/ 1118937 h 1306725"/>
              <a:gd name="connsiteX49" fmla="*/ 258364 w 1413395"/>
              <a:gd name="connsiteY49" fmla="*/ 1082842 h 1306725"/>
              <a:gd name="connsiteX50" fmla="*/ 402743 w 1413395"/>
              <a:gd name="connsiteY50" fmla="*/ 1022684 h 1306725"/>
              <a:gd name="connsiteX51" fmla="*/ 438838 w 1413395"/>
              <a:gd name="connsiteY51" fmla="*/ 998621 h 1306725"/>
              <a:gd name="connsiteX52" fmla="*/ 511027 w 1413395"/>
              <a:gd name="connsiteY52" fmla="*/ 986590 h 1306725"/>
              <a:gd name="connsiteX53" fmla="*/ 607280 w 1413395"/>
              <a:gd name="connsiteY53" fmla="*/ 938463 h 1306725"/>
              <a:gd name="connsiteX54" fmla="*/ 703532 w 1413395"/>
              <a:gd name="connsiteY54" fmla="*/ 914400 h 1306725"/>
              <a:gd name="connsiteX55" fmla="*/ 835880 w 1413395"/>
              <a:gd name="connsiteY55" fmla="*/ 866274 h 1306725"/>
              <a:gd name="connsiteX56" fmla="*/ 871974 w 1413395"/>
              <a:gd name="connsiteY56" fmla="*/ 818148 h 1306725"/>
              <a:gd name="connsiteX57" fmla="*/ 944164 w 1413395"/>
              <a:gd name="connsiteY57" fmla="*/ 770021 h 1306725"/>
              <a:gd name="connsiteX58" fmla="*/ 1004322 w 1413395"/>
              <a:gd name="connsiteY58" fmla="*/ 721895 h 1306725"/>
              <a:gd name="connsiteX59" fmla="*/ 1076511 w 1413395"/>
              <a:gd name="connsiteY59" fmla="*/ 673769 h 1306725"/>
              <a:gd name="connsiteX60" fmla="*/ 1136669 w 1413395"/>
              <a:gd name="connsiteY60" fmla="*/ 625642 h 1306725"/>
              <a:gd name="connsiteX61" fmla="*/ 1208859 w 1413395"/>
              <a:gd name="connsiteY61" fmla="*/ 589548 h 1306725"/>
              <a:gd name="connsiteX62" fmla="*/ 1269016 w 1413395"/>
              <a:gd name="connsiteY62" fmla="*/ 541421 h 1306725"/>
              <a:gd name="connsiteX63" fmla="*/ 1341206 w 1413395"/>
              <a:gd name="connsiteY63" fmla="*/ 529390 h 1306725"/>
              <a:gd name="connsiteX64" fmla="*/ 1413395 w 1413395"/>
              <a:gd name="connsiteY64" fmla="*/ 481263 h 130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1413395" h="1306725">
                <a:moveTo>
                  <a:pt x="354616" y="0"/>
                </a:moveTo>
                <a:cubicBezTo>
                  <a:pt x="358627" y="20053"/>
                  <a:pt x="366648" y="39708"/>
                  <a:pt x="366648" y="60158"/>
                </a:cubicBezTo>
                <a:cubicBezTo>
                  <a:pt x="366648" y="492735"/>
                  <a:pt x="375682" y="405982"/>
                  <a:pt x="342585" y="637674"/>
                </a:cubicBezTo>
                <a:cubicBezTo>
                  <a:pt x="338574" y="858253"/>
                  <a:pt x="357367" y="1080431"/>
                  <a:pt x="330553" y="1299411"/>
                </a:cubicBezTo>
                <a:cubicBezTo>
                  <a:pt x="326746" y="1330502"/>
                  <a:pt x="286511" y="1254081"/>
                  <a:pt x="270395" y="1227221"/>
                </a:cubicBezTo>
                <a:cubicBezTo>
                  <a:pt x="261888" y="1213042"/>
                  <a:pt x="264878" y="1194294"/>
                  <a:pt x="258364" y="1179095"/>
                </a:cubicBezTo>
                <a:cubicBezTo>
                  <a:pt x="252668" y="1165804"/>
                  <a:pt x="241324" y="1155640"/>
                  <a:pt x="234301" y="1143000"/>
                </a:cubicBezTo>
                <a:cubicBezTo>
                  <a:pt x="221236" y="1119482"/>
                  <a:pt x="211271" y="1094329"/>
                  <a:pt x="198206" y="1070811"/>
                </a:cubicBezTo>
                <a:cubicBezTo>
                  <a:pt x="158145" y="998701"/>
                  <a:pt x="182098" y="1074587"/>
                  <a:pt x="150080" y="962526"/>
                </a:cubicBezTo>
                <a:cubicBezTo>
                  <a:pt x="140994" y="930727"/>
                  <a:pt x="136474" y="897648"/>
                  <a:pt x="126016" y="866274"/>
                </a:cubicBezTo>
                <a:lnTo>
                  <a:pt x="101953" y="794084"/>
                </a:lnTo>
                <a:cubicBezTo>
                  <a:pt x="109974" y="749968"/>
                  <a:pt x="109920" y="703587"/>
                  <a:pt x="126016" y="661737"/>
                </a:cubicBezTo>
                <a:cubicBezTo>
                  <a:pt x="131207" y="648241"/>
                  <a:pt x="149177" y="644141"/>
                  <a:pt x="162111" y="637674"/>
                </a:cubicBezTo>
                <a:cubicBezTo>
                  <a:pt x="193334" y="622062"/>
                  <a:pt x="239582" y="619774"/>
                  <a:pt x="270395" y="613611"/>
                </a:cubicBezTo>
                <a:cubicBezTo>
                  <a:pt x="286610" y="610368"/>
                  <a:pt x="302480" y="605590"/>
                  <a:pt x="318522" y="601579"/>
                </a:cubicBezTo>
                <a:cubicBezTo>
                  <a:pt x="434702" y="524125"/>
                  <a:pt x="251240" y="639818"/>
                  <a:pt x="414774" y="565484"/>
                </a:cubicBezTo>
                <a:cubicBezTo>
                  <a:pt x="441102" y="553517"/>
                  <a:pt x="462901" y="533400"/>
                  <a:pt x="486964" y="517358"/>
                </a:cubicBezTo>
                <a:lnTo>
                  <a:pt x="523059" y="493295"/>
                </a:lnTo>
                <a:cubicBezTo>
                  <a:pt x="531080" y="481263"/>
                  <a:pt x="536422" y="466927"/>
                  <a:pt x="547122" y="457200"/>
                </a:cubicBezTo>
                <a:cubicBezTo>
                  <a:pt x="580957" y="426441"/>
                  <a:pt x="655406" y="372979"/>
                  <a:pt x="655406" y="372979"/>
                </a:cubicBezTo>
                <a:cubicBezTo>
                  <a:pt x="663427" y="348916"/>
                  <a:pt x="682615" y="325959"/>
                  <a:pt x="679469" y="300790"/>
                </a:cubicBezTo>
                <a:cubicBezTo>
                  <a:pt x="673733" y="254899"/>
                  <a:pt x="664646" y="150829"/>
                  <a:pt x="643374" y="108284"/>
                </a:cubicBezTo>
                <a:cubicBezTo>
                  <a:pt x="635353" y="92242"/>
                  <a:pt x="630793" y="73936"/>
                  <a:pt x="619311" y="60158"/>
                </a:cubicBezTo>
                <a:cubicBezTo>
                  <a:pt x="610054" y="49049"/>
                  <a:pt x="595248" y="44116"/>
                  <a:pt x="583216" y="36095"/>
                </a:cubicBezTo>
                <a:cubicBezTo>
                  <a:pt x="579206" y="52137"/>
                  <a:pt x="575728" y="68322"/>
                  <a:pt x="571185" y="84221"/>
                </a:cubicBezTo>
                <a:cubicBezTo>
                  <a:pt x="567701" y="96416"/>
                  <a:pt x="559153" y="107633"/>
                  <a:pt x="559153" y="120316"/>
                </a:cubicBezTo>
                <a:cubicBezTo>
                  <a:pt x="559153" y="140766"/>
                  <a:pt x="568293" y="160230"/>
                  <a:pt x="571185" y="180474"/>
                </a:cubicBezTo>
                <a:cubicBezTo>
                  <a:pt x="591333" y="321513"/>
                  <a:pt x="569386" y="247268"/>
                  <a:pt x="595248" y="324853"/>
                </a:cubicBezTo>
                <a:cubicBezTo>
                  <a:pt x="599259" y="356937"/>
                  <a:pt x="600505" y="389489"/>
                  <a:pt x="607280" y="421105"/>
                </a:cubicBezTo>
                <a:cubicBezTo>
                  <a:pt x="612595" y="445907"/>
                  <a:pt x="631343" y="493295"/>
                  <a:pt x="631343" y="493295"/>
                </a:cubicBezTo>
                <a:cubicBezTo>
                  <a:pt x="635353" y="545432"/>
                  <a:pt x="634287" y="598210"/>
                  <a:pt x="643374" y="649705"/>
                </a:cubicBezTo>
                <a:cubicBezTo>
                  <a:pt x="646491" y="667368"/>
                  <a:pt x="664133" y="680203"/>
                  <a:pt x="667438" y="697832"/>
                </a:cubicBezTo>
                <a:cubicBezTo>
                  <a:pt x="676338" y="745298"/>
                  <a:pt x="679469" y="793918"/>
                  <a:pt x="679469" y="842211"/>
                </a:cubicBezTo>
                <a:cubicBezTo>
                  <a:pt x="679469" y="866606"/>
                  <a:pt x="683502" y="788380"/>
                  <a:pt x="667438" y="770021"/>
                </a:cubicBezTo>
                <a:cubicBezTo>
                  <a:pt x="650735" y="750932"/>
                  <a:pt x="595248" y="745958"/>
                  <a:pt x="595248" y="745958"/>
                </a:cubicBezTo>
                <a:cubicBezTo>
                  <a:pt x="563164" y="749969"/>
                  <a:pt x="530611" y="751215"/>
                  <a:pt x="498995" y="757990"/>
                </a:cubicBezTo>
                <a:cubicBezTo>
                  <a:pt x="474193" y="763305"/>
                  <a:pt x="451049" y="774594"/>
                  <a:pt x="426806" y="782053"/>
                </a:cubicBezTo>
                <a:cubicBezTo>
                  <a:pt x="398900" y="790639"/>
                  <a:pt x="370284" y="796883"/>
                  <a:pt x="342585" y="806116"/>
                </a:cubicBezTo>
                <a:cubicBezTo>
                  <a:pt x="322096" y="812946"/>
                  <a:pt x="302916" y="823349"/>
                  <a:pt x="282427" y="830179"/>
                </a:cubicBezTo>
                <a:cubicBezTo>
                  <a:pt x="266740" y="835408"/>
                  <a:pt x="249784" y="836405"/>
                  <a:pt x="234301" y="842211"/>
                </a:cubicBezTo>
                <a:cubicBezTo>
                  <a:pt x="217507" y="848509"/>
                  <a:pt x="202660" y="859209"/>
                  <a:pt x="186174" y="866274"/>
                </a:cubicBezTo>
                <a:cubicBezTo>
                  <a:pt x="174517" y="871270"/>
                  <a:pt x="162111" y="874295"/>
                  <a:pt x="150080" y="878305"/>
                </a:cubicBezTo>
                <a:cubicBezTo>
                  <a:pt x="138048" y="890337"/>
                  <a:pt x="126904" y="903327"/>
                  <a:pt x="113985" y="914400"/>
                </a:cubicBezTo>
                <a:cubicBezTo>
                  <a:pt x="98760" y="927450"/>
                  <a:pt x="80038" y="936316"/>
                  <a:pt x="65859" y="950495"/>
                </a:cubicBezTo>
                <a:cubicBezTo>
                  <a:pt x="55634" y="960720"/>
                  <a:pt x="50200" y="974823"/>
                  <a:pt x="41795" y="986590"/>
                </a:cubicBezTo>
                <a:cubicBezTo>
                  <a:pt x="30140" y="1002907"/>
                  <a:pt x="17732" y="1018674"/>
                  <a:pt x="5701" y="1034716"/>
                </a:cubicBezTo>
                <a:cubicBezTo>
                  <a:pt x="9711" y="1074821"/>
                  <a:pt x="-16172" y="1133237"/>
                  <a:pt x="17732" y="1155032"/>
                </a:cubicBezTo>
                <a:cubicBezTo>
                  <a:pt x="61718" y="1183309"/>
                  <a:pt x="122748" y="1152637"/>
                  <a:pt x="174143" y="1143000"/>
                </a:cubicBezTo>
                <a:cubicBezTo>
                  <a:pt x="188356" y="1140335"/>
                  <a:pt x="198471" y="1127342"/>
                  <a:pt x="210238" y="1118937"/>
                </a:cubicBezTo>
                <a:cubicBezTo>
                  <a:pt x="226555" y="1107282"/>
                  <a:pt x="240428" y="1091810"/>
                  <a:pt x="258364" y="1082842"/>
                </a:cubicBezTo>
                <a:cubicBezTo>
                  <a:pt x="304997" y="1059526"/>
                  <a:pt x="359362" y="1051604"/>
                  <a:pt x="402743" y="1022684"/>
                </a:cubicBezTo>
                <a:cubicBezTo>
                  <a:pt x="414775" y="1014663"/>
                  <a:pt x="425120" y="1003194"/>
                  <a:pt x="438838" y="998621"/>
                </a:cubicBezTo>
                <a:cubicBezTo>
                  <a:pt x="461981" y="990907"/>
                  <a:pt x="486964" y="990600"/>
                  <a:pt x="511027" y="986590"/>
                </a:cubicBezTo>
                <a:cubicBezTo>
                  <a:pt x="552424" y="958991"/>
                  <a:pt x="552616" y="955283"/>
                  <a:pt x="607280" y="938463"/>
                </a:cubicBezTo>
                <a:cubicBezTo>
                  <a:pt x="638889" y="928737"/>
                  <a:pt x="672158" y="924858"/>
                  <a:pt x="703532" y="914400"/>
                </a:cubicBezTo>
                <a:cubicBezTo>
                  <a:pt x="796211" y="883507"/>
                  <a:pt x="752171" y="899757"/>
                  <a:pt x="835880" y="866274"/>
                </a:cubicBezTo>
                <a:cubicBezTo>
                  <a:pt x="847911" y="850232"/>
                  <a:pt x="856987" y="831470"/>
                  <a:pt x="871974" y="818148"/>
                </a:cubicBezTo>
                <a:cubicBezTo>
                  <a:pt x="893589" y="798934"/>
                  <a:pt x="920775" y="787031"/>
                  <a:pt x="944164" y="770021"/>
                </a:cubicBezTo>
                <a:cubicBezTo>
                  <a:pt x="964932" y="754917"/>
                  <a:pt x="983554" y="736999"/>
                  <a:pt x="1004322" y="721895"/>
                </a:cubicBezTo>
                <a:cubicBezTo>
                  <a:pt x="1027711" y="704885"/>
                  <a:pt x="1053122" y="690779"/>
                  <a:pt x="1076511" y="673769"/>
                </a:cubicBezTo>
                <a:cubicBezTo>
                  <a:pt x="1097279" y="658665"/>
                  <a:pt x="1115004" y="639429"/>
                  <a:pt x="1136669" y="625642"/>
                </a:cubicBezTo>
                <a:cubicBezTo>
                  <a:pt x="1159366" y="611198"/>
                  <a:pt x="1186162" y="603992"/>
                  <a:pt x="1208859" y="589548"/>
                </a:cubicBezTo>
                <a:cubicBezTo>
                  <a:pt x="1230524" y="575761"/>
                  <a:pt x="1245638" y="552047"/>
                  <a:pt x="1269016" y="541421"/>
                </a:cubicBezTo>
                <a:cubicBezTo>
                  <a:pt x="1291225" y="531326"/>
                  <a:pt x="1317143" y="533400"/>
                  <a:pt x="1341206" y="529390"/>
                </a:cubicBezTo>
                <a:cubicBezTo>
                  <a:pt x="1399478" y="500253"/>
                  <a:pt x="1376650" y="518008"/>
                  <a:pt x="1413395" y="48126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4556073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0648" y="1064568"/>
            <a:ext cx="6408712" cy="8556188"/>
          </a:xfrm>
          <a:prstGeom prst="rect">
            <a:avLst/>
          </a:prstGeom>
        </p:spPr>
        <p:txBody>
          <a:bodyPr wrap="square">
            <a:spAutoFit/>
          </a:bodyPr>
          <a:lstStyle/>
          <a:p>
            <a:pPr>
              <a:lnSpc>
                <a:spcPts val="2000"/>
              </a:lnSpc>
            </a:pPr>
            <a:r>
              <a:rPr lang="fr-FR" sz="1300" dirty="0" smtClean="0"/>
              <a:t>        Soudain, je m’arrêtai. De la main, je retins mon oncle.</a:t>
            </a:r>
          </a:p>
          <a:p>
            <a:pPr>
              <a:lnSpc>
                <a:spcPts val="2000"/>
              </a:lnSpc>
            </a:pPr>
            <a:r>
              <a:rPr lang="fr-FR" sz="1300" dirty="0" smtClean="0"/>
              <a:t>        La lumière diffuse permettait d’apercevoir les moindres objets dans la profondeur des </a:t>
            </a:r>
          </a:p>
          <a:p>
            <a:pPr>
              <a:lnSpc>
                <a:spcPts val="2000"/>
              </a:lnSpc>
            </a:pPr>
            <a:r>
              <a:rPr lang="fr-FR" sz="1300" dirty="0" smtClean="0"/>
              <a:t>    taillis. J’avais cru voir… Non ! réellement, de mes yeux, je voyais des formes immenses </a:t>
            </a:r>
          </a:p>
          <a:p>
            <a:pPr>
              <a:lnSpc>
                <a:spcPts val="2000"/>
              </a:lnSpc>
            </a:pPr>
            <a:r>
              <a:rPr lang="fr-FR" sz="1300" dirty="0" smtClean="0"/>
              <a:t>    s’agiter sous les arbres ! En effet, c’étaient des animaux gigantesques, tout un trou-</a:t>
            </a:r>
          </a:p>
          <a:p>
            <a:pPr>
              <a:lnSpc>
                <a:spcPts val="2000"/>
              </a:lnSpc>
            </a:pPr>
            <a:r>
              <a:rPr lang="fr-FR" sz="1300" smtClean="0"/>
              <a:t>    peau </a:t>
            </a:r>
            <a:r>
              <a:rPr lang="fr-FR" sz="1300" dirty="0" smtClean="0"/>
              <a:t>de mastodontes, non plus fossiles, mais vivants, et semblables à ceux dont les </a:t>
            </a:r>
          </a:p>
          <a:p>
            <a:pPr>
              <a:lnSpc>
                <a:spcPts val="2000"/>
              </a:lnSpc>
            </a:pPr>
            <a:r>
              <a:rPr lang="fr-FR" sz="1300" dirty="0" smtClean="0"/>
              <a:t>    restes furent découverts en 1801 dans les marais de l’Ohio ! J’apercevais ces grands </a:t>
            </a:r>
          </a:p>
          <a:p>
            <a:pPr>
              <a:lnSpc>
                <a:spcPts val="2000"/>
              </a:lnSpc>
            </a:pPr>
            <a:r>
              <a:rPr lang="fr-FR" sz="1300" dirty="0" smtClean="0"/>
              <a:t>    éléphants dont les trompes grouillaient sous les arbres comme une légion de serpents. </a:t>
            </a:r>
          </a:p>
          <a:p>
            <a:pPr>
              <a:lnSpc>
                <a:spcPts val="2000"/>
              </a:lnSpc>
            </a:pPr>
            <a:r>
              <a:rPr lang="fr-FR" sz="1300" dirty="0" smtClean="0"/>
              <a:t>    J’entendais le bruit de leurs longues défenses dont l’ivoire taraudait les vieux troncs. </a:t>
            </a:r>
          </a:p>
          <a:p>
            <a:pPr>
              <a:lnSpc>
                <a:spcPts val="2000"/>
              </a:lnSpc>
            </a:pPr>
            <a:r>
              <a:rPr lang="fr-FR" sz="1300" dirty="0" smtClean="0"/>
              <a:t>    Les branches craquaient, et les feuilles arrachées par masses considérables s’</a:t>
            </a:r>
            <a:r>
              <a:rPr lang="fr-FR" sz="1300" dirty="0" err="1" smtClean="0"/>
              <a:t>engouf</a:t>
            </a:r>
            <a:r>
              <a:rPr lang="fr-FR" sz="1300" dirty="0" smtClean="0"/>
              <a:t>-</a:t>
            </a:r>
          </a:p>
          <a:p>
            <a:pPr>
              <a:lnSpc>
                <a:spcPts val="2000"/>
              </a:lnSpc>
            </a:pPr>
            <a:r>
              <a:rPr lang="fr-FR" sz="1300" dirty="0" smtClean="0"/>
              <a:t>    fraient dans la vaste gueule de ces monstres.</a:t>
            </a:r>
          </a:p>
          <a:p>
            <a:pPr>
              <a:lnSpc>
                <a:spcPts val="2000"/>
              </a:lnSpc>
            </a:pPr>
            <a:r>
              <a:rPr lang="fr-FR" sz="1300" smtClean="0"/>
              <a:t>         Ce </a:t>
            </a:r>
            <a:r>
              <a:rPr lang="fr-FR" sz="1300" dirty="0" smtClean="0"/>
              <a:t>rêve où j’avais vu renaître tout ce monde des temps </a:t>
            </a:r>
            <a:r>
              <a:rPr lang="fr-FR" sz="1300" dirty="0" err="1" smtClean="0"/>
              <a:t>anté-historiques</a:t>
            </a:r>
            <a:r>
              <a:rPr lang="fr-FR" sz="1300" dirty="0" smtClean="0"/>
              <a:t>, des époques </a:t>
            </a:r>
          </a:p>
          <a:p>
            <a:pPr>
              <a:lnSpc>
                <a:spcPts val="2000"/>
              </a:lnSpc>
            </a:pPr>
            <a:r>
              <a:rPr lang="fr-FR" sz="1300" dirty="0" smtClean="0"/>
              <a:t>    ternaire et quaternaire, se réalisait donc enfin ! Et nous étions là, seuls, dans les </a:t>
            </a:r>
          </a:p>
          <a:p>
            <a:pPr>
              <a:lnSpc>
                <a:spcPts val="2000"/>
              </a:lnSpc>
            </a:pPr>
            <a:r>
              <a:rPr lang="fr-FR" sz="1300" dirty="0" smtClean="0"/>
              <a:t>    entrailles du globe, à la merci de ses farouches habitants !</a:t>
            </a:r>
          </a:p>
          <a:p>
            <a:pPr>
              <a:lnSpc>
                <a:spcPts val="2000"/>
              </a:lnSpc>
            </a:pPr>
            <a:r>
              <a:rPr lang="fr-FR" sz="1300" dirty="0" smtClean="0"/>
              <a:t>        Mon oncle regardait.    </a:t>
            </a:r>
          </a:p>
          <a:p>
            <a:pPr>
              <a:lnSpc>
                <a:spcPts val="2000"/>
              </a:lnSpc>
            </a:pPr>
            <a:r>
              <a:rPr lang="fr-FR" sz="1300" dirty="0" smtClean="0"/>
              <a:t>    « Allons, dit-il tout d’un coup en me saisissant le bras, en avant, en avant !    </a:t>
            </a:r>
          </a:p>
          <a:p>
            <a:pPr>
              <a:lnSpc>
                <a:spcPts val="2000"/>
              </a:lnSpc>
            </a:pPr>
            <a:r>
              <a:rPr lang="fr-FR" sz="1300" smtClean="0"/>
              <a:t>    — </a:t>
            </a:r>
            <a:r>
              <a:rPr lang="fr-FR" sz="1300" dirty="0" smtClean="0"/>
              <a:t>Non ! m’écriai-je, non ! Nous sommes sans armes ! Que ferions-nous au milieu de ce </a:t>
            </a:r>
          </a:p>
          <a:p>
            <a:pPr>
              <a:lnSpc>
                <a:spcPts val="2000"/>
              </a:lnSpc>
            </a:pPr>
            <a:r>
              <a:rPr lang="fr-FR" sz="1300" dirty="0" smtClean="0"/>
              <a:t>    troupeau de quadrupèdes géants ? Venez, mon oncle, venez ! Nulle créature humaine ne </a:t>
            </a:r>
          </a:p>
          <a:p>
            <a:pPr>
              <a:lnSpc>
                <a:spcPts val="2000"/>
              </a:lnSpc>
            </a:pPr>
            <a:r>
              <a:rPr lang="fr-FR" sz="1300" dirty="0" smtClean="0"/>
              <a:t>    peut braver impunément la colère de ces monstres.   </a:t>
            </a:r>
          </a:p>
          <a:p>
            <a:pPr>
              <a:lnSpc>
                <a:spcPts val="2000"/>
              </a:lnSpc>
            </a:pPr>
            <a:r>
              <a:rPr lang="fr-FR" sz="1300" dirty="0" smtClean="0"/>
              <a:t>    — Nulle créature humaine ! répondit mon oncle, en baissant la voix ! Tu te trompes, </a:t>
            </a:r>
          </a:p>
          <a:p>
            <a:pPr>
              <a:lnSpc>
                <a:spcPts val="2000"/>
              </a:lnSpc>
            </a:pPr>
            <a:r>
              <a:rPr lang="fr-FR" sz="1300" dirty="0" smtClean="0"/>
              <a:t>    Axel ! Regarde, regarde, là-bas ! Il me semble que j’aperçois un être vivant ! un </a:t>
            </a:r>
          </a:p>
          <a:p>
            <a:pPr>
              <a:lnSpc>
                <a:spcPts val="2000"/>
              </a:lnSpc>
            </a:pPr>
            <a:r>
              <a:rPr lang="fr-FR" sz="1300" smtClean="0"/>
              <a:t>   être </a:t>
            </a:r>
            <a:r>
              <a:rPr lang="fr-FR" sz="1300" dirty="0" smtClean="0"/>
              <a:t>semblable à nous ! un homme ! »</a:t>
            </a:r>
          </a:p>
          <a:p>
            <a:pPr>
              <a:lnSpc>
                <a:spcPts val="2000"/>
              </a:lnSpc>
            </a:pPr>
            <a:r>
              <a:rPr lang="fr-FR" sz="1300" dirty="0" smtClean="0"/>
              <a:t>        Je regardai, haussant les épaules, et décidé à pousser l’incrédulité jusqu’à ses </a:t>
            </a:r>
          </a:p>
          <a:p>
            <a:pPr>
              <a:lnSpc>
                <a:spcPts val="2000"/>
              </a:lnSpc>
            </a:pPr>
            <a:r>
              <a:rPr lang="fr-FR" sz="1300" dirty="0" smtClean="0"/>
              <a:t>    dernières limites. Mais, quoique j’en eus, il fallut bien me rendre à l’évidence.    </a:t>
            </a:r>
          </a:p>
          <a:p>
            <a:pPr>
              <a:lnSpc>
                <a:spcPts val="2000"/>
              </a:lnSpc>
            </a:pPr>
            <a:r>
              <a:rPr lang="fr-FR" sz="1300" dirty="0" smtClean="0"/>
              <a:t>    En effet, à moins d’un quart de mille, appuyé au tronc d’un </a:t>
            </a:r>
            <a:r>
              <a:rPr lang="fr-FR" sz="1300" dirty="0" err="1" smtClean="0"/>
              <a:t>kauris</a:t>
            </a:r>
            <a:r>
              <a:rPr lang="fr-FR" sz="1300" dirty="0" smtClean="0"/>
              <a:t> énorme, un être </a:t>
            </a:r>
          </a:p>
          <a:p>
            <a:pPr>
              <a:lnSpc>
                <a:spcPts val="2000"/>
              </a:lnSpc>
            </a:pPr>
            <a:r>
              <a:rPr lang="fr-FR" sz="1300" dirty="0" smtClean="0"/>
              <a:t>    humain, un Protée de ces contrées souterraines, un nouveau fils de Neptune, gardait </a:t>
            </a:r>
          </a:p>
          <a:p>
            <a:pPr>
              <a:lnSpc>
                <a:spcPts val="2000"/>
              </a:lnSpc>
            </a:pPr>
            <a:r>
              <a:rPr lang="fr-FR" sz="1300" smtClean="0"/>
              <a:t>    cet </a:t>
            </a:r>
            <a:r>
              <a:rPr lang="fr-FR" sz="1300" dirty="0" smtClean="0"/>
              <a:t>innombrable troupeau de mastodonte </a:t>
            </a:r>
            <a:r>
              <a:rPr lang="fr-FR" sz="1300" smtClean="0"/>
              <a:t>!  </a:t>
            </a:r>
          </a:p>
          <a:p>
            <a:pPr algn="ctr">
              <a:lnSpc>
                <a:spcPts val="2000"/>
              </a:lnSpc>
            </a:pPr>
            <a:r>
              <a:rPr lang="fr-FR" sz="1300" i="1" smtClean="0"/>
              <a:t>Immanis </a:t>
            </a:r>
            <a:r>
              <a:rPr lang="fr-FR" sz="1300" i="1" dirty="0" err="1" smtClean="0"/>
              <a:t>pecoris</a:t>
            </a:r>
            <a:r>
              <a:rPr lang="fr-FR" sz="1300" i="1" dirty="0" smtClean="0"/>
              <a:t> </a:t>
            </a:r>
            <a:r>
              <a:rPr lang="fr-FR" sz="1300" i="1" dirty="0" err="1" smtClean="0"/>
              <a:t>custos</a:t>
            </a:r>
            <a:r>
              <a:rPr lang="fr-FR" sz="1300" i="1" dirty="0" smtClean="0"/>
              <a:t>, </a:t>
            </a:r>
            <a:r>
              <a:rPr lang="fr-FR" sz="1300" i="1" dirty="0" err="1" smtClean="0"/>
              <a:t>immanior</a:t>
            </a:r>
            <a:r>
              <a:rPr lang="fr-FR" sz="1300" i="1" dirty="0" smtClean="0"/>
              <a:t> </a:t>
            </a:r>
            <a:r>
              <a:rPr lang="fr-FR" sz="1300" i="1" dirty="0" err="1" smtClean="0"/>
              <a:t>ipse</a:t>
            </a:r>
            <a:r>
              <a:rPr lang="fr-FR" sz="1300" i="1" dirty="0" smtClean="0"/>
              <a:t> !    </a:t>
            </a:r>
          </a:p>
          <a:p>
            <a:pPr>
              <a:lnSpc>
                <a:spcPts val="2000"/>
              </a:lnSpc>
            </a:pPr>
            <a:r>
              <a:rPr lang="fr-FR" sz="1300" dirty="0" smtClean="0"/>
              <a:t>    Oui ! </a:t>
            </a:r>
            <a:r>
              <a:rPr lang="fr-FR" sz="1300" i="1" dirty="0" err="1" smtClean="0"/>
              <a:t>immanior</a:t>
            </a:r>
            <a:r>
              <a:rPr lang="fr-FR" sz="1300" i="1" dirty="0" smtClean="0"/>
              <a:t> </a:t>
            </a:r>
            <a:r>
              <a:rPr lang="fr-FR" sz="1300" i="1" dirty="0" err="1" smtClean="0"/>
              <a:t>ipse</a:t>
            </a:r>
            <a:r>
              <a:rPr lang="fr-FR" sz="1300" i="1" dirty="0" smtClean="0"/>
              <a:t> </a:t>
            </a:r>
            <a:r>
              <a:rPr lang="fr-FR" sz="1300" dirty="0" smtClean="0"/>
              <a:t>! Ce n’était plus l’être fossile dont nous avions relevé le </a:t>
            </a:r>
          </a:p>
          <a:p>
            <a:pPr>
              <a:lnSpc>
                <a:spcPts val="2000"/>
              </a:lnSpc>
            </a:pPr>
            <a:r>
              <a:rPr lang="fr-FR" sz="1300" dirty="0" smtClean="0"/>
              <a:t>    cadavre dans l’ossuaire, c’était un géant, capable de commander à ces monstres. </a:t>
            </a:r>
          </a:p>
          <a:p>
            <a:pPr>
              <a:lnSpc>
                <a:spcPts val="2000"/>
              </a:lnSpc>
            </a:pPr>
            <a:r>
              <a:rPr lang="fr-FR" sz="1300" dirty="0" smtClean="0"/>
              <a:t>    Sa taille dépassait douze pieds. Sa tête, grosse comme la tête d’un buffle, dis-</a:t>
            </a:r>
          </a:p>
          <a:p>
            <a:pPr>
              <a:lnSpc>
                <a:spcPts val="2000"/>
              </a:lnSpc>
            </a:pPr>
            <a:r>
              <a:rPr lang="fr-FR" sz="1300" smtClean="0"/>
              <a:t>    paraissait </a:t>
            </a:r>
            <a:r>
              <a:rPr lang="fr-FR" sz="1300" dirty="0" smtClean="0"/>
              <a:t>dans les broussailles d’une chevelure inculte. On eût dit une véritable </a:t>
            </a:r>
          </a:p>
          <a:p>
            <a:pPr>
              <a:lnSpc>
                <a:spcPts val="2000"/>
              </a:lnSpc>
            </a:pPr>
            <a:r>
              <a:rPr lang="fr-FR" sz="1300" dirty="0" smtClean="0"/>
              <a:t>    crinière, semblable à celle de l’éléphant des premiers âges. Il brandissait de la </a:t>
            </a:r>
          </a:p>
          <a:p>
            <a:pPr>
              <a:lnSpc>
                <a:spcPts val="2000"/>
              </a:lnSpc>
            </a:pPr>
            <a:r>
              <a:rPr lang="fr-FR" sz="1300" dirty="0" smtClean="0"/>
              <a:t>    main une branche énorme, digne houlette de ce berger antédiluvien</a:t>
            </a:r>
            <a:r>
              <a:rPr lang="fr-FR" sz="1300" smtClean="0"/>
              <a:t>.    </a:t>
            </a:r>
            <a:endParaRPr lang="fr-FR" sz="1300" dirty="0" smtClean="0"/>
          </a:p>
        </p:txBody>
      </p:sp>
      <p:sp>
        <p:nvSpPr>
          <p:cNvPr id="6" name="Titre 3"/>
          <p:cNvSpPr txBox="1">
            <a:spLocks/>
          </p:cNvSpPr>
          <p:nvPr/>
        </p:nvSpPr>
        <p:spPr>
          <a:xfrm>
            <a:off x="404664" y="387489"/>
            <a:ext cx="5904656"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4. Le berger </a:t>
            </a:r>
            <a:r>
              <a:rPr lang="fr-FR" sz="1300" smtClean="0"/>
              <a:t>(début)</a:t>
            </a:r>
            <a:endParaRPr lang="fr-FR" sz="1300" dirty="0"/>
          </a:p>
        </p:txBody>
      </p:sp>
    </p:spTree>
    <p:extLst>
      <p:ext uri="{BB962C8B-B14F-4D97-AF65-F5344CB8AC3E}">
        <p14:creationId xmlns:p14="http://schemas.microsoft.com/office/powerpoint/2010/main" val="9294962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0648" y="1280592"/>
            <a:ext cx="6192688" cy="6484211"/>
          </a:xfrm>
          <a:prstGeom prst="rect">
            <a:avLst/>
          </a:prstGeom>
        </p:spPr>
        <p:txBody>
          <a:bodyPr wrap="square">
            <a:spAutoFit/>
          </a:bodyPr>
          <a:lstStyle/>
          <a:p>
            <a:pPr>
              <a:lnSpc>
                <a:spcPts val="2000"/>
              </a:lnSpc>
            </a:pPr>
            <a:r>
              <a:rPr lang="fr-FR" sz="1300"/>
              <a:t> </a:t>
            </a:r>
            <a:r>
              <a:rPr lang="fr-FR" sz="1300" smtClean="0"/>
              <a:t>         Nous </a:t>
            </a:r>
            <a:r>
              <a:rPr lang="fr-FR" sz="1300"/>
              <a:t>étions restés immobiles, stupéfaits. Mais nous pouvions être aperçus. Il </a:t>
            </a:r>
          </a:p>
          <a:p>
            <a:pPr>
              <a:lnSpc>
                <a:spcPts val="2000"/>
              </a:lnSpc>
            </a:pPr>
            <a:r>
              <a:rPr lang="fr-FR" sz="1300"/>
              <a:t>    fallait fuir.    </a:t>
            </a:r>
          </a:p>
          <a:p>
            <a:pPr>
              <a:lnSpc>
                <a:spcPts val="2000"/>
              </a:lnSpc>
            </a:pPr>
            <a:r>
              <a:rPr lang="fr-FR" sz="1300"/>
              <a:t>    </a:t>
            </a:r>
            <a:r>
              <a:rPr lang="fr-FR" sz="1300" smtClean="0"/>
              <a:t>« </a:t>
            </a:r>
            <a:r>
              <a:rPr lang="fr-FR" sz="1300"/>
              <a:t>Venez, venez ! » m’écriai-je, en entraînant mon oncle, qui pour la première fois </a:t>
            </a:r>
          </a:p>
          <a:p>
            <a:pPr>
              <a:lnSpc>
                <a:spcPts val="2000"/>
              </a:lnSpc>
            </a:pPr>
            <a:r>
              <a:rPr lang="fr-FR" sz="1300"/>
              <a:t>    se laissa faire !      </a:t>
            </a:r>
          </a:p>
          <a:p>
            <a:pPr>
              <a:lnSpc>
                <a:spcPts val="2000"/>
              </a:lnSpc>
            </a:pPr>
            <a:r>
              <a:rPr lang="fr-FR" sz="1300" smtClean="0"/>
              <a:t>          Un </a:t>
            </a:r>
            <a:r>
              <a:rPr lang="fr-FR" sz="1300" dirty="0"/>
              <a:t>quart d’heure plus tard, nous étions hors de la vue de ce redoutable ennemi.</a:t>
            </a:r>
          </a:p>
          <a:p>
            <a:pPr>
              <a:lnSpc>
                <a:spcPts val="2000"/>
              </a:lnSpc>
            </a:pPr>
            <a:r>
              <a:rPr lang="fr-FR" sz="1300" dirty="0"/>
              <a:t>    Et maintenant que j’y songe tranquillement, maintenant que le calme s’est refait </a:t>
            </a:r>
          </a:p>
          <a:p>
            <a:pPr>
              <a:lnSpc>
                <a:spcPts val="2000"/>
              </a:lnSpc>
            </a:pPr>
            <a:r>
              <a:rPr lang="fr-FR" sz="1300" dirty="0"/>
              <a:t>    dans mon esprit, que des mois se sont écoulés depuis cette étrange et surnaturelle </a:t>
            </a:r>
          </a:p>
          <a:p>
            <a:pPr>
              <a:lnSpc>
                <a:spcPts val="2000"/>
              </a:lnSpc>
            </a:pPr>
            <a:r>
              <a:rPr lang="fr-FR" sz="1300" smtClean="0"/>
              <a:t>   rencontre</a:t>
            </a:r>
            <a:r>
              <a:rPr lang="fr-FR" sz="1300" dirty="0"/>
              <a:t>, que penser, que croire ? Non ! c’est impossible ! Nos sens ont été abusés, </a:t>
            </a:r>
          </a:p>
          <a:p>
            <a:pPr>
              <a:lnSpc>
                <a:spcPts val="2000"/>
              </a:lnSpc>
            </a:pPr>
            <a:r>
              <a:rPr lang="fr-FR" sz="1300" dirty="0"/>
              <a:t>    nos yeux n’ont pas vu ce qu’ils voyaient ! Nulle créature humaine n’existe dans ce </a:t>
            </a:r>
          </a:p>
          <a:p>
            <a:pPr>
              <a:lnSpc>
                <a:spcPts val="2000"/>
              </a:lnSpc>
            </a:pPr>
            <a:r>
              <a:rPr lang="fr-FR" sz="1300" dirty="0"/>
              <a:t>    monde </a:t>
            </a:r>
            <a:r>
              <a:rPr lang="fr-FR" sz="1300" dirty="0" err="1"/>
              <a:t>subterrestre</a:t>
            </a:r>
            <a:r>
              <a:rPr lang="fr-FR" sz="1300" dirty="0"/>
              <a:t> ! Nulle génération d’hommes n’habite ces cavernes inférieures du </a:t>
            </a:r>
          </a:p>
          <a:p>
            <a:pPr>
              <a:lnSpc>
                <a:spcPts val="2000"/>
              </a:lnSpc>
            </a:pPr>
            <a:r>
              <a:rPr lang="fr-FR" sz="1300" dirty="0"/>
              <a:t>    globe, sans se soucier des habitants de sa surface, sans communication avec eux ! </a:t>
            </a:r>
          </a:p>
          <a:p>
            <a:pPr>
              <a:lnSpc>
                <a:spcPts val="2000"/>
              </a:lnSpc>
            </a:pPr>
            <a:r>
              <a:rPr lang="fr-FR" sz="1300" dirty="0"/>
              <a:t>        C’est insensé, profondément insensé !    </a:t>
            </a:r>
          </a:p>
          <a:p>
            <a:pPr>
              <a:lnSpc>
                <a:spcPts val="2000"/>
              </a:lnSpc>
            </a:pPr>
            <a:r>
              <a:rPr lang="fr-FR" sz="1300" smtClean="0"/>
              <a:t>        J’aime </a:t>
            </a:r>
            <a:r>
              <a:rPr lang="fr-FR" sz="1300" dirty="0"/>
              <a:t>mieux admettre l’existence de quelque animal dont la structure se rapproche </a:t>
            </a:r>
          </a:p>
          <a:p>
            <a:pPr>
              <a:lnSpc>
                <a:spcPts val="2000"/>
              </a:lnSpc>
            </a:pPr>
            <a:r>
              <a:rPr lang="fr-FR" sz="1300" dirty="0"/>
              <a:t>    de la structure humaine, de quelque singe des premières époques géologiques, de </a:t>
            </a:r>
          </a:p>
          <a:p>
            <a:pPr>
              <a:lnSpc>
                <a:spcPts val="2000"/>
              </a:lnSpc>
            </a:pPr>
            <a:r>
              <a:rPr lang="fr-FR" sz="1300" dirty="0"/>
              <a:t>    quelque </a:t>
            </a:r>
            <a:r>
              <a:rPr lang="fr-FR" sz="1300" dirty="0" err="1"/>
              <a:t>protopithèque</a:t>
            </a:r>
            <a:r>
              <a:rPr lang="fr-FR" sz="1300" dirty="0"/>
              <a:t>, de quelque </a:t>
            </a:r>
            <a:r>
              <a:rPr lang="fr-FR" sz="1300" dirty="0" err="1"/>
              <a:t>mésopithèque</a:t>
            </a:r>
            <a:r>
              <a:rPr lang="fr-FR" sz="1300" dirty="0"/>
              <a:t> semblable à celui que découvrit M. </a:t>
            </a:r>
          </a:p>
          <a:p>
            <a:pPr>
              <a:lnSpc>
                <a:spcPts val="2000"/>
              </a:lnSpc>
            </a:pPr>
            <a:r>
              <a:rPr lang="fr-FR" sz="1300" dirty="0"/>
              <a:t>    Lartet dans le gîte </a:t>
            </a:r>
            <a:r>
              <a:rPr lang="fr-FR" sz="1300" dirty="0" err="1"/>
              <a:t>ossifère</a:t>
            </a:r>
            <a:r>
              <a:rPr lang="fr-FR" sz="1300" dirty="0"/>
              <a:t> de </a:t>
            </a:r>
            <a:r>
              <a:rPr lang="fr-FR" sz="1300" dirty="0" err="1"/>
              <a:t>Sansan</a:t>
            </a:r>
            <a:r>
              <a:rPr lang="fr-FR" sz="1300" dirty="0"/>
              <a:t> ! Mais celui-ci dépassait par sa taille toutes </a:t>
            </a:r>
          </a:p>
          <a:p>
            <a:pPr>
              <a:lnSpc>
                <a:spcPts val="2000"/>
              </a:lnSpc>
            </a:pPr>
            <a:r>
              <a:rPr lang="fr-FR" sz="1300" dirty="0"/>
              <a:t>    les mesures données par la paléontologie moderne ! N’importe ! Un singe, oui, un </a:t>
            </a:r>
          </a:p>
          <a:p>
            <a:pPr>
              <a:lnSpc>
                <a:spcPts val="2000"/>
              </a:lnSpc>
            </a:pPr>
            <a:r>
              <a:rPr lang="fr-FR" sz="1300" smtClean="0"/>
              <a:t>    singe</a:t>
            </a:r>
            <a:r>
              <a:rPr lang="fr-FR" sz="1300" dirty="0"/>
              <a:t>, si invraisemblable qu’il soit ! Mais un homme, un homme vivant, et avec lui </a:t>
            </a:r>
          </a:p>
          <a:p>
            <a:pPr>
              <a:lnSpc>
                <a:spcPts val="2000"/>
              </a:lnSpc>
            </a:pPr>
            <a:r>
              <a:rPr lang="fr-FR" sz="1300" dirty="0"/>
              <a:t>    toute une génération enfouie dans les entrailles de la terre ! Jamais !    </a:t>
            </a:r>
          </a:p>
          <a:p>
            <a:pPr>
              <a:lnSpc>
                <a:spcPts val="2000"/>
              </a:lnSpc>
            </a:pPr>
            <a:r>
              <a:rPr lang="fr-FR" sz="1300" dirty="0"/>
              <a:t>        Cependant, nous avions quitté la forêt claire et lumineuse, muets d’étonnement, </a:t>
            </a:r>
          </a:p>
          <a:p>
            <a:pPr>
              <a:lnSpc>
                <a:spcPts val="2000"/>
              </a:lnSpc>
            </a:pPr>
            <a:r>
              <a:rPr lang="fr-FR" sz="1300" dirty="0"/>
              <a:t>    accablés sous une stupéfaction qui touchait à l’abrutissement. Nous courions malgré </a:t>
            </a:r>
          </a:p>
          <a:p>
            <a:pPr>
              <a:lnSpc>
                <a:spcPts val="2000"/>
              </a:lnSpc>
            </a:pPr>
            <a:r>
              <a:rPr lang="fr-FR" sz="1300" dirty="0"/>
              <a:t>    nous. C’était une vraie fuite, semblable à ces entraînements effroyables que l’on </a:t>
            </a:r>
          </a:p>
          <a:p>
            <a:pPr>
              <a:lnSpc>
                <a:spcPts val="2000"/>
              </a:lnSpc>
            </a:pPr>
            <a:r>
              <a:rPr lang="fr-FR" sz="1300" smtClean="0"/>
              <a:t>   subit </a:t>
            </a:r>
            <a:r>
              <a:rPr lang="fr-FR" sz="1300" dirty="0"/>
              <a:t>dans certains cauchemars. Instinctivement, nous revenions vers la mer </a:t>
            </a:r>
          </a:p>
          <a:p>
            <a:pPr>
              <a:lnSpc>
                <a:spcPts val="2000"/>
              </a:lnSpc>
            </a:pPr>
            <a:r>
              <a:rPr lang="fr-FR" sz="1300" dirty="0"/>
              <a:t>    </a:t>
            </a:r>
            <a:r>
              <a:rPr lang="fr-FR" sz="1300" dirty="0" err="1"/>
              <a:t>Lidenbrock</a:t>
            </a:r>
            <a:r>
              <a:rPr lang="fr-FR" sz="1300" dirty="0"/>
              <a:t>, et je ne sais dans quelles divagations mon esprit se fût emporté, </a:t>
            </a:r>
          </a:p>
          <a:p>
            <a:pPr>
              <a:lnSpc>
                <a:spcPts val="2000"/>
              </a:lnSpc>
            </a:pPr>
            <a:r>
              <a:rPr lang="fr-FR" sz="1300" dirty="0"/>
              <a:t>    sans une préoccupation qui me ramena à des observations plus pratiques.  </a:t>
            </a:r>
            <a:endParaRPr lang="fr-FR" sz="1300" dirty="0" smtClean="0"/>
          </a:p>
        </p:txBody>
      </p:sp>
      <p:sp>
        <p:nvSpPr>
          <p:cNvPr id="6" name="Titre 3"/>
          <p:cNvSpPr txBox="1">
            <a:spLocks/>
          </p:cNvSpPr>
          <p:nvPr/>
        </p:nvSpPr>
        <p:spPr>
          <a:xfrm>
            <a:off x="404664" y="387489"/>
            <a:ext cx="5904656"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4. Le berger </a:t>
            </a:r>
            <a:r>
              <a:rPr lang="fr-FR" sz="1300" smtClean="0"/>
              <a:t>(fin)</a:t>
            </a:r>
            <a:endParaRPr lang="fr-FR" sz="1300" dirty="0"/>
          </a:p>
        </p:txBody>
      </p:sp>
    </p:spTree>
    <p:extLst>
      <p:ext uri="{BB962C8B-B14F-4D97-AF65-F5344CB8AC3E}">
        <p14:creationId xmlns:p14="http://schemas.microsoft.com/office/powerpoint/2010/main" val="39289846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0648" y="1208584"/>
            <a:ext cx="6408712" cy="8299708"/>
          </a:xfrm>
          <a:prstGeom prst="rect">
            <a:avLst/>
          </a:prstGeom>
        </p:spPr>
        <p:txBody>
          <a:bodyPr wrap="square">
            <a:spAutoFit/>
          </a:bodyPr>
          <a:lstStyle/>
          <a:p>
            <a:pPr>
              <a:lnSpc>
                <a:spcPts val="1600"/>
              </a:lnSpc>
            </a:pPr>
            <a:r>
              <a:rPr lang="fr-FR" sz="1300" smtClean="0"/>
              <a:t>         Le </a:t>
            </a:r>
            <a:r>
              <a:rPr lang="fr-FR" sz="1300" dirty="0" smtClean="0"/>
              <a:t>talus du volcan offrait des pentes très-roides ; nous glissions dans de véritables </a:t>
            </a:r>
          </a:p>
          <a:p>
            <a:pPr>
              <a:lnSpc>
                <a:spcPts val="1600"/>
              </a:lnSpc>
            </a:pPr>
            <a:r>
              <a:rPr lang="fr-FR" sz="1300" dirty="0" smtClean="0"/>
              <a:t>    fondrières de cendres, évitant les ruisseaux de lave qui s’allongeaient comme des serpents </a:t>
            </a:r>
          </a:p>
          <a:p>
            <a:pPr>
              <a:lnSpc>
                <a:spcPts val="1600"/>
              </a:lnSpc>
            </a:pPr>
            <a:r>
              <a:rPr lang="fr-FR" sz="1300" dirty="0" smtClean="0"/>
              <a:t>    de feu. Tout en descendant, je causais avec volubilité, car mon imagination était trop </a:t>
            </a:r>
          </a:p>
          <a:p>
            <a:pPr>
              <a:lnSpc>
                <a:spcPts val="1600"/>
              </a:lnSpc>
            </a:pPr>
            <a:r>
              <a:rPr lang="fr-FR" sz="1300" dirty="0" smtClean="0"/>
              <a:t>    remplie pour ne point s’en aller en paroles. « Nous sommes en Asie, m’écriais-je, sur les </a:t>
            </a:r>
          </a:p>
          <a:p>
            <a:pPr>
              <a:lnSpc>
                <a:spcPts val="1600"/>
              </a:lnSpc>
            </a:pPr>
            <a:r>
              <a:rPr lang="fr-FR" sz="1300" smtClean="0"/>
              <a:t>    côtes </a:t>
            </a:r>
            <a:r>
              <a:rPr lang="fr-FR" sz="1300" dirty="0" smtClean="0"/>
              <a:t>de l’Inde, dans les îles Malaises, en pleine Océanie ! Nous avons traversé la moitié </a:t>
            </a:r>
          </a:p>
          <a:p>
            <a:pPr>
              <a:lnSpc>
                <a:spcPts val="1600"/>
              </a:lnSpc>
            </a:pPr>
            <a:r>
              <a:rPr lang="fr-FR" sz="1300" dirty="0" smtClean="0"/>
              <a:t>    du globe pour aboutir aux antipodes de l’Europe.</a:t>
            </a:r>
          </a:p>
          <a:p>
            <a:pPr>
              <a:lnSpc>
                <a:spcPts val="1600"/>
              </a:lnSpc>
            </a:pPr>
            <a:r>
              <a:rPr lang="fr-FR" sz="1300" dirty="0" smtClean="0"/>
              <a:t>    — Mais la boussole ? répondait mon oncle.        </a:t>
            </a:r>
          </a:p>
          <a:p>
            <a:pPr>
              <a:lnSpc>
                <a:spcPts val="1600"/>
              </a:lnSpc>
            </a:pPr>
            <a:r>
              <a:rPr lang="fr-FR" sz="1300" dirty="0" smtClean="0"/>
              <a:t>    — Oui ! la boussole ! disais-je d’un air embarrassé. À l’en croire, nous avons toujours </a:t>
            </a:r>
          </a:p>
          <a:p>
            <a:pPr>
              <a:lnSpc>
                <a:spcPts val="1600"/>
              </a:lnSpc>
            </a:pPr>
            <a:r>
              <a:rPr lang="fr-FR" sz="1300" dirty="0" smtClean="0"/>
              <a:t>    marché au nord.        </a:t>
            </a:r>
          </a:p>
          <a:p>
            <a:pPr>
              <a:lnSpc>
                <a:spcPts val="1600"/>
              </a:lnSpc>
            </a:pPr>
            <a:r>
              <a:rPr lang="fr-FR" sz="1300" smtClean="0"/>
              <a:t>    </a:t>
            </a:r>
            <a:r>
              <a:rPr lang="fr-FR" sz="1300" dirty="0" smtClean="0"/>
              <a:t>— Elle a donc menti ?        </a:t>
            </a:r>
          </a:p>
          <a:p>
            <a:pPr>
              <a:lnSpc>
                <a:spcPts val="1600"/>
              </a:lnSpc>
            </a:pPr>
            <a:r>
              <a:rPr lang="fr-FR" sz="1300" dirty="0" smtClean="0"/>
              <a:t>    — Oh ! menti !        </a:t>
            </a:r>
          </a:p>
          <a:p>
            <a:pPr>
              <a:lnSpc>
                <a:spcPts val="1600"/>
              </a:lnSpc>
            </a:pPr>
            <a:r>
              <a:rPr lang="fr-FR" sz="1300" dirty="0" smtClean="0"/>
              <a:t>    — À moins que ceci ne soit le pôle nord !        </a:t>
            </a:r>
          </a:p>
          <a:p>
            <a:pPr>
              <a:lnSpc>
                <a:spcPts val="1600"/>
              </a:lnSpc>
            </a:pPr>
            <a:r>
              <a:rPr lang="fr-FR" sz="1300" dirty="0" smtClean="0"/>
              <a:t>    — Le pôle ! non ; mais… »        </a:t>
            </a:r>
          </a:p>
          <a:p>
            <a:pPr>
              <a:lnSpc>
                <a:spcPts val="1600"/>
              </a:lnSpc>
            </a:pPr>
            <a:r>
              <a:rPr lang="fr-FR" sz="1300" dirty="0" smtClean="0"/>
              <a:t>        Il y avait là un fait inexplicable. Je ne savais qu’imaginer.        </a:t>
            </a:r>
          </a:p>
          <a:p>
            <a:pPr>
              <a:lnSpc>
                <a:spcPts val="1600"/>
              </a:lnSpc>
            </a:pPr>
            <a:r>
              <a:rPr lang="fr-FR" sz="1300" smtClean="0"/>
              <a:t>        </a:t>
            </a:r>
            <a:r>
              <a:rPr lang="fr-FR" sz="1300" dirty="0" smtClean="0"/>
              <a:t>Cependant nous nous rapprochions de cette verdure qui faisait plaisir à voir. La </a:t>
            </a:r>
          </a:p>
          <a:p>
            <a:pPr>
              <a:lnSpc>
                <a:spcPts val="1600"/>
              </a:lnSpc>
            </a:pPr>
            <a:r>
              <a:rPr lang="fr-FR" sz="1300" dirty="0" smtClean="0"/>
              <a:t>    faim me tourmentait et la soif aussi. Heureusement, après deux heures de marche, une </a:t>
            </a:r>
          </a:p>
          <a:p>
            <a:pPr>
              <a:lnSpc>
                <a:spcPts val="1600"/>
              </a:lnSpc>
            </a:pPr>
            <a:r>
              <a:rPr lang="fr-FR" sz="1300" dirty="0" smtClean="0"/>
              <a:t>    jolie campagne s’offrit à nos regards, entièrement couverte d’oliviers, de grenadiers et </a:t>
            </a:r>
          </a:p>
          <a:p>
            <a:pPr>
              <a:lnSpc>
                <a:spcPts val="1600"/>
              </a:lnSpc>
            </a:pPr>
            <a:r>
              <a:rPr lang="fr-FR" sz="1300" dirty="0" smtClean="0"/>
              <a:t>    de vignes qui avaient l’air d’appartenir à tout le monde. D’ailleurs, dans notre </a:t>
            </a:r>
            <a:r>
              <a:rPr lang="fr-FR" sz="1300" dirty="0" err="1" smtClean="0"/>
              <a:t>dénûment</a:t>
            </a:r>
            <a:r>
              <a:rPr lang="fr-FR" sz="1300" dirty="0" smtClean="0"/>
              <a:t>, </a:t>
            </a:r>
          </a:p>
          <a:p>
            <a:pPr>
              <a:lnSpc>
                <a:spcPts val="1600"/>
              </a:lnSpc>
            </a:pPr>
            <a:r>
              <a:rPr lang="fr-FR" sz="1300" dirty="0" smtClean="0"/>
              <a:t>    nous n’étions point gens à y regarder de si près. Quelle jouissance ce fut de presser ces </a:t>
            </a:r>
          </a:p>
          <a:p>
            <a:pPr>
              <a:lnSpc>
                <a:spcPts val="1600"/>
              </a:lnSpc>
            </a:pPr>
            <a:r>
              <a:rPr lang="fr-FR" sz="1300" smtClean="0"/>
              <a:t>    </a:t>
            </a:r>
            <a:r>
              <a:rPr lang="fr-FR" sz="1300" dirty="0" smtClean="0"/>
              <a:t>fruits savoureux sur nos lèvres et de mordre à pleines grappes dans ces vignes vermeilles ! </a:t>
            </a:r>
          </a:p>
          <a:p>
            <a:pPr>
              <a:lnSpc>
                <a:spcPts val="1600"/>
              </a:lnSpc>
            </a:pPr>
            <a:r>
              <a:rPr lang="fr-FR" sz="1300" dirty="0" smtClean="0"/>
              <a:t>    Non loin, dans l’herbe, à l’ombre délicieuse des arbres, je découvris une source d’eau </a:t>
            </a:r>
          </a:p>
          <a:p>
            <a:pPr>
              <a:lnSpc>
                <a:spcPts val="1600"/>
              </a:lnSpc>
            </a:pPr>
            <a:r>
              <a:rPr lang="fr-FR" sz="1300" dirty="0" smtClean="0"/>
              <a:t>    fraîche, où notre figure et nos mains se plongèrent voluptueusement.        </a:t>
            </a:r>
          </a:p>
          <a:p>
            <a:pPr>
              <a:lnSpc>
                <a:spcPts val="1600"/>
              </a:lnSpc>
            </a:pPr>
            <a:r>
              <a:rPr lang="fr-FR" sz="1300" dirty="0" smtClean="0"/>
              <a:t>        Pendant que chacun s’abandonnait ainsi à toutes les douceurs du repos, un enfant </a:t>
            </a:r>
          </a:p>
          <a:p>
            <a:pPr>
              <a:lnSpc>
                <a:spcPts val="1600"/>
              </a:lnSpc>
            </a:pPr>
            <a:r>
              <a:rPr lang="fr-FR" sz="1300" dirty="0" smtClean="0"/>
              <a:t>    apparut entre deux touffes d’oliviers.        </a:t>
            </a:r>
          </a:p>
          <a:p>
            <a:pPr>
              <a:lnSpc>
                <a:spcPts val="1600"/>
              </a:lnSpc>
            </a:pPr>
            <a:r>
              <a:rPr lang="fr-FR" sz="1300" dirty="0" smtClean="0"/>
              <a:t>    « Ah ! m’écriai-je, un habitant de cette heureuse contrée ! »        </a:t>
            </a:r>
          </a:p>
          <a:p>
            <a:pPr>
              <a:lnSpc>
                <a:spcPts val="1600"/>
              </a:lnSpc>
            </a:pPr>
            <a:r>
              <a:rPr lang="fr-FR" sz="1300" smtClean="0"/>
              <a:t>          </a:t>
            </a:r>
            <a:r>
              <a:rPr lang="fr-FR" sz="1300" dirty="0" smtClean="0"/>
              <a:t>C’était une espèce de petit pauvre, très misérablement vêtu, assez souffreteux, </a:t>
            </a:r>
          </a:p>
          <a:p>
            <a:pPr>
              <a:lnSpc>
                <a:spcPts val="1600"/>
              </a:lnSpc>
            </a:pPr>
            <a:r>
              <a:rPr lang="fr-FR" sz="1300" dirty="0" smtClean="0"/>
              <a:t>    et que notre aspect parut effrayer beaucoup ; en effet, demi-nus, avec nos barbes </a:t>
            </a:r>
          </a:p>
          <a:p>
            <a:pPr>
              <a:lnSpc>
                <a:spcPts val="1600"/>
              </a:lnSpc>
            </a:pPr>
            <a:r>
              <a:rPr lang="fr-FR" sz="1300" dirty="0" smtClean="0"/>
              <a:t>    incultes, nous avions fort mauvaise mine, et, à moins que ce pays ne fût un pays de </a:t>
            </a:r>
          </a:p>
          <a:p>
            <a:pPr>
              <a:lnSpc>
                <a:spcPts val="1600"/>
              </a:lnSpc>
            </a:pPr>
            <a:r>
              <a:rPr lang="fr-FR" sz="1300" dirty="0" smtClean="0"/>
              <a:t>    voleurs, nous étions faits de manière à effrayer ses habitants.        </a:t>
            </a:r>
          </a:p>
          <a:p>
            <a:pPr>
              <a:lnSpc>
                <a:spcPts val="1600"/>
              </a:lnSpc>
            </a:pPr>
            <a:r>
              <a:rPr lang="fr-FR" sz="1300" smtClean="0"/>
              <a:t>         Au </a:t>
            </a:r>
            <a:r>
              <a:rPr lang="fr-FR" sz="1300" dirty="0" smtClean="0"/>
              <a:t>moment où le gamin allait prendre la fuite, Hans courut après lui et le ramena, </a:t>
            </a:r>
          </a:p>
          <a:p>
            <a:pPr>
              <a:lnSpc>
                <a:spcPts val="1600"/>
              </a:lnSpc>
            </a:pPr>
            <a:r>
              <a:rPr lang="fr-FR" sz="1300" dirty="0" smtClean="0"/>
              <a:t>    malgré ses cris et ses coups de pied.        </a:t>
            </a:r>
          </a:p>
          <a:p>
            <a:pPr>
              <a:lnSpc>
                <a:spcPts val="1600"/>
              </a:lnSpc>
            </a:pPr>
            <a:r>
              <a:rPr lang="fr-FR" sz="1300" smtClean="0"/>
              <a:t>         </a:t>
            </a:r>
            <a:r>
              <a:rPr lang="fr-FR" sz="1300" dirty="0" smtClean="0"/>
              <a:t>Mon oncle commença par le rassurer de son mieux et lui dit en bon allemand :</a:t>
            </a:r>
          </a:p>
          <a:p>
            <a:pPr>
              <a:lnSpc>
                <a:spcPts val="1600"/>
              </a:lnSpc>
            </a:pPr>
            <a:r>
              <a:rPr lang="fr-FR" sz="1300" dirty="0" smtClean="0"/>
              <a:t>    « Quel est le nom de cette montagne, mon petit ami ? »</a:t>
            </a:r>
          </a:p>
          <a:p>
            <a:pPr>
              <a:lnSpc>
                <a:spcPts val="1600"/>
              </a:lnSpc>
            </a:pPr>
            <a:r>
              <a:rPr lang="fr-FR" sz="1300" dirty="0" smtClean="0"/>
              <a:t>    L’enfant ne répondit pas.</a:t>
            </a:r>
          </a:p>
          <a:p>
            <a:pPr>
              <a:lnSpc>
                <a:spcPts val="1600"/>
              </a:lnSpc>
            </a:pPr>
            <a:r>
              <a:rPr lang="fr-FR" sz="1300" dirty="0" smtClean="0"/>
              <a:t>    « Bon, dit mon oncle, nous ne sommes point en Allemagne. »</a:t>
            </a:r>
          </a:p>
          <a:p>
            <a:pPr>
              <a:lnSpc>
                <a:spcPts val="1600"/>
              </a:lnSpc>
            </a:pPr>
            <a:r>
              <a:rPr lang="fr-FR" sz="1300" dirty="0" smtClean="0"/>
              <a:t>    Et il refit la même demande en anglais.</a:t>
            </a:r>
          </a:p>
          <a:p>
            <a:pPr>
              <a:lnSpc>
                <a:spcPts val="1600"/>
              </a:lnSpc>
            </a:pPr>
            <a:r>
              <a:rPr lang="fr-FR" sz="1300" smtClean="0"/>
              <a:t>          </a:t>
            </a:r>
            <a:r>
              <a:rPr lang="fr-FR" sz="1300" dirty="0" smtClean="0"/>
              <a:t>L’enfant ne répondit pas davantage. J’étais très intrigué.</a:t>
            </a:r>
          </a:p>
          <a:p>
            <a:pPr>
              <a:lnSpc>
                <a:spcPts val="1600"/>
              </a:lnSpc>
            </a:pPr>
            <a:r>
              <a:rPr lang="fr-FR" sz="1300" dirty="0" smtClean="0"/>
              <a:t>    « Est-il donc muet ? » s’écria le professeur, qui, très fier de son polyglottisme, </a:t>
            </a:r>
          </a:p>
          <a:p>
            <a:pPr>
              <a:lnSpc>
                <a:spcPts val="1600"/>
              </a:lnSpc>
            </a:pPr>
            <a:r>
              <a:rPr lang="fr-FR" sz="1300" dirty="0" smtClean="0"/>
              <a:t>    recommença la même demande en français.</a:t>
            </a:r>
          </a:p>
          <a:p>
            <a:pPr>
              <a:lnSpc>
                <a:spcPts val="1600"/>
              </a:lnSpc>
            </a:pPr>
            <a:r>
              <a:rPr lang="fr-FR" sz="1300" dirty="0" smtClean="0"/>
              <a:t>    Même silence de l’enfant.</a:t>
            </a:r>
          </a:p>
        </p:txBody>
      </p:sp>
      <p:sp>
        <p:nvSpPr>
          <p:cNvPr id="4" name="Titre 3"/>
          <p:cNvSpPr txBox="1">
            <a:spLocks/>
          </p:cNvSpPr>
          <p:nvPr/>
        </p:nvSpPr>
        <p:spPr>
          <a:xfrm>
            <a:off x="548680" y="387489"/>
            <a:ext cx="5832648"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5. Les volcans </a:t>
            </a:r>
            <a:r>
              <a:rPr lang="fr-FR" sz="1300" smtClean="0"/>
              <a:t>(début)</a:t>
            </a:r>
            <a:endParaRPr lang="fr-FR" sz="1300" dirty="0"/>
          </a:p>
        </p:txBody>
      </p:sp>
    </p:spTree>
    <p:extLst>
      <p:ext uri="{BB962C8B-B14F-4D97-AF65-F5344CB8AC3E}">
        <p14:creationId xmlns:p14="http://schemas.microsoft.com/office/powerpoint/2010/main" val="30905860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2657" y="1424608"/>
            <a:ext cx="6336703" cy="6772751"/>
          </a:xfrm>
          <a:prstGeom prst="rect">
            <a:avLst/>
          </a:prstGeom>
        </p:spPr>
        <p:txBody>
          <a:bodyPr wrap="square">
            <a:spAutoFit/>
          </a:bodyPr>
          <a:lstStyle/>
          <a:p>
            <a:pPr>
              <a:lnSpc>
                <a:spcPts val="1800"/>
              </a:lnSpc>
            </a:pPr>
            <a:r>
              <a:rPr lang="fr-FR" sz="1300" dirty="0" smtClean="0"/>
              <a:t>      « Alors essayons de l’italien », reprit mon oncle, et il dit en cette langue :</a:t>
            </a:r>
          </a:p>
          <a:p>
            <a:pPr>
              <a:lnSpc>
                <a:spcPts val="1800"/>
              </a:lnSpc>
            </a:pPr>
            <a:r>
              <a:rPr lang="fr-FR" sz="1300" smtClean="0"/>
              <a:t>      </a:t>
            </a:r>
            <a:r>
              <a:rPr lang="fr-FR" sz="1300" dirty="0" smtClean="0"/>
              <a:t>« Dove </a:t>
            </a:r>
            <a:r>
              <a:rPr lang="fr-FR" sz="1300" dirty="0" err="1" smtClean="0"/>
              <a:t>noi</a:t>
            </a:r>
            <a:r>
              <a:rPr lang="fr-FR" sz="1300" dirty="0" smtClean="0"/>
              <a:t> </a:t>
            </a:r>
            <a:r>
              <a:rPr lang="fr-FR" sz="1300" dirty="0" err="1" smtClean="0"/>
              <a:t>siamo</a:t>
            </a:r>
            <a:r>
              <a:rPr lang="fr-FR" sz="1300" dirty="0" smtClean="0"/>
              <a:t> ?</a:t>
            </a:r>
          </a:p>
          <a:p>
            <a:pPr>
              <a:lnSpc>
                <a:spcPts val="1800"/>
              </a:lnSpc>
            </a:pPr>
            <a:r>
              <a:rPr lang="fr-FR" sz="1300" dirty="0" smtClean="0"/>
              <a:t>    — Oui ! où sommes-nous ? » répétai-je avec impatience.</a:t>
            </a:r>
          </a:p>
          <a:p>
            <a:pPr>
              <a:lnSpc>
                <a:spcPts val="1800"/>
              </a:lnSpc>
            </a:pPr>
            <a:r>
              <a:rPr lang="fr-FR" sz="1300" dirty="0" smtClean="0"/>
              <a:t>    L’enfant de ne point répondre.</a:t>
            </a:r>
          </a:p>
          <a:p>
            <a:pPr>
              <a:lnSpc>
                <a:spcPts val="1800"/>
              </a:lnSpc>
            </a:pPr>
            <a:r>
              <a:rPr lang="fr-FR" sz="1300" dirty="0" smtClean="0"/>
              <a:t>    « Ah çà ! parleras-tu ? s’écria mon oncle, que la colère commençait à gagner, et qui </a:t>
            </a:r>
          </a:p>
          <a:p>
            <a:pPr>
              <a:lnSpc>
                <a:spcPts val="1800"/>
              </a:lnSpc>
            </a:pPr>
            <a:r>
              <a:rPr lang="fr-FR" sz="1300" dirty="0" smtClean="0"/>
              <a:t>    secoua l’enfant par les oreilles. Come si </a:t>
            </a:r>
            <a:r>
              <a:rPr lang="fr-FR" sz="1300" dirty="0" err="1" smtClean="0"/>
              <a:t>noma</a:t>
            </a:r>
            <a:r>
              <a:rPr lang="fr-FR" sz="1300" dirty="0" smtClean="0"/>
              <a:t> </a:t>
            </a:r>
            <a:r>
              <a:rPr lang="fr-FR" sz="1300" dirty="0" err="1" smtClean="0"/>
              <a:t>questa</a:t>
            </a:r>
            <a:r>
              <a:rPr lang="fr-FR" sz="1300" dirty="0" smtClean="0"/>
              <a:t> isola ?</a:t>
            </a:r>
          </a:p>
          <a:p>
            <a:pPr>
              <a:lnSpc>
                <a:spcPts val="1800"/>
              </a:lnSpc>
            </a:pPr>
            <a:r>
              <a:rPr lang="fr-FR" sz="1300" dirty="0" smtClean="0"/>
              <a:t>    — Stromboli, » répondit le petit pâtre, qui s’échappa des mains de Hans et gagna </a:t>
            </a:r>
          </a:p>
          <a:p>
            <a:pPr>
              <a:lnSpc>
                <a:spcPts val="1800"/>
              </a:lnSpc>
            </a:pPr>
            <a:r>
              <a:rPr lang="fr-FR" sz="1300" smtClean="0"/>
              <a:t>    </a:t>
            </a:r>
            <a:r>
              <a:rPr lang="fr-FR" sz="1300" dirty="0" smtClean="0"/>
              <a:t>la plaine à travers les oliviers.</a:t>
            </a:r>
          </a:p>
          <a:p>
            <a:pPr>
              <a:lnSpc>
                <a:spcPts val="1800"/>
              </a:lnSpc>
            </a:pPr>
            <a:r>
              <a:rPr lang="fr-FR" sz="1300" smtClean="0"/>
              <a:t>          Nous </a:t>
            </a:r>
            <a:r>
              <a:rPr lang="fr-FR" sz="1300" dirty="0" smtClean="0"/>
              <a:t>ne pensions guère à lui ! Le Stromboli ! Quel effet produisit sur mon </a:t>
            </a:r>
          </a:p>
          <a:p>
            <a:pPr>
              <a:lnSpc>
                <a:spcPts val="1800"/>
              </a:lnSpc>
            </a:pPr>
            <a:r>
              <a:rPr lang="fr-FR" sz="1300" dirty="0" smtClean="0"/>
              <a:t>    imagination ce nom inattendu ! Nous étions en pleine Méditerranée, au milieu de </a:t>
            </a:r>
          </a:p>
          <a:p>
            <a:pPr>
              <a:lnSpc>
                <a:spcPts val="1800"/>
              </a:lnSpc>
            </a:pPr>
            <a:r>
              <a:rPr lang="fr-FR" sz="1300" dirty="0" smtClean="0"/>
              <a:t>    l’archipel éolien de mythologique mémoire, dans l’ancienne Strongyle, où Éole tenait </a:t>
            </a:r>
          </a:p>
          <a:p>
            <a:pPr>
              <a:lnSpc>
                <a:spcPts val="1800"/>
              </a:lnSpc>
            </a:pPr>
            <a:r>
              <a:rPr lang="fr-FR" sz="1300" dirty="0" smtClean="0"/>
              <a:t>    à la chaîne les vents et les tempêtes. Et ces montagnes bleues qui s’arrondissaient </a:t>
            </a:r>
          </a:p>
          <a:p>
            <a:pPr>
              <a:lnSpc>
                <a:spcPts val="1800"/>
              </a:lnSpc>
            </a:pPr>
            <a:r>
              <a:rPr lang="fr-FR" sz="1300" dirty="0" smtClean="0"/>
              <a:t>    au levant, c’étaient les montagnes de la Calabre ! </a:t>
            </a:r>
          </a:p>
          <a:p>
            <a:pPr>
              <a:lnSpc>
                <a:spcPts val="1800"/>
              </a:lnSpc>
            </a:pPr>
            <a:r>
              <a:rPr lang="fr-FR" sz="1300" smtClean="0"/>
              <a:t>    </a:t>
            </a:r>
            <a:r>
              <a:rPr lang="fr-FR" sz="1300" dirty="0" smtClean="0"/>
              <a:t>Et ce volcan dressé à l’horizon du sud, l’Etna, le farouche Etna lui-même.</a:t>
            </a:r>
          </a:p>
          <a:p>
            <a:pPr>
              <a:lnSpc>
                <a:spcPts val="1800"/>
              </a:lnSpc>
            </a:pPr>
            <a:r>
              <a:rPr lang="fr-FR" sz="1300" dirty="0" smtClean="0"/>
              <a:t>    « Stromboli ! Stromboli ! » répétai-je.</a:t>
            </a:r>
          </a:p>
          <a:p>
            <a:pPr>
              <a:lnSpc>
                <a:spcPts val="1800"/>
              </a:lnSpc>
            </a:pPr>
            <a:r>
              <a:rPr lang="fr-FR" sz="1300" smtClean="0"/>
              <a:t>          Mon </a:t>
            </a:r>
            <a:r>
              <a:rPr lang="fr-FR" sz="1300" dirty="0" smtClean="0"/>
              <a:t>oncle m’accompagnait de ses gestes et de ses paroles. Nous avions l’air de </a:t>
            </a:r>
          </a:p>
          <a:p>
            <a:pPr>
              <a:lnSpc>
                <a:spcPts val="1800"/>
              </a:lnSpc>
            </a:pPr>
            <a:r>
              <a:rPr lang="fr-FR" sz="1300" dirty="0" smtClean="0"/>
              <a:t>    chanter un chœur !</a:t>
            </a:r>
          </a:p>
          <a:p>
            <a:pPr>
              <a:lnSpc>
                <a:spcPts val="1800"/>
              </a:lnSpc>
            </a:pPr>
            <a:r>
              <a:rPr lang="fr-FR" sz="1300" smtClean="0"/>
              <a:t>         Ah </a:t>
            </a:r>
            <a:r>
              <a:rPr lang="fr-FR" sz="1300" dirty="0" smtClean="0"/>
              <a:t>! quel voyage ! quel merveilleux voyage ! Entrés par un volcan, nous étions sortis</a:t>
            </a:r>
          </a:p>
          <a:p>
            <a:pPr>
              <a:lnSpc>
                <a:spcPts val="1800"/>
              </a:lnSpc>
            </a:pPr>
            <a:r>
              <a:rPr lang="fr-FR" sz="1300" smtClean="0"/>
              <a:t>    par </a:t>
            </a:r>
            <a:r>
              <a:rPr lang="fr-FR" sz="1300" dirty="0" smtClean="0"/>
              <a:t>un autre, et cet autre était situé à plus de douze cents lieues du </a:t>
            </a:r>
            <a:r>
              <a:rPr lang="fr-FR" sz="1300" dirty="0" err="1" smtClean="0"/>
              <a:t>Sneffels</a:t>
            </a:r>
            <a:r>
              <a:rPr lang="fr-FR" sz="1300" dirty="0" smtClean="0"/>
              <a:t>, de cet </a:t>
            </a:r>
          </a:p>
          <a:p>
            <a:pPr>
              <a:lnSpc>
                <a:spcPts val="1800"/>
              </a:lnSpc>
            </a:pPr>
            <a:r>
              <a:rPr lang="fr-FR" sz="1300" dirty="0" smtClean="0"/>
              <a:t>    aride pays de l’Islande jeté aux confins du monde ! Les hasards de cette expédition nous </a:t>
            </a:r>
          </a:p>
          <a:p>
            <a:pPr>
              <a:lnSpc>
                <a:spcPts val="1800"/>
              </a:lnSpc>
            </a:pPr>
            <a:r>
              <a:rPr lang="fr-FR" sz="1300" dirty="0" smtClean="0"/>
              <a:t>    avaient transportés au sein des plus harmonieuses contrées de la terre. </a:t>
            </a:r>
          </a:p>
          <a:p>
            <a:pPr>
              <a:lnSpc>
                <a:spcPts val="1800"/>
              </a:lnSpc>
            </a:pPr>
            <a:r>
              <a:rPr lang="fr-FR" sz="1300" smtClean="0"/>
              <a:t>         Nous </a:t>
            </a:r>
            <a:r>
              <a:rPr lang="fr-FR" sz="1300" dirty="0" smtClean="0"/>
              <a:t>avions abandonné la région des neiges éternelles pour celles de la verdure </a:t>
            </a:r>
          </a:p>
          <a:p>
            <a:pPr>
              <a:lnSpc>
                <a:spcPts val="1800"/>
              </a:lnSpc>
            </a:pPr>
            <a:r>
              <a:rPr lang="fr-FR" sz="1300" dirty="0" smtClean="0"/>
              <a:t>    infinie et laissé au-dessus de nos têtes le brouillard grisâtre des zones glacées pour </a:t>
            </a:r>
          </a:p>
          <a:p>
            <a:pPr>
              <a:lnSpc>
                <a:spcPts val="1800"/>
              </a:lnSpc>
            </a:pPr>
            <a:r>
              <a:rPr lang="fr-FR" sz="1300" smtClean="0"/>
              <a:t>    revenir </a:t>
            </a:r>
            <a:r>
              <a:rPr lang="fr-FR" sz="1300" dirty="0" smtClean="0"/>
              <a:t>au ciel azuré de la Sicile !</a:t>
            </a:r>
          </a:p>
          <a:p>
            <a:pPr>
              <a:lnSpc>
                <a:spcPts val="1800"/>
              </a:lnSpc>
            </a:pPr>
            <a:r>
              <a:rPr lang="fr-FR" sz="1300" smtClean="0"/>
              <a:t>         Après </a:t>
            </a:r>
            <a:r>
              <a:rPr lang="fr-FR" sz="1300" dirty="0" smtClean="0"/>
              <a:t>un délicieux repas composé de fruits et d’eau fraîche, nous nous remîmes </a:t>
            </a:r>
          </a:p>
          <a:p>
            <a:pPr>
              <a:lnSpc>
                <a:spcPts val="1800"/>
              </a:lnSpc>
            </a:pPr>
            <a:r>
              <a:rPr lang="fr-FR" sz="1300" dirty="0" smtClean="0"/>
              <a:t>    en route pour gagner le port de Stromboli. Dire comment nous étions arrivés dans l’île </a:t>
            </a:r>
          </a:p>
          <a:p>
            <a:pPr>
              <a:lnSpc>
                <a:spcPts val="1800"/>
              </a:lnSpc>
            </a:pPr>
            <a:r>
              <a:rPr lang="fr-FR" sz="1300" dirty="0" smtClean="0"/>
              <a:t>    ne nous parut pas prudent ; l’esprit superstitieux des Italiens n’eût pas manqué de voir </a:t>
            </a:r>
          </a:p>
          <a:p>
            <a:pPr>
              <a:lnSpc>
                <a:spcPts val="1800"/>
              </a:lnSpc>
            </a:pPr>
            <a:r>
              <a:rPr lang="fr-FR" sz="1300" dirty="0" smtClean="0"/>
              <a:t>    en nous des démons vomis du sein des enfers ; il fallut donc se résigner à passer pour </a:t>
            </a:r>
          </a:p>
          <a:p>
            <a:pPr>
              <a:lnSpc>
                <a:spcPts val="1800"/>
              </a:lnSpc>
            </a:pPr>
            <a:r>
              <a:rPr lang="fr-FR" sz="1300" smtClean="0"/>
              <a:t>    d’humbles </a:t>
            </a:r>
            <a:r>
              <a:rPr lang="fr-FR" sz="1300" dirty="0" smtClean="0"/>
              <a:t>naufragés. C’était moins glorieux, mais plus sûr. </a:t>
            </a:r>
            <a:endParaRPr lang="fr-FR" sz="1300" dirty="0"/>
          </a:p>
        </p:txBody>
      </p:sp>
      <p:sp>
        <p:nvSpPr>
          <p:cNvPr id="4" name="Titre 3"/>
          <p:cNvSpPr txBox="1">
            <a:spLocks/>
          </p:cNvSpPr>
          <p:nvPr/>
        </p:nvSpPr>
        <p:spPr>
          <a:xfrm>
            <a:off x="620688" y="387489"/>
            <a:ext cx="5760640" cy="576943"/>
          </a:xfrm>
          <a:prstGeom prst="rect">
            <a:avLst/>
          </a:prstGeom>
        </p:spPr>
        <p:txBody>
          <a:bodyP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fr-FR" sz="2000" i="1" smtClean="0"/>
              <a:t>Voyage au centre de la Terre </a:t>
            </a:r>
          </a:p>
          <a:p>
            <a:r>
              <a:rPr lang="fr-FR" sz="2000" b="1" smtClean="0"/>
              <a:t>5. Les volcans </a:t>
            </a:r>
            <a:r>
              <a:rPr lang="fr-FR" sz="1300" smtClean="0"/>
              <a:t>(fin)</a:t>
            </a:r>
            <a:endParaRPr lang="fr-FR" sz="1300" dirty="0"/>
          </a:p>
        </p:txBody>
      </p:sp>
    </p:spTree>
    <p:extLst>
      <p:ext uri="{BB962C8B-B14F-4D97-AF65-F5344CB8AC3E}">
        <p14:creationId xmlns:p14="http://schemas.microsoft.com/office/powerpoint/2010/main" val="4744141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36712" y="2144688"/>
            <a:ext cx="5184576" cy="5355312"/>
          </a:xfrm>
          <a:prstGeom prst="rect">
            <a:avLst/>
          </a:prstGeom>
        </p:spPr>
        <p:txBody>
          <a:bodyPr wrap="square">
            <a:spAutoFit/>
          </a:bodyPr>
          <a:lstStyle/>
          <a:p>
            <a:r>
              <a:rPr lang="fr-FR" dirty="0" smtClean="0"/>
              <a:t>    Souvent, pour s’amuser, les hommes d’équipage</a:t>
            </a:r>
          </a:p>
          <a:p>
            <a:r>
              <a:rPr lang="fr-FR" dirty="0" smtClean="0"/>
              <a:t>    Prennent des albatros, vastes oiseaux des mers,</a:t>
            </a:r>
          </a:p>
          <a:p>
            <a:r>
              <a:rPr lang="fr-FR" dirty="0" smtClean="0"/>
              <a:t>    Qui suivent, indolents compagnons de voyage,</a:t>
            </a:r>
          </a:p>
          <a:p>
            <a:r>
              <a:rPr lang="fr-FR" dirty="0" smtClean="0"/>
              <a:t>    Le navire glissant sur les gouffres amers.</a:t>
            </a:r>
          </a:p>
          <a:p>
            <a:r>
              <a:rPr lang="fr-FR" dirty="0" smtClean="0"/>
              <a:t>    </a:t>
            </a:r>
          </a:p>
          <a:p>
            <a:r>
              <a:rPr lang="fr-FR" dirty="0" smtClean="0"/>
              <a:t>    A peine les ont-ils déposés sur les planches,</a:t>
            </a:r>
          </a:p>
          <a:p>
            <a:r>
              <a:rPr lang="fr-FR" dirty="0" smtClean="0"/>
              <a:t>    Que ces rois de l’azur, maladroits et honteux,</a:t>
            </a:r>
          </a:p>
          <a:p>
            <a:r>
              <a:rPr lang="fr-FR" dirty="0" smtClean="0"/>
              <a:t>    Laissent piteusement leurs grandes ailes blanches</a:t>
            </a:r>
          </a:p>
          <a:p>
            <a:r>
              <a:rPr lang="fr-FR" dirty="0" smtClean="0"/>
              <a:t>    Comme des avirons traîner à côté d’eux.</a:t>
            </a:r>
          </a:p>
          <a:p>
            <a:r>
              <a:rPr lang="fr-FR" dirty="0" smtClean="0"/>
              <a:t>    </a:t>
            </a:r>
          </a:p>
          <a:p>
            <a:r>
              <a:rPr lang="fr-FR" dirty="0" smtClean="0"/>
              <a:t>    Ce voyageur ailé, comme il est gauche et veule !</a:t>
            </a:r>
          </a:p>
          <a:p>
            <a:r>
              <a:rPr lang="fr-FR" dirty="0" smtClean="0"/>
              <a:t>    Lui, naguère si beau, qu’il est comique et laid !</a:t>
            </a:r>
          </a:p>
          <a:p>
            <a:r>
              <a:rPr lang="fr-FR" dirty="0" smtClean="0"/>
              <a:t>    L’un agace son bec avec un brûle-gueule,</a:t>
            </a:r>
          </a:p>
          <a:p>
            <a:r>
              <a:rPr lang="fr-FR" dirty="0" smtClean="0"/>
              <a:t>    L’autre mime, en boitant, l’infirme qui volait !</a:t>
            </a:r>
          </a:p>
          <a:p>
            <a:r>
              <a:rPr lang="fr-FR" dirty="0" smtClean="0"/>
              <a:t>    </a:t>
            </a:r>
          </a:p>
          <a:p>
            <a:r>
              <a:rPr lang="fr-FR" dirty="0" smtClean="0"/>
              <a:t>    Le Poète est semblable au prince des nuées</a:t>
            </a:r>
          </a:p>
          <a:p>
            <a:r>
              <a:rPr lang="fr-FR" dirty="0" smtClean="0"/>
              <a:t>    Qui hante la tempête et se rit de l’archer ;</a:t>
            </a:r>
          </a:p>
          <a:p>
            <a:r>
              <a:rPr lang="fr-FR" dirty="0" smtClean="0"/>
              <a:t>    Exilé sur le sol au milieu des huées,</a:t>
            </a:r>
          </a:p>
          <a:p>
            <a:r>
              <a:rPr lang="fr-FR" dirty="0" smtClean="0"/>
              <a:t>    Ses ailes de géant l’empêchent de marcher.</a:t>
            </a:r>
            <a:endParaRPr lang="fr-FR" dirty="0"/>
          </a:p>
        </p:txBody>
      </p:sp>
      <p:sp>
        <p:nvSpPr>
          <p:cNvPr id="6" name="Titre 5"/>
          <p:cNvSpPr>
            <a:spLocks noGrp="1"/>
          </p:cNvSpPr>
          <p:nvPr>
            <p:ph type="title"/>
          </p:nvPr>
        </p:nvSpPr>
        <p:spPr>
          <a:xfrm>
            <a:off x="342900" y="360603"/>
            <a:ext cx="6172200" cy="1660701"/>
          </a:xfrm>
        </p:spPr>
        <p:txBody>
          <a:bodyPr>
            <a:normAutofit/>
          </a:bodyPr>
          <a:lstStyle/>
          <a:p>
            <a:r>
              <a:rPr lang="fr-FR" sz="2000" b="1" smtClean="0"/>
              <a:t>1. L'Albatros</a:t>
            </a:r>
            <a:br>
              <a:rPr lang="fr-FR" sz="2000" b="1" smtClean="0"/>
            </a:br>
            <a:r>
              <a:rPr lang="fr-FR" sz="2000" smtClean="0"/>
              <a:t>Baudelaire, </a:t>
            </a:r>
            <a:r>
              <a:rPr lang="fr-FR" sz="2000" i="1" smtClean="0"/>
              <a:t>Les Fleurs du mal</a:t>
            </a:r>
            <a:r>
              <a:rPr lang="fr-FR" b="1" dirty="0" smtClean="0"/>
              <a:t/>
            </a:r>
            <a:br>
              <a:rPr lang="fr-FR" b="1" dirty="0" smtClean="0"/>
            </a:br>
            <a:endParaRPr lang="fr-FR" dirty="0"/>
          </a:p>
        </p:txBody>
      </p:sp>
    </p:spTree>
    <p:extLst>
      <p:ext uri="{BB962C8B-B14F-4D97-AF65-F5344CB8AC3E}">
        <p14:creationId xmlns:p14="http://schemas.microsoft.com/office/powerpoint/2010/main" val="17557083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08720" y="2072680"/>
            <a:ext cx="5688632" cy="4801314"/>
          </a:xfrm>
          <a:prstGeom prst="rect">
            <a:avLst/>
          </a:prstGeom>
        </p:spPr>
        <p:txBody>
          <a:bodyPr wrap="square">
            <a:spAutoFit/>
          </a:bodyPr>
          <a:lstStyle/>
          <a:p>
            <a:r>
              <a:rPr lang="fr-FR" dirty="0" smtClean="0"/>
              <a:t>    Ma jeunesse ne fut qu’un ténébreux orage,</a:t>
            </a:r>
          </a:p>
          <a:p>
            <a:r>
              <a:rPr lang="fr-FR" dirty="0" smtClean="0"/>
              <a:t>    Traversé çà et là par de brillants soleils ;</a:t>
            </a:r>
          </a:p>
          <a:p>
            <a:r>
              <a:rPr lang="fr-FR" dirty="0" smtClean="0"/>
              <a:t>    Le tonnerre et la pluie ont fait un tel ravage,</a:t>
            </a:r>
          </a:p>
          <a:p>
            <a:r>
              <a:rPr lang="fr-FR" dirty="0" smtClean="0"/>
              <a:t>    Qu’il reste en mon jardin bien peu de fruits vermeils.</a:t>
            </a:r>
          </a:p>
          <a:p>
            <a:r>
              <a:rPr lang="fr-FR" dirty="0" smtClean="0"/>
              <a:t>    </a:t>
            </a:r>
          </a:p>
          <a:p>
            <a:r>
              <a:rPr lang="fr-FR" dirty="0" smtClean="0"/>
              <a:t>    Voilà que j’ai touché l’automne des idées,</a:t>
            </a:r>
          </a:p>
          <a:p>
            <a:r>
              <a:rPr lang="fr-FR" dirty="0" smtClean="0"/>
              <a:t>    Et qu’il faut employer la pelle et les râteaux</a:t>
            </a:r>
          </a:p>
          <a:p>
            <a:r>
              <a:rPr lang="fr-FR" dirty="0" smtClean="0"/>
              <a:t>    Pour rassembler à neuf les terres inondées,</a:t>
            </a:r>
          </a:p>
          <a:p>
            <a:r>
              <a:rPr lang="fr-FR" dirty="0" smtClean="0"/>
              <a:t>    Où l’eau creuse des trous grands comme des tombeaux.</a:t>
            </a:r>
          </a:p>
          <a:p>
            <a:r>
              <a:rPr lang="fr-FR" dirty="0" smtClean="0"/>
              <a:t>    </a:t>
            </a:r>
          </a:p>
          <a:p>
            <a:r>
              <a:rPr lang="fr-FR" dirty="0" smtClean="0"/>
              <a:t>    Et qui sait si les fleurs nouvelles que je rêve</a:t>
            </a:r>
          </a:p>
          <a:p>
            <a:r>
              <a:rPr lang="fr-FR" dirty="0" smtClean="0"/>
              <a:t>    Trouveront dans ce sol lavé comme une grève</a:t>
            </a:r>
          </a:p>
          <a:p>
            <a:r>
              <a:rPr lang="fr-FR" dirty="0" smtClean="0"/>
              <a:t>    Le mystique aliment qui ferait leur vigueur ?</a:t>
            </a:r>
          </a:p>
          <a:p>
            <a:r>
              <a:rPr lang="fr-FR" dirty="0" smtClean="0"/>
              <a:t>    </a:t>
            </a:r>
          </a:p>
          <a:p>
            <a:r>
              <a:rPr lang="fr-FR" dirty="0" smtClean="0"/>
              <a:t>    – Ô douleur ! ô douleur ! Le Temps mange la vie,</a:t>
            </a:r>
          </a:p>
          <a:p>
            <a:r>
              <a:rPr lang="fr-FR" dirty="0" smtClean="0"/>
              <a:t>    Et l’obscur Ennemi qui nous ronge le cœur</a:t>
            </a:r>
          </a:p>
          <a:p>
            <a:r>
              <a:rPr lang="fr-FR" dirty="0" smtClean="0"/>
              <a:t>    Du sang que nous perdons croît et se fortifie !</a:t>
            </a:r>
            <a:endParaRPr lang="fr-FR" dirty="0"/>
          </a:p>
        </p:txBody>
      </p:sp>
      <p:sp>
        <p:nvSpPr>
          <p:cNvPr id="5" name="Titre 4"/>
          <p:cNvSpPr>
            <a:spLocks noGrp="1"/>
          </p:cNvSpPr>
          <p:nvPr>
            <p:ph type="title"/>
          </p:nvPr>
        </p:nvSpPr>
        <p:spPr/>
        <p:txBody>
          <a:bodyPr>
            <a:normAutofit/>
          </a:bodyPr>
          <a:lstStyle/>
          <a:p>
            <a:r>
              <a:rPr lang="fr-FR" sz="2000" b="1" smtClean="0"/>
              <a:t>2. L'Ennemi</a:t>
            </a:r>
            <a:br>
              <a:rPr lang="fr-FR" sz="2000" b="1" smtClean="0"/>
            </a:br>
            <a:r>
              <a:rPr lang="fr-FR" sz="2000"/>
              <a:t>Baudelaire, </a:t>
            </a:r>
            <a:r>
              <a:rPr lang="fr-FR" sz="2000" i="1"/>
              <a:t>Les Fleurs du mal</a:t>
            </a:r>
            <a:r>
              <a:rPr lang="fr-FR" sz="2000" b="1" dirty="0" smtClean="0"/>
              <a:t/>
            </a:r>
            <a:br>
              <a:rPr lang="fr-FR" sz="2000" b="1" dirty="0" smtClean="0"/>
            </a:br>
            <a:endParaRPr lang="fr-FR" sz="2000" dirty="0"/>
          </a:p>
        </p:txBody>
      </p:sp>
    </p:spTree>
    <p:extLst>
      <p:ext uri="{BB962C8B-B14F-4D97-AF65-F5344CB8AC3E}">
        <p14:creationId xmlns:p14="http://schemas.microsoft.com/office/powerpoint/2010/main" val="2482030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normAutofit/>
          </a:bodyPr>
          <a:lstStyle/>
          <a:p>
            <a:r>
              <a:rPr lang="fr-FR" sz="2000" b="1" smtClean="0"/>
              <a:t>3. À une passante</a:t>
            </a:r>
            <a:br>
              <a:rPr lang="fr-FR" sz="2000" b="1" smtClean="0"/>
            </a:br>
            <a:r>
              <a:rPr lang="fr-FR" sz="2200"/>
              <a:t>Baudelaire, </a:t>
            </a:r>
            <a:r>
              <a:rPr lang="fr-FR" sz="2200" i="1"/>
              <a:t>Les Fleurs du mal</a:t>
            </a:r>
            <a:r>
              <a:rPr lang="fr-FR" b="1" dirty="0" smtClean="0"/>
              <a:t/>
            </a:r>
            <a:br>
              <a:rPr lang="fr-FR" b="1" dirty="0" smtClean="0"/>
            </a:br>
            <a:endParaRPr lang="fr-FR" dirty="0"/>
          </a:p>
        </p:txBody>
      </p:sp>
      <p:sp>
        <p:nvSpPr>
          <p:cNvPr id="5" name="Rectangle 4"/>
          <p:cNvSpPr/>
          <p:nvPr/>
        </p:nvSpPr>
        <p:spPr>
          <a:xfrm>
            <a:off x="836712" y="2216696"/>
            <a:ext cx="5616624" cy="4801314"/>
          </a:xfrm>
          <a:prstGeom prst="rect">
            <a:avLst/>
          </a:prstGeom>
        </p:spPr>
        <p:txBody>
          <a:bodyPr wrap="square">
            <a:spAutoFit/>
          </a:bodyPr>
          <a:lstStyle/>
          <a:p>
            <a:r>
              <a:rPr lang="fr-FR" dirty="0" smtClean="0"/>
              <a:t>    La rue assourdissante autour de moi hurlait.</a:t>
            </a:r>
          </a:p>
          <a:p>
            <a:r>
              <a:rPr lang="fr-FR" dirty="0" smtClean="0"/>
              <a:t>    Longue, mince, en grand deuil, douleur majestueuse,</a:t>
            </a:r>
          </a:p>
          <a:p>
            <a:r>
              <a:rPr lang="fr-FR" dirty="0" smtClean="0"/>
              <a:t>    Une femme passa, d'une main fastueuse</a:t>
            </a:r>
          </a:p>
          <a:p>
            <a:r>
              <a:rPr lang="fr-FR" dirty="0" smtClean="0"/>
              <a:t>    Soulevant, balançant le feston et l'ourlet ;</a:t>
            </a:r>
          </a:p>
          <a:p>
            <a:r>
              <a:rPr lang="fr-FR" dirty="0" smtClean="0"/>
              <a:t>    </a:t>
            </a:r>
          </a:p>
          <a:p>
            <a:r>
              <a:rPr lang="fr-FR" dirty="0" smtClean="0"/>
              <a:t>    Agile et noble, avec sa jambe de statue.</a:t>
            </a:r>
          </a:p>
          <a:p>
            <a:r>
              <a:rPr lang="fr-FR" dirty="0" smtClean="0"/>
              <a:t>    Moi, je buvais, crispé comme un extravagant,</a:t>
            </a:r>
          </a:p>
          <a:p>
            <a:r>
              <a:rPr lang="fr-FR" dirty="0" smtClean="0"/>
              <a:t>    Dans son </a:t>
            </a:r>
            <a:r>
              <a:rPr lang="fr-FR" dirty="0" err="1" smtClean="0"/>
              <a:t>oeil</a:t>
            </a:r>
            <a:r>
              <a:rPr lang="fr-FR" dirty="0" smtClean="0"/>
              <a:t>, ciel livide où germe l'ouragan,</a:t>
            </a:r>
          </a:p>
          <a:p>
            <a:r>
              <a:rPr lang="fr-FR" dirty="0" smtClean="0"/>
              <a:t>    La douceur qui fascine et le plaisir qui tue.</a:t>
            </a:r>
          </a:p>
          <a:p>
            <a:r>
              <a:rPr lang="fr-FR" dirty="0" smtClean="0"/>
              <a:t>    </a:t>
            </a:r>
          </a:p>
          <a:p>
            <a:r>
              <a:rPr lang="fr-FR" dirty="0" smtClean="0"/>
              <a:t>    Un éclair... puis la nuit ! - Fugitive beauté</a:t>
            </a:r>
          </a:p>
          <a:p>
            <a:r>
              <a:rPr lang="fr-FR" dirty="0" smtClean="0"/>
              <a:t>    Dont le regard m'a fait soudainement renaître,</a:t>
            </a:r>
          </a:p>
          <a:p>
            <a:r>
              <a:rPr lang="fr-FR" dirty="0" smtClean="0"/>
              <a:t>    Ne te verrai-je plus que dans l'éternité ?</a:t>
            </a:r>
          </a:p>
          <a:p>
            <a:r>
              <a:rPr lang="fr-FR" dirty="0" smtClean="0"/>
              <a:t>    </a:t>
            </a:r>
          </a:p>
          <a:p>
            <a:r>
              <a:rPr lang="fr-FR" dirty="0" smtClean="0"/>
              <a:t>    Ailleurs, bien loin d'ici ! trop tard ! jamais peut-être !</a:t>
            </a:r>
          </a:p>
          <a:p>
            <a:r>
              <a:rPr lang="fr-FR" dirty="0" smtClean="0"/>
              <a:t>    Car j'ignore où tu fuis, tu ne sais où je vais,</a:t>
            </a:r>
          </a:p>
          <a:p>
            <a:r>
              <a:rPr lang="fr-FR" dirty="0" smtClean="0"/>
              <a:t>    Ô toi que j'eusse aimée, ô toi qui le savais !</a:t>
            </a:r>
            <a:endParaRPr lang="fr-FR" dirty="0"/>
          </a:p>
        </p:txBody>
      </p:sp>
    </p:spTree>
    <p:extLst>
      <p:ext uri="{BB962C8B-B14F-4D97-AF65-F5344CB8AC3E}">
        <p14:creationId xmlns:p14="http://schemas.microsoft.com/office/powerpoint/2010/main" val="62662111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33173" y="272480"/>
            <a:ext cx="6172200" cy="1651000"/>
          </a:xfrm>
        </p:spPr>
        <p:txBody>
          <a:bodyPr>
            <a:normAutofit/>
          </a:bodyPr>
          <a:lstStyle/>
          <a:p>
            <a:r>
              <a:rPr lang="fr-FR" sz="2000" b="1" smtClean="0"/>
              <a:t>4. Le </a:t>
            </a:r>
            <a:r>
              <a:rPr lang="fr-FR" sz="2000" b="1" dirty="0" smtClean="0"/>
              <a:t>Serpent </a:t>
            </a:r>
            <a:r>
              <a:rPr lang="fr-FR" sz="2000" b="1" smtClean="0"/>
              <a:t>qui danse</a:t>
            </a:r>
            <a:br>
              <a:rPr lang="fr-FR" sz="2000" b="1" smtClean="0"/>
            </a:br>
            <a:r>
              <a:rPr lang="fr-FR" sz="2200"/>
              <a:t>Baudelaire, </a:t>
            </a:r>
            <a:r>
              <a:rPr lang="fr-FR" sz="2200" i="1"/>
              <a:t>Les Fleurs du mal</a:t>
            </a:r>
            <a:r>
              <a:rPr lang="fr-FR" b="1" dirty="0" smtClean="0"/>
              <a:t/>
            </a:r>
            <a:br>
              <a:rPr lang="fr-FR" b="1" dirty="0" smtClean="0"/>
            </a:br>
            <a:endParaRPr lang="fr-FR" dirty="0"/>
          </a:p>
        </p:txBody>
      </p:sp>
      <p:sp>
        <p:nvSpPr>
          <p:cNvPr id="5" name="Rectangle 4"/>
          <p:cNvSpPr/>
          <p:nvPr/>
        </p:nvSpPr>
        <p:spPr>
          <a:xfrm>
            <a:off x="476672" y="1280592"/>
            <a:ext cx="5904656" cy="8217634"/>
          </a:xfrm>
          <a:prstGeom prst="rect">
            <a:avLst/>
          </a:prstGeom>
        </p:spPr>
        <p:txBody>
          <a:bodyPr wrap="square" numCol="1">
            <a:spAutoFit/>
          </a:bodyPr>
          <a:lstStyle/>
          <a:p>
            <a:pPr algn="ctr"/>
            <a:r>
              <a:rPr lang="fr-FR" sz="1200" dirty="0" smtClean="0"/>
              <a:t> Que j'aime voir, chère indolente,</a:t>
            </a:r>
          </a:p>
          <a:p>
            <a:pPr algn="ctr"/>
            <a:r>
              <a:rPr lang="fr-FR" sz="1200" smtClean="0"/>
              <a:t> De </a:t>
            </a:r>
            <a:r>
              <a:rPr lang="fr-FR" sz="1200" dirty="0" smtClean="0"/>
              <a:t>ton corps si beau,</a:t>
            </a:r>
          </a:p>
          <a:p>
            <a:pPr algn="ctr"/>
            <a:r>
              <a:rPr lang="fr-FR" sz="1200" dirty="0" smtClean="0"/>
              <a:t>    Comme une étoffe vacillante,</a:t>
            </a:r>
          </a:p>
          <a:p>
            <a:pPr algn="ctr"/>
            <a:r>
              <a:rPr lang="fr-FR" sz="1200" smtClean="0"/>
              <a:t>Miroiter </a:t>
            </a:r>
            <a:r>
              <a:rPr lang="fr-FR" sz="1200" dirty="0" smtClean="0"/>
              <a:t>la peau !</a:t>
            </a:r>
          </a:p>
          <a:p>
            <a:pPr algn="ctr"/>
            <a:endParaRPr lang="fr-FR" sz="1200" dirty="0" smtClean="0"/>
          </a:p>
          <a:p>
            <a:pPr algn="ctr"/>
            <a:r>
              <a:rPr lang="fr-FR" sz="1200" dirty="0" smtClean="0"/>
              <a:t>    Sur ta chevelure profonde</a:t>
            </a:r>
          </a:p>
          <a:p>
            <a:pPr algn="ctr"/>
            <a:r>
              <a:rPr lang="fr-FR" sz="1200" smtClean="0"/>
              <a:t> Aux </a:t>
            </a:r>
            <a:r>
              <a:rPr lang="fr-FR" sz="1200" dirty="0" smtClean="0"/>
              <a:t>âcres parfums,</a:t>
            </a:r>
          </a:p>
          <a:p>
            <a:pPr algn="ctr"/>
            <a:r>
              <a:rPr lang="fr-FR" sz="1200" dirty="0" smtClean="0"/>
              <a:t>    Mer odorante et vagabonde</a:t>
            </a:r>
          </a:p>
          <a:p>
            <a:pPr algn="ctr"/>
            <a:r>
              <a:rPr lang="fr-FR" sz="1200" smtClean="0"/>
              <a:t>         Aux </a:t>
            </a:r>
            <a:r>
              <a:rPr lang="fr-FR" sz="1200" dirty="0" smtClean="0"/>
              <a:t>flots bleus et bruns,</a:t>
            </a:r>
          </a:p>
          <a:p>
            <a:pPr algn="ctr"/>
            <a:endParaRPr lang="fr-FR" sz="1200" dirty="0" smtClean="0"/>
          </a:p>
          <a:p>
            <a:pPr algn="ctr"/>
            <a:r>
              <a:rPr lang="fr-FR" sz="1200" dirty="0" smtClean="0"/>
              <a:t>    Comme un navire qui s'éveille</a:t>
            </a:r>
          </a:p>
          <a:p>
            <a:pPr algn="ctr"/>
            <a:r>
              <a:rPr lang="fr-FR" sz="1200" dirty="0" smtClean="0"/>
              <a:t>        Au vent du matin,</a:t>
            </a:r>
          </a:p>
          <a:p>
            <a:pPr algn="ctr"/>
            <a:r>
              <a:rPr lang="fr-FR" sz="1200" dirty="0" smtClean="0"/>
              <a:t>    Mon âme rêveuse appareille</a:t>
            </a:r>
          </a:p>
          <a:p>
            <a:pPr algn="ctr"/>
            <a:r>
              <a:rPr lang="fr-FR" sz="1200" dirty="0" smtClean="0"/>
              <a:t>        Pour un ciel lointain.</a:t>
            </a:r>
          </a:p>
          <a:p>
            <a:pPr algn="ctr"/>
            <a:endParaRPr lang="fr-FR" sz="1200" dirty="0" smtClean="0"/>
          </a:p>
          <a:p>
            <a:pPr algn="ctr"/>
            <a:r>
              <a:rPr lang="fr-FR" sz="1200" dirty="0" smtClean="0"/>
              <a:t>    Tes yeux où rien ne se révèle</a:t>
            </a:r>
          </a:p>
          <a:p>
            <a:pPr algn="ctr"/>
            <a:r>
              <a:rPr lang="fr-FR" sz="1200" dirty="0" smtClean="0"/>
              <a:t>        De doux ni d'amer,</a:t>
            </a:r>
          </a:p>
          <a:p>
            <a:pPr algn="ctr"/>
            <a:r>
              <a:rPr lang="fr-FR" sz="1200" dirty="0" smtClean="0"/>
              <a:t>    Sont deux bijoux froids où se mêlent</a:t>
            </a:r>
          </a:p>
          <a:p>
            <a:pPr algn="ctr"/>
            <a:r>
              <a:rPr lang="fr-FR" sz="1200" dirty="0" smtClean="0"/>
              <a:t>        L’or avec le fer.</a:t>
            </a:r>
          </a:p>
          <a:p>
            <a:pPr algn="ctr"/>
            <a:endParaRPr lang="fr-FR" sz="1200" dirty="0" smtClean="0"/>
          </a:p>
          <a:p>
            <a:pPr algn="ctr"/>
            <a:r>
              <a:rPr lang="fr-FR" sz="1200" dirty="0" smtClean="0"/>
              <a:t>    A te voir marcher en cadence,</a:t>
            </a:r>
          </a:p>
          <a:p>
            <a:pPr algn="ctr"/>
            <a:r>
              <a:rPr lang="fr-FR" sz="1200" dirty="0" smtClean="0"/>
              <a:t>        Belle d'abandon,</a:t>
            </a:r>
          </a:p>
          <a:p>
            <a:pPr algn="ctr"/>
            <a:r>
              <a:rPr lang="fr-FR" sz="1200" dirty="0" smtClean="0"/>
              <a:t>    On dirait un serpent qui danse</a:t>
            </a:r>
          </a:p>
          <a:p>
            <a:pPr algn="ctr"/>
            <a:r>
              <a:rPr lang="fr-FR" sz="1200" dirty="0" smtClean="0"/>
              <a:t>        Au bout d'un </a:t>
            </a:r>
            <a:r>
              <a:rPr lang="fr-FR" sz="1200" smtClean="0"/>
              <a:t>bâton.</a:t>
            </a:r>
          </a:p>
          <a:p>
            <a:pPr algn="ctr"/>
            <a:endParaRPr lang="fr-FR" sz="1200" dirty="0" smtClean="0"/>
          </a:p>
          <a:p>
            <a:pPr algn="ctr"/>
            <a:r>
              <a:rPr lang="fr-FR" sz="1200" smtClean="0"/>
              <a:t>    Sous </a:t>
            </a:r>
            <a:r>
              <a:rPr lang="fr-FR" sz="1200" dirty="0" smtClean="0"/>
              <a:t>le fardeau de ta paresse</a:t>
            </a:r>
          </a:p>
          <a:p>
            <a:pPr algn="ctr"/>
            <a:r>
              <a:rPr lang="fr-FR" sz="1200" dirty="0" smtClean="0"/>
              <a:t>        Ta tête d'enfant</a:t>
            </a:r>
          </a:p>
          <a:p>
            <a:pPr algn="ctr"/>
            <a:r>
              <a:rPr lang="fr-FR" sz="1200" dirty="0" smtClean="0"/>
              <a:t>    Se balance avec la mollesse</a:t>
            </a:r>
          </a:p>
          <a:p>
            <a:pPr algn="ctr"/>
            <a:r>
              <a:rPr lang="fr-FR" sz="1200" dirty="0" smtClean="0"/>
              <a:t>        D’un jeune éléphant,</a:t>
            </a:r>
          </a:p>
          <a:p>
            <a:pPr algn="ctr"/>
            <a:endParaRPr lang="fr-FR" sz="1200" dirty="0" smtClean="0"/>
          </a:p>
          <a:p>
            <a:pPr algn="ctr"/>
            <a:r>
              <a:rPr lang="fr-FR" sz="1200" dirty="0" smtClean="0"/>
              <a:t>    Et ton corps se penche et s'allonge</a:t>
            </a:r>
          </a:p>
          <a:p>
            <a:pPr algn="ctr"/>
            <a:r>
              <a:rPr lang="fr-FR" sz="1200" dirty="0" smtClean="0"/>
              <a:t>        Comme un fin vaisseau</a:t>
            </a:r>
          </a:p>
          <a:p>
            <a:pPr algn="ctr"/>
            <a:r>
              <a:rPr lang="fr-FR" sz="1200" dirty="0" smtClean="0"/>
              <a:t>    Qui roule bord sur bord et plonge</a:t>
            </a:r>
          </a:p>
          <a:p>
            <a:pPr algn="ctr"/>
            <a:r>
              <a:rPr lang="fr-FR" sz="1200" dirty="0" smtClean="0"/>
              <a:t>        Ses vergues dans l'eau.</a:t>
            </a:r>
          </a:p>
          <a:p>
            <a:pPr algn="ctr"/>
            <a:endParaRPr lang="fr-FR" sz="1200" dirty="0" smtClean="0"/>
          </a:p>
          <a:p>
            <a:pPr algn="ctr"/>
            <a:r>
              <a:rPr lang="fr-FR" sz="1200" dirty="0" smtClean="0"/>
              <a:t>    Comme un flot grossi par la fonte</a:t>
            </a:r>
          </a:p>
          <a:p>
            <a:pPr algn="ctr"/>
            <a:r>
              <a:rPr lang="fr-FR" sz="1200" dirty="0" smtClean="0"/>
              <a:t>        Des glaciers grondants,</a:t>
            </a:r>
          </a:p>
          <a:p>
            <a:pPr algn="ctr"/>
            <a:r>
              <a:rPr lang="fr-FR" sz="1200" dirty="0" smtClean="0"/>
              <a:t>    Quand l'eau de ta bouche remonte</a:t>
            </a:r>
          </a:p>
          <a:p>
            <a:pPr algn="ctr"/>
            <a:r>
              <a:rPr lang="fr-FR" sz="1200" dirty="0" smtClean="0"/>
              <a:t>        Au bord de tes dents,</a:t>
            </a:r>
          </a:p>
          <a:p>
            <a:pPr algn="ctr"/>
            <a:endParaRPr lang="fr-FR" sz="1200" dirty="0" smtClean="0"/>
          </a:p>
          <a:p>
            <a:pPr algn="ctr"/>
            <a:r>
              <a:rPr lang="fr-FR" sz="1200" dirty="0" smtClean="0"/>
              <a:t>    Je crois boire un vin de bohême,</a:t>
            </a:r>
          </a:p>
          <a:p>
            <a:pPr algn="ctr"/>
            <a:r>
              <a:rPr lang="fr-FR" sz="1200" dirty="0" smtClean="0"/>
              <a:t>        Amer et vainqueur,</a:t>
            </a:r>
          </a:p>
          <a:p>
            <a:pPr algn="ctr"/>
            <a:r>
              <a:rPr lang="fr-FR" sz="1200" dirty="0" smtClean="0"/>
              <a:t>    Un ciel liquide qui parsème</a:t>
            </a:r>
          </a:p>
          <a:p>
            <a:pPr algn="ctr"/>
            <a:r>
              <a:rPr lang="fr-FR" sz="1200" smtClean="0"/>
              <a:t>         D’étoiles </a:t>
            </a:r>
            <a:r>
              <a:rPr lang="fr-FR" sz="1200" dirty="0" smtClean="0"/>
              <a:t>mon cœur !</a:t>
            </a:r>
            <a:endParaRPr lang="fr-FR" sz="1200" dirty="0"/>
          </a:p>
        </p:txBody>
      </p:sp>
    </p:spTree>
    <p:extLst>
      <p:ext uri="{BB962C8B-B14F-4D97-AF65-F5344CB8AC3E}">
        <p14:creationId xmlns:p14="http://schemas.microsoft.com/office/powerpoint/2010/main" val="5774398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a:xfrm>
            <a:off x="332655" y="208041"/>
            <a:ext cx="6172200" cy="603162"/>
          </a:xfrm>
        </p:spPr>
        <p:txBody>
          <a:bodyPr>
            <a:normAutofit fontScale="90000"/>
          </a:bodyPr>
          <a:lstStyle/>
          <a:p>
            <a:r>
              <a:rPr lang="fr-FR" sz="2000" b="1" smtClean="0"/>
              <a:t>5. L’Invitation au voyage</a:t>
            </a:r>
            <a:br>
              <a:rPr lang="fr-FR" sz="2000" b="1" smtClean="0"/>
            </a:br>
            <a:r>
              <a:rPr lang="fr-FR" sz="2200"/>
              <a:t>Baudelaire, </a:t>
            </a:r>
            <a:r>
              <a:rPr lang="fr-FR" sz="2200" i="1"/>
              <a:t>Les Fleurs du mal</a:t>
            </a:r>
            <a:endParaRPr lang="fr-FR" sz="2200" dirty="0"/>
          </a:p>
        </p:txBody>
      </p:sp>
      <p:sp>
        <p:nvSpPr>
          <p:cNvPr id="5" name="Rectangle 4"/>
          <p:cNvSpPr/>
          <p:nvPr/>
        </p:nvSpPr>
        <p:spPr>
          <a:xfrm>
            <a:off x="1085983" y="811203"/>
            <a:ext cx="4665545" cy="9094797"/>
          </a:xfrm>
          <a:prstGeom prst="rect">
            <a:avLst/>
          </a:prstGeom>
        </p:spPr>
        <p:txBody>
          <a:bodyPr wrap="square" numCol="1">
            <a:spAutoFit/>
          </a:bodyPr>
          <a:lstStyle/>
          <a:p>
            <a:pPr algn="ctr"/>
            <a:r>
              <a:rPr lang="fr-FR" sz="1300" dirty="0" smtClean="0"/>
              <a:t>    Mon enfant, ma sœur,</a:t>
            </a:r>
          </a:p>
          <a:p>
            <a:pPr algn="ctr"/>
            <a:r>
              <a:rPr lang="fr-FR" sz="1300" dirty="0" smtClean="0"/>
              <a:t>    Songe à la douceur</a:t>
            </a:r>
          </a:p>
          <a:p>
            <a:pPr algn="ctr"/>
            <a:r>
              <a:rPr lang="fr-FR" sz="1300" dirty="0" smtClean="0"/>
              <a:t>    D’aller là-bas vivre ensemble !</a:t>
            </a:r>
          </a:p>
          <a:p>
            <a:pPr algn="ctr"/>
            <a:r>
              <a:rPr lang="fr-FR" sz="1300" dirty="0" smtClean="0"/>
              <a:t>    Aimer à loisir,</a:t>
            </a:r>
          </a:p>
          <a:p>
            <a:pPr algn="ctr"/>
            <a:r>
              <a:rPr lang="fr-FR" sz="1300" dirty="0" smtClean="0"/>
              <a:t>    Aimer et mourir</a:t>
            </a:r>
          </a:p>
          <a:p>
            <a:pPr algn="ctr"/>
            <a:r>
              <a:rPr lang="fr-FR" sz="1300" dirty="0" smtClean="0"/>
              <a:t>    Au pays qui te ressemble !</a:t>
            </a:r>
          </a:p>
          <a:p>
            <a:pPr algn="ctr"/>
            <a:r>
              <a:rPr lang="fr-FR" sz="1300" dirty="0" smtClean="0"/>
              <a:t>    Les soleils mouillés</a:t>
            </a:r>
          </a:p>
          <a:p>
            <a:pPr algn="ctr"/>
            <a:r>
              <a:rPr lang="fr-FR" sz="1300" dirty="0" smtClean="0"/>
              <a:t>    De ces ciels brouillés</a:t>
            </a:r>
          </a:p>
          <a:p>
            <a:pPr algn="ctr"/>
            <a:r>
              <a:rPr lang="fr-FR" sz="1300" dirty="0" smtClean="0"/>
              <a:t>    Pour mon esprit ont les charmes</a:t>
            </a:r>
          </a:p>
          <a:p>
            <a:pPr algn="ctr"/>
            <a:r>
              <a:rPr lang="fr-FR" sz="1300" dirty="0" smtClean="0"/>
              <a:t>    Si mystérieux</a:t>
            </a:r>
          </a:p>
          <a:p>
            <a:pPr algn="ctr"/>
            <a:r>
              <a:rPr lang="fr-FR" sz="1300" dirty="0" smtClean="0"/>
              <a:t>    De tes traîtres yeux,</a:t>
            </a:r>
          </a:p>
          <a:p>
            <a:pPr algn="ctr"/>
            <a:r>
              <a:rPr lang="fr-FR" sz="1300" dirty="0" smtClean="0"/>
              <a:t>    Brillant à travers leurs larmes.   </a:t>
            </a:r>
          </a:p>
          <a:p>
            <a:pPr algn="ctr"/>
            <a:r>
              <a:rPr lang="fr-FR" sz="1300" dirty="0" smtClean="0"/>
              <a:t>    Là, tout n’est qu’ordre et beauté,</a:t>
            </a:r>
          </a:p>
          <a:p>
            <a:pPr algn="ctr"/>
            <a:r>
              <a:rPr lang="fr-FR" sz="1300" dirty="0" smtClean="0"/>
              <a:t>    Luxe, calme et </a:t>
            </a:r>
            <a:r>
              <a:rPr lang="fr-FR" sz="1300" smtClean="0"/>
              <a:t>volupté.</a:t>
            </a:r>
          </a:p>
          <a:p>
            <a:pPr algn="ctr"/>
            <a:r>
              <a:rPr lang="fr-FR" sz="1300" smtClean="0"/>
              <a:t> </a:t>
            </a:r>
            <a:endParaRPr lang="fr-FR" sz="1300" dirty="0" smtClean="0"/>
          </a:p>
          <a:p>
            <a:pPr lvl="0" algn="ctr"/>
            <a:r>
              <a:rPr lang="fr-FR" sz="1300">
                <a:solidFill>
                  <a:prstClr val="black"/>
                </a:solidFill>
              </a:rPr>
              <a:t>Des meubles luisants,</a:t>
            </a:r>
          </a:p>
          <a:p>
            <a:pPr lvl="0" algn="ctr"/>
            <a:r>
              <a:rPr lang="fr-FR" sz="1300">
                <a:solidFill>
                  <a:prstClr val="black"/>
                </a:solidFill>
              </a:rPr>
              <a:t>    Polis par les ans,</a:t>
            </a:r>
          </a:p>
          <a:p>
            <a:pPr lvl="0" algn="ctr"/>
            <a:r>
              <a:rPr lang="fr-FR" sz="1300">
                <a:solidFill>
                  <a:prstClr val="black"/>
                </a:solidFill>
              </a:rPr>
              <a:t>    Décoreraient notre chambre ;</a:t>
            </a:r>
          </a:p>
          <a:p>
            <a:pPr lvl="0" algn="ctr"/>
            <a:r>
              <a:rPr lang="fr-FR" sz="1300">
                <a:solidFill>
                  <a:prstClr val="black"/>
                </a:solidFill>
              </a:rPr>
              <a:t>    Les plus rares fleurs</a:t>
            </a:r>
          </a:p>
          <a:p>
            <a:pPr lvl="0" algn="ctr"/>
            <a:r>
              <a:rPr lang="fr-FR" sz="1300">
                <a:solidFill>
                  <a:prstClr val="black"/>
                </a:solidFill>
              </a:rPr>
              <a:t>    Mêlant leurs odeurs</a:t>
            </a:r>
          </a:p>
          <a:p>
            <a:pPr lvl="0" algn="ctr"/>
            <a:r>
              <a:rPr lang="fr-FR" sz="1300">
                <a:solidFill>
                  <a:prstClr val="black"/>
                </a:solidFill>
              </a:rPr>
              <a:t>    Aux vagues senteurs de l’ambre,</a:t>
            </a:r>
          </a:p>
          <a:p>
            <a:pPr lvl="0" algn="ctr"/>
            <a:r>
              <a:rPr lang="fr-FR" sz="1300">
                <a:solidFill>
                  <a:prstClr val="black"/>
                </a:solidFill>
              </a:rPr>
              <a:t>    Les riches plafonds,</a:t>
            </a:r>
          </a:p>
          <a:p>
            <a:pPr lvl="0" algn="ctr"/>
            <a:r>
              <a:rPr lang="fr-FR" sz="1300">
                <a:solidFill>
                  <a:prstClr val="black"/>
                </a:solidFill>
              </a:rPr>
              <a:t>    Les miroirs profonds,</a:t>
            </a:r>
          </a:p>
          <a:p>
            <a:pPr lvl="0" algn="ctr"/>
            <a:r>
              <a:rPr lang="fr-FR" sz="1300">
                <a:solidFill>
                  <a:prstClr val="black"/>
                </a:solidFill>
              </a:rPr>
              <a:t>    La splendeur orientale,</a:t>
            </a:r>
          </a:p>
          <a:p>
            <a:pPr lvl="0" algn="ctr"/>
            <a:r>
              <a:rPr lang="fr-FR" sz="1300">
                <a:solidFill>
                  <a:prstClr val="black"/>
                </a:solidFill>
              </a:rPr>
              <a:t>    Tout y parlerait</a:t>
            </a:r>
          </a:p>
          <a:p>
            <a:pPr lvl="0" algn="ctr"/>
            <a:r>
              <a:rPr lang="fr-FR" sz="1300">
                <a:solidFill>
                  <a:prstClr val="black"/>
                </a:solidFill>
              </a:rPr>
              <a:t>    À l’âme en secret</a:t>
            </a:r>
          </a:p>
          <a:p>
            <a:pPr lvl="0" algn="ctr"/>
            <a:r>
              <a:rPr lang="fr-FR" sz="1300">
                <a:solidFill>
                  <a:prstClr val="black"/>
                </a:solidFill>
              </a:rPr>
              <a:t>    Sa douce langue natale.  </a:t>
            </a:r>
          </a:p>
          <a:p>
            <a:pPr lvl="0" algn="ctr"/>
            <a:r>
              <a:rPr lang="fr-FR" sz="1300">
                <a:solidFill>
                  <a:prstClr val="black"/>
                </a:solidFill>
              </a:rPr>
              <a:t>    Là, tout n’est qu’ordre et beauté,</a:t>
            </a:r>
          </a:p>
          <a:p>
            <a:pPr lvl="0" algn="ctr"/>
            <a:r>
              <a:rPr lang="fr-FR" sz="1300">
                <a:solidFill>
                  <a:prstClr val="black"/>
                </a:solidFill>
              </a:rPr>
              <a:t>    Luxe, calme et volupté</a:t>
            </a:r>
            <a:r>
              <a:rPr lang="fr-FR" sz="1300" smtClean="0">
                <a:solidFill>
                  <a:prstClr val="black"/>
                </a:solidFill>
              </a:rPr>
              <a:t>.</a:t>
            </a:r>
          </a:p>
          <a:p>
            <a:pPr lvl="0" algn="ctr"/>
            <a:endParaRPr lang="fr-FR" sz="1300">
              <a:solidFill>
                <a:prstClr val="black"/>
              </a:solidFill>
            </a:endParaRPr>
          </a:p>
          <a:p>
            <a:pPr lvl="0" algn="ctr"/>
            <a:r>
              <a:rPr lang="fr-FR" sz="1300">
                <a:solidFill>
                  <a:prstClr val="black"/>
                </a:solidFill>
              </a:rPr>
              <a:t>Vois sur ces canaux</a:t>
            </a:r>
          </a:p>
          <a:p>
            <a:pPr lvl="0" algn="ctr"/>
            <a:r>
              <a:rPr lang="fr-FR" sz="1300">
                <a:solidFill>
                  <a:prstClr val="black"/>
                </a:solidFill>
              </a:rPr>
              <a:t>    Dormir ces vaisseaux</a:t>
            </a:r>
          </a:p>
          <a:p>
            <a:pPr lvl="0" algn="ctr"/>
            <a:r>
              <a:rPr lang="fr-FR" sz="1300">
                <a:solidFill>
                  <a:prstClr val="black"/>
                </a:solidFill>
              </a:rPr>
              <a:t>    Dont l’humeur est vagabonde ;</a:t>
            </a:r>
          </a:p>
          <a:p>
            <a:pPr lvl="0" algn="ctr"/>
            <a:r>
              <a:rPr lang="fr-FR" sz="1300">
                <a:solidFill>
                  <a:prstClr val="black"/>
                </a:solidFill>
              </a:rPr>
              <a:t>    C’est pour assouvir</a:t>
            </a:r>
          </a:p>
          <a:p>
            <a:pPr lvl="0" algn="ctr"/>
            <a:r>
              <a:rPr lang="fr-FR" sz="1300">
                <a:solidFill>
                  <a:prstClr val="black"/>
                </a:solidFill>
              </a:rPr>
              <a:t>    Ton moindre désir</a:t>
            </a:r>
          </a:p>
          <a:p>
            <a:pPr lvl="0" algn="ctr"/>
            <a:r>
              <a:rPr lang="fr-FR" sz="1300">
                <a:solidFill>
                  <a:prstClr val="black"/>
                </a:solidFill>
              </a:rPr>
              <a:t>    Qu’ils viennent du bout du monde.</a:t>
            </a:r>
          </a:p>
          <a:p>
            <a:pPr lvl="0" algn="ctr"/>
            <a:r>
              <a:rPr lang="fr-FR" sz="1300">
                <a:solidFill>
                  <a:prstClr val="black"/>
                </a:solidFill>
              </a:rPr>
              <a:t>    — Les soleils couchants</a:t>
            </a:r>
          </a:p>
          <a:p>
            <a:pPr lvl="0" algn="ctr"/>
            <a:r>
              <a:rPr lang="fr-FR" sz="1300">
                <a:solidFill>
                  <a:prstClr val="black"/>
                </a:solidFill>
              </a:rPr>
              <a:t>    Revêtent les champs,</a:t>
            </a:r>
          </a:p>
          <a:p>
            <a:pPr lvl="0" algn="ctr"/>
            <a:r>
              <a:rPr lang="fr-FR" sz="1300">
                <a:solidFill>
                  <a:prstClr val="black"/>
                </a:solidFill>
              </a:rPr>
              <a:t>    Les canaux, la ville entière,</a:t>
            </a:r>
          </a:p>
          <a:p>
            <a:pPr lvl="0" algn="ctr"/>
            <a:r>
              <a:rPr lang="fr-FR" sz="1300">
                <a:solidFill>
                  <a:prstClr val="black"/>
                </a:solidFill>
              </a:rPr>
              <a:t>    D’hyacinthe et d’or ;</a:t>
            </a:r>
          </a:p>
          <a:p>
            <a:pPr lvl="0" algn="ctr"/>
            <a:r>
              <a:rPr lang="fr-FR" sz="1300">
                <a:solidFill>
                  <a:prstClr val="black"/>
                </a:solidFill>
              </a:rPr>
              <a:t>    Le monde s’endort</a:t>
            </a:r>
          </a:p>
          <a:p>
            <a:pPr lvl="0" algn="ctr"/>
            <a:r>
              <a:rPr lang="fr-FR" sz="1300">
                <a:solidFill>
                  <a:prstClr val="black"/>
                </a:solidFill>
              </a:rPr>
              <a:t>    Dans une chaude lumière.   </a:t>
            </a:r>
          </a:p>
          <a:p>
            <a:pPr lvl="0" algn="ctr"/>
            <a:r>
              <a:rPr lang="fr-FR" sz="1300">
                <a:solidFill>
                  <a:prstClr val="black"/>
                </a:solidFill>
              </a:rPr>
              <a:t>    Là, tout n’est qu’ordre et beauté,</a:t>
            </a:r>
          </a:p>
          <a:p>
            <a:pPr lvl="0" algn="ctr"/>
            <a:r>
              <a:rPr lang="fr-FR" sz="1300">
                <a:solidFill>
                  <a:prstClr val="black"/>
                </a:solidFill>
              </a:rPr>
              <a:t>    Luxe, calme et volupté.</a:t>
            </a:r>
            <a:endParaRPr lang="fr-FR" sz="1300"/>
          </a:p>
          <a:p>
            <a:pPr algn="ctr"/>
            <a:endParaRPr lang="fr-FR" sz="1300" dirty="0" smtClean="0"/>
          </a:p>
        </p:txBody>
      </p:sp>
      <p:sp>
        <p:nvSpPr>
          <p:cNvPr id="6" name="Rectangle 5"/>
          <p:cNvSpPr/>
          <p:nvPr/>
        </p:nvSpPr>
        <p:spPr>
          <a:xfrm>
            <a:off x="3545632" y="1219620"/>
            <a:ext cx="3312368" cy="307777"/>
          </a:xfrm>
          <a:prstGeom prst="rect">
            <a:avLst/>
          </a:prstGeom>
        </p:spPr>
        <p:txBody>
          <a:bodyPr wrap="square">
            <a:spAutoFit/>
          </a:bodyPr>
          <a:lstStyle/>
          <a:p>
            <a:pPr lvl="0" algn="ctr"/>
            <a:r>
              <a:rPr lang="fr-FR" sz="1400" dirty="0">
                <a:solidFill>
                  <a:prstClr val="black"/>
                </a:solidFill>
              </a:rPr>
              <a:t> </a:t>
            </a:r>
            <a:r>
              <a:rPr lang="fr-FR" sz="1400" dirty="0" smtClean="0">
                <a:solidFill>
                  <a:prstClr val="black"/>
                </a:solidFill>
              </a:rPr>
              <a:t>   </a:t>
            </a:r>
            <a:endParaRPr lang="fr-FR" b="1" dirty="0"/>
          </a:p>
        </p:txBody>
      </p:sp>
      <p:sp>
        <p:nvSpPr>
          <p:cNvPr id="7" name="Rectangle 6"/>
          <p:cNvSpPr/>
          <p:nvPr/>
        </p:nvSpPr>
        <p:spPr>
          <a:xfrm>
            <a:off x="5517232" y="6177136"/>
            <a:ext cx="3146227" cy="307777"/>
          </a:xfrm>
          <a:prstGeom prst="rect">
            <a:avLst/>
          </a:prstGeom>
        </p:spPr>
        <p:txBody>
          <a:bodyPr wrap="square">
            <a:spAutoFit/>
          </a:bodyPr>
          <a:lstStyle/>
          <a:p>
            <a:pPr lvl="0" algn="ctr"/>
            <a:r>
              <a:rPr lang="fr-FR" sz="1400" dirty="0">
                <a:solidFill>
                  <a:prstClr val="black"/>
                </a:solidFill>
              </a:rPr>
              <a:t> </a:t>
            </a:r>
            <a:r>
              <a:rPr lang="fr-FR" sz="1400" dirty="0" smtClean="0">
                <a:solidFill>
                  <a:prstClr val="black"/>
                </a:solidFill>
              </a:rPr>
              <a:t>   </a:t>
            </a:r>
            <a:endParaRPr lang="fr-FR" dirty="0"/>
          </a:p>
        </p:txBody>
      </p:sp>
    </p:spTree>
    <p:extLst>
      <p:ext uri="{BB962C8B-B14F-4D97-AF65-F5344CB8AC3E}">
        <p14:creationId xmlns:p14="http://schemas.microsoft.com/office/powerpoint/2010/main" val="29389206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48680" y="632520"/>
            <a:ext cx="5904656" cy="8956298"/>
          </a:xfrm>
          <a:prstGeom prst="rect">
            <a:avLst/>
          </a:prstGeom>
        </p:spPr>
        <p:txBody>
          <a:bodyPr wrap="square">
            <a:spAutoFit/>
          </a:bodyPr>
          <a:lstStyle/>
          <a:p>
            <a:r>
              <a:rPr lang="fr-FR" sz="1200" b="1" dirty="0" smtClean="0"/>
              <a:t>ARGAN, ANGÉLIQUE, TOINETTE.</a:t>
            </a:r>
          </a:p>
          <a:p>
            <a:endParaRPr lang="fr-FR" sz="1200" dirty="0" smtClean="0"/>
          </a:p>
          <a:p>
            <a:r>
              <a:rPr lang="fr-FR" sz="1200" b="1" dirty="0" smtClean="0"/>
              <a:t>Argan</a:t>
            </a:r>
            <a:r>
              <a:rPr lang="fr-FR" sz="1200" dirty="0" smtClean="0"/>
              <a:t> : Oh çà, ma fille, je vais vous dire une nouvelle, où peut-être ne vous attendez-vous pas. On vous demande en mariage. Qu’est-ce que cela ? Vous riez ? Cela est plaisant oui, ce mot de mariage ! Il n’y a rien de plus drôle pour les jeunes filles. Ah ! nature, nature ! À ce que je puis voir, ma fille, je n’ai que faire de vous demander si vous voulez bien vous marier.</a:t>
            </a:r>
          </a:p>
          <a:p>
            <a:r>
              <a:rPr lang="fr-FR" sz="1200" b="1" dirty="0" smtClean="0"/>
              <a:t>Angélique</a:t>
            </a:r>
            <a:r>
              <a:rPr lang="fr-FR" sz="1200" dirty="0" smtClean="0"/>
              <a:t> : Je dois faire, mon père, tout ce qu’il vous plaira de m’ordonner.</a:t>
            </a:r>
          </a:p>
          <a:p>
            <a:r>
              <a:rPr lang="fr-FR" sz="1200" b="1" dirty="0" smtClean="0"/>
              <a:t>Argan</a:t>
            </a:r>
            <a:r>
              <a:rPr lang="fr-FR" sz="1200" dirty="0" smtClean="0"/>
              <a:t> : Je suis bien aise d’avoir une fille si obéissante : la chose est donc conclue, et je vous ai promise.</a:t>
            </a:r>
          </a:p>
          <a:p>
            <a:r>
              <a:rPr lang="fr-FR" sz="1200" b="1" dirty="0"/>
              <a:t>Angélique</a:t>
            </a:r>
            <a:r>
              <a:rPr lang="fr-FR" sz="1200" dirty="0" smtClean="0"/>
              <a:t> : C’est à moi, mon père, de suivre aveuglément toutes vos volontés.</a:t>
            </a:r>
          </a:p>
          <a:p>
            <a:r>
              <a:rPr lang="fr-FR" sz="1200" b="1" dirty="0"/>
              <a:t>Argan</a:t>
            </a:r>
            <a:r>
              <a:rPr lang="fr-FR" sz="1200" dirty="0" smtClean="0"/>
              <a:t> : Ma femme, votre belle-mère, avait envie que je vous fisse religieuse, et votre petite sœur Louison aussi, et de tout temps elle a été aheurtée à cela.</a:t>
            </a:r>
          </a:p>
          <a:p>
            <a:r>
              <a:rPr lang="fr-FR" sz="1200" b="1" dirty="0"/>
              <a:t>Toinette</a:t>
            </a:r>
            <a:r>
              <a:rPr lang="fr-FR" sz="1200" dirty="0" smtClean="0"/>
              <a:t>, </a:t>
            </a:r>
            <a:r>
              <a:rPr lang="fr-FR" sz="1200" i="1" dirty="0" smtClean="0"/>
              <a:t>à part</a:t>
            </a:r>
            <a:r>
              <a:rPr lang="fr-FR" sz="1200" dirty="0" smtClean="0"/>
              <a:t> : La bonne bête a ses raisons.</a:t>
            </a:r>
          </a:p>
          <a:p>
            <a:r>
              <a:rPr lang="fr-FR" sz="1200" b="1" dirty="0" smtClean="0"/>
              <a:t>Argan</a:t>
            </a:r>
            <a:r>
              <a:rPr lang="fr-FR" sz="1200" dirty="0" smtClean="0"/>
              <a:t> : Elle ne voulait point consentir à ce mariage ; mais je l’ai emporté, et ma parole est donnée.</a:t>
            </a:r>
          </a:p>
          <a:p>
            <a:r>
              <a:rPr lang="fr-FR" sz="1200" b="1" dirty="0"/>
              <a:t>Angélique</a:t>
            </a:r>
            <a:r>
              <a:rPr lang="fr-FR" sz="1200" dirty="0" smtClean="0"/>
              <a:t> : Ah ! mon père, que je vous suis obligée de toutes vos bontés !</a:t>
            </a:r>
          </a:p>
          <a:p>
            <a:r>
              <a:rPr lang="fr-FR" sz="1200" b="1" dirty="0" smtClean="0"/>
              <a:t>Toinette</a:t>
            </a:r>
            <a:r>
              <a:rPr lang="fr-FR" sz="1200" i="1" dirty="0" smtClean="0"/>
              <a:t>, à Argan </a:t>
            </a:r>
            <a:r>
              <a:rPr lang="fr-FR" sz="1200" dirty="0" smtClean="0"/>
              <a:t>: En vérité, je vous sais bon gré de cela ; et voilà l’action la plus sage que vous ayez faite de votre vie.</a:t>
            </a:r>
          </a:p>
          <a:p>
            <a:r>
              <a:rPr lang="fr-FR" sz="1200" b="1" dirty="0"/>
              <a:t>Argan</a:t>
            </a:r>
            <a:r>
              <a:rPr lang="fr-FR" sz="1200" dirty="0" smtClean="0"/>
              <a:t> : Je n’ai point encore vu la personne : mais on m’a dit que j’en serais content, et toi aussi.</a:t>
            </a:r>
          </a:p>
          <a:p>
            <a:r>
              <a:rPr lang="fr-FR" sz="1200" b="1" dirty="0"/>
              <a:t>Angélique</a:t>
            </a:r>
            <a:r>
              <a:rPr lang="fr-FR" sz="1200" dirty="0" smtClean="0"/>
              <a:t> : Assurément, mon père.</a:t>
            </a:r>
          </a:p>
          <a:p>
            <a:r>
              <a:rPr lang="fr-FR" sz="1200" b="1" dirty="0"/>
              <a:t>Argan</a:t>
            </a:r>
            <a:r>
              <a:rPr lang="fr-FR" sz="1200" dirty="0" smtClean="0"/>
              <a:t> : Comment ! l’as-tu vu ?</a:t>
            </a:r>
          </a:p>
          <a:p>
            <a:r>
              <a:rPr lang="fr-FR" sz="1200" b="1" dirty="0"/>
              <a:t>Angélique</a:t>
            </a:r>
            <a:r>
              <a:rPr lang="fr-FR" sz="1200" dirty="0" smtClean="0"/>
              <a:t> : Puisque votre consentement m’autorise à vous pouvoir ouvrir mon cœur, je ne feindrai point de vous dire que le hasard nous a fait connaître il y a six jours, et que la demande qu’on vous a faite est un effet de l’inclination que, dès cette première vue, nous avons prise l’un pour l’autre.</a:t>
            </a:r>
          </a:p>
          <a:p>
            <a:r>
              <a:rPr lang="fr-FR" sz="1200" b="1" dirty="0"/>
              <a:t>Argan</a:t>
            </a:r>
            <a:r>
              <a:rPr lang="fr-FR" sz="1200" dirty="0" smtClean="0"/>
              <a:t> : Ils ne m’ont pas dit cela ; mais j’en suis bien aise, et c’est tant mieux que les choses soient de la sorte. Ils disent que c’est un grand jeune garçon bien fait.</a:t>
            </a:r>
          </a:p>
          <a:p>
            <a:r>
              <a:rPr lang="fr-FR" sz="1200" b="1" dirty="0"/>
              <a:t>Angélique</a:t>
            </a:r>
            <a:r>
              <a:rPr lang="fr-FR" sz="1200" dirty="0" smtClean="0"/>
              <a:t> : Oui, mon père.</a:t>
            </a:r>
          </a:p>
          <a:p>
            <a:r>
              <a:rPr lang="fr-FR" sz="1200" b="1" dirty="0"/>
              <a:t>Argan</a:t>
            </a:r>
            <a:r>
              <a:rPr lang="fr-FR" sz="1200" dirty="0" smtClean="0"/>
              <a:t> : De belle taille.</a:t>
            </a:r>
          </a:p>
          <a:p>
            <a:r>
              <a:rPr lang="fr-FR" sz="1200" b="1" dirty="0"/>
              <a:t>Angélique</a:t>
            </a:r>
            <a:r>
              <a:rPr lang="fr-FR" sz="1200" dirty="0" smtClean="0"/>
              <a:t> : Sans doute.</a:t>
            </a:r>
          </a:p>
          <a:p>
            <a:r>
              <a:rPr lang="fr-FR" sz="1200" b="1" dirty="0"/>
              <a:t>Argan</a:t>
            </a:r>
            <a:r>
              <a:rPr lang="fr-FR" sz="1200" dirty="0" smtClean="0"/>
              <a:t> : Agréable de sa personne.</a:t>
            </a:r>
          </a:p>
          <a:p>
            <a:r>
              <a:rPr lang="fr-FR" sz="1200" b="1" dirty="0"/>
              <a:t>Angélique</a:t>
            </a:r>
            <a:r>
              <a:rPr lang="fr-FR" sz="1200" dirty="0" smtClean="0"/>
              <a:t> : Assurément.</a:t>
            </a:r>
          </a:p>
          <a:p>
            <a:r>
              <a:rPr lang="fr-FR" sz="1200" b="1" dirty="0"/>
              <a:t>Argan</a:t>
            </a:r>
            <a:r>
              <a:rPr lang="fr-FR" sz="1200" dirty="0" smtClean="0"/>
              <a:t> : De bonne physionomie.</a:t>
            </a:r>
          </a:p>
          <a:p>
            <a:r>
              <a:rPr lang="fr-FR" sz="1200" b="1" dirty="0"/>
              <a:t>Angélique</a:t>
            </a:r>
            <a:r>
              <a:rPr lang="fr-FR" sz="1200" dirty="0" smtClean="0"/>
              <a:t> : Très bonne.</a:t>
            </a:r>
          </a:p>
          <a:p>
            <a:r>
              <a:rPr lang="fr-FR" sz="1200" b="1" dirty="0"/>
              <a:t>Argan</a:t>
            </a:r>
            <a:r>
              <a:rPr lang="fr-FR" sz="1200" dirty="0" smtClean="0"/>
              <a:t> : Sage et bien né.</a:t>
            </a:r>
          </a:p>
          <a:p>
            <a:r>
              <a:rPr lang="fr-FR" sz="1200" b="1" dirty="0"/>
              <a:t>Angélique</a:t>
            </a:r>
            <a:r>
              <a:rPr lang="fr-FR" sz="1200" dirty="0" smtClean="0"/>
              <a:t> : Tout à fait.</a:t>
            </a:r>
          </a:p>
          <a:p>
            <a:r>
              <a:rPr lang="fr-FR" sz="1200" b="1" dirty="0"/>
              <a:t>Argan</a:t>
            </a:r>
            <a:r>
              <a:rPr lang="fr-FR" sz="1200" dirty="0" smtClean="0"/>
              <a:t> : Fort honnête.</a:t>
            </a:r>
          </a:p>
          <a:p>
            <a:r>
              <a:rPr lang="fr-FR" sz="1200" b="1" dirty="0"/>
              <a:t>Angélique</a:t>
            </a:r>
            <a:r>
              <a:rPr lang="fr-FR" sz="1200" dirty="0" smtClean="0"/>
              <a:t> : Le plus honnête du monde.</a:t>
            </a:r>
          </a:p>
          <a:p>
            <a:r>
              <a:rPr lang="fr-FR" sz="1200" b="1" dirty="0"/>
              <a:t>Argan</a:t>
            </a:r>
            <a:r>
              <a:rPr lang="fr-FR" sz="1200" dirty="0" smtClean="0"/>
              <a:t> : Qui parle bien latin et grec.</a:t>
            </a:r>
          </a:p>
          <a:p>
            <a:r>
              <a:rPr lang="fr-FR" sz="1200" b="1" dirty="0"/>
              <a:t>Angélique</a:t>
            </a:r>
            <a:r>
              <a:rPr lang="fr-FR" sz="1200" dirty="0" smtClean="0"/>
              <a:t> : C’est ce que je ne sais pas.</a:t>
            </a:r>
          </a:p>
          <a:p>
            <a:r>
              <a:rPr lang="fr-FR" sz="1200" b="1" dirty="0"/>
              <a:t>Argan</a:t>
            </a:r>
            <a:r>
              <a:rPr lang="fr-FR" sz="1200" dirty="0" smtClean="0"/>
              <a:t> : Et qui sera reçu médecin dans trois jours.</a:t>
            </a:r>
          </a:p>
          <a:p>
            <a:r>
              <a:rPr lang="fr-FR" sz="1200" b="1" dirty="0"/>
              <a:t>Angélique</a:t>
            </a:r>
            <a:r>
              <a:rPr lang="fr-FR" sz="1200" dirty="0" smtClean="0"/>
              <a:t> : Lui, mon père ?</a:t>
            </a:r>
          </a:p>
          <a:p>
            <a:r>
              <a:rPr lang="fr-FR" sz="1200" b="1" dirty="0"/>
              <a:t>Argan</a:t>
            </a:r>
            <a:r>
              <a:rPr lang="fr-FR" sz="1200" dirty="0" smtClean="0"/>
              <a:t> : Oui. Est-ce qu’il ne te l’a pas dit ?</a:t>
            </a:r>
          </a:p>
          <a:p>
            <a:r>
              <a:rPr lang="fr-FR" sz="1200" b="1" dirty="0"/>
              <a:t>Angélique</a:t>
            </a:r>
            <a:r>
              <a:rPr lang="fr-FR" sz="1200" dirty="0" smtClean="0"/>
              <a:t> : Non, vraiment. Qui vous l’a dit, à vous ?</a:t>
            </a:r>
          </a:p>
          <a:p>
            <a:r>
              <a:rPr lang="fr-FR" sz="1200" b="1" dirty="0"/>
              <a:t>Argan</a:t>
            </a:r>
            <a:r>
              <a:rPr lang="fr-FR" sz="1200" dirty="0" smtClean="0"/>
              <a:t> : Monsieur Purgon.</a:t>
            </a:r>
          </a:p>
          <a:p>
            <a:r>
              <a:rPr lang="fr-FR" sz="1200" b="1" dirty="0"/>
              <a:t>Angélique</a:t>
            </a:r>
            <a:r>
              <a:rPr lang="fr-FR" sz="1200" dirty="0" smtClean="0"/>
              <a:t> : Est-ce que monsieur Purgon le connaît ?</a:t>
            </a:r>
          </a:p>
          <a:p>
            <a:r>
              <a:rPr lang="fr-FR" sz="1200" b="1" dirty="0"/>
              <a:t>Argan</a:t>
            </a:r>
            <a:r>
              <a:rPr lang="fr-FR" sz="1200" dirty="0" smtClean="0"/>
              <a:t> : La belle demande ! Il faut bien qu’il le connaisse puisque c’est son neveu.</a:t>
            </a:r>
          </a:p>
        </p:txBody>
      </p:sp>
      <p:sp>
        <p:nvSpPr>
          <p:cNvPr id="5" name="Titre 4"/>
          <p:cNvSpPr>
            <a:spLocks noGrp="1"/>
          </p:cNvSpPr>
          <p:nvPr>
            <p:ph type="title"/>
          </p:nvPr>
        </p:nvSpPr>
        <p:spPr>
          <a:xfrm>
            <a:off x="260648" y="128464"/>
            <a:ext cx="6408712" cy="551253"/>
          </a:xfrm>
        </p:spPr>
        <p:txBody>
          <a:bodyPr>
            <a:normAutofit/>
          </a:bodyPr>
          <a:lstStyle/>
          <a:p>
            <a:r>
              <a:rPr lang="fr-FR" sz="2000" i="1" smtClean="0"/>
              <a:t>1. Le </a:t>
            </a:r>
            <a:r>
              <a:rPr lang="fr-FR" sz="2000" i="1" dirty="0" smtClean="0"/>
              <a:t>Malade Imaginaire </a:t>
            </a:r>
            <a:r>
              <a:rPr lang="fr-FR" sz="2000" b="1" dirty="0" smtClean="0"/>
              <a:t>- Acte I  - scène 5 </a:t>
            </a:r>
            <a:r>
              <a:rPr lang="fr-FR" sz="2000" b="1" smtClean="0"/>
              <a:t>–  </a:t>
            </a:r>
            <a:r>
              <a:rPr lang="fr-FR" sz="1200" b="1" smtClean="0"/>
              <a:t>(page 1/4)</a:t>
            </a:r>
            <a:endParaRPr lang="fr-FR" sz="1200" b="1" dirty="0"/>
          </a:p>
        </p:txBody>
      </p:sp>
    </p:spTree>
    <p:extLst>
      <p:ext uri="{BB962C8B-B14F-4D97-AF65-F5344CB8AC3E}">
        <p14:creationId xmlns:p14="http://schemas.microsoft.com/office/powerpoint/2010/main" val="865481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683</TotalTime>
  <Words>13765</Words>
  <Application>Microsoft Office PowerPoint</Application>
  <PresentationFormat>Format A4 (210 x 297 mm)</PresentationFormat>
  <Paragraphs>951</Paragraphs>
  <Slides>33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33</vt:i4>
      </vt:variant>
    </vt:vector>
  </HeadingPairs>
  <TitlesOfParts>
    <vt:vector size="37" baseType="lpstr">
      <vt:lpstr>Arial</vt:lpstr>
      <vt:lpstr>Calibri</vt:lpstr>
      <vt:lpstr>Papyrus</vt:lpstr>
      <vt:lpstr>Thème Office</vt:lpstr>
      <vt:lpstr>Présentation PowerPoint</vt:lpstr>
      <vt:lpstr>Présentation PowerPoint</vt:lpstr>
      <vt:lpstr>Présentation PowerPoint</vt:lpstr>
      <vt:lpstr>1. L'Albatros Baudelaire, Les Fleurs du mal </vt:lpstr>
      <vt:lpstr>2. L'Ennemi Baudelaire, Les Fleurs du mal </vt:lpstr>
      <vt:lpstr>3. À une passante Baudelaire, Les Fleurs du mal </vt:lpstr>
      <vt:lpstr>4. Le Serpent qui danse Baudelaire, Les Fleurs du mal </vt:lpstr>
      <vt:lpstr>5. L’Invitation au voyage Baudelaire, Les Fleurs du mal</vt:lpstr>
      <vt:lpstr>1. Le Malade Imaginaire - Acte I  - scène 5 –  (page 1/4)</vt:lpstr>
      <vt:lpstr>Présentation PowerPoint</vt:lpstr>
      <vt:lpstr>Présentation PowerPoint</vt:lpstr>
      <vt:lpstr>Présentation PowerPoint</vt:lpstr>
      <vt:lpstr>2. Le Malade Imaginaire - Acte I  - Scène 9 (début) </vt:lpstr>
      <vt:lpstr>Présentation PowerPoint</vt:lpstr>
      <vt:lpstr>Présentation PowerPoint</vt:lpstr>
      <vt:lpstr>Présentation PowerPoint</vt:lpstr>
      <vt:lpstr>4. Le Malade imaginaire - Acte III, scène 18</vt:lpstr>
      <vt:lpstr>5. Le Malade imaginaire - Acte III - scènes 22 et 23</vt:lpstr>
      <vt:lpstr>Présentation PowerPoint</vt:lpstr>
      <vt:lpstr>Les Caractères, La Bruyère 1. Ménalque</vt:lpstr>
      <vt:lpstr>Présentation PowerPoint</vt:lpstr>
      <vt:lpstr>Présentation PowerPoint</vt:lpstr>
      <vt:lpstr>Présentation PowerPoint</vt:lpstr>
      <vt:lpstr>Présentation PowerPoint</vt:lpstr>
      <vt:lpstr>Voyage au centre de la Terre  1. L’élève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 de français</dc:title>
  <dc:creator>petit jean marie</dc:creator>
  <cp:lastModifiedBy>Collège les Pins</cp:lastModifiedBy>
  <cp:revision>66</cp:revision>
  <cp:lastPrinted>2022-05-16T12:25:51Z</cp:lastPrinted>
  <dcterms:created xsi:type="dcterms:W3CDTF">2022-05-16T08:38:16Z</dcterms:created>
  <dcterms:modified xsi:type="dcterms:W3CDTF">2022-06-03T10:26:20Z</dcterms:modified>
</cp:coreProperties>
</file>