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75" r:id="rId4"/>
    <p:sldId id="291" r:id="rId5"/>
    <p:sldId id="276" r:id="rId6"/>
    <p:sldId id="292" r:id="rId7"/>
    <p:sldId id="279" r:id="rId8"/>
    <p:sldId id="297" r:id="rId9"/>
    <p:sldId id="294" r:id="rId10"/>
    <p:sldId id="290" r:id="rId11"/>
  </p:sldIdLst>
  <p:sldSz cx="6858000" cy="9906000" type="A4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587" autoAdjust="0"/>
    <p:restoredTop sz="96395" autoAdjust="0"/>
  </p:normalViewPr>
  <p:slideViewPr>
    <p:cSldViewPr>
      <p:cViewPr varScale="1">
        <p:scale>
          <a:sx n="69" d="100"/>
          <a:sy n="69" d="100"/>
        </p:scale>
        <p:origin x="2286" y="60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37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2E81-7F7E-41F2-A796-FCF049DB85F0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4DDD-5ADB-464A-B66D-89450920B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55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2E81-7F7E-41F2-A796-FCF049DB85F0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4DDD-5ADB-464A-B66D-89450920B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78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2E81-7F7E-41F2-A796-FCF049DB85F0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4DDD-5ADB-464A-B66D-89450920B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861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2E81-7F7E-41F2-A796-FCF049DB85F0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4DDD-5ADB-464A-B66D-89450920B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62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2E81-7F7E-41F2-A796-FCF049DB85F0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4DDD-5ADB-464A-B66D-89450920B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30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2E81-7F7E-41F2-A796-FCF049DB85F0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4DDD-5ADB-464A-B66D-89450920B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845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2E81-7F7E-41F2-A796-FCF049DB85F0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4DDD-5ADB-464A-B66D-89450920B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45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2E81-7F7E-41F2-A796-FCF049DB85F0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4DDD-5ADB-464A-B66D-89450920B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752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2E81-7F7E-41F2-A796-FCF049DB85F0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4DDD-5ADB-464A-B66D-89450920B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78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2E81-7F7E-41F2-A796-FCF049DB85F0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4DDD-5ADB-464A-B66D-89450920B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61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2E81-7F7E-41F2-A796-FCF049DB85F0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4DDD-5ADB-464A-B66D-89450920B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76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22E81-7F7E-41F2-A796-FCF049DB85F0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D4DDD-5ADB-464A-B66D-89450920B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67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8309" y="1156373"/>
            <a:ext cx="6017393" cy="7510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fr-FR" sz="1300" smtClean="0"/>
              <a:t>   ¶ </a:t>
            </a:r>
            <a:r>
              <a:rPr lang="fr-FR" sz="1300" dirty="0" smtClean="0"/>
              <a:t>Tels hommes passent une longue vie à se défendre des uns et à nuire aux autres,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et ils meurent consumés de vieillesse, après avoir causé autant de maux qu’ils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en ont souffert.</a:t>
            </a:r>
          </a:p>
          <a:p>
            <a:pPr>
              <a:lnSpc>
                <a:spcPts val="2000"/>
              </a:lnSpc>
            </a:pPr>
            <a:r>
              <a:rPr lang="fr-FR" sz="1300" smtClean="0"/>
              <a:t>    ¶ Il </a:t>
            </a:r>
            <a:r>
              <a:rPr lang="fr-FR" sz="1300" dirty="0" smtClean="0"/>
              <a:t>faut des saisies de terre et des enlèvements de meubles, des prisons et des </a:t>
            </a:r>
          </a:p>
          <a:p>
            <a:pPr>
              <a:lnSpc>
                <a:spcPts val="2000"/>
              </a:lnSpc>
            </a:pPr>
            <a:r>
              <a:rPr lang="fr-FR" sz="1300" b="1" dirty="0" smtClean="0">
                <a:solidFill>
                  <a:schemeClr val="bg1"/>
                </a:solidFill>
              </a:rPr>
              <a:t>5</a:t>
            </a:r>
            <a:r>
              <a:rPr lang="fr-FR" sz="1300" dirty="0" smtClean="0">
                <a:solidFill>
                  <a:schemeClr val="bg1"/>
                </a:solidFill>
              </a:rPr>
              <a:t>   </a:t>
            </a:r>
            <a:r>
              <a:rPr lang="fr-FR" sz="1300" dirty="0" smtClean="0"/>
              <a:t>supplices, je l’avoue; mais justice, lois et besoins à part, ce m’est une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chose toujours nouvelle de contempler avec quelle férocité les hommes traitent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d’autres hommes.</a:t>
            </a:r>
          </a:p>
          <a:p>
            <a:pPr>
              <a:lnSpc>
                <a:spcPts val="2000"/>
              </a:lnSpc>
            </a:pPr>
            <a:r>
              <a:rPr lang="fr-FR" sz="1300" smtClean="0"/>
              <a:t>    ¶ L’on </a:t>
            </a:r>
            <a:r>
              <a:rPr lang="fr-FR" sz="1300" dirty="0" smtClean="0"/>
              <a:t>voit certains animaux farouches, des mâles et des femelles, répandus par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la campagne, noirs, livides et tout brûlés du soleil, attachés à la terre qu’ils</a:t>
            </a:r>
          </a:p>
          <a:p>
            <a:pPr>
              <a:lnSpc>
                <a:spcPts val="2000"/>
              </a:lnSpc>
            </a:pPr>
            <a:r>
              <a:rPr lang="fr-FR" sz="1300" b="1" smtClean="0">
                <a:solidFill>
                  <a:schemeClr val="bg1"/>
                </a:solidFill>
              </a:rPr>
              <a:t>10</a:t>
            </a:r>
            <a:r>
              <a:rPr lang="fr-FR" sz="1300" smtClean="0"/>
              <a:t>fouillent </a:t>
            </a:r>
            <a:r>
              <a:rPr lang="fr-FR" sz="1300" dirty="0" smtClean="0"/>
              <a:t>et qu’ils remuent avec une opiniâtreté invincible ; ils ont comme une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voix articulée, et, quand ils se lèvent sur leurs pieds, ils montrent une face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humaine, et en effet ils sont des hommes; ils se retirent la nuit dans des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tanières où ils vivent de pain noir, d’eau et de racines ; ils épargnent aux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autres hommes la peine de semer, de labourer et de recueillir pour vivre, et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méritent ainsi de ne pas manquer de ce pain qu’ils ont semé.</a:t>
            </a:r>
          </a:p>
          <a:p>
            <a:pPr>
              <a:lnSpc>
                <a:spcPts val="2000"/>
              </a:lnSpc>
            </a:pPr>
            <a:r>
              <a:rPr lang="fr-FR" sz="1300" b="1" smtClean="0">
                <a:solidFill>
                  <a:schemeClr val="bg1"/>
                </a:solidFill>
              </a:rPr>
              <a:t>15</a:t>
            </a:r>
            <a:r>
              <a:rPr lang="fr-FR" sz="1300" smtClean="0"/>
              <a:t>¶ La </a:t>
            </a:r>
            <a:r>
              <a:rPr lang="fr-FR" sz="1300" dirty="0" smtClean="0"/>
              <a:t>plupart des hommes, pour arriver à leurs fins, sont plus capables d’un grand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effort que d’une longue persévérance: leur paresse ou leur inconstance leur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fait perdre le fruit des meilleurs commencements; ils se laissent souvent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devancer par d’autres qui sont partis après eux, et qui marchent lentement,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mais constamment.</a:t>
            </a:r>
          </a:p>
          <a:p>
            <a:pPr>
              <a:lnSpc>
                <a:spcPts val="2000"/>
              </a:lnSpc>
            </a:pPr>
            <a:r>
              <a:rPr lang="fr-FR" sz="1300" b="1" smtClean="0">
                <a:solidFill>
                  <a:schemeClr val="bg1"/>
                </a:solidFill>
              </a:rPr>
              <a:t>20</a:t>
            </a:r>
            <a:r>
              <a:rPr lang="fr-FR" sz="1300" smtClean="0"/>
              <a:t>¶ J’ose </a:t>
            </a:r>
            <a:r>
              <a:rPr lang="fr-FR" sz="1300" dirty="0" smtClean="0"/>
              <a:t>presque assurer que les hommes savent encore mieux prendre des mesures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que les suivre, résoudre ce qu’il faut faire et ce qu’il faut dire que de faire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où de dire ce qu’il faut : on se propose fermement, dans une affaire qu’on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négocie, de taire une certaine chose, et ensuite ou par passion, ou par une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intempérance de langue, ou dans la chaleur de l’entretien, c’est la première qui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échappe.</a:t>
            </a:r>
          </a:p>
          <a:p>
            <a:pPr>
              <a:lnSpc>
                <a:spcPts val="2000"/>
              </a:lnSpc>
            </a:pPr>
            <a:r>
              <a:rPr lang="fr-FR" sz="1300" smtClean="0"/>
              <a:t>   ¶ Les </a:t>
            </a:r>
            <a:r>
              <a:rPr lang="fr-FR" sz="1300" dirty="0" smtClean="0"/>
              <a:t>hommes agissent mollement dans les choses qui sont de leur devoir, pendant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qu’ils se font un mérite, ou plutôt une vanité de s’empresser pour celles qui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leur sont étrangères, et qui ne conviennent ni à leur état ni à leur caractère.</a:t>
            </a:r>
            <a:endParaRPr lang="fr-FR" sz="1300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350906" y="128464"/>
            <a:ext cx="6172200" cy="1027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i="1" smtClean="0"/>
              <a:t>Les Caractères</a:t>
            </a:r>
            <a:r>
              <a:rPr lang="fr-FR" sz="2000" smtClean="0"/>
              <a:t>, </a:t>
            </a:r>
            <a:r>
              <a:rPr lang="fr-FR" sz="2000" b="1" smtClean="0"/>
              <a:t>La Bruyère</a:t>
            </a:r>
            <a:r>
              <a:rPr lang="fr-FR" sz="2000" smtClean="0"/>
              <a:t/>
            </a:r>
            <a:br>
              <a:rPr lang="fr-FR" sz="2000" smtClean="0"/>
            </a:br>
            <a:r>
              <a:rPr lang="fr-FR" sz="2000" smtClean="0"/>
              <a:t>5. Les Hommes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0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2657" y="1424608"/>
            <a:ext cx="6336703" cy="6772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fr-FR" sz="1300" dirty="0" smtClean="0"/>
              <a:t>      « Alors essayons de l’italien », reprit mon oncle, et il dit en cette langue :</a:t>
            </a:r>
          </a:p>
          <a:p>
            <a:pPr>
              <a:lnSpc>
                <a:spcPts val="1800"/>
              </a:lnSpc>
            </a:pPr>
            <a:r>
              <a:rPr lang="fr-FR" sz="1300" smtClean="0"/>
              <a:t>      </a:t>
            </a:r>
            <a:r>
              <a:rPr lang="fr-FR" sz="1300" dirty="0" smtClean="0"/>
              <a:t>« Dove </a:t>
            </a:r>
            <a:r>
              <a:rPr lang="fr-FR" sz="1300" dirty="0" err="1" smtClean="0"/>
              <a:t>noi</a:t>
            </a:r>
            <a:r>
              <a:rPr lang="fr-FR" sz="1300" dirty="0" smtClean="0"/>
              <a:t> </a:t>
            </a:r>
            <a:r>
              <a:rPr lang="fr-FR" sz="1300" dirty="0" err="1" smtClean="0"/>
              <a:t>siamo</a:t>
            </a:r>
            <a:r>
              <a:rPr lang="fr-FR" sz="1300" dirty="0" smtClean="0"/>
              <a:t> ?</a:t>
            </a:r>
          </a:p>
          <a:p>
            <a:pPr>
              <a:lnSpc>
                <a:spcPts val="1800"/>
              </a:lnSpc>
            </a:pPr>
            <a:r>
              <a:rPr lang="fr-FR" sz="1300" dirty="0" smtClean="0"/>
              <a:t>    — Oui ! où sommes-nous ? » répétai-je avec impatience.</a:t>
            </a:r>
          </a:p>
          <a:p>
            <a:pPr>
              <a:lnSpc>
                <a:spcPts val="1800"/>
              </a:lnSpc>
            </a:pPr>
            <a:r>
              <a:rPr lang="fr-FR" sz="1300" dirty="0" smtClean="0"/>
              <a:t>    L’enfant de ne point répondre.</a:t>
            </a:r>
          </a:p>
          <a:p>
            <a:pPr>
              <a:lnSpc>
                <a:spcPts val="1800"/>
              </a:lnSpc>
            </a:pPr>
            <a:r>
              <a:rPr lang="fr-FR" sz="1300" dirty="0" smtClean="0"/>
              <a:t>    « Ah çà ! parleras-tu ? s’écria mon oncle, que la colère commençait à gagner, et qui </a:t>
            </a:r>
          </a:p>
          <a:p>
            <a:pPr>
              <a:lnSpc>
                <a:spcPts val="1800"/>
              </a:lnSpc>
            </a:pPr>
            <a:r>
              <a:rPr lang="fr-FR" sz="1300" dirty="0" smtClean="0"/>
              <a:t>    secoua l’enfant par les oreilles. Come si </a:t>
            </a:r>
            <a:r>
              <a:rPr lang="fr-FR" sz="1300" dirty="0" err="1" smtClean="0"/>
              <a:t>noma</a:t>
            </a:r>
            <a:r>
              <a:rPr lang="fr-FR" sz="1300" dirty="0" smtClean="0"/>
              <a:t> </a:t>
            </a:r>
            <a:r>
              <a:rPr lang="fr-FR" sz="1300" dirty="0" err="1" smtClean="0"/>
              <a:t>questa</a:t>
            </a:r>
            <a:r>
              <a:rPr lang="fr-FR" sz="1300" dirty="0" smtClean="0"/>
              <a:t> isola ?</a:t>
            </a:r>
          </a:p>
          <a:p>
            <a:pPr>
              <a:lnSpc>
                <a:spcPts val="1800"/>
              </a:lnSpc>
            </a:pPr>
            <a:r>
              <a:rPr lang="fr-FR" sz="1300" dirty="0" smtClean="0"/>
              <a:t>    — Stromboli, » répondit le petit pâtre, qui s’échappa des mains de Hans et gagna </a:t>
            </a:r>
          </a:p>
          <a:p>
            <a:pPr>
              <a:lnSpc>
                <a:spcPts val="1800"/>
              </a:lnSpc>
            </a:pPr>
            <a:r>
              <a:rPr lang="fr-FR" sz="1300" smtClean="0"/>
              <a:t>    </a:t>
            </a:r>
            <a:r>
              <a:rPr lang="fr-FR" sz="1300" dirty="0" smtClean="0"/>
              <a:t>la plaine à travers les oliviers.</a:t>
            </a:r>
          </a:p>
          <a:p>
            <a:pPr>
              <a:lnSpc>
                <a:spcPts val="1800"/>
              </a:lnSpc>
            </a:pPr>
            <a:r>
              <a:rPr lang="fr-FR" sz="1300" smtClean="0"/>
              <a:t>          Nous </a:t>
            </a:r>
            <a:r>
              <a:rPr lang="fr-FR" sz="1300" dirty="0" smtClean="0"/>
              <a:t>ne pensions guère à lui ! Le Stromboli ! Quel effet produisit sur mon </a:t>
            </a:r>
          </a:p>
          <a:p>
            <a:pPr>
              <a:lnSpc>
                <a:spcPts val="1800"/>
              </a:lnSpc>
            </a:pPr>
            <a:r>
              <a:rPr lang="fr-FR" sz="1300" dirty="0" smtClean="0"/>
              <a:t>    imagination ce nom inattendu ! Nous étions en pleine Méditerranée, au milieu de </a:t>
            </a:r>
          </a:p>
          <a:p>
            <a:pPr>
              <a:lnSpc>
                <a:spcPts val="1800"/>
              </a:lnSpc>
            </a:pPr>
            <a:r>
              <a:rPr lang="fr-FR" sz="1300" dirty="0" smtClean="0"/>
              <a:t>    l’archipel éolien de mythologique mémoire, dans l’ancienne Strongyle, où Éole tenait </a:t>
            </a:r>
          </a:p>
          <a:p>
            <a:pPr>
              <a:lnSpc>
                <a:spcPts val="1800"/>
              </a:lnSpc>
            </a:pPr>
            <a:r>
              <a:rPr lang="fr-FR" sz="1300" dirty="0" smtClean="0"/>
              <a:t>    à la chaîne les vents et les tempêtes. Et ces montagnes bleues qui s’arrondissaient </a:t>
            </a:r>
          </a:p>
          <a:p>
            <a:pPr>
              <a:lnSpc>
                <a:spcPts val="1800"/>
              </a:lnSpc>
            </a:pPr>
            <a:r>
              <a:rPr lang="fr-FR" sz="1300" dirty="0" smtClean="0"/>
              <a:t>    au levant, c’étaient les montagnes de la Calabre ! </a:t>
            </a:r>
          </a:p>
          <a:p>
            <a:pPr>
              <a:lnSpc>
                <a:spcPts val="1800"/>
              </a:lnSpc>
            </a:pPr>
            <a:r>
              <a:rPr lang="fr-FR" sz="1300" smtClean="0"/>
              <a:t>    </a:t>
            </a:r>
            <a:r>
              <a:rPr lang="fr-FR" sz="1300" dirty="0" smtClean="0"/>
              <a:t>Et ce volcan dressé à l’horizon du sud, l’Etna, le farouche Etna lui-même.</a:t>
            </a:r>
          </a:p>
          <a:p>
            <a:pPr>
              <a:lnSpc>
                <a:spcPts val="1800"/>
              </a:lnSpc>
            </a:pPr>
            <a:r>
              <a:rPr lang="fr-FR" sz="1300" dirty="0" smtClean="0"/>
              <a:t>    « Stromboli ! Stromboli ! » répétai-je.</a:t>
            </a:r>
          </a:p>
          <a:p>
            <a:pPr>
              <a:lnSpc>
                <a:spcPts val="1800"/>
              </a:lnSpc>
            </a:pPr>
            <a:r>
              <a:rPr lang="fr-FR" sz="1300" smtClean="0"/>
              <a:t>          Mon </a:t>
            </a:r>
            <a:r>
              <a:rPr lang="fr-FR" sz="1300" dirty="0" smtClean="0"/>
              <a:t>oncle m’accompagnait de ses gestes et de ses paroles. Nous avions l’air de </a:t>
            </a:r>
          </a:p>
          <a:p>
            <a:pPr>
              <a:lnSpc>
                <a:spcPts val="1800"/>
              </a:lnSpc>
            </a:pPr>
            <a:r>
              <a:rPr lang="fr-FR" sz="1300" dirty="0" smtClean="0"/>
              <a:t>    chanter un chœur !</a:t>
            </a:r>
          </a:p>
          <a:p>
            <a:pPr>
              <a:lnSpc>
                <a:spcPts val="1800"/>
              </a:lnSpc>
            </a:pPr>
            <a:r>
              <a:rPr lang="fr-FR" sz="1300" smtClean="0"/>
              <a:t>         Ah </a:t>
            </a:r>
            <a:r>
              <a:rPr lang="fr-FR" sz="1300" dirty="0" smtClean="0"/>
              <a:t>! quel voyage ! quel merveilleux voyage ! Entrés par un volcan, nous étions sortis</a:t>
            </a:r>
          </a:p>
          <a:p>
            <a:pPr>
              <a:lnSpc>
                <a:spcPts val="1800"/>
              </a:lnSpc>
            </a:pPr>
            <a:r>
              <a:rPr lang="fr-FR" sz="1300" smtClean="0"/>
              <a:t>    par </a:t>
            </a:r>
            <a:r>
              <a:rPr lang="fr-FR" sz="1300" dirty="0" smtClean="0"/>
              <a:t>un autre, et cet autre était situé à plus de douze cents lieues du </a:t>
            </a:r>
            <a:r>
              <a:rPr lang="fr-FR" sz="1300" dirty="0" err="1" smtClean="0"/>
              <a:t>Sneffels</a:t>
            </a:r>
            <a:r>
              <a:rPr lang="fr-FR" sz="1300" dirty="0" smtClean="0"/>
              <a:t>, de cet </a:t>
            </a:r>
          </a:p>
          <a:p>
            <a:pPr>
              <a:lnSpc>
                <a:spcPts val="1800"/>
              </a:lnSpc>
            </a:pPr>
            <a:r>
              <a:rPr lang="fr-FR" sz="1300" dirty="0" smtClean="0"/>
              <a:t>    aride pays de l’Islande jeté aux confins du monde ! Les hasards de cette expédition nous </a:t>
            </a:r>
          </a:p>
          <a:p>
            <a:pPr>
              <a:lnSpc>
                <a:spcPts val="1800"/>
              </a:lnSpc>
            </a:pPr>
            <a:r>
              <a:rPr lang="fr-FR" sz="1300" dirty="0" smtClean="0"/>
              <a:t>    avaient transportés au sein des plus harmonieuses contrées de la terre. </a:t>
            </a:r>
          </a:p>
          <a:p>
            <a:pPr>
              <a:lnSpc>
                <a:spcPts val="1800"/>
              </a:lnSpc>
            </a:pPr>
            <a:r>
              <a:rPr lang="fr-FR" sz="1300" smtClean="0"/>
              <a:t>         Nous </a:t>
            </a:r>
            <a:r>
              <a:rPr lang="fr-FR" sz="1300" dirty="0" smtClean="0"/>
              <a:t>avions abandonné la région des neiges éternelles pour celles de la verdure </a:t>
            </a:r>
          </a:p>
          <a:p>
            <a:pPr>
              <a:lnSpc>
                <a:spcPts val="1800"/>
              </a:lnSpc>
            </a:pPr>
            <a:r>
              <a:rPr lang="fr-FR" sz="1300" dirty="0" smtClean="0"/>
              <a:t>    infinie et laissé au-dessus de nos têtes le brouillard grisâtre des zones glacées pour </a:t>
            </a:r>
          </a:p>
          <a:p>
            <a:pPr>
              <a:lnSpc>
                <a:spcPts val="1800"/>
              </a:lnSpc>
            </a:pPr>
            <a:r>
              <a:rPr lang="fr-FR" sz="1300" smtClean="0"/>
              <a:t>    revenir </a:t>
            </a:r>
            <a:r>
              <a:rPr lang="fr-FR" sz="1300" dirty="0" smtClean="0"/>
              <a:t>au ciel azuré de la Sicile !</a:t>
            </a:r>
          </a:p>
          <a:p>
            <a:pPr>
              <a:lnSpc>
                <a:spcPts val="1800"/>
              </a:lnSpc>
            </a:pPr>
            <a:r>
              <a:rPr lang="fr-FR" sz="1300" smtClean="0"/>
              <a:t>         Après </a:t>
            </a:r>
            <a:r>
              <a:rPr lang="fr-FR" sz="1300" dirty="0" smtClean="0"/>
              <a:t>un délicieux repas composé de fruits et d’eau fraîche, nous nous remîmes </a:t>
            </a:r>
          </a:p>
          <a:p>
            <a:pPr>
              <a:lnSpc>
                <a:spcPts val="1800"/>
              </a:lnSpc>
            </a:pPr>
            <a:r>
              <a:rPr lang="fr-FR" sz="1300" dirty="0" smtClean="0"/>
              <a:t>    en route pour gagner le port de Stromboli. Dire comment nous étions arrivés dans l’île </a:t>
            </a:r>
          </a:p>
          <a:p>
            <a:pPr>
              <a:lnSpc>
                <a:spcPts val="1800"/>
              </a:lnSpc>
            </a:pPr>
            <a:r>
              <a:rPr lang="fr-FR" sz="1300" dirty="0" smtClean="0"/>
              <a:t>    ne nous parut pas prudent ; l’esprit superstitieux des Italiens n’eût pas manqué de voir </a:t>
            </a:r>
          </a:p>
          <a:p>
            <a:pPr>
              <a:lnSpc>
                <a:spcPts val="1800"/>
              </a:lnSpc>
            </a:pPr>
            <a:r>
              <a:rPr lang="fr-FR" sz="1300" dirty="0" smtClean="0"/>
              <a:t>    en nous des démons vomis du sein des enfers ; il fallut donc se résigner à passer pour </a:t>
            </a:r>
          </a:p>
          <a:p>
            <a:pPr>
              <a:lnSpc>
                <a:spcPts val="1800"/>
              </a:lnSpc>
            </a:pPr>
            <a:r>
              <a:rPr lang="fr-FR" sz="1300" smtClean="0"/>
              <a:t>    d’humbles </a:t>
            </a:r>
            <a:r>
              <a:rPr lang="fr-FR" sz="1300" dirty="0" smtClean="0"/>
              <a:t>naufragés. C’était moins glorieux, mais plus sûr. </a:t>
            </a:r>
            <a:endParaRPr lang="fr-FR" sz="1300" dirty="0"/>
          </a:p>
        </p:txBody>
      </p:sp>
      <p:sp>
        <p:nvSpPr>
          <p:cNvPr id="4" name="Titre 3"/>
          <p:cNvSpPr txBox="1">
            <a:spLocks/>
          </p:cNvSpPr>
          <p:nvPr/>
        </p:nvSpPr>
        <p:spPr>
          <a:xfrm>
            <a:off x="620688" y="387489"/>
            <a:ext cx="5760640" cy="57694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i="1" smtClean="0"/>
              <a:t>Voyage au centre de la Terre </a:t>
            </a:r>
          </a:p>
          <a:p>
            <a:r>
              <a:rPr lang="fr-FR" sz="2000" b="1" smtClean="0"/>
              <a:t>5. Les volcans </a:t>
            </a:r>
            <a:r>
              <a:rPr lang="fr-FR" sz="1300" smtClean="0"/>
              <a:t>(fin)</a:t>
            </a:r>
            <a:endParaRPr lang="fr-FR" sz="1300" dirty="0"/>
          </a:p>
        </p:txBody>
      </p:sp>
    </p:spTree>
    <p:extLst>
      <p:ext uri="{BB962C8B-B14F-4D97-AF65-F5344CB8AC3E}">
        <p14:creationId xmlns:p14="http://schemas.microsoft.com/office/powerpoint/2010/main" val="47441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0786" y="992560"/>
            <a:ext cx="6234558" cy="8586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/>
              <a:t>    Je sortis de ma chambre. Je pensai que mon air défait, ma pâleur, mes yeux rougis par </a:t>
            </a:r>
          </a:p>
          <a:p>
            <a:r>
              <a:rPr lang="fr-FR" sz="1200" dirty="0" smtClean="0"/>
              <a:t>    l’insomnie, allaient produire leur effet sur </a:t>
            </a:r>
            <a:r>
              <a:rPr lang="fr-FR" sz="1200" dirty="0" err="1" smtClean="0"/>
              <a:t>Graüben</a:t>
            </a:r>
            <a:r>
              <a:rPr lang="fr-FR" sz="1200" dirty="0" smtClean="0"/>
              <a:t> et changer ses idées.</a:t>
            </a:r>
          </a:p>
          <a:p>
            <a:r>
              <a:rPr lang="fr-FR" sz="1200" dirty="0" smtClean="0"/>
              <a:t>    « Ah ! mon cher Axel, me dit-elle, je vois que tu te portes mieux et que la nuit t’a calmé.    </a:t>
            </a:r>
          </a:p>
          <a:p>
            <a:r>
              <a:rPr lang="fr-FR" sz="1200" dirty="0" smtClean="0"/>
              <a:t>    — Calmé ! » m’écriai-je.</a:t>
            </a:r>
          </a:p>
          <a:p>
            <a:r>
              <a:rPr lang="fr-FR" sz="1200" dirty="0" smtClean="0"/>
              <a:t>5   Je me précipitai vers mon miroir. Eh bien ! j’avais moins mauvaise mine que je ne le suppo-</a:t>
            </a:r>
          </a:p>
          <a:p>
            <a:r>
              <a:rPr lang="fr-FR" sz="1200" dirty="0" smtClean="0"/>
              <a:t>    sais. C’était à n’y pas croire.</a:t>
            </a:r>
          </a:p>
          <a:p>
            <a:r>
              <a:rPr lang="fr-FR" sz="1200" dirty="0" smtClean="0"/>
              <a:t>    « Axel, me dit </a:t>
            </a:r>
            <a:r>
              <a:rPr lang="fr-FR" sz="1200" dirty="0" err="1" smtClean="0"/>
              <a:t>Graüben</a:t>
            </a:r>
            <a:r>
              <a:rPr lang="fr-FR" sz="1200" dirty="0" smtClean="0"/>
              <a:t>, j’ai longtemps causé avec mon tuteur. C’est un hardi savant, un </a:t>
            </a:r>
          </a:p>
          <a:p>
            <a:r>
              <a:rPr lang="fr-FR" sz="1200" dirty="0" smtClean="0"/>
              <a:t>    homme de grand courage, et tu te souviendras que son sang coule dans tes veines. </a:t>
            </a:r>
          </a:p>
          <a:p>
            <a:r>
              <a:rPr lang="fr-FR" sz="1200" dirty="0" smtClean="0"/>
              <a:t>    Il m’a raconté ses projets, ses espérances, pourquoi et comment il espère atteindre son but. </a:t>
            </a:r>
          </a:p>
          <a:p>
            <a:r>
              <a:rPr lang="fr-FR" sz="1200" dirty="0" smtClean="0"/>
              <a:t>10  Il y parviendra, je n’en doute pas. Ah ! cher Axel, c’est beau de se dévouer ainsi à la </a:t>
            </a:r>
          </a:p>
          <a:p>
            <a:r>
              <a:rPr lang="fr-FR" sz="1200" dirty="0" smtClean="0"/>
              <a:t>    science ! Quelle gloire attend M. </a:t>
            </a:r>
            <a:r>
              <a:rPr lang="fr-FR" sz="1200" dirty="0" err="1" smtClean="0"/>
              <a:t>Lidenbrock</a:t>
            </a:r>
            <a:r>
              <a:rPr lang="fr-FR" sz="1200" dirty="0" smtClean="0"/>
              <a:t> et rejaillira sur son compagnon ! Au retour, </a:t>
            </a:r>
          </a:p>
          <a:p>
            <a:r>
              <a:rPr lang="fr-FR" sz="1200" dirty="0" smtClean="0"/>
              <a:t>    Axel, tu seras un homme, son égal, libre de parler, libre d’agir, libre enfin de… »        </a:t>
            </a:r>
          </a:p>
          <a:p>
            <a:r>
              <a:rPr lang="fr-FR" sz="1200" dirty="0" smtClean="0"/>
              <a:t>    La jeune fille, rougissante, n’acheva pas. Ses paroles me ranimaient. Cependant je ne </a:t>
            </a:r>
          </a:p>
          <a:p>
            <a:r>
              <a:rPr lang="fr-FR" sz="1200" dirty="0" smtClean="0"/>
              <a:t>    voulais pas croire encore à notre départ. J’entraînai </a:t>
            </a:r>
            <a:r>
              <a:rPr lang="fr-FR" sz="1200" dirty="0" err="1" smtClean="0"/>
              <a:t>Graüben</a:t>
            </a:r>
            <a:r>
              <a:rPr lang="fr-FR" sz="1200" dirty="0" smtClean="0"/>
              <a:t> vers le cabinet du professeur.</a:t>
            </a:r>
          </a:p>
          <a:p>
            <a:r>
              <a:rPr lang="fr-FR" sz="1200" dirty="0" smtClean="0"/>
              <a:t>15  « Mon oncle, dis-je, il est donc bien décidé que nous partons ?</a:t>
            </a:r>
          </a:p>
          <a:p>
            <a:r>
              <a:rPr lang="fr-FR" sz="1200" dirty="0" smtClean="0"/>
              <a:t>    — Comment ! tu en doutes ?</a:t>
            </a:r>
          </a:p>
          <a:p>
            <a:r>
              <a:rPr lang="fr-FR" sz="1200" dirty="0" smtClean="0"/>
              <a:t>    — Non, dis-je afin de ne pas le contrarier. Seulement je vous demanderai ce qui nous presse.</a:t>
            </a:r>
          </a:p>
          <a:p>
            <a:r>
              <a:rPr lang="fr-FR" sz="1200" dirty="0" smtClean="0"/>
              <a:t>    — Mais le temps ! le temps qui fuit avec une vitesse irréparable !</a:t>
            </a:r>
          </a:p>
          <a:p>
            <a:r>
              <a:rPr lang="fr-FR" sz="1200" dirty="0" smtClean="0"/>
              <a:t>    — Cependant nous ne sommes qu’au 26 mai, et jusqu’à la fin de juin…</a:t>
            </a:r>
          </a:p>
          <a:p>
            <a:r>
              <a:rPr lang="fr-FR" sz="1200" dirty="0" smtClean="0"/>
              <a:t>20  — Eh ! crois-tu donc, ignorant, qu’on se rende si facilement en Islande ? Si tu ne m’avais </a:t>
            </a:r>
          </a:p>
          <a:p>
            <a:r>
              <a:rPr lang="fr-FR" sz="1200" dirty="0" smtClean="0"/>
              <a:t>    pas quitté comme un fou, je t’aurais emmené au bureau-office de Copenhague, chez </a:t>
            </a:r>
            <a:r>
              <a:rPr lang="fr-FR" sz="1200" dirty="0" err="1" smtClean="0"/>
              <a:t>Liffender</a:t>
            </a:r>
            <a:r>
              <a:rPr lang="fr-FR" sz="1200" dirty="0" smtClean="0"/>
              <a:t> </a:t>
            </a:r>
          </a:p>
          <a:p>
            <a:r>
              <a:rPr lang="fr-FR" sz="1200" dirty="0" smtClean="0"/>
              <a:t>    et Co. Là, tu aurais vu que de Copenhague à </a:t>
            </a:r>
            <a:r>
              <a:rPr lang="fr-FR" sz="1200" dirty="0" err="1" smtClean="0"/>
              <a:t>Reykjawik</a:t>
            </a:r>
            <a:r>
              <a:rPr lang="fr-FR" sz="1200" dirty="0" smtClean="0"/>
              <a:t> il n’y a qu’un service, le 22 de </a:t>
            </a:r>
            <a:r>
              <a:rPr lang="fr-FR" sz="1200" dirty="0" err="1" smtClean="0"/>
              <a:t>cha</a:t>
            </a:r>
            <a:r>
              <a:rPr lang="fr-FR" sz="1200" dirty="0" smtClean="0"/>
              <a:t>-</a:t>
            </a:r>
          </a:p>
          <a:p>
            <a:r>
              <a:rPr lang="fr-FR" sz="1200" dirty="0" smtClean="0"/>
              <a:t>    que mois.</a:t>
            </a:r>
          </a:p>
          <a:p>
            <a:r>
              <a:rPr lang="fr-FR" sz="1200" dirty="0" smtClean="0"/>
              <a:t>    — Eh bien ?</a:t>
            </a:r>
          </a:p>
          <a:p>
            <a:r>
              <a:rPr lang="fr-FR" sz="1200" dirty="0" smtClean="0"/>
              <a:t>25  — Eh bien ! si nous attendions au 22 juin, nous arriverions trop tard pour voir l’ombre du </a:t>
            </a:r>
          </a:p>
          <a:p>
            <a:r>
              <a:rPr lang="fr-FR" sz="1200" dirty="0" smtClean="0"/>
              <a:t>    </a:t>
            </a:r>
            <a:r>
              <a:rPr lang="fr-FR" sz="1200" dirty="0" err="1" smtClean="0"/>
              <a:t>Scartaris</a:t>
            </a:r>
            <a:r>
              <a:rPr lang="fr-FR" sz="1200" dirty="0" smtClean="0"/>
              <a:t> caresser le cratère du </a:t>
            </a:r>
            <a:r>
              <a:rPr lang="fr-FR" sz="1200" dirty="0" err="1" smtClean="0"/>
              <a:t>Sneffels</a:t>
            </a:r>
            <a:r>
              <a:rPr lang="fr-FR" sz="1200" dirty="0" smtClean="0"/>
              <a:t> ! Il faut donc gagner Copenhague au plus vite </a:t>
            </a:r>
          </a:p>
          <a:p>
            <a:r>
              <a:rPr lang="fr-FR" sz="1200" dirty="0" smtClean="0"/>
              <a:t>    pour y chercher un moyen de transport. Va faire ta malle ! »</a:t>
            </a:r>
          </a:p>
          <a:p>
            <a:r>
              <a:rPr lang="fr-FR" sz="1200" dirty="0" smtClean="0"/>
              <a:t>    Il n’y avait pas un mot à répondre. Je remontai dans ma chambre. </a:t>
            </a:r>
            <a:r>
              <a:rPr lang="fr-FR" sz="1200" dirty="0" err="1" smtClean="0"/>
              <a:t>Graüben</a:t>
            </a:r>
            <a:r>
              <a:rPr lang="fr-FR" sz="1200" dirty="0" smtClean="0"/>
              <a:t> me suivit. Ce fut </a:t>
            </a:r>
          </a:p>
          <a:p>
            <a:r>
              <a:rPr lang="fr-FR" sz="1200" dirty="0" smtClean="0"/>
              <a:t>    elle qui se chargea de mettre en ordre, dans une petite valise, les objets nécessaires à mon</a:t>
            </a:r>
          </a:p>
          <a:p>
            <a:r>
              <a:rPr lang="fr-FR" sz="1200" dirty="0" smtClean="0"/>
              <a:t>30  voyage. Elle n’était pas plus émue que s’il se fût agi d’une promenade à Lubeck ou à </a:t>
            </a:r>
          </a:p>
          <a:p>
            <a:r>
              <a:rPr lang="fr-FR" sz="1200" dirty="0" smtClean="0"/>
              <a:t>    Helgoland. Ses  petites mains allaient et venaient sans précipitation. Elle causait avec </a:t>
            </a:r>
          </a:p>
          <a:p>
            <a:r>
              <a:rPr lang="fr-FR" sz="1200" dirty="0" smtClean="0"/>
              <a:t>    calme. Elle me donnait les raisons les plus sensées en faveur de notre expédition. Elle </a:t>
            </a:r>
          </a:p>
          <a:p>
            <a:r>
              <a:rPr lang="fr-FR" sz="1200" dirty="0" smtClean="0"/>
              <a:t>    m’enchantait, et je me sentais une grosse colère contre elle. Quelquefois je voulais </a:t>
            </a:r>
          </a:p>
          <a:p>
            <a:r>
              <a:rPr lang="fr-FR" sz="1200" dirty="0" smtClean="0"/>
              <a:t>    m’emporter, mais elle n’y prenait garde et continuait méthodiquement sa tranquille besogne.</a:t>
            </a:r>
          </a:p>
          <a:p>
            <a:r>
              <a:rPr lang="fr-FR" sz="1200" dirty="0" smtClean="0"/>
              <a:t>35  Enfin la dernière courroie de la valise fut bouclée. Je descendis au rez-de-chaussée.</a:t>
            </a:r>
          </a:p>
          <a:p>
            <a:r>
              <a:rPr lang="fr-FR" sz="1200" dirty="0" smtClean="0"/>
              <a:t>    Pendant cette journée, les fournisseurs d’instruments de physique, d’armes, d’appareils </a:t>
            </a:r>
          </a:p>
          <a:p>
            <a:r>
              <a:rPr lang="fr-FR" sz="1200" dirty="0" smtClean="0"/>
              <a:t>    électriques, s’étaient multipliés. La bonne Marthe en perdait la tête.</a:t>
            </a:r>
          </a:p>
          <a:p>
            <a:r>
              <a:rPr lang="fr-FR" sz="1200" dirty="0" smtClean="0"/>
              <a:t>    « Est-ce que monsieur est fou ? » me dit-elle.</a:t>
            </a:r>
          </a:p>
          <a:p>
            <a:r>
              <a:rPr lang="fr-FR" sz="1200" dirty="0" smtClean="0"/>
              <a:t>    Je fis un signe affirmatif.</a:t>
            </a:r>
          </a:p>
          <a:p>
            <a:r>
              <a:rPr lang="fr-FR" sz="1200" dirty="0" smtClean="0"/>
              <a:t>40  « Et il vous emmène avec lui ? »</a:t>
            </a:r>
          </a:p>
          <a:p>
            <a:r>
              <a:rPr lang="fr-FR" sz="1200" dirty="0" smtClean="0"/>
              <a:t>    Même affirmation.</a:t>
            </a:r>
          </a:p>
          <a:p>
            <a:r>
              <a:rPr lang="fr-FR" sz="1200" dirty="0" smtClean="0"/>
              <a:t>    « Où cela ? » dit-elle.</a:t>
            </a:r>
          </a:p>
          <a:p>
            <a:r>
              <a:rPr lang="fr-FR" sz="1200" dirty="0" smtClean="0"/>
              <a:t>    J’indiquai du doigt le centre de la terre.</a:t>
            </a:r>
          </a:p>
          <a:p>
            <a:r>
              <a:rPr lang="fr-FR" sz="1200" dirty="0" smtClean="0"/>
              <a:t>    « À la cave ? s’écria la vieille servante.</a:t>
            </a:r>
          </a:p>
          <a:p>
            <a:r>
              <a:rPr lang="fr-FR" sz="1200" dirty="0" smtClean="0"/>
              <a:t>45  — Non, dis-je enfin, plus bas ! »</a:t>
            </a:r>
          </a:p>
          <a:p>
            <a:r>
              <a:rPr lang="fr-FR" sz="1200" dirty="0" smtClean="0"/>
              <a:t>    Le soir arriva. Je n’avais plus conscience du temps écoulé.</a:t>
            </a:r>
            <a:endParaRPr lang="fr-FR" sz="1200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5737" y="272480"/>
            <a:ext cx="5904656" cy="576943"/>
          </a:xfrm>
        </p:spPr>
        <p:txBody>
          <a:bodyPr>
            <a:normAutofit fontScale="90000"/>
          </a:bodyPr>
          <a:lstStyle/>
          <a:p>
            <a:r>
              <a:rPr lang="fr-FR" sz="2000" i="1" smtClean="0"/>
              <a:t>Voyage au centre de la Terre </a:t>
            </a:r>
            <a:br>
              <a:rPr lang="fr-FR" sz="2000" i="1" smtClean="0"/>
            </a:br>
            <a:r>
              <a:rPr lang="fr-FR" sz="2000" b="1" smtClean="0"/>
              <a:t>1. L’élève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361124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9189" y="1280592"/>
            <a:ext cx="6035606" cy="8299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fr-FR" sz="1200" smtClean="0"/>
              <a:t>    Il </a:t>
            </a:r>
            <a:r>
              <a:rPr lang="fr-FR" sz="1200" dirty="0" smtClean="0"/>
              <a:t>aurait dû faire nuit, mais sous le soixante-cinquième parallèle, la clarté </a:t>
            </a:r>
            <a:r>
              <a:rPr lang="fr-FR" sz="1200" dirty="0" err="1" smtClean="0"/>
              <a:t>noctur</a:t>
            </a:r>
            <a:r>
              <a:rPr lang="fr-FR" sz="1200" dirty="0" smtClean="0"/>
              <a:t>-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ne des régions polaires ne devait pas m’étonner ; en Islande, pendant les mois de juin et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juillet, le soleil ne se couche pas.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    Néanmoins la température s’était abaissée. J’avais froid et surtout faim. Bienvenu fut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5   le « </a:t>
            </a:r>
            <a:r>
              <a:rPr lang="fr-FR" sz="1200" dirty="0" err="1" smtClean="0"/>
              <a:t>boër</a:t>
            </a:r>
            <a:r>
              <a:rPr lang="fr-FR" sz="1200" dirty="0" smtClean="0"/>
              <a:t> » qui s’ouvrit hospitalièrement pour nous recevoir.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    C’était la maison d’un paysan, mais, en fait d’hospitalité, elle valait celle d’un roi.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À notre arrivée, le maître vint nous tendre la main, et, sans plus de cérémonie, il nous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fit signe de le suivre.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    Le suivre en effet, car l’accompagner eût été impossible. Un passage long, étroit,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10  obscur, donnait accès dans cette habitation construite en poutres à peine équarries et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permettait d’arriver à chacune des chambres ; celles-ci étaient au nombre de quatre : la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cuisine, l’atelier de tissage, la « </a:t>
            </a:r>
            <a:r>
              <a:rPr lang="fr-FR" sz="1200" dirty="0" err="1" smtClean="0"/>
              <a:t>badstofa</a:t>
            </a:r>
            <a:r>
              <a:rPr lang="fr-FR" sz="1200" dirty="0" smtClean="0"/>
              <a:t> », chambre à coucher de la famille, et, la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meilleure entre toutes, la chambre des étrangers. Mon oncle, à la taille duquel on n’avait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pas songé en bâtissant la maison, ne manqua pas de donner trois ou quatre fois de la tête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15  contre les saillies du plafond.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    On nous introduisit dans notre chambre, sorte de grande salle avec un sol de terre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battue et éclairée d’une fenêtre dont les vitres étaient faites de membranes de mouton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assez peu transparentes. La literie se composait de fourrage sec jeté dans deux cadres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de bois peints en rouge et ornés de sentences islandaises. Je ne m’attendais pas à ce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20  confortable ; seulement il régnait dans cette maison une forte odeur de poisson sec, de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viande macérée et de lait aigre dont mon odorat se trouvait assez mal.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    Lorsque nous eûmes mis de côté notre harnachement de voyageurs, la voix de l’hôte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se fit entendre, qui nous conviait à passer dans la cuisine, seule pièce où l’on fit du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feu, même par les plus grands froids.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25      Mon oncle se hâta d’obéir à cette amicale injonction. Je le suivis.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    La cheminée de la cuisine était d’un modèle antique ; au milieu de la chambre,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une pierre pour tout foyer ; au toit, un trou par lequel s’échappait la fumée. Cette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cuisine servait aussi de salle à manger.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    À notre entrée, l’hôte, comme s’il ne nous avait pas encore vus, nous salua du mot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30  « </a:t>
            </a:r>
            <a:r>
              <a:rPr lang="fr-FR" sz="1200" dirty="0" err="1" smtClean="0"/>
              <a:t>sællvertu</a:t>
            </a:r>
            <a:r>
              <a:rPr lang="fr-FR" sz="1200" dirty="0" smtClean="0"/>
              <a:t> », qui signifie « soyez heureux », et il vint nous baiser sur la joue.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    Sa femme, après lui, prononça les mêmes paroles, accompagnées du même cérémonial ;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puis les deux époux, plaçant la main droite sur leur cœur, s’inclinèrent profondément.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    Je me hâte de dire que l’Islandaise était mère de dix-neuf enfants, tous, grands et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petits, grouillant pêle-mêle au milieu des volutes de fumée dont le foyer remplissait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35  la chambre. À chaque instant j’apercevais une petite tête blonde et un peu mélancolique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sortir de ce brouillard. On eût dit une guirlande d’anges insuffisamment débarbouillés.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    Mon oncle et moi, nous fîmes très bon accueil à cette « couvée » ; bientôt il y eut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trois ou quatre de ces marmots sur nos épaules, autant sur nos genoux et le reste entre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nos jambes. Ceux qui parlaient répétaient « </a:t>
            </a:r>
            <a:r>
              <a:rPr lang="fr-FR" sz="1200" dirty="0" err="1" smtClean="0"/>
              <a:t>sællvertu</a:t>
            </a:r>
            <a:r>
              <a:rPr lang="fr-FR" sz="1200" dirty="0" smtClean="0"/>
              <a:t> » dans tous les tons imaginables.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40  Ceux qui ne parlaient pas n’en criaient que mieux.</a:t>
            </a:r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404664" y="387489"/>
            <a:ext cx="5904656" cy="576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i="1" smtClean="0"/>
              <a:t>Voyage au centre de la Terre </a:t>
            </a:r>
          </a:p>
          <a:p>
            <a:r>
              <a:rPr lang="fr-FR" sz="2000" b="1" smtClean="0"/>
              <a:t>2. L’hospitalité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841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7730" y="1424608"/>
            <a:ext cx="6179622" cy="8096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200" dirty="0"/>
              <a:t> </a:t>
            </a:r>
            <a:r>
              <a:rPr lang="fr-FR" sz="1200" dirty="0" smtClean="0"/>
              <a:t>   Ce concert fut interrompu par l’annonce du repas. En ce moment rentra le chasseur,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qui venait de pourvoir à la nourriture des chevaux, c’est-à-dire qu’il les avait </a:t>
            </a:r>
            <a:r>
              <a:rPr lang="fr-FR" sz="1200" dirty="0" err="1" smtClean="0"/>
              <a:t>écono</a:t>
            </a:r>
            <a:r>
              <a:rPr lang="fr-FR" sz="1200" dirty="0" smtClean="0"/>
              <a:t>-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</a:t>
            </a:r>
            <a:r>
              <a:rPr lang="fr-FR" sz="1200" dirty="0" err="1" smtClean="0"/>
              <a:t>miquement</a:t>
            </a:r>
            <a:r>
              <a:rPr lang="fr-FR" sz="1200" dirty="0" smtClean="0"/>
              <a:t> lâchés à travers champs ; les pauvres bêtes devaient se contenter de brouter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la mousse rare des rochers, quelques fucus peu nourrissants, et le lendemain elles ne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45  manqueraient pas de venir d’elles-mêmes reprendre le travail de la veille.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    « </a:t>
            </a:r>
            <a:r>
              <a:rPr lang="fr-FR" sz="1200" dirty="0" err="1" smtClean="0"/>
              <a:t>Sællvertu</a:t>
            </a:r>
            <a:r>
              <a:rPr lang="fr-FR" sz="1200" dirty="0" smtClean="0"/>
              <a:t>, » fit Hans.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    Puis tranquillement, automatiquement, sans qu’un baiser fût plus accentué que l’autre,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il embrassa l’hôte, l’hôtesse et leurs dix-neuf enfants.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    La cérémonie terminée, on se mit à table, au nombre de vingt-quatre, et par conséquent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50  les uns sur les autres, dans le véritable sens de l’expression. Les plus favorisés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n’avaient que deux marmots sur les genoux.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    Cependant, le silence se fit dans ce petit monde à l’arrivée de la soupe, et la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taciturnité naturelle, même aux gamins islandais, reprit son empire. L’hôte nous servit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une soupe au lichen et point désagréable, puis une énorme portion de poisson sec nageant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dans du beurre aigri depuis vingt ans, et par conséquent bien préférable au beurre frais,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55  d’après les idées gastronomiques de l’Islande. Il y avait avec cela du « </a:t>
            </a:r>
            <a:r>
              <a:rPr lang="fr-FR" sz="1200" dirty="0" err="1" smtClean="0"/>
              <a:t>skyr</a:t>
            </a:r>
            <a:r>
              <a:rPr lang="fr-FR" sz="1200" dirty="0" smtClean="0"/>
              <a:t> », sorte de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lait caillé, accompagné de biscuit et relevé par du jus de baies de genièvre ; enfin, pour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boisson, du petit lait mêlé d’eau, nommé « </a:t>
            </a:r>
            <a:r>
              <a:rPr lang="fr-FR" sz="1200" dirty="0" err="1" smtClean="0"/>
              <a:t>blanda</a:t>
            </a:r>
            <a:r>
              <a:rPr lang="fr-FR" sz="1200" dirty="0" smtClean="0"/>
              <a:t> » dans le pays. Si cette singulière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nourriture était bonne ou non, c’est ce dont je ne pus juger. J’avais faim, et, au dessert,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j’avalai jusqu’à la dernière bouchée une épaisse bouillie de sarrasin.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60      Le repas terminé, les enfants disparurent ; les grandes personnes entourèrent le foyer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où brûlaient de la tourbe, des bruyères, du fumier de vache et des os de poissons desséchés.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Puis, après cette « prise de chaleur », les divers groupes regagnèrent leurs chambres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respectives. L’hôtesse offrit de nous retirer, suivant la coutume, nos bas et nos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pantalons ; mais, sur un refus des plus gracieux de notre part, elle n’insista pas, et je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65  pus enfin me blottir dans ma couche de fourrage.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    Le lendemain, à cinq heures, nous faisions nos adieux au paysan islandais ; mon oncle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eut beaucoup de peine à lui faire accepter une rémunération convenable, et Hans donna le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signal du départ. </a:t>
            </a:r>
            <a:endParaRPr lang="fr-FR" sz="1200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404664" y="387489"/>
            <a:ext cx="5904656" cy="57694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i="1" smtClean="0"/>
              <a:t>Voyage au centre de la Terre </a:t>
            </a:r>
          </a:p>
          <a:p>
            <a:r>
              <a:rPr lang="fr-FR" sz="2000" b="1" smtClean="0"/>
              <a:t>2. L’hospitalité (suite)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72338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8640" y="1067459"/>
            <a:ext cx="6552728" cy="8299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fr-FR" sz="1200" smtClean="0"/>
              <a:t>    </a:t>
            </a:r>
            <a:r>
              <a:rPr lang="fr-FR" sz="1200" b="1" smtClean="0"/>
              <a:t>Mardi </a:t>
            </a:r>
            <a:r>
              <a:rPr lang="fr-FR" sz="1200" b="1" dirty="0" smtClean="0"/>
              <a:t>18 août. </a:t>
            </a:r>
            <a:r>
              <a:rPr lang="fr-FR" sz="1200" dirty="0" smtClean="0"/>
              <a:t>— Le soir arrive, ou plutôt le moment où le sommeil alourdit nos paupières,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car la nuit manque à cet océan, et l’implacable lumière fatigue obstinément nos yeux, comme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si nous naviguions sous le soleil des mers arctiques. Hans est à la barre. Pendant son quart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je m’endors.        </a:t>
            </a:r>
          </a:p>
          <a:p>
            <a:pPr>
              <a:lnSpc>
                <a:spcPts val="1600"/>
              </a:lnSpc>
            </a:pPr>
            <a:r>
              <a:rPr lang="fr-FR" sz="1200" smtClean="0">
                <a:solidFill>
                  <a:schemeClr val="bg1"/>
                </a:solidFill>
              </a:rPr>
              <a:t>5</a:t>
            </a:r>
            <a:r>
              <a:rPr lang="fr-FR" sz="1200" smtClean="0"/>
              <a:t>         Deux </a:t>
            </a:r>
            <a:r>
              <a:rPr lang="fr-FR" sz="1200" dirty="0" smtClean="0"/>
              <a:t>heures après, une secousse épouvantable me réveille. Le radeau a été soulevé hors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des flots avec une indescriptible puissance et rejeté à vingt toises de là</a:t>
            </a:r>
            <a:r>
              <a:rPr lang="fr-FR" sz="1200" smtClean="0"/>
              <a:t>. </a:t>
            </a:r>
            <a:endParaRPr lang="fr-FR" sz="1200" dirty="0" smtClean="0"/>
          </a:p>
          <a:p>
            <a:pPr>
              <a:lnSpc>
                <a:spcPts val="1600"/>
              </a:lnSpc>
            </a:pPr>
            <a:r>
              <a:rPr lang="fr-FR" sz="1200" dirty="0" smtClean="0"/>
              <a:t>    « Qu’y a-t-il ? s’écrie mon oncle. Avons-nous touché ? »       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Hans montre du doigt, à une distance de deux cents toises, une masse noirâtre qui s’élève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et s’abaisse tour à tour. Je regarde et je m’écrie :       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« C’est un marsouin colossal !        </a:t>
            </a:r>
          </a:p>
          <a:p>
            <a:pPr>
              <a:lnSpc>
                <a:spcPts val="1600"/>
              </a:lnSpc>
            </a:pPr>
            <a:r>
              <a:rPr lang="fr-FR" sz="1200" b="1" smtClean="0">
                <a:solidFill>
                  <a:schemeClr val="bg1"/>
                </a:solidFill>
              </a:rPr>
              <a:t>1  </a:t>
            </a:r>
            <a:r>
              <a:rPr lang="fr-FR" sz="1200" smtClean="0"/>
              <a:t>— </a:t>
            </a:r>
            <a:r>
              <a:rPr lang="fr-FR" sz="1200" dirty="0" smtClean="0"/>
              <a:t>Oui, réplique mon oncle, et voilà maintenant un lézard de mer d’une grosseur </a:t>
            </a:r>
            <a:r>
              <a:rPr lang="fr-FR" sz="1200" smtClean="0"/>
              <a:t>peu commune</a:t>
            </a:r>
            <a:r>
              <a:rPr lang="fr-FR" sz="1200" dirty="0" smtClean="0"/>
              <a:t>.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— Et plus loin un crocodile monstrueux ! Voyez sa large mâchoire et les rangées de dents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dont elle est armée. Ah ! il disparaît !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— Une baleine ! une baleine ! s’écrie alors le professeur. J’aperçois ses nageoires énormes !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Vois l’air et l’eau qu’elle chasse par ses évents ! »        </a:t>
            </a:r>
          </a:p>
          <a:p>
            <a:pPr>
              <a:lnSpc>
                <a:spcPts val="1600"/>
              </a:lnSpc>
            </a:pPr>
            <a:r>
              <a:rPr lang="fr-FR" sz="1200" b="1" smtClean="0">
                <a:solidFill>
                  <a:schemeClr val="bg1"/>
                </a:solidFill>
              </a:rPr>
              <a:t>15</a:t>
            </a:r>
            <a:r>
              <a:rPr lang="fr-FR" sz="1200" smtClean="0"/>
              <a:t>      En </a:t>
            </a:r>
            <a:r>
              <a:rPr lang="fr-FR" sz="1200" dirty="0" smtClean="0"/>
              <a:t>effet, deux colonnes liquides s’élèvent à une hauteur considérable au-dessus de la mer.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Nous restons surpris, stupéfaits, épouvantés, en présence de ce troupeau de monstres marins.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Ils ont des dimensions surnaturelles, et le moindre d’entre eux briserait le radeau d’un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coup de dent. Hans veut mettre la barre au vent, afin de fuir ce voisinage dangereux ;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mais il aperçoit sur l’autre bord d’autres ennemis non moins redoutables : une tortue large</a:t>
            </a:r>
          </a:p>
          <a:p>
            <a:pPr>
              <a:lnSpc>
                <a:spcPts val="1600"/>
              </a:lnSpc>
            </a:pPr>
            <a:r>
              <a:rPr lang="fr-FR" sz="1200" b="1" smtClean="0">
                <a:solidFill>
                  <a:schemeClr val="bg1"/>
                </a:solidFill>
              </a:rPr>
              <a:t>2  </a:t>
            </a:r>
            <a:r>
              <a:rPr lang="fr-FR" sz="1200" smtClean="0"/>
              <a:t>de </a:t>
            </a:r>
            <a:r>
              <a:rPr lang="fr-FR" sz="1200" dirty="0" smtClean="0"/>
              <a:t>quarante pieds, et un serpent long de trente, qui darde sa tête énorme </a:t>
            </a:r>
            <a:r>
              <a:rPr lang="fr-FR" sz="1200" smtClean="0"/>
              <a:t>au-dessus des flots</a:t>
            </a:r>
            <a:r>
              <a:rPr lang="fr-FR" sz="1200" dirty="0" smtClean="0"/>
              <a:t>.        </a:t>
            </a:r>
          </a:p>
          <a:p>
            <a:pPr>
              <a:lnSpc>
                <a:spcPts val="1600"/>
              </a:lnSpc>
            </a:pPr>
            <a:r>
              <a:rPr lang="fr-FR" sz="1200" smtClean="0"/>
              <a:t>          Impossible </a:t>
            </a:r>
            <a:r>
              <a:rPr lang="fr-FR" sz="1200" dirty="0" smtClean="0"/>
              <a:t>de fuir. Ces reptiles s’approchent ; ils tournent autour du radeau avec une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rapidité que des convois lancés à grande vitesse ne sauraient égaler ; ils tracent autour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de lui des cercles concentriques. J’ai pris ma carabine. Mais quel effet peut produire une </a:t>
            </a:r>
          </a:p>
          <a:p>
            <a:pPr>
              <a:lnSpc>
                <a:spcPts val="1600"/>
              </a:lnSpc>
            </a:pPr>
            <a:r>
              <a:rPr lang="fr-FR" sz="1200" b="1" smtClean="0">
                <a:solidFill>
                  <a:schemeClr val="bg1"/>
                </a:solidFill>
              </a:rPr>
              <a:t>25</a:t>
            </a:r>
            <a:r>
              <a:rPr lang="fr-FR" sz="1200" smtClean="0"/>
              <a:t>balle </a:t>
            </a:r>
            <a:r>
              <a:rPr lang="fr-FR" sz="1200" dirty="0" smtClean="0"/>
              <a:t>sur les écailles dont le corps de ces animaux est recouvert ?       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Nous sommes muets d’effroi. Les voici qui s’approchent ! D’un côté le crocodile, de l’autre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le serpent. Le reste du troupeau marin a disparu. Je vais faire feu. Hans m’arrête d’un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signe. Les deux monstres passent à cinquante toises du radeau, se précipitent l’un sur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l’autre, et leur fureur les empêche de nous apercevoir. Le combat s’engage à cent toises </a:t>
            </a:r>
          </a:p>
          <a:p>
            <a:pPr>
              <a:lnSpc>
                <a:spcPts val="1600"/>
              </a:lnSpc>
            </a:pPr>
            <a:r>
              <a:rPr lang="fr-FR" sz="1200" b="1" smtClean="0">
                <a:solidFill>
                  <a:schemeClr val="bg1"/>
                </a:solidFill>
              </a:rPr>
              <a:t>30</a:t>
            </a:r>
            <a:r>
              <a:rPr lang="fr-FR" sz="1200" smtClean="0"/>
              <a:t>du </a:t>
            </a:r>
            <a:r>
              <a:rPr lang="fr-FR" sz="1200" dirty="0" smtClean="0"/>
              <a:t>radeau. Nous voyons distinctement les deux monstres aux prises.        </a:t>
            </a:r>
          </a:p>
          <a:p>
            <a:pPr>
              <a:lnSpc>
                <a:spcPts val="1600"/>
              </a:lnSpc>
            </a:pPr>
            <a:r>
              <a:rPr lang="fr-FR" sz="1200" smtClean="0"/>
              <a:t>          Mais </a:t>
            </a:r>
            <a:r>
              <a:rPr lang="fr-FR" sz="1200" dirty="0" smtClean="0"/>
              <a:t>il me semble que maintenant les autres animaux viennent prendre part à la lutte,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le marsouin, la baleine, le lézard, la tortue. À chaque instant je les entrevois. Je les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montre à l’Islandais. Celui-ci remue la tête négativement.       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« Tva », fait-il.        </a:t>
            </a:r>
          </a:p>
          <a:p>
            <a:pPr>
              <a:lnSpc>
                <a:spcPts val="1600"/>
              </a:lnSpc>
            </a:pPr>
            <a:r>
              <a:rPr lang="fr-FR" sz="1200" b="1" smtClean="0">
                <a:solidFill>
                  <a:schemeClr val="bg1"/>
                </a:solidFill>
              </a:rPr>
              <a:t>35</a:t>
            </a:r>
            <a:r>
              <a:rPr lang="fr-FR" sz="1200" smtClean="0"/>
              <a:t>— </a:t>
            </a:r>
            <a:r>
              <a:rPr lang="fr-FR" sz="1200" dirty="0" smtClean="0"/>
              <a:t>Quoi ! deux ? Il prétend que deux animaux seulement…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— Il a raison, s’écrie mon oncle, dont la lunette n’a pas quitté les yeux.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— Par exemple !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— Oui ! le premier de ces monstres a le museau d’un marsouin, la tête d’un lézard, les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dents d’un crocodile, et voilà ce qui nous a trompés. C’est le plus redoutable des </a:t>
            </a:r>
          </a:p>
          <a:p>
            <a:pPr>
              <a:lnSpc>
                <a:spcPts val="1600"/>
              </a:lnSpc>
            </a:pPr>
            <a:r>
              <a:rPr lang="fr-FR" sz="1200" b="1" smtClean="0">
                <a:solidFill>
                  <a:schemeClr val="bg1"/>
                </a:solidFill>
              </a:rPr>
              <a:t>40</a:t>
            </a:r>
            <a:r>
              <a:rPr lang="fr-FR" sz="1200" smtClean="0"/>
              <a:t>reptiles </a:t>
            </a:r>
            <a:r>
              <a:rPr lang="fr-FR" sz="1200" dirty="0" smtClean="0"/>
              <a:t>antédiluviens, l’</a:t>
            </a:r>
            <a:r>
              <a:rPr lang="fr-FR" sz="1200" dirty="0" err="1" smtClean="0"/>
              <a:t>ichthyosaurus</a:t>
            </a:r>
            <a:r>
              <a:rPr lang="fr-FR" sz="1200" dirty="0" smtClean="0"/>
              <a:t> !</a:t>
            </a:r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404664" y="387489"/>
            <a:ext cx="5904656" cy="57694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i="1" smtClean="0"/>
              <a:t>Voyage au centre de la Terre </a:t>
            </a:r>
          </a:p>
          <a:p>
            <a:r>
              <a:rPr lang="fr-FR" sz="2000" b="1" smtClean="0"/>
              <a:t>3. Les monstres </a:t>
            </a:r>
            <a:r>
              <a:rPr lang="fr-FR" sz="1300" smtClean="0"/>
              <a:t>(début)</a:t>
            </a:r>
            <a:endParaRPr lang="fr-FR" sz="1300" dirty="0"/>
          </a:p>
        </p:txBody>
      </p:sp>
    </p:spTree>
    <p:extLst>
      <p:ext uri="{BB962C8B-B14F-4D97-AF65-F5344CB8AC3E}">
        <p14:creationId xmlns:p14="http://schemas.microsoft.com/office/powerpoint/2010/main" val="141115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1233" y="1023094"/>
            <a:ext cx="6190331" cy="855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fr-FR" sz="1200" dirty="0" smtClean="0"/>
              <a:t>    — Et l’autre ?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— L’autre, c’est un serpent caché dans la carapace d’une tortue, le terrible ennemi du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premier, le </a:t>
            </a:r>
            <a:r>
              <a:rPr lang="fr-FR" sz="1200" dirty="0" err="1" smtClean="0"/>
              <a:t>plesiosaurus</a:t>
            </a:r>
            <a:r>
              <a:rPr lang="fr-FR" sz="1200" dirty="0" smtClean="0"/>
              <a:t> ! »</a:t>
            </a:r>
          </a:p>
          <a:p>
            <a:pPr>
              <a:lnSpc>
                <a:spcPts val="2000"/>
              </a:lnSpc>
            </a:pPr>
            <a:r>
              <a:rPr lang="fr-FR" sz="1200" smtClean="0"/>
              <a:t>        Hans </a:t>
            </a:r>
            <a:r>
              <a:rPr lang="fr-FR" sz="1200" dirty="0" smtClean="0"/>
              <a:t>a dit vrai. Deux monstres seulement troublent ainsi la surface de la mer, et j’ai </a:t>
            </a:r>
          </a:p>
          <a:p>
            <a:pPr>
              <a:lnSpc>
                <a:spcPts val="2000"/>
              </a:lnSpc>
            </a:pPr>
            <a:r>
              <a:rPr lang="fr-FR" sz="1200" b="1" smtClean="0">
                <a:solidFill>
                  <a:schemeClr val="bg1"/>
                </a:solidFill>
              </a:rPr>
              <a:t>45</a:t>
            </a:r>
            <a:r>
              <a:rPr lang="fr-FR" sz="1200" smtClean="0"/>
              <a:t>devant </a:t>
            </a:r>
            <a:r>
              <a:rPr lang="fr-FR" sz="1200" dirty="0" smtClean="0"/>
              <a:t>les yeux deux reptiles des océans primitifs. J’aperçois l’œil sanglant de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l’</a:t>
            </a:r>
            <a:r>
              <a:rPr lang="fr-FR" sz="1200" dirty="0" err="1" smtClean="0"/>
              <a:t>ichthyosaurus</a:t>
            </a:r>
            <a:r>
              <a:rPr lang="fr-FR" sz="1200" dirty="0" smtClean="0"/>
              <a:t>, gros comme la tête d’un homme. La nature l’a doué d’un appareil d’optique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d’une extrême puissance et capable de résister à la pression des couches d’eau dans les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profondeurs qu’il habite. On l’a justement nommé la baleine des sauriens, car il en a la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rapidité et la taille. Celui-ci ne mesure pas moins de cent pieds, et je peux juger de sa</a:t>
            </a:r>
          </a:p>
          <a:p>
            <a:pPr>
              <a:lnSpc>
                <a:spcPts val="2000"/>
              </a:lnSpc>
            </a:pPr>
            <a:r>
              <a:rPr lang="fr-FR" sz="1200" b="1" smtClean="0">
                <a:solidFill>
                  <a:schemeClr val="bg1"/>
                </a:solidFill>
              </a:rPr>
              <a:t>50</a:t>
            </a:r>
            <a:r>
              <a:rPr lang="fr-FR" sz="1200" smtClean="0"/>
              <a:t>grandeur </a:t>
            </a:r>
            <a:r>
              <a:rPr lang="fr-FR" sz="1200" dirty="0" smtClean="0"/>
              <a:t>quand il dresse au-dessus des flots les nageoires verticales de sa queue. Sa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mâchoire est énorme, et d’après les naturalistes, elle ne compte pas moins de cent quatre-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vingt-deux dents. Le </a:t>
            </a:r>
            <a:r>
              <a:rPr lang="fr-FR" sz="1200" dirty="0" err="1" smtClean="0"/>
              <a:t>plesiosaurus</a:t>
            </a:r>
            <a:r>
              <a:rPr lang="fr-FR" sz="1200" dirty="0" smtClean="0"/>
              <a:t>, serpent à tronc cylindrique, à queue courte, a les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pattes disposées en forme de rame. Son corps est entièrement revêtu d’une carapace, et son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 cou, flexible comme celui du cygne, se dresse à trente pieds au-dessus des flots.        </a:t>
            </a:r>
          </a:p>
          <a:p>
            <a:pPr>
              <a:lnSpc>
                <a:spcPts val="2000"/>
              </a:lnSpc>
            </a:pPr>
            <a:r>
              <a:rPr lang="fr-FR" sz="1200" b="1" dirty="0" smtClean="0">
                <a:solidFill>
                  <a:schemeClr val="bg1"/>
                </a:solidFill>
              </a:rPr>
              <a:t>55</a:t>
            </a:r>
            <a:r>
              <a:rPr lang="fr-FR" sz="1200" dirty="0" smtClean="0"/>
              <a:t>      Ces animaux s’attaquent avec une indescriptible furie. Ils soulèvent des montagnes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liquides qui refluent jusqu’au radeau. Vingt fois nous sommes sur le point de chavirer.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Des sifflements d’une prodigieuse intensité se font entendre. Les deux bêtes sont enlacées.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Je ne puis les distinguer l’une de l’autre. Il faut tout craindre de la rage du vainqueur.        </a:t>
            </a:r>
          </a:p>
          <a:p>
            <a:pPr>
              <a:lnSpc>
                <a:spcPts val="2000"/>
              </a:lnSpc>
            </a:pPr>
            <a:r>
              <a:rPr lang="fr-FR" sz="1200" smtClean="0"/>
              <a:t>           Une </a:t>
            </a:r>
            <a:r>
              <a:rPr lang="fr-FR" sz="1200" dirty="0" smtClean="0"/>
              <a:t>heure, deux heures se passent. La lutte continue avec le même acharnement. </a:t>
            </a:r>
          </a:p>
          <a:p>
            <a:pPr>
              <a:lnSpc>
                <a:spcPts val="2000"/>
              </a:lnSpc>
            </a:pPr>
            <a:r>
              <a:rPr lang="fr-FR" sz="1200" b="1" smtClean="0">
                <a:solidFill>
                  <a:schemeClr val="bg1"/>
                </a:solidFill>
              </a:rPr>
              <a:t>60</a:t>
            </a:r>
            <a:r>
              <a:rPr lang="fr-FR" sz="1200" smtClean="0"/>
              <a:t>Les </a:t>
            </a:r>
            <a:r>
              <a:rPr lang="fr-FR" sz="1200" dirty="0" smtClean="0"/>
              <a:t>combattants se rapprochent du radeau et s’en éloignent tour à tour. Nous restons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immobiles, prêts à faire feu.        </a:t>
            </a:r>
          </a:p>
          <a:p>
            <a:pPr>
              <a:lnSpc>
                <a:spcPts val="2000"/>
              </a:lnSpc>
            </a:pPr>
            <a:r>
              <a:rPr lang="fr-FR" sz="1200" smtClean="0"/>
              <a:t>          </a:t>
            </a:r>
            <a:r>
              <a:rPr lang="fr-FR" sz="1200" dirty="0" smtClean="0"/>
              <a:t>Soudain l’</a:t>
            </a:r>
            <a:r>
              <a:rPr lang="fr-FR" sz="1200" dirty="0" err="1" smtClean="0"/>
              <a:t>ichthyosaurus</a:t>
            </a:r>
            <a:r>
              <a:rPr lang="fr-FR" sz="1200" dirty="0" smtClean="0"/>
              <a:t> et le </a:t>
            </a:r>
            <a:r>
              <a:rPr lang="fr-FR" sz="1200" dirty="0" err="1" smtClean="0"/>
              <a:t>plesiosaurus</a:t>
            </a:r>
            <a:r>
              <a:rPr lang="fr-FR" sz="1200" dirty="0" smtClean="0"/>
              <a:t> disparaissent en creusant un véritable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</a:t>
            </a:r>
            <a:r>
              <a:rPr lang="fr-FR" sz="1200" dirty="0" err="1" smtClean="0"/>
              <a:t>maëlstrom</a:t>
            </a:r>
            <a:r>
              <a:rPr lang="fr-FR" sz="1200" dirty="0" smtClean="0"/>
              <a:t> au sein des flots. Plusieurs minutes s’écoulent. Le combat va-t-il se terminer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dans les profondeurs de la mer ?        </a:t>
            </a:r>
          </a:p>
          <a:p>
            <a:pPr>
              <a:lnSpc>
                <a:spcPts val="2000"/>
              </a:lnSpc>
            </a:pPr>
            <a:r>
              <a:rPr lang="fr-FR" sz="1200" dirty="0" smtClean="0">
                <a:solidFill>
                  <a:schemeClr val="bg1"/>
                </a:solidFill>
              </a:rPr>
              <a:t>65 </a:t>
            </a:r>
            <a:r>
              <a:rPr lang="fr-FR" sz="1200" dirty="0" smtClean="0"/>
              <a:t>     Tout à coup une tête énorme s’élance au dehors, la tête du </a:t>
            </a:r>
            <a:r>
              <a:rPr lang="fr-FR" sz="1200" dirty="0" err="1" smtClean="0"/>
              <a:t>plesiosaurus</a:t>
            </a:r>
            <a:r>
              <a:rPr lang="fr-FR" sz="1200" dirty="0" smtClean="0"/>
              <a:t>. Le monstre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est blessé à mort. Je n’aperçois plus son immense carapace. Seulement son long cou se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dresse, s’abat, se relève, se recourbe, cingle les flots comme un fouet gigantesque et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se tord comme un ver coupé. L’eau rejaillit à une distance considérable. Elle nous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aveugle. Mais bientôt l’agonie du reptile touche à sa fin, ses mouvements diminuent, </a:t>
            </a:r>
          </a:p>
          <a:p>
            <a:pPr>
              <a:lnSpc>
                <a:spcPts val="2000"/>
              </a:lnSpc>
            </a:pPr>
            <a:r>
              <a:rPr lang="fr-FR" sz="1200" smtClean="0">
                <a:solidFill>
                  <a:schemeClr val="bg1"/>
                </a:solidFill>
              </a:rPr>
              <a:t>7  </a:t>
            </a:r>
            <a:r>
              <a:rPr lang="fr-FR" sz="1200" smtClean="0"/>
              <a:t>ses </a:t>
            </a:r>
            <a:r>
              <a:rPr lang="fr-FR" sz="1200" dirty="0" smtClean="0"/>
              <a:t>contorsions s’apaisent, et ce long tronçon de serpent s’étend comme une masse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inerte sur les flots calmés.       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    Quant à l’</a:t>
            </a:r>
            <a:r>
              <a:rPr lang="fr-FR" sz="1200" dirty="0" err="1" smtClean="0"/>
              <a:t>ichthyosaurus</a:t>
            </a:r>
            <a:r>
              <a:rPr lang="fr-FR" sz="1200" dirty="0" smtClean="0"/>
              <a:t>, a-t-il donc regagné sa caverne sous-marine, ou va-t-il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reparaître à la surface de la mer ?</a:t>
            </a:r>
            <a:endParaRPr lang="fr-FR" sz="1200" dirty="0"/>
          </a:p>
        </p:txBody>
      </p:sp>
      <p:sp>
        <p:nvSpPr>
          <p:cNvPr id="7" name="Titre 3"/>
          <p:cNvSpPr txBox="1">
            <a:spLocks/>
          </p:cNvSpPr>
          <p:nvPr/>
        </p:nvSpPr>
        <p:spPr>
          <a:xfrm>
            <a:off x="404664" y="387489"/>
            <a:ext cx="5904656" cy="57694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i="1" smtClean="0"/>
              <a:t>Voyage au centre de la Terre </a:t>
            </a:r>
          </a:p>
          <a:p>
            <a:r>
              <a:rPr lang="fr-FR" sz="2000" b="1" smtClean="0"/>
              <a:t>3. Les monstres </a:t>
            </a:r>
            <a:r>
              <a:rPr lang="fr-FR" sz="1300" smtClean="0"/>
              <a:t>(fin)</a:t>
            </a:r>
            <a:endParaRPr lang="fr-FR" sz="1300" dirty="0"/>
          </a:p>
        </p:txBody>
      </p:sp>
    </p:spTree>
    <p:extLst>
      <p:ext uri="{BB962C8B-B14F-4D97-AF65-F5344CB8AC3E}">
        <p14:creationId xmlns:p14="http://schemas.microsoft.com/office/powerpoint/2010/main" val="299302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0648" y="1064568"/>
            <a:ext cx="6408712" cy="855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fr-FR" sz="1300" dirty="0" smtClean="0"/>
              <a:t>        Soudain, je m’arrêtai. De la main, je retins mon oncle.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    La lumière diffuse permettait d’apercevoir les moindres objets dans la profondeur des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taillis. J’avais cru voir… Non ! réellement, de mes yeux, je voyais des formes immenses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s’agiter sous les arbres ! En effet, c’étaient des animaux gigantesques, tout un trou-</a:t>
            </a:r>
          </a:p>
          <a:p>
            <a:pPr>
              <a:lnSpc>
                <a:spcPts val="2000"/>
              </a:lnSpc>
            </a:pPr>
            <a:r>
              <a:rPr lang="fr-FR" sz="1300" smtClean="0"/>
              <a:t>    peau </a:t>
            </a:r>
            <a:r>
              <a:rPr lang="fr-FR" sz="1300" dirty="0" smtClean="0"/>
              <a:t>de mastodontes, non plus fossiles, mais vivants, et semblables à ceux dont les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restes furent découverts en 1801 dans les marais de l’Ohio ! J’apercevais ces grands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éléphants dont les trompes grouillaient sous les arbres comme une légion de serpents.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J’entendais le bruit de leurs longues défenses dont l’ivoire taraudait les vieux troncs.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Les branches craquaient, et les feuilles arrachées par masses considérables s’</a:t>
            </a:r>
            <a:r>
              <a:rPr lang="fr-FR" sz="1300" dirty="0" err="1" smtClean="0"/>
              <a:t>engouf</a:t>
            </a:r>
            <a:r>
              <a:rPr lang="fr-FR" sz="1300" dirty="0" smtClean="0"/>
              <a:t>-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fraient dans la vaste gueule de ces monstres.</a:t>
            </a:r>
          </a:p>
          <a:p>
            <a:pPr>
              <a:lnSpc>
                <a:spcPts val="2000"/>
              </a:lnSpc>
            </a:pPr>
            <a:r>
              <a:rPr lang="fr-FR" sz="1300" smtClean="0"/>
              <a:t>         Ce </a:t>
            </a:r>
            <a:r>
              <a:rPr lang="fr-FR" sz="1300" dirty="0" smtClean="0"/>
              <a:t>rêve où j’avais vu renaître tout ce monde des temps </a:t>
            </a:r>
            <a:r>
              <a:rPr lang="fr-FR" sz="1300" dirty="0" err="1" smtClean="0"/>
              <a:t>anté-historiques</a:t>
            </a:r>
            <a:r>
              <a:rPr lang="fr-FR" sz="1300" dirty="0" smtClean="0"/>
              <a:t>, des époques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ternaire et quaternaire, se réalisait donc enfin ! Et nous étions là, seuls, dans les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entrailles du globe, à la merci de ses farouches habitants !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    Mon oncle regardait.   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« Allons, dit-il tout d’un coup en me saisissant le bras, en avant, en avant !    </a:t>
            </a:r>
          </a:p>
          <a:p>
            <a:pPr>
              <a:lnSpc>
                <a:spcPts val="2000"/>
              </a:lnSpc>
            </a:pPr>
            <a:r>
              <a:rPr lang="fr-FR" sz="1300" smtClean="0"/>
              <a:t>    — </a:t>
            </a:r>
            <a:r>
              <a:rPr lang="fr-FR" sz="1300" dirty="0" smtClean="0"/>
              <a:t>Non ! m’écriai-je, non ! Nous sommes sans armes ! Que ferions-nous au milieu de ce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troupeau de quadrupèdes géants ? Venez, mon oncle, venez ! Nulle créature humaine ne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peut braver impunément la colère de ces monstres.  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— Nulle créature humaine ! répondit mon oncle, en baissant la voix ! Tu te trompes,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Axel ! Regarde, regarde, là-bas ! Il me semble que j’aperçois un être vivant ! un </a:t>
            </a:r>
          </a:p>
          <a:p>
            <a:pPr>
              <a:lnSpc>
                <a:spcPts val="2000"/>
              </a:lnSpc>
            </a:pPr>
            <a:r>
              <a:rPr lang="fr-FR" sz="1300" smtClean="0"/>
              <a:t>   être </a:t>
            </a:r>
            <a:r>
              <a:rPr lang="fr-FR" sz="1300" dirty="0" smtClean="0"/>
              <a:t>semblable à nous ! un homme ! »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    Je regardai, haussant les épaules, et décidé à pousser l’incrédulité jusqu’à ses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dernières limites. Mais, quoique j’en eus, il fallut bien me rendre à l’évidence.   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En effet, à moins d’un quart de mille, appuyé au tronc d’un </a:t>
            </a:r>
            <a:r>
              <a:rPr lang="fr-FR" sz="1300" dirty="0" err="1" smtClean="0"/>
              <a:t>kauris</a:t>
            </a:r>
            <a:r>
              <a:rPr lang="fr-FR" sz="1300" dirty="0" smtClean="0"/>
              <a:t> énorme, un être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humain, un Protée de ces contrées souterraines, un nouveau fils de Neptune, gardait </a:t>
            </a:r>
          </a:p>
          <a:p>
            <a:pPr>
              <a:lnSpc>
                <a:spcPts val="2000"/>
              </a:lnSpc>
            </a:pPr>
            <a:r>
              <a:rPr lang="fr-FR" sz="1300" smtClean="0"/>
              <a:t>    cet </a:t>
            </a:r>
            <a:r>
              <a:rPr lang="fr-FR" sz="1300" dirty="0" smtClean="0"/>
              <a:t>innombrable troupeau de mastodonte </a:t>
            </a:r>
            <a:r>
              <a:rPr lang="fr-FR" sz="1300" smtClean="0"/>
              <a:t>!  </a:t>
            </a:r>
          </a:p>
          <a:p>
            <a:pPr algn="ctr">
              <a:lnSpc>
                <a:spcPts val="2000"/>
              </a:lnSpc>
            </a:pPr>
            <a:r>
              <a:rPr lang="fr-FR" sz="1300" i="1" smtClean="0"/>
              <a:t>Immanis </a:t>
            </a:r>
            <a:r>
              <a:rPr lang="fr-FR" sz="1300" i="1" dirty="0" err="1" smtClean="0"/>
              <a:t>pecoris</a:t>
            </a:r>
            <a:r>
              <a:rPr lang="fr-FR" sz="1300" i="1" dirty="0" smtClean="0"/>
              <a:t> </a:t>
            </a:r>
            <a:r>
              <a:rPr lang="fr-FR" sz="1300" i="1" dirty="0" err="1" smtClean="0"/>
              <a:t>custos</a:t>
            </a:r>
            <a:r>
              <a:rPr lang="fr-FR" sz="1300" i="1" dirty="0" smtClean="0"/>
              <a:t>, </a:t>
            </a:r>
            <a:r>
              <a:rPr lang="fr-FR" sz="1300" i="1" dirty="0" err="1" smtClean="0"/>
              <a:t>immanior</a:t>
            </a:r>
            <a:r>
              <a:rPr lang="fr-FR" sz="1300" i="1" dirty="0" smtClean="0"/>
              <a:t> </a:t>
            </a:r>
            <a:r>
              <a:rPr lang="fr-FR" sz="1300" i="1" dirty="0" err="1" smtClean="0"/>
              <a:t>ipse</a:t>
            </a:r>
            <a:r>
              <a:rPr lang="fr-FR" sz="1300" i="1" dirty="0" smtClean="0"/>
              <a:t> !   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Oui ! </a:t>
            </a:r>
            <a:r>
              <a:rPr lang="fr-FR" sz="1300" i="1" dirty="0" err="1" smtClean="0"/>
              <a:t>immanior</a:t>
            </a:r>
            <a:r>
              <a:rPr lang="fr-FR" sz="1300" i="1" dirty="0" smtClean="0"/>
              <a:t> </a:t>
            </a:r>
            <a:r>
              <a:rPr lang="fr-FR" sz="1300" i="1" dirty="0" err="1" smtClean="0"/>
              <a:t>ipse</a:t>
            </a:r>
            <a:r>
              <a:rPr lang="fr-FR" sz="1300" i="1" dirty="0" smtClean="0"/>
              <a:t> </a:t>
            </a:r>
            <a:r>
              <a:rPr lang="fr-FR" sz="1300" dirty="0" smtClean="0"/>
              <a:t>! Ce n’était plus l’être fossile dont nous avions relevé le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cadavre dans l’ossuaire, c’était un géant, capable de commander à ces monstres.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Sa taille dépassait douze pieds. Sa tête, grosse comme la tête d’un buffle, dis-</a:t>
            </a:r>
          </a:p>
          <a:p>
            <a:pPr>
              <a:lnSpc>
                <a:spcPts val="2000"/>
              </a:lnSpc>
            </a:pPr>
            <a:r>
              <a:rPr lang="fr-FR" sz="1300" smtClean="0"/>
              <a:t>    paraissait </a:t>
            </a:r>
            <a:r>
              <a:rPr lang="fr-FR" sz="1300" dirty="0" smtClean="0"/>
              <a:t>dans les broussailles d’une chevelure inculte. On eût dit une véritable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crinière, semblable à celle de l’éléphant des premiers âges. Il brandissait de la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main une branche énorme, digne houlette de ce berger antédiluvien</a:t>
            </a:r>
            <a:r>
              <a:rPr lang="fr-FR" sz="1300" smtClean="0"/>
              <a:t>.    </a:t>
            </a:r>
            <a:endParaRPr lang="fr-FR" sz="1300" dirty="0" smtClean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404664" y="387489"/>
            <a:ext cx="5904656" cy="57694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i="1" smtClean="0"/>
              <a:t>Voyage au centre de la Terre </a:t>
            </a:r>
          </a:p>
          <a:p>
            <a:r>
              <a:rPr lang="fr-FR" sz="2000" b="1" smtClean="0"/>
              <a:t>4. Le berger </a:t>
            </a:r>
            <a:r>
              <a:rPr lang="fr-FR" sz="1300" smtClean="0"/>
              <a:t>(début)</a:t>
            </a:r>
            <a:endParaRPr lang="fr-FR" sz="1300" dirty="0"/>
          </a:p>
        </p:txBody>
      </p:sp>
    </p:spTree>
    <p:extLst>
      <p:ext uri="{BB962C8B-B14F-4D97-AF65-F5344CB8AC3E}">
        <p14:creationId xmlns:p14="http://schemas.microsoft.com/office/powerpoint/2010/main" val="92949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0648" y="1280592"/>
            <a:ext cx="6192688" cy="6484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fr-FR" sz="1300"/>
              <a:t> </a:t>
            </a:r>
            <a:r>
              <a:rPr lang="fr-FR" sz="1300" smtClean="0"/>
              <a:t>         Nous </a:t>
            </a:r>
            <a:r>
              <a:rPr lang="fr-FR" sz="1300"/>
              <a:t>étions restés immobiles, stupéfaits. Mais nous pouvions être aperçus. Il </a:t>
            </a:r>
          </a:p>
          <a:p>
            <a:pPr>
              <a:lnSpc>
                <a:spcPts val="2000"/>
              </a:lnSpc>
            </a:pPr>
            <a:r>
              <a:rPr lang="fr-FR" sz="1300"/>
              <a:t>    fallait fuir.    </a:t>
            </a:r>
          </a:p>
          <a:p>
            <a:pPr>
              <a:lnSpc>
                <a:spcPts val="2000"/>
              </a:lnSpc>
            </a:pPr>
            <a:r>
              <a:rPr lang="fr-FR" sz="1300"/>
              <a:t>    </a:t>
            </a:r>
            <a:r>
              <a:rPr lang="fr-FR" sz="1300" smtClean="0"/>
              <a:t>« </a:t>
            </a:r>
            <a:r>
              <a:rPr lang="fr-FR" sz="1300"/>
              <a:t>Venez, venez ! » m’écriai-je, en entraînant mon oncle, qui pour la première fois </a:t>
            </a:r>
          </a:p>
          <a:p>
            <a:pPr>
              <a:lnSpc>
                <a:spcPts val="2000"/>
              </a:lnSpc>
            </a:pPr>
            <a:r>
              <a:rPr lang="fr-FR" sz="1300"/>
              <a:t>    se laissa faire !      </a:t>
            </a:r>
          </a:p>
          <a:p>
            <a:pPr>
              <a:lnSpc>
                <a:spcPts val="2000"/>
              </a:lnSpc>
            </a:pPr>
            <a:r>
              <a:rPr lang="fr-FR" sz="1300" smtClean="0"/>
              <a:t>          Un </a:t>
            </a:r>
            <a:r>
              <a:rPr lang="fr-FR" sz="1300" dirty="0"/>
              <a:t>quart d’heure plus tard, nous étions hors de la vue de ce redoutable ennemi.</a:t>
            </a:r>
          </a:p>
          <a:p>
            <a:pPr>
              <a:lnSpc>
                <a:spcPts val="2000"/>
              </a:lnSpc>
            </a:pPr>
            <a:r>
              <a:rPr lang="fr-FR" sz="1300" dirty="0"/>
              <a:t>    Et maintenant que j’y songe tranquillement, maintenant que le calme s’est refait </a:t>
            </a:r>
          </a:p>
          <a:p>
            <a:pPr>
              <a:lnSpc>
                <a:spcPts val="2000"/>
              </a:lnSpc>
            </a:pPr>
            <a:r>
              <a:rPr lang="fr-FR" sz="1300" dirty="0"/>
              <a:t>    dans mon esprit, que des mois se sont écoulés depuis cette étrange et surnaturelle </a:t>
            </a:r>
          </a:p>
          <a:p>
            <a:pPr>
              <a:lnSpc>
                <a:spcPts val="2000"/>
              </a:lnSpc>
            </a:pPr>
            <a:r>
              <a:rPr lang="fr-FR" sz="1300" smtClean="0"/>
              <a:t>   rencontre</a:t>
            </a:r>
            <a:r>
              <a:rPr lang="fr-FR" sz="1300" dirty="0"/>
              <a:t>, que penser, que croire ? Non ! c’est impossible ! Nos sens ont été abusés, </a:t>
            </a:r>
          </a:p>
          <a:p>
            <a:pPr>
              <a:lnSpc>
                <a:spcPts val="2000"/>
              </a:lnSpc>
            </a:pPr>
            <a:r>
              <a:rPr lang="fr-FR" sz="1300" dirty="0"/>
              <a:t>    nos yeux n’ont pas vu ce qu’ils voyaient ! Nulle créature humaine n’existe dans ce </a:t>
            </a:r>
          </a:p>
          <a:p>
            <a:pPr>
              <a:lnSpc>
                <a:spcPts val="2000"/>
              </a:lnSpc>
            </a:pPr>
            <a:r>
              <a:rPr lang="fr-FR" sz="1300" dirty="0"/>
              <a:t>    monde </a:t>
            </a:r>
            <a:r>
              <a:rPr lang="fr-FR" sz="1300" dirty="0" err="1"/>
              <a:t>subterrestre</a:t>
            </a:r>
            <a:r>
              <a:rPr lang="fr-FR" sz="1300" dirty="0"/>
              <a:t> ! Nulle génération d’hommes n’habite ces cavernes inférieures du </a:t>
            </a:r>
          </a:p>
          <a:p>
            <a:pPr>
              <a:lnSpc>
                <a:spcPts val="2000"/>
              </a:lnSpc>
            </a:pPr>
            <a:r>
              <a:rPr lang="fr-FR" sz="1300" dirty="0"/>
              <a:t>    globe, sans se soucier des habitants de sa surface, sans communication avec eux ! </a:t>
            </a:r>
          </a:p>
          <a:p>
            <a:pPr>
              <a:lnSpc>
                <a:spcPts val="2000"/>
              </a:lnSpc>
            </a:pPr>
            <a:r>
              <a:rPr lang="fr-FR" sz="1300" dirty="0"/>
              <a:t>        C’est insensé, profondément insensé !    </a:t>
            </a:r>
          </a:p>
          <a:p>
            <a:pPr>
              <a:lnSpc>
                <a:spcPts val="2000"/>
              </a:lnSpc>
            </a:pPr>
            <a:r>
              <a:rPr lang="fr-FR" sz="1300" smtClean="0"/>
              <a:t>        J’aime </a:t>
            </a:r>
            <a:r>
              <a:rPr lang="fr-FR" sz="1300" dirty="0"/>
              <a:t>mieux admettre l’existence de quelque animal dont la structure se rapproche </a:t>
            </a:r>
          </a:p>
          <a:p>
            <a:pPr>
              <a:lnSpc>
                <a:spcPts val="2000"/>
              </a:lnSpc>
            </a:pPr>
            <a:r>
              <a:rPr lang="fr-FR" sz="1300" dirty="0"/>
              <a:t>    de la structure humaine, de quelque singe des premières époques géologiques, de </a:t>
            </a:r>
          </a:p>
          <a:p>
            <a:pPr>
              <a:lnSpc>
                <a:spcPts val="2000"/>
              </a:lnSpc>
            </a:pPr>
            <a:r>
              <a:rPr lang="fr-FR" sz="1300" dirty="0"/>
              <a:t>    quelque </a:t>
            </a:r>
            <a:r>
              <a:rPr lang="fr-FR" sz="1300" dirty="0" err="1"/>
              <a:t>protopithèque</a:t>
            </a:r>
            <a:r>
              <a:rPr lang="fr-FR" sz="1300" dirty="0"/>
              <a:t>, de quelque </a:t>
            </a:r>
            <a:r>
              <a:rPr lang="fr-FR" sz="1300" dirty="0" err="1"/>
              <a:t>mésopithèque</a:t>
            </a:r>
            <a:r>
              <a:rPr lang="fr-FR" sz="1300" dirty="0"/>
              <a:t> semblable à celui que découvrit M. </a:t>
            </a:r>
          </a:p>
          <a:p>
            <a:pPr>
              <a:lnSpc>
                <a:spcPts val="2000"/>
              </a:lnSpc>
            </a:pPr>
            <a:r>
              <a:rPr lang="fr-FR" sz="1300" dirty="0"/>
              <a:t>    Lartet dans le gîte </a:t>
            </a:r>
            <a:r>
              <a:rPr lang="fr-FR" sz="1300" dirty="0" err="1"/>
              <a:t>ossifère</a:t>
            </a:r>
            <a:r>
              <a:rPr lang="fr-FR" sz="1300" dirty="0"/>
              <a:t> de </a:t>
            </a:r>
            <a:r>
              <a:rPr lang="fr-FR" sz="1300" dirty="0" err="1"/>
              <a:t>Sansan</a:t>
            </a:r>
            <a:r>
              <a:rPr lang="fr-FR" sz="1300" dirty="0"/>
              <a:t> ! Mais celui-ci dépassait par sa taille toutes </a:t>
            </a:r>
          </a:p>
          <a:p>
            <a:pPr>
              <a:lnSpc>
                <a:spcPts val="2000"/>
              </a:lnSpc>
            </a:pPr>
            <a:r>
              <a:rPr lang="fr-FR" sz="1300" dirty="0"/>
              <a:t>    les mesures données par la paléontologie moderne ! N’importe ! Un singe, oui, un </a:t>
            </a:r>
          </a:p>
          <a:p>
            <a:pPr>
              <a:lnSpc>
                <a:spcPts val="2000"/>
              </a:lnSpc>
            </a:pPr>
            <a:r>
              <a:rPr lang="fr-FR" sz="1300" smtClean="0"/>
              <a:t>    singe</a:t>
            </a:r>
            <a:r>
              <a:rPr lang="fr-FR" sz="1300" dirty="0"/>
              <a:t>, si invraisemblable qu’il soit ! Mais un homme, un homme vivant, et avec lui </a:t>
            </a:r>
          </a:p>
          <a:p>
            <a:pPr>
              <a:lnSpc>
                <a:spcPts val="2000"/>
              </a:lnSpc>
            </a:pPr>
            <a:r>
              <a:rPr lang="fr-FR" sz="1300" dirty="0"/>
              <a:t>    toute une génération enfouie dans les entrailles de la terre ! Jamais !    </a:t>
            </a:r>
          </a:p>
          <a:p>
            <a:pPr>
              <a:lnSpc>
                <a:spcPts val="2000"/>
              </a:lnSpc>
            </a:pPr>
            <a:r>
              <a:rPr lang="fr-FR" sz="1300" dirty="0"/>
              <a:t>        Cependant, nous avions quitté la forêt claire et lumineuse, muets d’étonnement, </a:t>
            </a:r>
          </a:p>
          <a:p>
            <a:pPr>
              <a:lnSpc>
                <a:spcPts val="2000"/>
              </a:lnSpc>
            </a:pPr>
            <a:r>
              <a:rPr lang="fr-FR" sz="1300" dirty="0"/>
              <a:t>    accablés sous une stupéfaction qui touchait à l’abrutissement. Nous courions malgré </a:t>
            </a:r>
          </a:p>
          <a:p>
            <a:pPr>
              <a:lnSpc>
                <a:spcPts val="2000"/>
              </a:lnSpc>
            </a:pPr>
            <a:r>
              <a:rPr lang="fr-FR" sz="1300" dirty="0"/>
              <a:t>    nous. C’était une vraie fuite, semblable à ces entraînements effroyables que l’on </a:t>
            </a:r>
          </a:p>
          <a:p>
            <a:pPr>
              <a:lnSpc>
                <a:spcPts val="2000"/>
              </a:lnSpc>
            </a:pPr>
            <a:r>
              <a:rPr lang="fr-FR" sz="1300" smtClean="0"/>
              <a:t>   subit </a:t>
            </a:r>
            <a:r>
              <a:rPr lang="fr-FR" sz="1300" dirty="0"/>
              <a:t>dans certains cauchemars. Instinctivement, nous revenions vers la mer </a:t>
            </a:r>
          </a:p>
          <a:p>
            <a:pPr>
              <a:lnSpc>
                <a:spcPts val="2000"/>
              </a:lnSpc>
            </a:pPr>
            <a:r>
              <a:rPr lang="fr-FR" sz="1300" dirty="0"/>
              <a:t>    </a:t>
            </a:r>
            <a:r>
              <a:rPr lang="fr-FR" sz="1300" dirty="0" err="1"/>
              <a:t>Lidenbrock</a:t>
            </a:r>
            <a:r>
              <a:rPr lang="fr-FR" sz="1300" dirty="0"/>
              <a:t>, et je ne sais dans quelles divagations mon esprit se fût emporté, </a:t>
            </a:r>
          </a:p>
          <a:p>
            <a:pPr>
              <a:lnSpc>
                <a:spcPts val="2000"/>
              </a:lnSpc>
            </a:pPr>
            <a:r>
              <a:rPr lang="fr-FR" sz="1300" dirty="0"/>
              <a:t>    sans une préoccupation qui me ramena à des observations plus pratiques.  </a:t>
            </a:r>
            <a:endParaRPr lang="fr-FR" sz="1300" dirty="0" smtClean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404664" y="387489"/>
            <a:ext cx="5904656" cy="57694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i="1" smtClean="0"/>
              <a:t>Voyage au centre de la Terre </a:t>
            </a:r>
          </a:p>
          <a:p>
            <a:r>
              <a:rPr lang="fr-FR" sz="2000" b="1" smtClean="0"/>
              <a:t>4. Le berger </a:t>
            </a:r>
            <a:r>
              <a:rPr lang="fr-FR" sz="1300" smtClean="0"/>
              <a:t>(fin)</a:t>
            </a:r>
            <a:endParaRPr lang="fr-FR" sz="1300" dirty="0"/>
          </a:p>
        </p:txBody>
      </p:sp>
    </p:spTree>
    <p:extLst>
      <p:ext uri="{BB962C8B-B14F-4D97-AF65-F5344CB8AC3E}">
        <p14:creationId xmlns:p14="http://schemas.microsoft.com/office/powerpoint/2010/main" val="39289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0648" y="1208584"/>
            <a:ext cx="6408712" cy="8299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fr-FR" sz="1300" smtClean="0"/>
              <a:t>         Le </a:t>
            </a:r>
            <a:r>
              <a:rPr lang="fr-FR" sz="1300" dirty="0" smtClean="0"/>
              <a:t>talus du volcan offrait des pentes très-roides ; nous glissions dans de véritables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fondrières de cendres, évitant les ruisseaux de lave qui s’allongeaient comme des serpents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de feu. Tout en descendant, je causais avec volubilité, car mon imagination était trop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remplie pour ne point s’en aller en paroles. « Nous sommes en Asie, m’écriais-je, sur les </a:t>
            </a:r>
          </a:p>
          <a:p>
            <a:pPr>
              <a:lnSpc>
                <a:spcPts val="1600"/>
              </a:lnSpc>
            </a:pPr>
            <a:r>
              <a:rPr lang="fr-FR" sz="1300" smtClean="0"/>
              <a:t>    côtes </a:t>
            </a:r>
            <a:r>
              <a:rPr lang="fr-FR" sz="1300" dirty="0" smtClean="0"/>
              <a:t>de l’Inde, dans les îles Malaises, en pleine Océanie ! Nous avons traversé la moitié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du globe pour aboutir aux antipodes de l’Europe.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— Mais la boussole ? répondait mon oncle.       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— Oui ! la boussole ! disais-je d’un air embarrassé. À l’en croire, nous avons toujours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marché au nord.        </a:t>
            </a:r>
          </a:p>
          <a:p>
            <a:pPr>
              <a:lnSpc>
                <a:spcPts val="1600"/>
              </a:lnSpc>
            </a:pPr>
            <a:r>
              <a:rPr lang="fr-FR" sz="1300" smtClean="0"/>
              <a:t>    </a:t>
            </a:r>
            <a:r>
              <a:rPr lang="fr-FR" sz="1300" dirty="0" smtClean="0"/>
              <a:t>— Elle a donc menti ?       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— Oh ! menti !       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— À moins que ceci ne soit le pôle nord !       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— Le pôle ! non ; mais… »       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    Il y avait là un fait inexplicable. Je ne savais qu’imaginer.        </a:t>
            </a:r>
          </a:p>
          <a:p>
            <a:pPr>
              <a:lnSpc>
                <a:spcPts val="1600"/>
              </a:lnSpc>
            </a:pPr>
            <a:r>
              <a:rPr lang="fr-FR" sz="1300" smtClean="0"/>
              <a:t>        </a:t>
            </a:r>
            <a:r>
              <a:rPr lang="fr-FR" sz="1300" dirty="0" smtClean="0"/>
              <a:t>Cependant nous nous rapprochions de cette verdure qui faisait plaisir à voir. La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faim me tourmentait et la soif aussi. Heureusement, après deux heures de marche, une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jolie campagne s’offrit à nos regards, entièrement couverte d’oliviers, de grenadiers et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de vignes qui avaient l’air d’appartenir à tout le monde. D’ailleurs, dans notre </a:t>
            </a:r>
            <a:r>
              <a:rPr lang="fr-FR" sz="1300" dirty="0" err="1" smtClean="0"/>
              <a:t>dénûment</a:t>
            </a:r>
            <a:r>
              <a:rPr lang="fr-FR" sz="1300" dirty="0" smtClean="0"/>
              <a:t>,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nous n’étions point gens à y regarder de si près. Quelle jouissance ce fut de presser ces </a:t>
            </a:r>
          </a:p>
          <a:p>
            <a:pPr>
              <a:lnSpc>
                <a:spcPts val="1600"/>
              </a:lnSpc>
            </a:pPr>
            <a:r>
              <a:rPr lang="fr-FR" sz="1300" smtClean="0"/>
              <a:t>    </a:t>
            </a:r>
            <a:r>
              <a:rPr lang="fr-FR" sz="1300" dirty="0" smtClean="0"/>
              <a:t>fruits savoureux sur nos lèvres et de mordre à pleines grappes dans ces vignes vermeilles !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Non loin, dans l’herbe, à l’ombre délicieuse des arbres, je découvris une source d’eau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fraîche, où notre figure et nos mains se plongèrent voluptueusement.       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    Pendant que chacun s’abandonnait ainsi à toutes les douceurs du repos, un enfant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apparut entre deux touffes d’oliviers.       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« Ah ! m’écriai-je, un habitant de cette heureuse contrée ! »        </a:t>
            </a:r>
          </a:p>
          <a:p>
            <a:pPr>
              <a:lnSpc>
                <a:spcPts val="1600"/>
              </a:lnSpc>
            </a:pPr>
            <a:r>
              <a:rPr lang="fr-FR" sz="1300" smtClean="0"/>
              <a:t>          </a:t>
            </a:r>
            <a:r>
              <a:rPr lang="fr-FR" sz="1300" dirty="0" smtClean="0"/>
              <a:t>C’était une espèce de petit pauvre, très misérablement vêtu, assez souffreteux,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et que notre aspect parut effrayer beaucoup ; en effet, demi-nus, avec nos barbes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incultes, nous avions fort mauvaise mine, et, à moins que ce pays ne fût un pays de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voleurs, nous étions faits de manière à effrayer ses habitants.        </a:t>
            </a:r>
          </a:p>
          <a:p>
            <a:pPr>
              <a:lnSpc>
                <a:spcPts val="1600"/>
              </a:lnSpc>
            </a:pPr>
            <a:r>
              <a:rPr lang="fr-FR" sz="1300" smtClean="0"/>
              <a:t>         Au </a:t>
            </a:r>
            <a:r>
              <a:rPr lang="fr-FR" sz="1300" dirty="0" smtClean="0"/>
              <a:t>moment où le gamin allait prendre la fuite, Hans courut après lui et le ramena,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malgré ses cris et ses coups de pied.        </a:t>
            </a:r>
          </a:p>
          <a:p>
            <a:pPr>
              <a:lnSpc>
                <a:spcPts val="1600"/>
              </a:lnSpc>
            </a:pPr>
            <a:r>
              <a:rPr lang="fr-FR" sz="1300" smtClean="0"/>
              <a:t>         </a:t>
            </a:r>
            <a:r>
              <a:rPr lang="fr-FR" sz="1300" dirty="0" smtClean="0"/>
              <a:t>Mon oncle commença par le rassurer de son mieux et lui dit en bon allemand :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« Quel est le nom de cette montagne, mon petit ami ? »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L’enfant ne répondit pas.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« Bon, dit mon oncle, nous ne sommes point en Allemagne. »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Et il refit la même demande en anglais.</a:t>
            </a:r>
          </a:p>
          <a:p>
            <a:pPr>
              <a:lnSpc>
                <a:spcPts val="1600"/>
              </a:lnSpc>
            </a:pPr>
            <a:r>
              <a:rPr lang="fr-FR" sz="1300" smtClean="0"/>
              <a:t>          </a:t>
            </a:r>
            <a:r>
              <a:rPr lang="fr-FR" sz="1300" dirty="0" smtClean="0"/>
              <a:t>L’enfant ne répondit pas davantage. J’étais très intrigué.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« Est-il donc muet ? » s’écria le professeur, qui, très fier de son polyglottisme,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recommença la même demande en français.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Même silence de l’enfant.</a:t>
            </a:r>
          </a:p>
        </p:txBody>
      </p:sp>
      <p:sp>
        <p:nvSpPr>
          <p:cNvPr id="4" name="Titre 3"/>
          <p:cNvSpPr txBox="1">
            <a:spLocks/>
          </p:cNvSpPr>
          <p:nvPr/>
        </p:nvSpPr>
        <p:spPr>
          <a:xfrm>
            <a:off x="548680" y="387489"/>
            <a:ext cx="5832648" cy="57694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i="1" smtClean="0"/>
              <a:t>Voyage au centre de la Terre </a:t>
            </a:r>
          </a:p>
          <a:p>
            <a:r>
              <a:rPr lang="fr-FR" sz="2000" b="1" smtClean="0"/>
              <a:t>5. Les volcans </a:t>
            </a:r>
            <a:r>
              <a:rPr lang="fr-FR" sz="1300" smtClean="0"/>
              <a:t>(début)</a:t>
            </a:r>
            <a:endParaRPr lang="fr-FR" sz="1300" dirty="0"/>
          </a:p>
        </p:txBody>
      </p:sp>
    </p:spTree>
    <p:extLst>
      <p:ext uri="{BB962C8B-B14F-4D97-AF65-F5344CB8AC3E}">
        <p14:creationId xmlns:p14="http://schemas.microsoft.com/office/powerpoint/2010/main" val="309058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5280</Words>
  <Application>Microsoft Office PowerPoint</Application>
  <PresentationFormat>Format A4 (210 x 297 mm)</PresentationFormat>
  <Paragraphs>362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Thème Office</vt:lpstr>
      <vt:lpstr>Présentation PowerPoint</vt:lpstr>
      <vt:lpstr>Voyage au centre de la Terre  1. L’élève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 de français</dc:title>
  <dc:creator>petit jean marie</dc:creator>
  <cp:lastModifiedBy>Collège les Pins</cp:lastModifiedBy>
  <cp:revision>70</cp:revision>
  <cp:lastPrinted>2022-05-16T12:25:51Z</cp:lastPrinted>
  <dcterms:created xsi:type="dcterms:W3CDTF">2022-05-16T08:38:16Z</dcterms:created>
  <dcterms:modified xsi:type="dcterms:W3CDTF">2022-06-05T09:21:10Z</dcterms:modified>
</cp:coreProperties>
</file>