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8" r:id="rId3"/>
    <p:sldId id="275" r:id="rId4"/>
    <p:sldId id="276" r:id="rId5"/>
    <p:sldId id="277" r:id="rId6"/>
  </p:sldIdLst>
  <p:sldSz cx="6858000" cy="9906000" type="A4"/>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7" autoAdjust="0"/>
    <p:restoredTop sz="96395" autoAdjust="0"/>
  </p:normalViewPr>
  <p:slideViewPr>
    <p:cSldViewPr>
      <p:cViewPr varScale="1">
        <p:scale>
          <a:sx n="80" d="100"/>
          <a:sy n="80" d="100"/>
        </p:scale>
        <p:origin x="2976" y="72"/>
      </p:cViewPr>
      <p:guideLst>
        <p:guide orient="horz" pos="3120"/>
        <p:guide pos="2160"/>
      </p:guideLst>
    </p:cSldViewPr>
  </p:slideViewPr>
  <p:outlineViewPr>
    <p:cViewPr>
      <p:scale>
        <a:sx n="33" d="100"/>
        <a:sy n="33" d="100"/>
      </p:scale>
      <p:origin x="0" y="372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3077282"/>
            <a:ext cx="5829300" cy="2123369"/>
          </a:xfrm>
        </p:spPr>
        <p:txBody>
          <a:bodyPr/>
          <a:lstStyle/>
          <a:p>
            <a:r>
              <a:rPr lang="fr-FR" smtClean="0"/>
              <a:t>Modifiez le style du titre</a:t>
            </a:r>
            <a:endParaRPr lang="fr-FR"/>
          </a:p>
        </p:txBody>
      </p:sp>
      <p:sp>
        <p:nvSpPr>
          <p:cNvPr id="3" name="Sous-titr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96155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3978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0"/>
            <a:ext cx="1543050" cy="845220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342900" y="396700"/>
            <a:ext cx="4514850" cy="845220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412186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3873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3"/>
            <a:ext cx="5829300" cy="1967442"/>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69430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122E81-7F7E-41F2-A796-FCF049DB85F0}" type="datetimeFigureOut">
              <a:rPr lang="fr-FR" smtClean="0"/>
              <a:t>05/06/2022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3984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122E81-7F7E-41F2-A796-FCF049DB85F0}" type="datetimeFigureOut">
              <a:rPr lang="fr-FR" smtClean="0"/>
              <a:t>05/06/2022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5945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122E81-7F7E-41F2-A796-FCF049DB85F0}" type="datetimeFigureOut">
              <a:rPr lang="fr-FR" smtClean="0"/>
              <a:t>05/06/2022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1752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122E81-7F7E-41F2-A796-FCF049DB85F0}" type="datetimeFigureOut">
              <a:rPr lang="fr-FR" smtClean="0"/>
              <a:t>05/06/2022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34178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94405"/>
            <a:ext cx="2256235" cy="1678517"/>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806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0"/>
            <a:ext cx="4114800" cy="818622"/>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1076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CFD4DDD-5ADB-464A-B66D-89450920B941}" type="slidenum">
              <a:rPr lang="fr-FR" smtClean="0"/>
              <a:t>‹N°›</a:t>
            </a:fld>
            <a:endParaRPr lang="fr-FR"/>
          </a:p>
        </p:txBody>
      </p:sp>
    </p:spTree>
    <p:extLst>
      <p:ext uri="{BB962C8B-B14F-4D97-AF65-F5344CB8AC3E}">
        <p14:creationId xmlns:p14="http://schemas.microsoft.com/office/powerpoint/2010/main" val="209767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786" y="992560"/>
            <a:ext cx="6234558" cy="8586966"/>
          </a:xfrm>
          <a:prstGeom prst="rect">
            <a:avLst/>
          </a:prstGeom>
        </p:spPr>
        <p:txBody>
          <a:bodyPr wrap="square">
            <a:spAutoFit/>
          </a:bodyPr>
          <a:lstStyle/>
          <a:p>
            <a:r>
              <a:rPr lang="fr-FR" sz="1200" dirty="0" smtClean="0"/>
              <a:t>    Je sortis de ma chambre. Je pensai que mon air défait, ma pâleur, mes yeux rougis par </a:t>
            </a:r>
          </a:p>
          <a:p>
            <a:r>
              <a:rPr lang="fr-FR" sz="1200" dirty="0" smtClean="0"/>
              <a:t>    l’insomnie, allaient produire leur effet sur </a:t>
            </a:r>
            <a:r>
              <a:rPr lang="fr-FR" sz="1200" dirty="0" err="1" smtClean="0"/>
              <a:t>Graüben</a:t>
            </a:r>
            <a:r>
              <a:rPr lang="fr-FR" sz="1200" dirty="0" smtClean="0"/>
              <a:t> et changer ses idées.</a:t>
            </a:r>
          </a:p>
          <a:p>
            <a:r>
              <a:rPr lang="fr-FR" sz="1200" dirty="0" smtClean="0"/>
              <a:t>    « Ah ! mon cher Axel, me dit-elle, je vois que tu te portes mieux et que la nuit t’a calmé.    </a:t>
            </a:r>
          </a:p>
          <a:p>
            <a:r>
              <a:rPr lang="fr-FR" sz="1200" dirty="0" smtClean="0"/>
              <a:t>    — Calmé ! » m’écriai-je.</a:t>
            </a:r>
          </a:p>
          <a:p>
            <a:r>
              <a:rPr lang="fr-FR" sz="1200" dirty="0" smtClean="0"/>
              <a:t>5   Je me précipitai vers mon miroir. Eh bien ! j’avais moins mauvaise mine que je ne le suppo-</a:t>
            </a:r>
          </a:p>
          <a:p>
            <a:r>
              <a:rPr lang="fr-FR" sz="1200" dirty="0" smtClean="0"/>
              <a:t>    sais. C’était à n’y pas croire.</a:t>
            </a:r>
          </a:p>
          <a:p>
            <a:r>
              <a:rPr lang="fr-FR" sz="1200" dirty="0" smtClean="0"/>
              <a:t>    « Axel, me dit </a:t>
            </a:r>
            <a:r>
              <a:rPr lang="fr-FR" sz="1200" dirty="0" err="1" smtClean="0"/>
              <a:t>Graüben</a:t>
            </a:r>
            <a:r>
              <a:rPr lang="fr-FR" sz="1200" dirty="0" smtClean="0"/>
              <a:t>, j’ai longtemps causé avec mon tuteur. C’est un hardi savant, un </a:t>
            </a:r>
          </a:p>
          <a:p>
            <a:r>
              <a:rPr lang="fr-FR" sz="1200" dirty="0" smtClean="0"/>
              <a:t>    homme de grand courage, et tu te souviendras que son sang coule dans tes veines. </a:t>
            </a:r>
          </a:p>
          <a:p>
            <a:r>
              <a:rPr lang="fr-FR" sz="1200" dirty="0" smtClean="0"/>
              <a:t>    Il m’a raconté ses projets, ses espérances, pourquoi et comment il espère atteindre son but. </a:t>
            </a:r>
          </a:p>
          <a:p>
            <a:r>
              <a:rPr lang="fr-FR" sz="1200" dirty="0" smtClean="0"/>
              <a:t>10  Il y parviendra, je n’en doute pas. Ah ! cher Axel, c’est beau de se dévouer ainsi à la </a:t>
            </a:r>
          </a:p>
          <a:p>
            <a:r>
              <a:rPr lang="fr-FR" sz="1200" dirty="0" smtClean="0"/>
              <a:t>    science ! Quelle gloire attend M. </a:t>
            </a:r>
            <a:r>
              <a:rPr lang="fr-FR" sz="1200" dirty="0" err="1" smtClean="0"/>
              <a:t>Lidenbrock</a:t>
            </a:r>
            <a:r>
              <a:rPr lang="fr-FR" sz="1200" dirty="0" smtClean="0"/>
              <a:t> et rejaillira sur son compagnon ! Au retour, </a:t>
            </a:r>
          </a:p>
          <a:p>
            <a:r>
              <a:rPr lang="fr-FR" sz="1200" dirty="0" smtClean="0"/>
              <a:t>    Axel, tu seras un homme, son égal, libre de parler, libre d’agir, libre enfin de… »        </a:t>
            </a:r>
          </a:p>
          <a:p>
            <a:r>
              <a:rPr lang="fr-FR" sz="1200" dirty="0" smtClean="0"/>
              <a:t>    La jeune fille, rougissante, n’acheva pas. Ses paroles me ranimaient. Cependant je ne </a:t>
            </a:r>
          </a:p>
          <a:p>
            <a:r>
              <a:rPr lang="fr-FR" sz="1200" dirty="0" smtClean="0"/>
              <a:t>    voulais pas croire encore à notre départ. J’entraînai </a:t>
            </a:r>
            <a:r>
              <a:rPr lang="fr-FR" sz="1200" dirty="0" err="1" smtClean="0"/>
              <a:t>Graüben</a:t>
            </a:r>
            <a:r>
              <a:rPr lang="fr-FR" sz="1200" dirty="0" smtClean="0"/>
              <a:t> vers le cabinet du professeur.</a:t>
            </a:r>
          </a:p>
          <a:p>
            <a:r>
              <a:rPr lang="fr-FR" sz="1200" dirty="0" smtClean="0"/>
              <a:t>15  « Mon oncle, dis-je, il est donc bien décidé que nous partons ?</a:t>
            </a:r>
          </a:p>
          <a:p>
            <a:r>
              <a:rPr lang="fr-FR" sz="1200" dirty="0" smtClean="0"/>
              <a:t>    — Comment ! tu en doutes ?</a:t>
            </a:r>
          </a:p>
          <a:p>
            <a:r>
              <a:rPr lang="fr-FR" sz="1200" dirty="0" smtClean="0"/>
              <a:t>    — Non, dis-je afin de ne pas le contrarier. Seulement je vous demanderai ce qui nous presse.</a:t>
            </a:r>
          </a:p>
          <a:p>
            <a:r>
              <a:rPr lang="fr-FR" sz="1200" dirty="0" smtClean="0"/>
              <a:t>    — Mais le temps ! le temps qui fuit avec une vitesse irréparable !</a:t>
            </a:r>
          </a:p>
          <a:p>
            <a:r>
              <a:rPr lang="fr-FR" sz="1200" dirty="0" smtClean="0"/>
              <a:t>    — Cependant nous ne sommes qu’au 26 mai, et jusqu’à la fin de juin…</a:t>
            </a:r>
          </a:p>
          <a:p>
            <a:r>
              <a:rPr lang="fr-FR" sz="1200" dirty="0" smtClean="0"/>
              <a:t>20  — Eh ! crois-tu donc, ignorant, qu’on se rende si facilement en Islande ? Si tu ne m’avais </a:t>
            </a:r>
          </a:p>
          <a:p>
            <a:r>
              <a:rPr lang="fr-FR" sz="1200" dirty="0" smtClean="0"/>
              <a:t>    pas quitté comme un fou, je t’aurais emmené au bureau-office de Copenhague, chez </a:t>
            </a:r>
            <a:r>
              <a:rPr lang="fr-FR" sz="1200" dirty="0" err="1" smtClean="0"/>
              <a:t>Liffender</a:t>
            </a:r>
            <a:r>
              <a:rPr lang="fr-FR" sz="1200" dirty="0" smtClean="0"/>
              <a:t> </a:t>
            </a:r>
          </a:p>
          <a:p>
            <a:r>
              <a:rPr lang="fr-FR" sz="1200" dirty="0" smtClean="0"/>
              <a:t>    et Co. Là, tu aurais vu que de Copenhague à </a:t>
            </a:r>
            <a:r>
              <a:rPr lang="fr-FR" sz="1200" dirty="0" err="1" smtClean="0"/>
              <a:t>Reykjawik</a:t>
            </a:r>
            <a:r>
              <a:rPr lang="fr-FR" sz="1200" dirty="0" smtClean="0"/>
              <a:t> il n’y a qu’un service, le 22 de </a:t>
            </a:r>
            <a:r>
              <a:rPr lang="fr-FR" sz="1200" dirty="0" err="1" smtClean="0"/>
              <a:t>cha</a:t>
            </a:r>
            <a:r>
              <a:rPr lang="fr-FR" sz="1200" dirty="0" smtClean="0"/>
              <a:t>-</a:t>
            </a:r>
          </a:p>
          <a:p>
            <a:r>
              <a:rPr lang="fr-FR" sz="1200" dirty="0" smtClean="0"/>
              <a:t>    que mois.</a:t>
            </a:r>
          </a:p>
          <a:p>
            <a:r>
              <a:rPr lang="fr-FR" sz="1200" dirty="0" smtClean="0"/>
              <a:t>    — Eh bien ?</a:t>
            </a:r>
          </a:p>
          <a:p>
            <a:r>
              <a:rPr lang="fr-FR" sz="1200" dirty="0" smtClean="0"/>
              <a:t>25  — Eh bien ! si nous attendions au 22 juin, nous arriverions trop tard pour voir l’ombre du </a:t>
            </a:r>
          </a:p>
          <a:p>
            <a:r>
              <a:rPr lang="fr-FR" sz="1200" dirty="0" smtClean="0"/>
              <a:t>    </a:t>
            </a:r>
            <a:r>
              <a:rPr lang="fr-FR" sz="1200" dirty="0" err="1" smtClean="0"/>
              <a:t>Scartaris</a:t>
            </a:r>
            <a:r>
              <a:rPr lang="fr-FR" sz="1200" dirty="0" smtClean="0"/>
              <a:t> caresser le cratère du </a:t>
            </a:r>
            <a:r>
              <a:rPr lang="fr-FR" sz="1200" dirty="0" err="1" smtClean="0"/>
              <a:t>Sneffels</a:t>
            </a:r>
            <a:r>
              <a:rPr lang="fr-FR" sz="1200" dirty="0" smtClean="0"/>
              <a:t> ! Il faut donc gagner Copenhague au plus vite </a:t>
            </a:r>
          </a:p>
          <a:p>
            <a:r>
              <a:rPr lang="fr-FR" sz="1200" dirty="0" smtClean="0"/>
              <a:t>    pour y chercher un moyen de transport. Va faire ta malle ! »</a:t>
            </a:r>
          </a:p>
          <a:p>
            <a:r>
              <a:rPr lang="fr-FR" sz="1200" dirty="0" smtClean="0"/>
              <a:t>    Il n’y avait pas un mot à répondre. Je remontai dans ma chambre. </a:t>
            </a:r>
            <a:r>
              <a:rPr lang="fr-FR" sz="1200" dirty="0" err="1" smtClean="0"/>
              <a:t>Graüben</a:t>
            </a:r>
            <a:r>
              <a:rPr lang="fr-FR" sz="1200" dirty="0" smtClean="0"/>
              <a:t> me suivit. Ce fut </a:t>
            </a:r>
          </a:p>
          <a:p>
            <a:r>
              <a:rPr lang="fr-FR" sz="1200" dirty="0" smtClean="0"/>
              <a:t>    elle qui se chargea de mettre en ordre, dans une petite valise, les objets nécessaires à mon</a:t>
            </a:r>
          </a:p>
          <a:p>
            <a:r>
              <a:rPr lang="fr-FR" sz="1200" dirty="0" smtClean="0"/>
              <a:t>30  voyage. Elle n’était pas plus émue que s’il se fût agi d’une promenade à Lubeck ou à </a:t>
            </a:r>
          </a:p>
          <a:p>
            <a:r>
              <a:rPr lang="fr-FR" sz="1200" dirty="0" smtClean="0"/>
              <a:t>    Helgoland. Ses  petites mains allaient et venaient sans précipitation. Elle causait avec </a:t>
            </a:r>
          </a:p>
          <a:p>
            <a:r>
              <a:rPr lang="fr-FR" sz="1200" dirty="0" smtClean="0"/>
              <a:t>    calme. Elle me donnait les raisons les plus sensées en faveur de notre expédition. Elle </a:t>
            </a:r>
          </a:p>
          <a:p>
            <a:r>
              <a:rPr lang="fr-FR" sz="1200" dirty="0" smtClean="0"/>
              <a:t>    m’enchantait, et je me sentais une grosse colère contre elle. Quelquefois je voulais </a:t>
            </a:r>
          </a:p>
          <a:p>
            <a:r>
              <a:rPr lang="fr-FR" sz="1200" dirty="0" smtClean="0"/>
              <a:t>    m’emporter, mais elle n’y prenait garde et continuait méthodiquement sa tranquille besogne.</a:t>
            </a:r>
          </a:p>
          <a:p>
            <a:r>
              <a:rPr lang="fr-FR" sz="1200" dirty="0" smtClean="0"/>
              <a:t>35  Enfin la dernière courroie de la valise fut bouclée. Je descendis au rez-de-chaussée.</a:t>
            </a:r>
          </a:p>
          <a:p>
            <a:r>
              <a:rPr lang="fr-FR" sz="1200" dirty="0" smtClean="0"/>
              <a:t>    Pendant cette journée, les fournisseurs d’instruments de physique, d’armes, d’appareils </a:t>
            </a:r>
          </a:p>
          <a:p>
            <a:r>
              <a:rPr lang="fr-FR" sz="1200" dirty="0" smtClean="0"/>
              <a:t>    électriques, s’étaient multipliés. La bonne Marthe en perdait la tête.</a:t>
            </a:r>
          </a:p>
          <a:p>
            <a:r>
              <a:rPr lang="fr-FR" sz="1200" dirty="0" smtClean="0"/>
              <a:t>    « Est-ce que monsieur est fou ? » me dit-elle.</a:t>
            </a:r>
          </a:p>
          <a:p>
            <a:r>
              <a:rPr lang="fr-FR" sz="1200" dirty="0" smtClean="0"/>
              <a:t>    Je fis un signe affirmatif.</a:t>
            </a:r>
          </a:p>
          <a:p>
            <a:r>
              <a:rPr lang="fr-FR" sz="1200" dirty="0" smtClean="0"/>
              <a:t>40  « Et il vous emmène avec lui ? »</a:t>
            </a:r>
          </a:p>
          <a:p>
            <a:r>
              <a:rPr lang="fr-FR" sz="1200" dirty="0" smtClean="0"/>
              <a:t>    Même affirmation.</a:t>
            </a:r>
          </a:p>
          <a:p>
            <a:r>
              <a:rPr lang="fr-FR" sz="1200" dirty="0" smtClean="0"/>
              <a:t>    « Où cela ? » dit-elle.</a:t>
            </a:r>
          </a:p>
          <a:p>
            <a:r>
              <a:rPr lang="fr-FR" sz="1200" dirty="0" smtClean="0"/>
              <a:t>    J’indiquai du doigt le centre de la terre.</a:t>
            </a:r>
          </a:p>
          <a:p>
            <a:r>
              <a:rPr lang="fr-FR" sz="1200" dirty="0" smtClean="0"/>
              <a:t>    « À la cave ? s’écria la vieille servante.</a:t>
            </a:r>
          </a:p>
          <a:p>
            <a:r>
              <a:rPr lang="fr-FR" sz="1200" dirty="0" smtClean="0"/>
              <a:t>45  — Non, dis-je enfin, plus bas ! »</a:t>
            </a:r>
          </a:p>
          <a:p>
            <a:r>
              <a:rPr lang="fr-FR" sz="1200" dirty="0" smtClean="0"/>
              <a:t>    Le soir arriva. Je n’avais plus conscience du temps écoulé.</a:t>
            </a:r>
            <a:endParaRPr lang="fr-FR" sz="1200" dirty="0"/>
          </a:p>
        </p:txBody>
      </p:sp>
      <p:sp>
        <p:nvSpPr>
          <p:cNvPr id="4" name="Titre 3"/>
          <p:cNvSpPr>
            <a:spLocks noGrp="1"/>
          </p:cNvSpPr>
          <p:nvPr>
            <p:ph type="title"/>
          </p:nvPr>
        </p:nvSpPr>
        <p:spPr>
          <a:xfrm>
            <a:off x="455737" y="272480"/>
            <a:ext cx="5904656" cy="576943"/>
          </a:xfrm>
        </p:spPr>
        <p:txBody>
          <a:bodyPr>
            <a:normAutofit fontScale="90000"/>
          </a:bodyPr>
          <a:lstStyle/>
          <a:p>
            <a:r>
              <a:rPr lang="fr-FR" sz="2000" i="1" smtClean="0"/>
              <a:t>Voyage au centre de la Terre </a:t>
            </a:r>
            <a:br>
              <a:rPr lang="fr-FR" sz="2000" i="1" smtClean="0"/>
            </a:br>
            <a:r>
              <a:rPr lang="fr-FR" sz="2000" b="1" smtClean="0"/>
              <a:t>1. L’élève</a:t>
            </a:r>
            <a:endParaRPr lang="fr-FR" sz="2000" b="1" dirty="0"/>
          </a:p>
        </p:txBody>
      </p:sp>
    </p:spTree>
    <p:extLst>
      <p:ext uri="{BB962C8B-B14F-4D97-AF65-F5344CB8AC3E}">
        <p14:creationId xmlns:p14="http://schemas.microsoft.com/office/powerpoint/2010/main" val="3611243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87545" y="272480"/>
            <a:ext cx="6553823" cy="9399642"/>
          </a:xfrm>
          <a:prstGeom prst="rect">
            <a:avLst/>
          </a:prstGeom>
        </p:spPr>
      </p:pic>
    </p:spTree>
    <p:extLst>
      <p:ext uri="{BB962C8B-B14F-4D97-AF65-F5344CB8AC3E}">
        <p14:creationId xmlns:p14="http://schemas.microsoft.com/office/powerpoint/2010/main" val="2056658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3135" y="200472"/>
            <a:ext cx="6172200" cy="648072"/>
          </a:xfrm>
        </p:spPr>
        <p:txBody>
          <a:bodyPr>
            <a:normAutofit fontScale="90000"/>
          </a:bodyPr>
          <a:lstStyle/>
          <a:p>
            <a:r>
              <a:rPr lang="fr-FR" smtClean="0"/>
              <a:t>Questions</a:t>
            </a:r>
            <a:endParaRPr lang="fr-FR"/>
          </a:p>
        </p:txBody>
      </p:sp>
      <p:sp>
        <p:nvSpPr>
          <p:cNvPr id="4" name="Rectangle 3"/>
          <p:cNvSpPr/>
          <p:nvPr/>
        </p:nvSpPr>
        <p:spPr>
          <a:xfrm>
            <a:off x="364007" y="848544"/>
            <a:ext cx="6172200" cy="8925520"/>
          </a:xfrm>
          <a:prstGeom prst="rect">
            <a:avLst/>
          </a:prstGeom>
        </p:spPr>
        <p:txBody>
          <a:bodyPr wrap="square">
            <a:spAutoFit/>
          </a:bodyPr>
          <a:lstStyle/>
          <a:p>
            <a:pPr marL="285750" indent="-285750">
              <a:buFont typeface="Arial" panose="020B0604020202020204" pitchFamily="34" charset="0"/>
              <a:buChar char="•"/>
            </a:pPr>
            <a:r>
              <a:rPr lang="fr-FR" sz="1600" smtClean="0"/>
              <a:t>Qui </a:t>
            </a:r>
            <a:r>
              <a:rPr lang="fr-FR" sz="1600"/>
              <a:t>est le narrateur ? </a:t>
            </a:r>
            <a:r>
              <a:rPr lang="fr-FR" sz="1600" b="1" smtClean="0">
                <a:solidFill>
                  <a:srgbClr val="00B050"/>
                </a:solidFill>
              </a:rPr>
              <a:t>2 pts</a:t>
            </a:r>
          </a:p>
          <a:p>
            <a:pPr lvl="1"/>
            <a:r>
              <a:rPr lang="fr-FR" sz="1200" smtClean="0">
                <a:solidFill>
                  <a:schemeClr val="bg1"/>
                </a:solidFill>
                <a:latin typeface="MV Boli" panose="02000500030200090000" pitchFamily="2" charset="0"/>
                <a:cs typeface="MV Boli" panose="02000500030200090000" pitchFamily="2" charset="0"/>
              </a:rPr>
              <a:t>Le narrateur est </a:t>
            </a:r>
            <a:r>
              <a:rPr lang="fr-FR" sz="1200">
                <a:solidFill>
                  <a:schemeClr val="bg1"/>
                </a:solidFill>
                <a:latin typeface="MV Boli" panose="02000500030200090000" pitchFamily="2" charset="0"/>
                <a:cs typeface="MV Boli" panose="02000500030200090000" pitchFamily="2" charset="0"/>
              </a:rPr>
              <a:t>un jeune homme, Axel, </a:t>
            </a:r>
            <a:r>
              <a:rPr lang="fr-FR" sz="1200" smtClean="0">
                <a:solidFill>
                  <a:schemeClr val="bg1"/>
                </a:solidFill>
                <a:latin typeface="MV Boli" panose="02000500030200090000" pitchFamily="2" charset="0"/>
                <a:cs typeface="MV Boli" panose="02000500030200090000" pitchFamily="2" charset="0"/>
              </a:rPr>
              <a:t>dont l’oncle,Monsieur Lidenbrock est un grand savant, un professeur d’université, un minéralogiste. Il vit chez ce savant et participe à ses recherches. Il n’est pas particulièrement ambitieux ou courageux.</a:t>
            </a:r>
            <a:endParaRPr lang="fr-FR" sz="1200">
              <a:solidFill>
                <a:schemeClr val="bg1"/>
              </a:solidFill>
              <a:latin typeface="MV Boli" panose="02000500030200090000" pitchFamily="2" charset="0"/>
              <a:cs typeface="MV Boli" panose="02000500030200090000" pitchFamily="2" charset="0"/>
            </a:endParaRPr>
          </a:p>
          <a:p>
            <a:pPr marL="285750" indent="-285750">
              <a:buFont typeface="Arial" panose="020B0604020202020204" pitchFamily="34" charset="0"/>
              <a:buChar char="•"/>
            </a:pPr>
            <a:r>
              <a:rPr lang="fr-FR" sz="1600" smtClean="0"/>
              <a:t>Qui </a:t>
            </a:r>
            <a:r>
              <a:rPr lang="fr-FR" sz="1600"/>
              <a:t>est Graüben ? </a:t>
            </a:r>
            <a:r>
              <a:rPr lang="fr-FR" sz="1600" b="1">
                <a:solidFill>
                  <a:srgbClr val="00B050"/>
                </a:solidFill>
              </a:rPr>
              <a:t>2 pts</a:t>
            </a:r>
            <a:endParaRPr lang="fr-FR" sz="1600" smtClean="0">
              <a:solidFill>
                <a:srgbClr val="FF0000"/>
              </a:solidFill>
            </a:endParaRPr>
          </a:p>
          <a:p>
            <a:pPr lvl="1"/>
            <a:r>
              <a:rPr lang="fr-FR" sz="1200" smtClean="0">
                <a:solidFill>
                  <a:schemeClr val="bg1"/>
                </a:solidFill>
                <a:latin typeface="MV Boli" panose="02000500030200090000" pitchFamily="2" charset="0"/>
                <a:cs typeface="MV Boli" panose="02000500030200090000" pitchFamily="2" charset="0"/>
              </a:rPr>
              <a:t>Graüben </a:t>
            </a:r>
            <a:r>
              <a:rPr lang="fr-FR" sz="1200">
                <a:solidFill>
                  <a:schemeClr val="bg1"/>
                </a:solidFill>
                <a:latin typeface="MV Boli" panose="02000500030200090000" pitchFamily="2" charset="0"/>
                <a:cs typeface="MV Boli" panose="02000500030200090000" pitchFamily="2" charset="0"/>
              </a:rPr>
              <a:t>est la jeune fille dont Axel est </a:t>
            </a:r>
            <a:r>
              <a:rPr lang="fr-FR" sz="1200" smtClean="0">
                <a:solidFill>
                  <a:schemeClr val="bg1"/>
                </a:solidFill>
                <a:latin typeface="MV Boli" panose="02000500030200090000" pitchFamily="2" charset="0"/>
                <a:cs typeface="MV Boli" panose="02000500030200090000" pitchFamily="2" charset="0"/>
              </a:rPr>
              <a:t>amoureux. Elle a été adoptée par le professeur Lindenbrock. Elle est très calme, et très douce. Cependant elle est plus ambitieuse qu’Axel et rêve que le jeune homme qu’elle aime devienne un héros.  Dans cet extrait, elle lui prépare ses bagages et le pousse à l’aventure en l’encourageant.  </a:t>
            </a:r>
            <a:endParaRPr lang="fr-FR" sz="1200">
              <a:solidFill>
                <a:schemeClr val="bg1"/>
              </a:solidFill>
              <a:latin typeface="MV Boli" panose="02000500030200090000" pitchFamily="2" charset="0"/>
              <a:cs typeface="MV Boli" panose="02000500030200090000" pitchFamily="2" charset="0"/>
            </a:endParaRPr>
          </a:p>
          <a:p>
            <a:pPr marL="285750" indent="-285750">
              <a:buFont typeface="Arial" panose="020B0604020202020204" pitchFamily="34" charset="0"/>
              <a:buChar char="•"/>
            </a:pPr>
            <a:r>
              <a:rPr lang="fr-FR" sz="1600" smtClean="0"/>
              <a:t>Qui </a:t>
            </a:r>
            <a:r>
              <a:rPr lang="fr-FR" sz="1600"/>
              <a:t>est Marthe ? </a:t>
            </a:r>
            <a:r>
              <a:rPr lang="fr-FR" sz="1600" b="1">
                <a:solidFill>
                  <a:srgbClr val="00B050"/>
                </a:solidFill>
              </a:rPr>
              <a:t>2 pts</a:t>
            </a:r>
            <a:endParaRPr lang="fr-FR" sz="1600">
              <a:solidFill>
                <a:srgbClr val="FF0000"/>
              </a:solidFill>
            </a:endParaRPr>
          </a:p>
          <a:p>
            <a:pPr lvl="1"/>
            <a:r>
              <a:rPr lang="fr-FR" sz="1200">
                <a:solidFill>
                  <a:schemeClr val="bg1"/>
                </a:solidFill>
                <a:latin typeface="MV Boli" panose="02000500030200090000" pitchFamily="2" charset="0"/>
                <a:cs typeface="MV Boli" panose="02000500030200090000" pitchFamily="2" charset="0"/>
              </a:rPr>
              <a:t>Marthe est la vieille domestique qui s’occupe du ménage et des repas chez le </a:t>
            </a:r>
            <a:r>
              <a:rPr lang="fr-FR" sz="1200" smtClean="0">
                <a:solidFill>
                  <a:schemeClr val="bg1"/>
                </a:solidFill>
                <a:latin typeface="MV Boli" panose="02000500030200090000" pitchFamily="2" charset="0"/>
                <a:cs typeface="MV Boli" panose="02000500030200090000" pitchFamily="2" charset="0"/>
              </a:rPr>
              <a:t>professeur </a:t>
            </a:r>
            <a:r>
              <a:rPr lang="fr-FR" sz="1200">
                <a:solidFill>
                  <a:schemeClr val="bg1"/>
                </a:solidFill>
                <a:latin typeface="MV Boli" panose="02000500030200090000" pitchFamily="2" charset="0"/>
                <a:cs typeface="MV Boli" panose="02000500030200090000" pitchFamily="2" charset="0"/>
              </a:rPr>
              <a:t>excentrique. Elle est très dévouée à son maître, qu’elle considère comme un peu fou et en tous cas comme très exentrique. Elle cuisine d’excellents repas, selon Axel</a:t>
            </a:r>
            <a:r>
              <a:rPr lang="fr-FR" sz="1200" smtClean="0">
                <a:solidFill>
                  <a:schemeClr val="bg1"/>
                </a:solidFill>
                <a:latin typeface="MV Boli" panose="02000500030200090000" pitchFamily="2" charset="0"/>
                <a:cs typeface="MV Boli" panose="02000500030200090000" pitchFamily="2" charset="0"/>
              </a:rPr>
              <a:t>.</a:t>
            </a:r>
            <a:endParaRPr lang="fr-FR" sz="1200">
              <a:solidFill>
                <a:schemeClr val="bg1"/>
              </a:solidFill>
            </a:endParaRPr>
          </a:p>
          <a:p>
            <a:pPr marL="285750" indent="-285750">
              <a:buFont typeface="Arial" panose="020B0604020202020204" pitchFamily="34" charset="0"/>
              <a:buChar char="•"/>
            </a:pPr>
            <a:r>
              <a:rPr lang="fr-FR" sz="1600" smtClean="0"/>
              <a:t>Où </a:t>
            </a:r>
            <a:r>
              <a:rPr lang="fr-FR" sz="1600"/>
              <a:t>se déroule ce passage ? </a:t>
            </a:r>
            <a:r>
              <a:rPr lang="fr-FR" sz="1600" b="1">
                <a:solidFill>
                  <a:srgbClr val="00B050"/>
                </a:solidFill>
              </a:rPr>
              <a:t>2 pts</a:t>
            </a:r>
            <a:endParaRPr lang="fr-FR" sz="1600">
              <a:solidFill>
                <a:srgbClr val="FF0000"/>
              </a:solidFill>
            </a:endParaRPr>
          </a:p>
          <a:p>
            <a:pPr lvl="1"/>
            <a:r>
              <a:rPr lang="fr-FR" sz="1200">
                <a:solidFill>
                  <a:schemeClr val="bg1"/>
                </a:solidFill>
                <a:latin typeface="MV Boli" panose="02000500030200090000" pitchFamily="2" charset="0"/>
                <a:cs typeface="MV Boli" panose="02000500030200090000" pitchFamily="2" charset="0"/>
              </a:rPr>
              <a:t>Ce passage se déroule dans la maison à colombages du </a:t>
            </a:r>
            <a:r>
              <a:rPr lang="fr-FR" sz="1200" smtClean="0">
                <a:solidFill>
                  <a:schemeClr val="bg1"/>
                </a:solidFill>
                <a:latin typeface="MV Boli" panose="02000500030200090000" pitchFamily="2" charset="0"/>
                <a:cs typeface="MV Boli" panose="02000500030200090000" pitchFamily="2" charset="0"/>
              </a:rPr>
              <a:t>professeur Lidenbrock. Cette </a:t>
            </a:r>
            <a:r>
              <a:rPr lang="fr-FR" sz="1200">
                <a:solidFill>
                  <a:schemeClr val="bg1"/>
                </a:solidFill>
                <a:latin typeface="MV Boli" panose="02000500030200090000" pitchFamily="2" charset="0"/>
                <a:cs typeface="MV Boli" panose="02000500030200090000" pitchFamily="2" charset="0"/>
              </a:rPr>
              <a:t>maison se trouve dans </a:t>
            </a:r>
            <a:r>
              <a:rPr lang="fr-FR" sz="1200" smtClean="0">
                <a:solidFill>
                  <a:schemeClr val="bg1"/>
                </a:solidFill>
                <a:latin typeface="MV Boli" panose="02000500030200090000" pitchFamily="2" charset="0"/>
                <a:cs typeface="MV Boli" panose="02000500030200090000" pitchFamily="2" charset="0"/>
              </a:rPr>
              <a:t>un vieux quartie de la </a:t>
            </a:r>
            <a:r>
              <a:rPr lang="fr-FR" sz="1200">
                <a:solidFill>
                  <a:schemeClr val="bg1"/>
                </a:solidFill>
                <a:latin typeface="MV Boli" panose="02000500030200090000" pitchFamily="2" charset="0"/>
                <a:cs typeface="MV Boli" panose="02000500030200090000" pitchFamily="2" charset="0"/>
              </a:rPr>
              <a:t>ville de Berlin, en Allemagne</a:t>
            </a:r>
            <a:r>
              <a:rPr lang="fr-FR" sz="1200" smtClean="0">
                <a:solidFill>
                  <a:schemeClr val="bg1"/>
                </a:solidFill>
                <a:latin typeface="MV Boli" panose="02000500030200090000" pitchFamily="2" charset="0"/>
                <a:cs typeface="MV Boli" panose="02000500030200090000" pitchFamily="2" charset="0"/>
              </a:rPr>
              <a:t>, </a:t>
            </a:r>
            <a:r>
              <a:rPr lang="fr-FR" sz="1200">
                <a:solidFill>
                  <a:schemeClr val="bg1"/>
                </a:solidFill>
                <a:latin typeface="MV Boli" panose="02000500030200090000" pitchFamily="2" charset="0"/>
                <a:cs typeface="MV Boli" panose="02000500030200090000" pitchFamily="2" charset="0"/>
              </a:rPr>
              <a:t>où commence cette aventure</a:t>
            </a:r>
            <a:r>
              <a:rPr lang="fr-FR" sz="1200" smtClean="0">
                <a:solidFill>
                  <a:schemeClr val="bg1"/>
                </a:solidFill>
                <a:latin typeface="MV Boli" panose="02000500030200090000" pitchFamily="2" charset="0"/>
                <a:cs typeface="MV Boli" panose="02000500030200090000" pitchFamily="2" charset="0"/>
              </a:rPr>
              <a:t>.</a:t>
            </a:r>
            <a:endParaRPr lang="fr-FR" sz="1200">
              <a:solidFill>
                <a:schemeClr val="bg1"/>
              </a:solidFill>
            </a:endParaRPr>
          </a:p>
          <a:p>
            <a:pPr marL="285750" indent="-285750">
              <a:buFont typeface="Arial" panose="020B0604020202020204" pitchFamily="34" charset="0"/>
              <a:buChar char="•"/>
            </a:pPr>
            <a:r>
              <a:rPr lang="fr-FR" sz="1600" smtClean="0"/>
              <a:t>Quelle </a:t>
            </a:r>
            <a:r>
              <a:rPr lang="fr-FR" sz="1600"/>
              <a:t>promesse est faite au narrateur ? </a:t>
            </a:r>
            <a:r>
              <a:rPr lang="fr-FR" sz="1600" b="1">
                <a:solidFill>
                  <a:srgbClr val="00B050"/>
                </a:solidFill>
              </a:rPr>
              <a:t>2 pts</a:t>
            </a:r>
            <a:endParaRPr lang="fr-FR" sz="1600">
              <a:solidFill>
                <a:srgbClr val="FF0000"/>
              </a:solidFill>
            </a:endParaRPr>
          </a:p>
          <a:p>
            <a:pPr lvl="1"/>
            <a:r>
              <a:rPr lang="fr-FR" sz="1200" smtClean="0">
                <a:solidFill>
                  <a:schemeClr val="bg1"/>
                </a:solidFill>
                <a:latin typeface="MV Boli" panose="02000500030200090000" pitchFamily="2" charset="0"/>
                <a:cs typeface="MV Boli" panose="02000500030200090000" pitchFamily="2" charset="0"/>
              </a:rPr>
              <a:t>Graüben, la </a:t>
            </a:r>
            <a:r>
              <a:rPr lang="fr-FR" sz="1200">
                <a:solidFill>
                  <a:schemeClr val="bg1"/>
                </a:solidFill>
                <a:latin typeface="MV Boli" panose="02000500030200090000" pitchFamily="2" charset="0"/>
                <a:cs typeface="MV Boli" panose="02000500030200090000" pitchFamily="2" charset="0"/>
              </a:rPr>
              <a:t>jeune </a:t>
            </a:r>
            <a:r>
              <a:rPr lang="fr-FR" sz="1200" smtClean="0">
                <a:solidFill>
                  <a:schemeClr val="bg1"/>
                </a:solidFill>
                <a:latin typeface="MV Boli" panose="02000500030200090000" pitchFamily="2" charset="0"/>
                <a:cs typeface="MV Boli" panose="02000500030200090000" pitchFamily="2" charset="0"/>
              </a:rPr>
              <a:t>fille qui aime Axel, </a:t>
            </a:r>
            <a:r>
              <a:rPr lang="fr-FR" sz="1200" b="1" smtClean="0">
                <a:solidFill>
                  <a:schemeClr val="bg1"/>
                </a:solidFill>
                <a:latin typeface="MV Boli" panose="02000500030200090000" pitchFamily="2" charset="0"/>
                <a:cs typeface="MV Boli" panose="02000500030200090000" pitchFamily="2" charset="0"/>
              </a:rPr>
              <a:t>lui promet de l’épouser</a:t>
            </a:r>
            <a:r>
              <a:rPr lang="fr-FR" sz="1200" smtClean="0">
                <a:solidFill>
                  <a:schemeClr val="bg1"/>
                </a:solidFill>
                <a:latin typeface="MV Boli" panose="02000500030200090000" pitchFamily="2" charset="0"/>
                <a:cs typeface="MV Boli" panose="02000500030200090000" pitchFamily="2" charset="0"/>
              </a:rPr>
              <a:t> à son retour de son voyage au centre de la Terre. Cette promesse est sous-entendue dans ce passage, à la ligne 12 : « libre de… ».</a:t>
            </a:r>
            <a:endParaRPr lang="fr-FR" sz="1600">
              <a:solidFill>
                <a:schemeClr val="bg1"/>
              </a:solidFill>
            </a:endParaRPr>
          </a:p>
          <a:p>
            <a:pPr marL="285750" indent="-285750">
              <a:buFont typeface="Arial" panose="020B0604020202020204" pitchFamily="34" charset="0"/>
              <a:buChar char="•"/>
            </a:pPr>
            <a:r>
              <a:rPr lang="fr-FR" sz="1600" smtClean="0"/>
              <a:t>Quels </a:t>
            </a:r>
            <a:r>
              <a:rPr lang="fr-FR" sz="1600"/>
              <a:t>sont les six mots qui servent à désigner le savant dans cet extrait ? </a:t>
            </a:r>
            <a:r>
              <a:rPr lang="fr-FR" sz="1600" b="1" smtClean="0">
                <a:solidFill>
                  <a:srgbClr val="00B050"/>
                </a:solidFill>
              </a:rPr>
              <a:t>3 </a:t>
            </a:r>
            <a:r>
              <a:rPr lang="fr-FR" sz="1600" b="1">
                <a:solidFill>
                  <a:srgbClr val="00B050"/>
                </a:solidFill>
              </a:rPr>
              <a:t>pts</a:t>
            </a:r>
            <a:endParaRPr lang="fr-FR" sz="1600">
              <a:solidFill>
                <a:srgbClr val="FF0000"/>
              </a:solidFill>
            </a:endParaRPr>
          </a:p>
          <a:p>
            <a:pPr lvl="1"/>
            <a:r>
              <a:rPr lang="fr-FR" sz="1600" smtClean="0">
                <a:solidFill>
                  <a:schemeClr val="bg1"/>
                </a:solidFill>
                <a:latin typeface="MV Boli" panose="02000500030200090000" pitchFamily="2" charset="0"/>
                <a:cs typeface="MV Boli" panose="02000500030200090000" pitchFamily="2" charset="0"/>
              </a:rPr>
              <a:t>Ce sont les mots en rouge à la page suivante.</a:t>
            </a:r>
            <a:endParaRPr lang="fr-FR" sz="1600">
              <a:solidFill>
                <a:schemeClr val="bg1"/>
              </a:solidFill>
              <a:latin typeface="MV Boli" panose="02000500030200090000" pitchFamily="2" charset="0"/>
              <a:cs typeface="MV Boli" panose="02000500030200090000" pitchFamily="2" charset="0"/>
            </a:endParaRPr>
          </a:p>
          <a:p>
            <a:pPr marL="285750" indent="-285750">
              <a:buFont typeface="Arial" panose="020B0604020202020204" pitchFamily="34" charset="0"/>
              <a:buChar char="•"/>
            </a:pPr>
            <a:r>
              <a:rPr lang="fr-FR" sz="1600" smtClean="0"/>
              <a:t>Que </a:t>
            </a:r>
            <a:r>
              <a:rPr lang="fr-FR" sz="1600"/>
              <a:t>signifie la phrase en caractères gras ? </a:t>
            </a:r>
            <a:r>
              <a:rPr lang="fr-FR" sz="1600" b="1" smtClean="0">
                <a:solidFill>
                  <a:srgbClr val="00B050"/>
                </a:solidFill>
              </a:rPr>
              <a:t>3 </a:t>
            </a:r>
            <a:r>
              <a:rPr lang="fr-FR" sz="1600" b="1">
                <a:solidFill>
                  <a:srgbClr val="00B050"/>
                </a:solidFill>
              </a:rPr>
              <a:t>pts</a:t>
            </a:r>
            <a:endParaRPr lang="fr-FR" sz="1600" smtClean="0">
              <a:solidFill>
                <a:srgbClr val="FF0000"/>
              </a:solidFill>
            </a:endParaRPr>
          </a:p>
          <a:p>
            <a:pPr lvl="1"/>
            <a:r>
              <a:rPr lang="fr-FR" sz="1200">
                <a:solidFill>
                  <a:schemeClr val="bg1"/>
                </a:solidFill>
                <a:latin typeface="MV Boli" panose="02000500030200090000" pitchFamily="2" charset="0"/>
                <a:cs typeface="MV Boli" panose="02000500030200090000" pitchFamily="2" charset="0"/>
              </a:rPr>
              <a:t>Ces mots sont « </a:t>
            </a:r>
            <a:r>
              <a:rPr lang="fr-FR" sz="1200" b="1">
                <a:solidFill>
                  <a:schemeClr val="bg1"/>
                </a:solidFill>
                <a:latin typeface="MV Boli" panose="02000500030200090000" pitchFamily="2" charset="0"/>
                <a:cs typeface="MV Boli" panose="02000500030200090000" pitchFamily="2" charset="0"/>
              </a:rPr>
              <a:t>voir l’ombre du Scartaris caresser le cratère du </a:t>
            </a:r>
            <a:r>
              <a:rPr lang="fr-FR" sz="1200" b="1" smtClean="0">
                <a:solidFill>
                  <a:schemeClr val="bg1"/>
                </a:solidFill>
                <a:latin typeface="MV Boli" panose="02000500030200090000" pitchFamily="2" charset="0"/>
                <a:cs typeface="MV Boli" panose="02000500030200090000" pitchFamily="2" charset="0"/>
              </a:rPr>
              <a:t>Sneffels</a:t>
            </a:r>
            <a:r>
              <a:rPr lang="fr-FR" sz="1200" smtClean="0">
                <a:solidFill>
                  <a:schemeClr val="bg1"/>
                </a:solidFill>
                <a:latin typeface="MV Boli" panose="02000500030200090000" pitchFamily="2" charset="0"/>
                <a:cs typeface="MV Boli" panose="02000500030200090000" pitchFamily="2" charset="0"/>
              </a:rPr>
              <a:t> ». </a:t>
            </a:r>
            <a:r>
              <a:rPr lang="fr-FR" sz="1200">
                <a:solidFill>
                  <a:schemeClr val="bg1"/>
                </a:solidFill>
                <a:latin typeface="MV Boli" panose="02000500030200090000" pitchFamily="2" charset="0"/>
                <a:cs typeface="MV Boli" panose="02000500030200090000" pitchFamily="2" charset="0"/>
              </a:rPr>
              <a:t>Le </a:t>
            </a:r>
            <a:r>
              <a:rPr lang="fr-FR" sz="1200" b="1">
                <a:solidFill>
                  <a:schemeClr val="bg1"/>
                </a:solidFill>
                <a:latin typeface="MV Boli" panose="02000500030200090000" pitchFamily="2" charset="0"/>
                <a:cs typeface="MV Boli" panose="02000500030200090000" pitchFamily="2" charset="0"/>
              </a:rPr>
              <a:t>Sneffels</a:t>
            </a:r>
            <a:r>
              <a:rPr lang="fr-FR" sz="1200">
                <a:solidFill>
                  <a:schemeClr val="bg1"/>
                </a:solidFill>
                <a:latin typeface="MV Boli" panose="02000500030200090000" pitchFamily="2" charset="0"/>
                <a:cs typeface="MV Boli" panose="02000500030200090000" pitchFamily="2" charset="0"/>
              </a:rPr>
              <a:t> est le volcan islandais où se trouve l’entrée vers le centre de la Terre, d’après le livre et le message que le professeur a déchiffré. Il faut attendre un jour </a:t>
            </a:r>
            <a:r>
              <a:rPr lang="fr-FR" sz="1200" smtClean="0">
                <a:solidFill>
                  <a:schemeClr val="bg1"/>
                </a:solidFill>
                <a:latin typeface="MV Boli" panose="02000500030200090000" pitchFamily="2" charset="0"/>
                <a:cs typeface="MV Boli" panose="02000500030200090000" pitchFamily="2" charset="0"/>
              </a:rPr>
              <a:t>précis de l’année, le </a:t>
            </a:r>
            <a:r>
              <a:rPr lang="fr-FR" sz="1200">
                <a:solidFill>
                  <a:schemeClr val="bg1"/>
                </a:solidFill>
                <a:latin typeface="MV Boli" panose="02000500030200090000" pitchFamily="2" charset="0"/>
                <a:cs typeface="MV Boli" panose="02000500030200090000" pitchFamily="2" charset="0"/>
              </a:rPr>
              <a:t>jour du solstice </a:t>
            </a:r>
            <a:r>
              <a:rPr lang="fr-FR" sz="1200" smtClean="0">
                <a:solidFill>
                  <a:schemeClr val="bg1"/>
                </a:solidFill>
                <a:latin typeface="MV Boli" panose="02000500030200090000" pitchFamily="2" charset="0"/>
                <a:cs typeface="MV Boli" panose="02000500030200090000" pitchFamily="2" charset="0"/>
              </a:rPr>
              <a:t>d’été (22 juin), </a:t>
            </a:r>
            <a:r>
              <a:rPr lang="fr-FR" sz="1200">
                <a:solidFill>
                  <a:schemeClr val="bg1"/>
                </a:solidFill>
                <a:latin typeface="MV Boli" panose="02000500030200090000" pitchFamily="2" charset="0"/>
                <a:cs typeface="MV Boli" panose="02000500030200090000" pitchFamily="2" charset="0"/>
              </a:rPr>
              <a:t>pour que </a:t>
            </a:r>
            <a:r>
              <a:rPr lang="fr-FR" sz="1200" b="1">
                <a:solidFill>
                  <a:schemeClr val="bg1"/>
                </a:solidFill>
                <a:latin typeface="MV Boli" panose="02000500030200090000" pitchFamily="2" charset="0"/>
                <a:cs typeface="MV Boli" panose="02000500030200090000" pitchFamily="2" charset="0"/>
              </a:rPr>
              <a:t>l’ombre</a:t>
            </a:r>
            <a:r>
              <a:rPr lang="fr-FR" sz="1200">
                <a:solidFill>
                  <a:schemeClr val="bg1"/>
                </a:solidFill>
                <a:latin typeface="MV Boli" panose="02000500030200090000" pitchFamily="2" charset="0"/>
                <a:cs typeface="MV Boli" panose="02000500030200090000" pitchFamily="2" charset="0"/>
              </a:rPr>
              <a:t> d’un </a:t>
            </a:r>
            <a:r>
              <a:rPr lang="fr-FR" sz="1200" b="1">
                <a:solidFill>
                  <a:schemeClr val="bg1"/>
                </a:solidFill>
                <a:latin typeface="MV Boli" panose="02000500030200090000" pitchFamily="2" charset="0"/>
                <a:cs typeface="MV Boli" panose="02000500030200090000" pitchFamily="2" charset="0"/>
              </a:rPr>
              <a:t>autre </a:t>
            </a:r>
            <a:r>
              <a:rPr lang="fr-FR" sz="1200" b="1" smtClean="0">
                <a:solidFill>
                  <a:schemeClr val="bg1"/>
                </a:solidFill>
                <a:latin typeface="MV Boli" panose="02000500030200090000" pitchFamily="2" charset="0"/>
                <a:cs typeface="MV Boli" panose="02000500030200090000" pitchFamily="2" charset="0"/>
              </a:rPr>
              <a:t>sommet, le Scartaris, </a:t>
            </a:r>
            <a:r>
              <a:rPr lang="fr-FR" sz="1200">
                <a:solidFill>
                  <a:schemeClr val="bg1"/>
                </a:solidFill>
                <a:latin typeface="MV Boli" panose="02000500030200090000" pitchFamily="2" charset="0"/>
                <a:cs typeface="MV Boli" panose="02000500030200090000" pitchFamily="2" charset="0"/>
              </a:rPr>
              <a:t>se projette sur ce cratère afin de désigner l’entrée aux explorateurs.</a:t>
            </a:r>
          </a:p>
          <a:p>
            <a:pPr marL="285750" indent="-285750">
              <a:buFont typeface="Arial" panose="020B0604020202020204" pitchFamily="34" charset="0"/>
              <a:buChar char="•"/>
            </a:pPr>
            <a:r>
              <a:rPr lang="fr-FR" sz="1600" smtClean="0"/>
              <a:t>Pourquoi </a:t>
            </a:r>
            <a:r>
              <a:rPr lang="fr-FR" sz="1600"/>
              <a:t>Axel prétend que monsieur est fou ? </a:t>
            </a:r>
            <a:r>
              <a:rPr lang="fr-FR" sz="1600" b="1">
                <a:solidFill>
                  <a:srgbClr val="00B050"/>
                </a:solidFill>
              </a:rPr>
              <a:t>2 pts</a:t>
            </a:r>
            <a:endParaRPr lang="fr-FR" sz="1600">
              <a:solidFill>
                <a:srgbClr val="FF0000"/>
              </a:solidFill>
            </a:endParaRPr>
          </a:p>
          <a:p>
            <a:pPr lvl="1"/>
            <a:r>
              <a:rPr lang="fr-FR" sz="1200">
                <a:solidFill>
                  <a:schemeClr val="bg1"/>
                </a:solidFill>
                <a:latin typeface="MV Boli" panose="02000500030200090000" pitchFamily="2" charset="0"/>
                <a:cs typeface="MV Boli" panose="02000500030200090000" pitchFamily="2" charset="0"/>
              </a:rPr>
              <a:t>D’abord parce qu’il n’a pas envie d’entrer dans un volcan en sachant qu’il risque ses jours et que visiblement ceci n’inquiète pas son oncle</a:t>
            </a:r>
            <a:r>
              <a:rPr lang="fr-FR" sz="1200" smtClean="0">
                <a:solidFill>
                  <a:schemeClr val="bg1"/>
                </a:solidFill>
                <a:latin typeface="MV Boli" panose="02000500030200090000" pitchFamily="2" charset="0"/>
                <a:cs typeface="MV Boli" panose="02000500030200090000" pitchFamily="2" charset="0"/>
              </a:rPr>
              <a:t>.</a:t>
            </a:r>
          </a:p>
          <a:p>
            <a:pPr lvl="1"/>
            <a:r>
              <a:rPr lang="fr-FR" sz="1200" smtClean="0">
                <a:solidFill>
                  <a:schemeClr val="bg1"/>
                </a:solidFill>
                <a:latin typeface="MV Boli" panose="02000500030200090000" pitchFamily="2" charset="0"/>
                <a:cs typeface="MV Boli" panose="02000500030200090000" pitchFamily="2" charset="0"/>
              </a:rPr>
              <a:t>Ensuite, parce qu’il suppose que si l’intérieur d’un volcan est chaud, l’intérieur de la Terre doit l’être aussi. Or son oncle prétend le contraire !</a:t>
            </a:r>
            <a:endParaRPr lang="fr-FR">
              <a:solidFill>
                <a:schemeClr val="bg1"/>
              </a:solidFill>
            </a:endParaRPr>
          </a:p>
          <a:p>
            <a:pPr marL="285750" indent="-285750">
              <a:buFont typeface="Arial" panose="020B0604020202020204" pitchFamily="34" charset="0"/>
              <a:buChar char="•"/>
            </a:pPr>
            <a:r>
              <a:rPr lang="fr-FR" sz="1600" smtClean="0"/>
              <a:t>Quel </a:t>
            </a:r>
            <a:r>
              <a:rPr lang="fr-FR" sz="1600"/>
              <a:t>sera le prochain moyen de transport dans le récit ? </a:t>
            </a:r>
            <a:r>
              <a:rPr lang="fr-FR" sz="1600" b="1">
                <a:solidFill>
                  <a:srgbClr val="00B050"/>
                </a:solidFill>
              </a:rPr>
              <a:t>2 pts</a:t>
            </a:r>
            <a:endParaRPr lang="fr-FR" sz="1600">
              <a:solidFill>
                <a:srgbClr val="FF0000"/>
              </a:solidFill>
            </a:endParaRPr>
          </a:p>
          <a:p>
            <a:pPr lvl="1"/>
            <a:r>
              <a:rPr lang="fr-FR" sz="1200" smtClean="0">
                <a:solidFill>
                  <a:schemeClr val="bg1"/>
                </a:solidFill>
                <a:latin typeface="MV Boli" panose="02000500030200090000" pitchFamily="2" charset="0"/>
                <a:cs typeface="MV Boli" panose="02000500030200090000" pitchFamily="2" charset="0"/>
              </a:rPr>
              <a:t>Les explorateurs prennent une voiture avec tout leur équipement et vont à la gare prendre le train, puis le bateau.</a:t>
            </a:r>
          </a:p>
          <a:p>
            <a:pPr lvl="1"/>
            <a:r>
              <a:rPr lang="fr-FR" sz="1200" smtClean="0">
                <a:solidFill>
                  <a:schemeClr val="bg1"/>
                </a:solidFill>
                <a:latin typeface="MV Boli" panose="02000500030200090000" pitchFamily="2" charset="0"/>
                <a:cs typeface="MV Boli" panose="02000500030200090000" pitchFamily="2" charset="0"/>
              </a:rPr>
              <a:t>De multiples moyens de transport seront utilisés tout au long du récit, de la simple marche au radeau qui servira à traverser une mer souterraine…</a:t>
            </a:r>
            <a:endParaRPr lang="fr-FR" sz="1200">
              <a:solidFill>
                <a:schemeClr val="bg1"/>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800025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4007" y="200472"/>
            <a:ext cx="6172200" cy="648072"/>
          </a:xfrm>
        </p:spPr>
        <p:txBody>
          <a:bodyPr>
            <a:normAutofit fontScale="90000"/>
          </a:bodyPr>
          <a:lstStyle/>
          <a:p>
            <a:r>
              <a:rPr lang="fr-FR" smtClean="0"/>
              <a:t>Réponses</a:t>
            </a:r>
            <a:endParaRPr lang="fr-FR"/>
          </a:p>
        </p:txBody>
      </p:sp>
      <p:sp>
        <p:nvSpPr>
          <p:cNvPr id="3" name="Rectangle 2"/>
          <p:cNvSpPr/>
          <p:nvPr/>
        </p:nvSpPr>
        <p:spPr>
          <a:xfrm>
            <a:off x="364007" y="848544"/>
            <a:ext cx="6172200" cy="9233297"/>
          </a:xfrm>
          <a:prstGeom prst="rect">
            <a:avLst/>
          </a:prstGeom>
        </p:spPr>
        <p:txBody>
          <a:bodyPr wrap="square">
            <a:spAutoFit/>
          </a:bodyPr>
          <a:lstStyle/>
          <a:p>
            <a:pPr marL="285750" indent="-285750">
              <a:buFont typeface="Arial" panose="020B0604020202020204" pitchFamily="34" charset="0"/>
              <a:buChar char="•"/>
            </a:pPr>
            <a:r>
              <a:rPr lang="fr-FR" sz="1600" smtClean="0"/>
              <a:t>Qui </a:t>
            </a:r>
            <a:r>
              <a:rPr lang="fr-FR" sz="1600"/>
              <a:t>est le narrateur ? </a:t>
            </a:r>
            <a:endParaRPr lang="fr-FR" sz="1600" smtClean="0"/>
          </a:p>
          <a:p>
            <a:pPr lvl="1"/>
            <a:r>
              <a:rPr lang="fr-FR" sz="1200" smtClean="0">
                <a:solidFill>
                  <a:schemeClr val="accent1">
                    <a:lumMod val="75000"/>
                  </a:schemeClr>
                </a:solidFill>
                <a:latin typeface="MV Boli" panose="02000500030200090000" pitchFamily="2" charset="0"/>
                <a:cs typeface="MV Boli" panose="02000500030200090000" pitchFamily="2" charset="0"/>
              </a:rPr>
              <a:t>Le narrateur est </a:t>
            </a:r>
            <a:r>
              <a:rPr lang="fr-FR" sz="1200">
                <a:solidFill>
                  <a:schemeClr val="accent1">
                    <a:lumMod val="75000"/>
                  </a:schemeClr>
                </a:solidFill>
                <a:latin typeface="MV Boli" panose="02000500030200090000" pitchFamily="2" charset="0"/>
                <a:cs typeface="MV Boli" panose="02000500030200090000" pitchFamily="2" charset="0"/>
              </a:rPr>
              <a:t>un jeune homme, </a:t>
            </a:r>
            <a:r>
              <a:rPr lang="fr-FR" sz="1200">
                <a:solidFill>
                  <a:srgbClr val="FF0000"/>
                </a:solidFill>
                <a:latin typeface="MV Boli" panose="02000500030200090000" pitchFamily="2" charset="0"/>
                <a:cs typeface="MV Boli" panose="02000500030200090000" pitchFamily="2" charset="0"/>
              </a:rPr>
              <a:t>Axel</a:t>
            </a:r>
            <a:r>
              <a:rPr lang="fr-FR" sz="1200">
                <a:solidFill>
                  <a:schemeClr val="accent1">
                    <a:lumMod val="75000"/>
                  </a:schemeClr>
                </a:solidFill>
                <a:latin typeface="MV Boli" panose="02000500030200090000" pitchFamily="2" charset="0"/>
                <a:cs typeface="MV Boli" panose="02000500030200090000" pitchFamily="2" charset="0"/>
              </a:rPr>
              <a:t>, </a:t>
            </a:r>
            <a:r>
              <a:rPr lang="fr-FR" sz="1200" smtClean="0">
                <a:solidFill>
                  <a:schemeClr val="accent1">
                    <a:lumMod val="75000"/>
                  </a:schemeClr>
                </a:solidFill>
                <a:latin typeface="MV Boli" panose="02000500030200090000" pitchFamily="2" charset="0"/>
                <a:cs typeface="MV Boli" panose="02000500030200090000" pitchFamily="2" charset="0"/>
              </a:rPr>
              <a:t>dont l’oncle,Monsieur </a:t>
            </a:r>
            <a:r>
              <a:rPr lang="fr-FR" sz="1200" smtClean="0">
                <a:solidFill>
                  <a:srgbClr val="FF0000"/>
                </a:solidFill>
                <a:latin typeface="MV Boli" panose="02000500030200090000" pitchFamily="2" charset="0"/>
                <a:cs typeface="MV Boli" panose="02000500030200090000" pitchFamily="2" charset="0"/>
              </a:rPr>
              <a:t>Lidenbrock</a:t>
            </a:r>
            <a:r>
              <a:rPr lang="fr-FR" sz="1200" smtClean="0">
                <a:solidFill>
                  <a:schemeClr val="accent1">
                    <a:lumMod val="75000"/>
                  </a:schemeClr>
                </a:solidFill>
                <a:latin typeface="MV Boli" panose="02000500030200090000" pitchFamily="2" charset="0"/>
                <a:cs typeface="MV Boli" panose="02000500030200090000" pitchFamily="2" charset="0"/>
              </a:rPr>
              <a:t> est un grand savant, un professeur d’université, un </a:t>
            </a:r>
            <a:r>
              <a:rPr lang="fr-FR" sz="1200" smtClean="0">
                <a:solidFill>
                  <a:srgbClr val="FF0000"/>
                </a:solidFill>
                <a:latin typeface="MV Boli" panose="02000500030200090000" pitchFamily="2" charset="0"/>
                <a:cs typeface="MV Boli" panose="02000500030200090000" pitchFamily="2" charset="0"/>
              </a:rPr>
              <a:t>minéralogiste</a:t>
            </a:r>
            <a:r>
              <a:rPr lang="fr-FR" sz="1200" smtClean="0">
                <a:solidFill>
                  <a:schemeClr val="accent1">
                    <a:lumMod val="75000"/>
                  </a:schemeClr>
                </a:solidFill>
                <a:latin typeface="MV Boli" panose="02000500030200090000" pitchFamily="2" charset="0"/>
                <a:cs typeface="MV Boli" panose="02000500030200090000" pitchFamily="2" charset="0"/>
              </a:rPr>
              <a:t>. Il vit chez ce savant et participe à ses recherches. Il n’est pas particulièrement ambitieux ou courageux, mais il est </a:t>
            </a:r>
            <a:r>
              <a:rPr lang="fr-FR" sz="1200" smtClean="0">
                <a:solidFill>
                  <a:srgbClr val="FF0000"/>
                </a:solidFill>
                <a:latin typeface="MV Boli" panose="02000500030200090000" pitchFamily="2" charset="0"/>
                <a:cs typeface="MV Boli" panose="02000500030200090000" pitchFamily="2" charset="0"/>
              </a:rPr>
              <a:t>soigneux</a:t>
            </a:r>
            <a:r>
              <a:rPr lang="fr-FR" sz="1200" smtClean="0">
                <a:solidFill>
                  <a:schemeClr val="accent1">
                    <a:lumMod val="75000"/>
                  </a:schemeClr>
                </a:solidFill>
                <a:latin typeface="MV Boli" panose="02000500030200090000" pitchFamily="2" charset="0"/>
                <a:cs typeface="MV Boli" panose="02000500030200090000" pitchFamily="2" charset="0"/>
              </a:rPr>
              <a:t> et il a l’esprit très </a:t>
            </a:r>
            <a:r>
              <a:rPr lang="fr-FR" sz="1200" smtClean="0">
                <a:solidFill>
                  <a:srgbClr val="FF0000"/>
                </a:solidFill>
                <a:latin typeface="MV Boli" panose="02000500030200090000" pitchFamily="2" charset="0"/>
                <a:cs typeface="MV Boli" panose="02000500030200090000" pitchFamily="2" charset="0"/>
              </a:rPr>
              <a:t>rationnel</a:t>
            </a:r>
            <a:r>
              <a:rPr lang="fr-FR" sz="1200" smtClean="0">
                <a:solidFill>
                  <a:schemeClr val="accent1">
                    <a:lumMod val="75000"/>
                  </a:schemeClr>
                </a:solidFill>
                <a:latin typeface="MV Boli" panose="02000500030200090000" pitchFamily="2" charset="0"/>
                <a:cs typeface="MV Boli" panose="02000500030200090000" pitchFamily="2" charset="0"/>
              </a:rPr>
              <a:t>.</a:t>
            </a:r>
            <a:endParaRPr lang="fr-FR" sz="1200">
              <a:solidFill>
                <a:schemeClr val="accent1">
                  <a:lumMod val="75000"/>
                </a:schemeClr>
              </a:solidFill>
              <a:latin typeface="MV Boli" panose="02000500030200090000" pitchFamily="2" charset="0"/>
              <a:cs typeface="MV Boli" panose="02000500030200090000" pitchFamily="2" charset="0"/>
            </a:endParaRPr>
          </a:p>
          <a:p>
            <a:pPr marL="285750" indent="-285750">
              <a:buFont typeface="Arial" panose="020B0604020202020204" pitchFamily="34" charset="0"/>
              <a:buChar char="•"/>
            </a:pPr>
            <a:r>
              <a:rPr lang="fr-FR" sz="1600" smtClean="0"/>
              <a:t>Qui </a:t>
            </a:r>
            <a:r>
              <a:rPr lang="fr-FR" sz="1600"/>
              <a:t>est Graüben ? </a:t>
            </a:r>
            <a:r>
              <a:rPr lang="fr-FR" sz="1600" smtClean="0">
                <a:solidFill>
                  <a:srgbClr val="FF0000"/>
                </a:solidFill>
              </a:rPr>
              <a:t> </a:t>
            </a:r>
          </a:p>
          <a:p>
            <a:pPr lvl="1"/>
            <a:r>
              <a:rPr lang="fr-FR" sz="1200" smtClean="0">
                <a:solidFill>
                  <a:srgbClr val="FF0000"/>
                </a:solidFill>
                <a:latin typeface="MV Boli" panose="02000500030200090000" pitchFamily="2" charset="0"/>
                <a:cs typeface="MV Boli" panose="02000500030200090000" pitchFamily="2" charset="0"/>
              </a:rPr>
              <a:t>Graüben</a:t>
            </a:r>
            <a:r>
              <a:rPr lang="fr-FR" sz="1200" smtClean="0">
                <a:solidFill>
                  <a:schemeClr val="accent1">
                    <a:lumMod val="75000"/>
                  </a:schemeClr>
                </a:solidFill>
                <a:latin typeface="MV Boli" panose="02000500030200090000" pitchFamily="2" charset="0"/>
                <a:cs typeface="MV Boli" panose="02000500030200090000" pitchFamily="2" charset="0"/>
              </a:rPr>
              <a:t> </a:t>
            </a:r>
            <a:r>
              <a:rPr lang="fr-FR" sz="1200">
                <a:solidFill>
                  <a:schemeClr val="accent1">
                    <a:lumMod val="75000"/>
                  </a:schemeClr>
                </a:solidFill>
                <a:latin typeface="MV Boli" panose="02000500030200090000" pitchFamily="2" charset="0"/>
                <a:cs typeface="MV Boli" panose="02000500030200090000" pitchFamily="2" charset="0"/>
              </a:rPr>
              <a:t>est la jeune fille dont Axel est </a:t>
            </a:r>
            <a:r>
              <a:rPr lang="fr-FR" sz="1200" smtClean="0">
                <a:solidFill>
                  <a:schemeClr val="accent1">
                    <a:lumMod val="75000"/>
                  </a:schemeClr>
                </a:solidFill>
                <a:latin typeface="MV Boli" panose="02000500030200090000" pitchFamily="2" charset="0"/>
                <a:cs typeface="MV Boli" panose="02000500030200090000" pitchFamily="2" charset="0"/>
              </a:rPr>
              <a:t>amoureux. Elle a été </a:t>
            </a:r>
            <a:r>
              <a:rPr lang="fr-FR" sz="1200" smtClean="0">
                <a:solidFill>
                  <a:srgbClr val="FF0000"/>
                </a:solidFill>
                <a:latin typeface="MV Boli" panose="02000500030200090000" pitchFamily="2" charset="0"/>
                <a:cs typeface="MV Boli" panose="02000500030200090000" pitchFamily="2" charset="0"/>
              </a:rPr>
              <a:t>adoptée</a:t>
            </a:r>
            <a:r>
              <a:rPr lang="fr-FR" sz="1200" smtClean="0">
                <a:solidFill>
                  <a:schemeClr val="accent1">
                    <a:lumMod val="75000"/>
                  </a:schemeClr>
                </a:solidFill>
                <a:latin typeface="MV Boli" panose="02000500030200090000" pitchFamily="2" charset="0"/>
                <a:cs typeface="MV Boli" panose="02000500030200090000" pitchFamily="2" charset="0"/>
              </a:rPr>
              <a:t> par le professeur Lindenbrock. Elle est très </a:t>
            </a:r>
            <a:r>
              <a:rPr lang="fr-FR" sz="1200" smtClean="0">
                <a:solidFill>
                  <a:srgbClr val="FF0000"/>
                </a:solidFill>
                <a:latin typeface="MV Boli" panose="02000500030200090000" pitchFamily="2" charset="0"/>
                <a:cs typeface="MV Boli" panose="02000500030200090000" pitchFamily="2" charset="0"/>
              </a:rPr>
              <a:t>calme</a:t>
            </a:r>
            <a:r>
              <a:rPr lang="fr-FR" sz="1200" smtClean="0">
                <a:solidFill>
                  <a:schemeClr val="accent1">
                    <a:lumMod val="75000"/>
                  </a:schemeClr>
                </a:solidFill>
                <a:latin typeface="MV Boli" panose="02000500030200090000" pitchFamily="2" charset="0"/>
                <a:cs typeface="MV Boli" panose="02000500030200090000" pitchFamily="2" charset="0"/>
              </a:rPr>
              <a:t>, et très douce. Cependant elle est plus </a:t>
            </a:r>
            <a:r>
              <a:rPr lang="fr-FR" sz="1200" smtClean="0">
                <a:solidFill>
                  <a:srgbClr val="FF0000"/>
                </a:solidFill>
                <a:latin typeface="MV Boli" panose="02000500030200090000" pitchFamily="2" charset="0"/>
                <a:cs typeface="MV Boli" panose="02000500030200090000" pitchFamily="2" charset="0"/>
              </a:rPr>
              <a:t>ambitieuse</a:t>
            </a:r>
            <a:r>
              <a:rPr lang="fr-FR" sz="1200" smtClean="0">
                <a:solidFill>
                  <a:schemeClr val="accent1">
                    <a:lumMod val="75000"/>
                  </a:schemeClr>
                </a:solidFill>
                <a:latin typeface="MV Boli" panose="02000500030200090000" pitchFamily="2" charset="0"/>
                <a:cs typeface="MV Boli" panose="02000500030200090000" pitchFamily="2" charset="0"/>
              </a:rPr>
              <a:t> qu’Axel et rêve que le jeune homme qu’elle aime devienne un héros.  Dans cet extrait, elle lui prépare ses bagages et le pousse à l’aventure en l’encourageant.  </a:t>
            </a:r>
            <a:endParaRPr lang="fr-FR" sz="1200">
              <a:solidFill>
                <a:schemeClr val="accent1">
                  <a:lumMod val="75000"/>
                </a:schemeClr>
              </a:solidFill>
              <a:latin typeface="MV Boli" panose="02000500030200090000" pitchFamily="2" charset="0"/>
              <a:cs typeface="MV Boli" panose="02000500030200090000" pitchFamily="2" charset="0"/>
            </a:endParaRPr>
          </a:p>
          <a:p>
            <a:pPr marL="285750" indent="-285750">
              <a:buFont typeface="Arial" panose="020B0604020202020204" pitchFamily="34" charset="0"/>
              <a:buChar char="•"/>
            </a:pPr>
            <a:r>
              <a:rPr lang="fr-FR" sz="1600" smtClean="0"/>
              <a:t>Qui </a:t>
            </a:r>
            <a:r>
              <a:rPr lang="fr-FR" sz="1600"/>
              <a:t>est Marthe ? </a:t>
            </a:r>
            <a:r>
              <a:rPr lang="fr-FR" sz="1600" smtClean="0">
                <a:solidFill>
                  <a:srgbClr val="FF0000"/>
                </a:solidFill>
              </a:rPr>
              <a:t> </a:t>
            </a:r>
            <a:endParaRPr lang="fr-FR" sz="1600">
              <a:solidFill>
                <a:srgbClr val="FF0000"/>
              </a:solidFill>
            </a:endParaRPr>
          </a:p>
          <a:p>
            <a:pPr lvl="1"/>
            <a:r>
              <a:rPr lang="fr-FR" sz="1200">
                <a:solidFill>
                  <a:schemeClr val="accent1">
                    <a:lumMod val="75000"/>
                  </a:schemeClr>
                </a:solidFill>
                <a:latin typeface="MV Boli" panose="02000500030200090000" pitchFamily="2" charset="0"/>
                <a:cs typeface="MV Boli" panose="02000500030200090000" pitchFamily="2" charset="0"/>
              </a:rPr>
              <a:t>Marthe est la vieille domestique qui s’occupe du ménage et des repas chez le </a:t>
            </a:r>
            <a:r>
              <a:rPr lang="fr-FR" sz="1200" smtClean="0">
                <a:solidFill>
                  <a:schemeClr val="accent1">
                    <a:lumMod val="75000"/>
                  </a:schemeClr>
                </a:solidFill>
                <a:latin typeface="MV Boli" panose="02000500030200090000" pitchFamily="2" charset="0"/>
                <a:cs typeface="MV Boli" panose="02000500030200090000" pitchFamily="2" charset="0"/>
              </a:rPr>
              <a:t>professeur </a:t>
            </a:r>
            <a:r>
              <a:rPr lang="fr-FR" sz="1200">
                <a:solidFill>
                  <a:schemeClr val="accent1">
                    <a:lumMod val="75000"/>
                  </a:schemeClr>
                </a:solidFill>
                <a:latin typeface="MV Boli" panose="02000500030200090000" pitchFamily="2" charset="0"/>
                <a:cs typeface="MV Boli" panose="02000500030200090000" pitchFamily="2" charset="0"/>
              </a:rPr>
              <a:t>excentrique. Elle est très dévouée à son maître, qu’elle considère comme un peu fou et en tous cas comme très </a:t>
            </a:r>
            <a:r>
              <a:rPr lang="fr-FR" sz="1200" smtClean="0">
                <a:solidFill>
                  <a:schemeClr val="accent1">
                    <a:lumMod val="75000"/>
                  </a:schemeClr>
                </a:solidFill>
                <a:latin typeface="MV Boli" panose="02000500030200090000" pitchFamily="2" charset="0"/>
                <a:cs typeface="MV Boli" panose="02000500030200090000" pitchFamily="2" charset="0"/>
              </a:rPr>
              <a:t>excentrique</a:t>
            </a:r>
            <a:r>
              <a:rPr lang="fr-FR" sz="1200">
                <a:solidFill>
                  <a:schemeClr val="accent1">
                    <a:lumMod val="75000"/>
                  </a:schemeClr>
                </a:solidFill>
                <a:latin typeface="MV Boli" panose="02000500030200090000" pitchFamily="2" charset="0"/>
                <a:cs typeface="MV Boli" panose="02000500030200090000" pitchFamily="2" charset="0"/>
              </a:rPr>
              <a:t>. Elle cuisine d’excellents repas, selon Axel</a:t>
            </a:r>
            <a:r>
              <a:rPr lang="fr-FR" sz="1200" smtClean="0">
                <a:solidFill>
                  <a:schemeClr val="accent1">
                    <a:lumMod val="75000"/>
                  </a:schemeClr>
                </a:solidFill>
                <a:latin typeface="MV Boli" panose="02000500030200090000" pitchFamily="2" charset="0"/>
                <a:cs typeface="MV Boli" panose="02000500030200090000" pitchFamily="2" charset="0"/>
              </a:rPr>
              <a:t>.</a:t>
            </a:r>
            <a:endParaRPr lang="fr-FR" sz="1200"/>
          </a:p>
          <a:p>
            <a:pPr marL="285750" indent="-285750">
              <a:buFont typeface="Arial" panose="020B0604020202020204" pitchFamily="34" charset="0"/>
              <a:buChar char="•"/>
            </a:pPr>
            <a:r>
              <a:rPr lang="fr-FR" sz="1600" smtClean="0"/>
              <a:t>Où </a:t>
            </a:r>
            <a:r>
              <a:rPr lang="fr-FR" sz="1600"/>
              <a:t>se déroule ce passage ? </a:t>
            </a:r>
            <a:r>
              <a:rPr lang="fr-FR" sz="1600" smtClean="0">
                <a:solidFill>
                  <a:srgbClr val="FF0000"/>
                </a:solidFill>
              </a:rPr>
              <a:t> </a:t>
            </a:r>
            <a:endParaRPr lang="fr-FR" sz="1600">
              <a:solidFill>
                <a:srgbClr val="FF0000"/>
              </a:solidFill>
            </a:endParaRPr>
          </a:p>
          <a:p>
            <a:pPr lvl="1"/>
            <a:r>
              <a:rPr lang="fr-FR" sz="1200">
                <a:solidFill>
                  <a:schemeClr val="accent1">
                    <a:lumMod val="75000"/>
                  </a:schemeClr>
                </a:solidFill>
                <a:latin typeface="MV Boli" panose="02000500030200090000" pitchFamily="2" charset="0"/>
                <a:cs typeface="MV Boli" panose="02000500030200090000" pitchFamily="2" charset="0"/>
              </a:rPr>
              <a:t>Ce passage se déroule dans la maison à colombages du </a:t>
            </a:r>
            <a:r>
              <a:rPr lang="fr-FR" sz="1200" smtClean="0">
                <a:solidFill>
                  <a:schemeClr val="accent1">
                    <a:lumMod val="75000"/>
                  </a:schemeClr>
                </a:solidFill>
                <a:latin typeface="MV Boli" panose="02000500030200090000" pitchFamily="2" charset="0"/>
                <a:cs typeface="MV Boli" panose="02000500030200090000" pitchFamily="2" charset="0"/>
              </a:rPr>
              <a:t>professeur </a:t>
            </a:r>
            <a:r>
              <a:rPr lang="fr-FR" sz="1200" smtClean="0">
                <a:solidFill>
                  <a:srgbClr val="FF0000"/>
                </a:solidFill>
                <a:latin typeface="MV Boli" panose="02000500030200090000" pitchFamily="2" charset="0"/>
                <a:cs typeface="MV Boli" panose="02000500030200090000" pitchFamily="2" charset="0"/>
              </a:rPr>
              <a:t>Lidenbrock. </a:t>
            </a:r>
            <a:r>
              <a:rPr lang="fr-FR" sz="1200" smtClean="0">
                <a:solidFill>
                  <a:schemeClr val="accent1">
                    <a:lumMod val="75000"/>
                  </a:schemeClr>
                </a:solidFill>
                <a:latin typeface="MV Boli" panose="02000500030200090000" pitchFamily="2" charset="0"/>
                <a:cs typeface="MV Boli" panose="02000500030200090000" pitchFamily="2" charset="0"/>
              </a:rPr>
              <a:t>Cette </a:t>
            </a:r>
            <a:r>
              <a:rPr lang="fr-FR" sz="1200">
                <a:solidFill>
                  <a:schemeClr val="accent1">
                    <a:lumMod val="75000"/>
                  </a:schemeClr>
                </a:solidFill>
                <a:latin typeface="MV Boli" panose="02000500030200090000" pitchFamily="2" charset="0"/>
                <a:cs typeface="MV Boli" panose="02000500030200090000" pitchFamily="2" charset="0"/>
              </a:rPr>
              <a:t>maison se trouve dans </a:t>
            </a:r>
            <a:r>
              <a:rPr lang="fr-FR" sz="1200" smtClean="0">
                <a:solidFill>
                  <a:schemeClr val="accent1">
                    <a:lumMod val="75000"/>
                  </a:schemeClr>
                </a:solidFill>
                <a:latin typeface="MV Boli" panose="02000500030200090000" pitchFamily="2" charset="0"/>
                <a:cs typeface="MV Boli" panose="02000500030200090000" pitchFamily="2" charset="0"/>
              </a:rPr>
              <a:t>un vieux quartier de la </a:t>
            </a:r>
            <a:r>
              <a:rPr lang="fr-FR" sz="1200">
                <a:solidFill>
                  <a:schemeClr val="accent1">
                    <a:lumMod val="75000"/>
                  </a:schemeClr>
                </a:solidFill>
                <a:latin typeface="MV Boli" panose="02000500030200090000" pitchFamily="2" charset="0"/>
                <a:cs typeface="MV Boli" panose="02000500030200090000" pitchFamily="2" charset="0"/>
              </a:rPr>
              <a:t>ville de </a:t>
            </a:r>
            <a:r>
              <a:rPr lang="fr-FR" sz="1200">
                <a:solidFill>
                  <a:srgbClr val="FF0000"/>
                </a:solidFill>
                <a:latin typeface="MV Boli" panose="02000500030200090000" pitchFamily="2" charset="0"/>
                <a:cs typeface="MV Boli" panose="02000500030200090000" pitchFamily="2" charset="0"/>
              </a:rPr>
              <a:t>Berlin</a:t>
            </a:r>
            <a:r>
              <a:rPr lang="fr-FR" sz="1200">
                <a:solidFill>
                  <a:schemeClr val="accent1">
                    <a:lumMod val="75000"/>
                  </a:schemeClr>
                </a:solidFill>
                <a:latin typeface="MV Boli" panose="02000500030200090000" pitchFamily="2" charset="0"/>
                <a:cs typeface="MV Boli" panose="02000500030200090000" pitchFamily="2" charset="0"/>
              </a:rPr>
              <a:t>, en </a:t>
            </a:r>
            <a:r>
              <a:rPr lang="fr-FR" sz="1200">
                <a:solidFill>
                  <a:srgbClr val="FF0000"/>
                </a:solidFill>
                <a:latin typeface="MV Boli" panose="02000500030200090000" pitchFamily="2" charset="0"/>
                <a:cs typeface="MV Boli" panose="02000500030200090000" pitchFamily="2" charset="0"/>
              </a:rPr>
              <a:t>Allemagne</a:t>
            </a:r>
            <a:r>
              <a:rPr lang="fr-FR" sz="1200" smtClean="0">
                <a:solidFill>
                  <a:schemeClr val="accent1">
                    <a:lumMod val="75000"/>
                  </a:schemeClr>
                </a:solidFill>
                <a:latin typeface="MV Boli" panose="02000500030200090000" pitchFamily="2" charset="0"/>
                <a:cs typeface="MV Boli" panose="02000500030200090000" pitchFamily="2" charset="0"/>
              </a:rPr>
              <a:t>, </a:t>
            </a:r>
            <a:r>
              <a:rPr lang="fr-FR" sz="1200">
                <a:solidFill>
                  <a:schemeClr val="accent1">
                    <a:lumMod val="75000"/>
                  </a:schemeClr>
                </a:solidFill>
                <a:latin typeface="MV Boli" panose="02000500030200090000" pitchFamily="2" charset="0"/>
                <a:cs typeface="MV Boli" panose="02000500030200090000" pitchFamily="2" charset="0"/>
              </a:rPr>
              <a:t>où commence cette aventure</a:t>
            </a:r>
            <a:r>
              <a:rPr lang="fr-FR" sz="1200" smtClean="0">
                <a:solidFill>
                  <a:schemeClr val="accent1">
                    <a:lumMod val="75000"/>
                  </a:schemeClr>
                </a:solidFill>
                <a:latin typeface="MV Boli" panose="02000500030200090000" pitchFamily="2" charset="0"/>
                <a:cs typeface="MV Boli" panose="02000500030200090000" pitchFamily="2" charset="0"/>
              </a:rPr>
              <a:t>.</a:t>
            </a:r>
            <a:endParaRPr lang="fr-FR" sz="1200"/>
          </a:p>
          <a:p>
            <a:pPr marL="285750" indent="-285750">
              <a:buFont typeface="Arial" panose="020B0604020202020204" pitchFamily="34" charset="0"/>
              <a:buChar char="•"/>
            </a:pPr>
            <a:r>
              <a:rPr lang="fr-FR" sz="1600" smtClean="0"/>
              <a:t>Quelle </a:t>
            </a:r>
            <a:r>
              <a:rPr lang="fr-FR" sz="1600"/>
              <a:t>promesse est faite au narrateur ? </a:t>
            </a:r>
            <a:r>
              <a:rPr lang="fr-FR" sz="1600" smtClean="0">
                <a:solidFill>
                  <a:srgbClr val="FF0000"/>
                </a:solidFill>
              </a:rPr>
              <a:t> </a:t>
            </a:r>
            <a:endParaRPr lang="fr-FR" sz="1600">
              <a:solidFill>
                <a:srgbClr val="FF0000"/>
              </a:solidFill>
            </a:endParaRPr>
          </a:p>
          <a:p>
            <a:pPr lvl="1"/>
            <a:r>
              <a:rPr lang="fr-FR" sz="1200" smtClean="0">
                <a:solidFill>
                  <a:schemeClr val="accent1">
                    <a:lumMod val="75000"/>
                  </a:schemeClr>
                </a:solidFill>
                <a:latin typeface="MV Boli" panose="02000500030200090000" pitchFamily="2" charset="0"/>
                <a:cs typeface="MV Boli" panose="02000500030200090000" pitchFamily="2" charset="0"/>
              </a:rPr>
              <a:t>Graüben, la </a:t>
            </a:r>
            <a:r>
              <a:rPr lang="fr-FR" sz="1200">
                <a:solidFill>
                  <a:schemeClr val="accent1">
                    <a:lumMod val="75000"/>
                  </a:schemeClr>
                </a:solidFill>
                <a:latin typeface="MV Boli" panose="02000500030200090000" pitchFamily="2" charset="0"/>
                <a:cs typeface="MV Boli" panose="02000500030200090000" pitchFamily="2" charset="0"/>
              </a:rPr>
              <a:t>jeune </a:t>
            </a:r>
            <a:r>
              <a:rPr lang="fr-FR" sz="1200" smtClean="0">
                <a:solidFill>
                  <a:schemeClr val="accent1">
                    <a:lumMod val="75000"/>
                  </a:schemeClr>
                </a:solidFill>
                <a:latin typeface="MV Boli" panose="02000500030200090000" pitchFamily="2" charset="0"/>
                <a:cs typeface="MV Boli" panose="02000500030200090000" pitchFamily="2" charset="0"/>
              </a:rPr>
              <a:t>fille qui aime Axel, </a:t>
            </a:r>
            <a:r>
              <a:rPr lang="fr-FR" sz="1200" smtClean="0">
                <a:solidFill>
                  <a:srgbClr val="FF0000"/>
                </a:solidFill>
                <a:latin typeface="MV Boli" panose="02000500030200090000" pitchFamily="2" charset="0"/>
                <a:cs typeface="MV Boli" panose="02000500030200090000" pitchFamily="2" charset="0"/>
              </a:rPr>
              <a:t>lui promet de l’épouser </a:t>
            </a:r>
            <a:r>
              <a:rPr lang="fr-FR" sz="1200" smtClean="0">
                <a:solidFill>
                  <a:schemeClr val="accent1">
                    <a:lumMod val="75000"/>
                  </a:schemeClr>
                </a:solidFill>
                <a:latin typeface="MV Boli" panose="02000500030200090000" pitchFamily="2" charset="0"/>
                <a:cs typeface="MV Boli" panose="02000500030200090000" pitchFamily="2" charset="0"/>
              </a:rPr>
              <a:t>à son retour de son voyage au centre de la Terre. Cette promesse est sous-entendue dans ce passage, à la ligne 12 : « </a:t>
            </a:r>
            <a:r>
              <a:rPr lang="fr-FR" altLang="fr-FR" sz="1200" smtClean="0">
                <a:latin typeface="Arial Unicode MS" panose="020B0604020202020204" pitchFamily="34" charset="-128"/>
              </a:rPr>
              <a:t>tu </a:t>
            </a:r>
            <a:r>
              <a:rPr lang="fr-FR" altLang="fr-FR" sz="1200">
                <a:latin typeface="Arial Unicode MS" panose="020B0604020202020204" pitchFamily="34" charset="-128"/>
              </a:rPr>
              <a:t>seras </a:t>
            </a:r>
            <a:r>
              <a:rPr lang="fr-FR" altLang="fr-FR" sz="1200">
                <a:latin typeface="Arial Unicode MS" panose="020B0604020202020204" pitchFamily="34" charset="-128"/>
              </a:rPr>
              <a:t>un </a:t>
            </a:r>
            <a:r>
              <a:rPr lang="fr-FR" altLang="fr-FR" sz="1200" smtClean="0">
                <a:latin typeface="Arial Unicode MS" panose="020B0604020202020204" pitchFamily="34" charset="-128"/>
              </a:rPr>
              <a:t>homme [..], </a:t>
            </a:r>
            <a:r>
              <a:rPr lang="fr-FR" altLang="fr-FR" sz="1200">
                <a:latin typeface="Arial Unicode MS" panose="020B0604020202020204" pitchFamily="34" charset="-128"/>
              </a:rPr>
              <a:t>libre enfin de</a:t>
            </a:r>
            <a:r>
              <a:rPr lang="fr-FR" altLang="fr-FR" sz="1200">
                <a:latin typeface="Arial Unicode MS" panose="020B0604020202020204" pitchFamily="34" charset="-128"/>
              </a:rPr>
              <a:t>…</a:t>
            </a:r>
            <a:r>
              <a:rPr lang="fr-FR" altLang="fr-FR" sz="700"/>
              <a:t> </a:t>
            </a:r>
            <a:r>
              <a:rPr lang="fr-FR" sz="1200" smtClean="0">
                <a:solidFill>
                  <a:schemeClr val="accent1">
                    <a:lumMod val="75000"/>
                  </a:schemeClr>
                </a:solidFill>
                <a:latin typeface="MV Boli" panose="02000500030200090000" pitchFamily="2" charset="0"/>
                <a:cs typeface="MV Boli" panose="02000500030200090000" pitchFamily="2" charset="0"/>
              </a:rPr>
              <a:t>».</a:t>
            </a:r>
            <a:endParaRPr lang="fr-FR" sz="1600"/>
          </a:p>
          <a:p>
            <a:pPr marL="285750" indent="-285750">
              <a:buFont typeface="Arial" panose="020B0604020202020204" pitchFamily="34" charset="0"/>
              <a:buChar char="•"/>
            </a:pPr>
            <a:r>
              <a:rPr lang="fr-FR" sz="1600" smtClean="0"/>
              <a:t>Quels </a:t>
            </a:r>
            <a:r>
              <a:rPr lang="fr-FR" sz="1600"/>
              <a:t>sont les six </a:t>
            </a:r>
            <a:r>
              <a:rPr lang="fr-FR" sz="1600" smtClean="0"/>
              <a:t>expressions </a:t>
            </a:r>
            <a:r>
              <a:rPr lang="fr-FR" sz="1600"/>
              <a:t>qui servent à désigner le savant dans cet extrait ? </a:t>
            </a:r>
            <a:r>
              <a:rPr lang="fr-FR" sz="1600" smtClean="0">
                <a:solidFill>
                  <a:srgbClr val="FF0000"/>
                </a:solidFill>
              </a:rPr>
              <a:t> </a:t>
            </a:r>
            <a:endParaRPr lang="fr-FR" sz="1600">
              <a:solidFill>
                <a:srgbClr val="FF0000"/>
              </a:solidFill>
            </a:endParaRPr>
          </a:p>
          <a:p>
            <a:pPr lvl="1"/>
            <a:r>
              <a:rPr lang="fr-FR" sz="1600" smtClean="0">
                <a:solidFill>
                  <a:srgbClr val="FF0000"/>
                </a:solidFill>
                <a:latin typeface="MV Boli" panose="02000500030200090000" pitchFamily="2" charset="0"/>
                <a:cs typeface="MV Boli" panose="02000500030200090000" pitchFamily="2" charset="0"/>
              </a:rPr>
              <a:t>Ce sont les expressions en rouge à la page suivante.</a:t>
            </a:r>
            <a:endParaRPr lang="fr-FR" sz="1600">
              <a:solidFill>
                <a:srgbClr val="FF0000"/>
              </a:solidFill>
              <a:latin typeface="MV Boli" panose="02000500030200090000" pitchFamily="2" charset="0"/>
              <a:cs typeface="MV Boli" panose="02000500030200090000" pitchFamily="2" charset="0"/>
            </a:endParaRPr>
          </a:p>
          <a:p>
            <a:pPr marL="285750" indent="-285750">
              <a:buFont typeface="Arial" panose="020B0604020202020204" pitchFamily="34" charset="0"/>
              <a:buChar char="•"/>
            </a:pPr>
            <a:r>
              <a:rPr lang="fr-FR" sz="1600" smtClean="0"/>
              <a:t>Que </a:t>
            </a:r>
            <a:r>
              <a:rPr lang="fr-FR" sz="1600"/>
              <a:t>signifie la phrase en caractères gras ? </a:t>
            </a:r>
            <a:r>
              <a:rPr lang="fr-FR" sz="1600" smtClean="0">
                <a:solidFill>
                  <a:srgbClr val="FF0000"/>
                </a:solidFill>
              </a:rPr>
              <a:t> </a:t>
            </a:r>
          </a:p>
          <a:p>
            <a:pPr lvl="1"/>
            <a:r>
              <a:rPr lang="fr-FR" sz="1200">
                <a:solidFill>
                  <a:schemeClr val="accent1">
                    <a:lumMod val="75000"/>
                  </a:schemeClr>
                </a:solidFill>
                <a:latin typeface="MV Boli" panose="02000500030200090000" pitchFamily="2" charset="0"/>
                <a:cs typeface="MV Boli" panose="02000500030200090000" pitchFamily="2" charset="0"/>
              </a:rPr>
              <a:t>Ces mots sont « </a:t>
            </a:r>
            <a:r>
              <a:rPr lang="fr-FR" sz="1200">
                <a:solidFill>
                  <a:srgbClr val="FF0000"/>
                </a:solidFill>
                <a:latin typeface="MV Boli" panose="02000500030200090000" pitchFamily="2" charset="0"/>
                <a:cs typeface="MV Boli" panose="02000500030200090000" pitchFamily="2" charset="0"/>
              </a:rPr>
              <a:t>voir l’ombre du Scartaris caresser le cratère du </a:t>
            </a:r>
            <a:r>
              <a:rPr lang="fr-FR" sz="1200" smtClean="0">
                <a:solidFill>
                  <a:srgbClr val="FF0000"/>
                </a:solidFill>
                <a:latin typeface="MV Boli" panose="02000500030200090000" pitchFamily="2" charset="0"/>
                <a:cs typeface="MV Boli" panose="02000500030200090000" pitchFamily="2" charset="0"/>
              </a:rPr>
              <a:t>Sneffels</a:t>
            </a:r>
            <a:r>
              <a:rPr lang="fr-FR" sz="1200" smtClean="0">
                <a:solidFill>
                  <a:schemeClr val="accent1">
                    <a:lumMod val="75000"/>
                  </a:schemeClr>
                </a:solidFill>
                <a:latin typeface="MV Boli" panose="02000500030200090000" pitchFamily="2" charset="0"/>
                <a:cs typeface="MV Boli" panose="02000500030200090000" pitchFamily="2" charset="0"/>
              </a:rPr>
              <a:t> ». </a:t>
            </a:r>
            <a:r>
              <a:rPr lang="fr-FR" sz="1200">
                <a:solidFill>
                  <a:schemeClr val="accent1">
                    <a:lumMod val="75000"/>
                  </a:schemeClr>
                </a:solidFill>
                <a:latin typeface="MV Boli" panose="02000500030200090000" pitchFamily="2" charset="0"/>
                <a:cs typeface="MV Boli" panose="02000500030200090000" pitchFamily="2" charset="0"/>
              </a:rPr>
              <a:t>Le </a:t>
            </a:r>
            <a:r>
              <a:rPr lang="fr-FR" sz="1200">
                <a:solidFill>
                  <a:srgbClr val="FF0000"/>
                </a:solidFill>
                <a:latin typeface="MV Boli" panose="02000500030200090000" pitchFamily="2" charset="0"/>
                <a:cs typeface="MV Boli" panose="02000500030200090000" pitchFamily="2" charset="0"/>
              </a:rPr>
              <a:t>Sneffels</a:t>
            </a:r>
            <a:r>
              <a:rPr lang="fr-FR" sz="1200">
                <a:solidFill>
                  <a:schemeClr val="accent1">
                    <a:lumMod val="75000"/>
                  </a:schemeClr>
                </a:solidFill>
                <a:latin typeface="MV Boli" panose="02000500030200090000" pitchFamily="2" charset="0"/>
                <a:cs typeface="MV Boli" panose="02000500030200090000" pitchFamily="2" charset="0"/>
              </a:rPr>
              <a:t> est le volcan islandais où se trouve l’entrée vers le centre de la Terre, d’après le livre et le message que le professeur a déchiffré. Il faut attendre un jour </a:t>
            </a:r>
            <a:r>
              <a:rPr lang="fr-FR" sz="1200" smtClean="0">
                <a:solidFill>
                  <a:schemeClr val="accent1">
                    <a:lumMod val="75000"/>
                  </a:schemeClr>
                </a:solidFill>
                <a:latin typeface="MV Boli" panose="02000500030200090000" pitchFamily="2" charset="0"/>
                <a:cs typeface="MV Boli" panose="02000500030200090000" pitchFamily="2" charset="0"/>
              </a:rPr>
              <a:t>précis de l’année, le </a:t>
            </a:r>
            <a:r>
              <a:rPr lang="fr-FR" sz="1200">
                <a:solidFill>
                  <a:schemeClr val="accent1">
                    <a:lumMod val="75000"/>
                  </a:schemeClr>
                </a:solidFill>
                <a:latin typeface="MV Boli" panose="02000500030200090000" pitchFamily="2" charset="0"/>
                <a:cs typeface="MV Boli" panose="02000500030200090000" pitchFamily="2" charset="0"/>
              </a:rPr>
              <a:t>jour du solstice </a:t>
            </a:r>
            <a:r>
              <a:rPr lang="fr-FR" sz="1200" smtClean="0">
                <a:solidFill>
                  <a:schemeClr val="accent1">
                    <a:lumMod val="75000"/>
                  </a:schemeClr>
                </a:solidFill>
                <a:latin typeface="MV Boli" panose="02000500030200090000" pitchFamily="2" charset="0"/>
                <a:cs typeface="MV Boli" panose="02000500030200090000" pitchFamily="2" charset="0"/>
              </a:rPr>
              <a:t>d’été (22 juin), </a:t>
            </a:r>
            <a:r>
              <a:rPr lang="fr-FR" sz="1200">
                <a:solidFill>
                  <a:schemeClr val="accent1">
                    <a:lumMod val="75000"/>
                  </a:schemeClr>
                </a:solidFill>
                <a:latin typeface="MV Boli" panose="02000500030200090000" pitchFamily="2" charset="0"/>
                <a:cs typeface="MV Boli" panose="02000500030200090000" pitchFamily="2" charset="0"/>
              </a:rPr>
              <a:t>pour que </a:t>
            </a:r>
            <a:r>
              <a:rPr lang="fr-FR" sz="1200">
                <a:solidFill>
                  <a:srgbClr val="FF0000"/>
                </a:solidFill>
                <a:latin typeface="MV Boli" panose="02000500030200090000" pitchFamily="2" charset="0"/>
                <a:cs typeface="MV Boli" panose="02000500030200090000" pitchFamily="2" charset="0"/>
              </a:rPr>
              <a:t>l’ombre</a:t>
            </a:r>
            <a:r>
              <a:rPr lang="fr-FR" sz="1200">
                <a:solidFill>
                  <a:schemeClr val="accent1">
                    <a:lumMod val="75000"/>
                  </a:schemeClr>
                </a:solidFill>
                <a:latin typeface="MV Boli" panose="02000500030200090000" pitchFamily="2" charset="0"/>
                <a:cs typeface="MV Boli" panose="02000500030200090000" pitchFamily="2" charset="0"/>
              </a:rPr>
              <a:t> d’un </a:t>
            </a:r>
            <a:r>
              <a:rPr lang="fr-FR" sz="1200">
                <a:solidFill>
                  <a:srgbClr val="FF0000"/>
                </a:solidFill>
                <a:latin typeface="MV Boli" panose="02000500030200090000" pitchFamily="2" charset="0"/>
                <a:cs typeface="MV Boli" panose="02000500030200090000" pitchFamily="2" charset="0"/>
              </a:rPr>
              <a:t>autre </a:t>
            </a:r>
            <a:r>
              <a:rPr lang="fr-FR" sz="1200" smtClean="0">
                <a:solidFill>
                  <a:srgbClr val="FF0000"/>
                </a:solidFill>
                <a:latin typeface="MV Boli" panose="02000500030200090000" pitchFamily="2" charset="0"/>
                <a:cs typeface="MV Boli" panose="02000500030200090000" pitchFamily="2" charset="0"/>
              </a:rPr>
              <a:t>sommet</a:t>
            </a:r>
            <a:r>
              <a:rPr lang="fr-FR" sz="1200" b="1" smtClean="0">
                <a:solidFill>
                  <a:schemeClr val="accent1">
                    <a:lumMod val="75000"/>
                  </a:schemeClr>
                </a:solidFill>
                <a:latin typeface="MV Boli" panose="02000500030200090000" pitchFamily="2" charset="0"/>
                <a:cs typeface="MV Boli" panose="02000500030200090000" pitchFamily="2" charset="0"/>
              </a:rPr>
              <a:t>, </a:t>
            </a:r>
            <a:r>
              <a:rPr lang="fr-FR" sz="1200" smtClean="0">
                <a:solidFill>
                  <a:srgbClr val="FF0000"/>
                </a:solidFill>
                <a:latin typeface="MV Boli" panose="02000500030200090000" pitchFamily="2" charset="0"/>
                <a:cs typeface="MV Boli" panose="02000500030200090000" pitchFamily="2" charset="0"/>
              </a:rPr>
              <a:t>le Scartaris</a:t>
            </a:r>
            <a:r>
              <a:rPr lang="fr-FR" sz="1200" b="1" smtClean="0">
                <a:solidFill>
                  <a:schemeClr val="accent1">
                    <a:lumMod val="75000"/>
                  </a:schemeClr>
                </a:solidFill>
                <a:latin typeface="MV Boli" panose="02000500030200090000" pitchFamily="2" charset="0"/>
                <a:cs typeface="MV Boli" panose="02000500030200090000" pitchFamily="2" charset="0"/>
              </a:rPr>
              <a:t>, </a:t>
            </a:r>
            <a:r>
              <a:rPr lang="fr-FR" sz="1200">
                <a:solidFill>
                  <a:schemeClr val="accent1">
                    <a:lumMod val="75000"/>
                  </a:schemeClr>
                </a:solidFill>
                <a:latin typeface="MV Boli" panose="02000500030200090000" pitchFamily="2" charset="0"/>
                <a:cs typeface="MV Boli" panose="02000500030200090000" pitchFamily="2" charset="0"/>
              </a:rPr>
              <a:t>se projette sur ce cratère afin de désigner l’entrée aux explorateurs.</a:t>
            </a:r>
          </a:p>
          <a:p>
            <a:pPr marL="285750" indent="-285750">
              <a:buFont typeface="Arial" panose="020B0604020202020204" pitchFamily="34" charset="0"/>
              <a:buChar char="•"/>
            </a:pPr>
            <a:r>
              <a:rPr lang="fr-FR" sz="1600" smtClean="0"/>
              <a:t>Pourquoi </a:t>
            </a:r>
            <a:r>
              <a:rPr lang="fr-FR" sz="1600"/>
              <a:t>Axel prétend que monsieur est fou ? </a:t>
            </a:r>
            <a:r>
              <a:rPr lang="fr-FR" sz="1600" smtClean="0">
                <a:solidFill>
                  <a:srgbClr val="FF0000"/>
                </a:solidFill>
              </a:rPr>
              <a:t> </a:t>
            </a:r>
            <a:endParaRPr lang="fr-FR" sz="1600">
              <a:solidFill>
                <a:srgbClr val="FF0000"/>
              </a:solidFill>
            </a:endParaRPr>
          </a:p>
          <a:p>
            <a:pPr lvl="1"/>
            <a:r>
              <a:rPr lang="fr-FR" sz="1200">
                <a:solidFill>
                  <a:schemeClr val="accent1">
                    <a:lumMod val="75000"/>
                  </a:schemeClr>
                </a:solidFill>
                <a:latin typeface="MV Boli" panose="02000500030200090000" pitchFamily="2" charset="0"/>
                <a:cs typeface="MV Boli" panose="02000500030200090000" pitchFamily="2" charset="0"/>
              </a:rPr>
              <a:t>D’abord parce qu’il n’a </a:t>
            </a:r>
            <a:r>
              <a:rPr lang="fr-FR" sz="1200">
                <a:solidFill>
                  <a:srgbClr val="FF0000"/>
                </a:solidFill>
                <a:latin typeface="MV Boli" panose="02000500030200090000" pitchFamily="2" charset="0"/>
                <a:cs typeface="MV Boli" panose="02000500030200090000" pitchFamily="2" charset="0"/>
              </a:rPr>
              <a:t>pas envie </a:t>
            </a:r>
            <a:r>
              <a:rPr lang="fr-FR" sz="1200">
                <a:solidFill>
                  <a:schemeClr val="accent1">
                    <a:lumMod val="75000"/>
                  </a:schemeClr>
                </a:solidFill>
                <a:latin typeface="MV Boli" panose="02000500030200090000" pitchFamily="2" charset="0"/>
                <a:cs typeface="MV Boli" panose="02000500030200090000" pitchFamily="2" charset="0"/>
              </a:rPr>
              <a:t>d’entrer dans un volcan en sachant qu’il risque ses jours et que visiblement ceci n’inquiète pas son oncle</a:t>
            </a:r>
            <a:r>
              <a:rPr lang="fr-FR" sz="1200" smtClean="0">
                <a:solidFill>
                  <a:schemeClr val="accent1">
                    <a:lumMod val="75000"/>
                  </a:schemeClr>
                </a:solidFill>
                <a:latin typeface="MV Boli" panose="02000500030200090000" pitchFamily="2" charset="0"/>
                <a:cs typeface="MV Boli" panose="02000500030200090000" pitchFamily="2" charset="0"/>
              </a:rPr>
              <a:t>.</a:t>
            </a:r>
          </a:p>
          <a:p>
            <a:pPr lvl="1"/>
            <a:r>
              <a:rPr lang="fr-FR" sz="1200" smtClean="0">
                <a:solidFill>
                  <a:schemeClr val="accent1">
                    <a:lumMod val="75000"/>
                  </a:schemeClr>
                </a:solidFill>
                <a:latin typeface="MV Boli" panose="02000500030200090000" pitchFamily="2" charset="0"/>
                <a:cs typeface="MV Boli" panose="02000500030200090000" pitchFamily="2" charset="0"/>
              </a:rPr>
              <a:t>Ensuite, parce qu’il suppose que si l’intérieur d’un </a:t>
            </a:r>
            <a:r>
              <a:rPr lang="fr-FR" sz="1200" smtClean="0">
                <a:solidFill>
                  <a:srgbClr val="FF0000"/>
                </a:solidFill>
                <a:latin typeface="MV Boli" panose="02000500030200090000" pitchFamily="2" charset="0"/>
                <a:cs typeface="MV Boli" panose="02000500030200090000" pitchFamily="2" charset="0"/>
              </a:rPr>
              <a:t>volcan</a:t>
            </a:r>
            <a:r>
              <a:rPr lang="fr-FR" sz="1200" smtClean="0">
                <a:solidFill>
                  <a:schemeClr val="accent1">
                    <a:lumMod val="75000"/>
                  </a:schemeClr>
                </a:solidFill>
                <a:latin typeface="MV Boli" panose="02000500030200090000" pitchFamily="2" charset="0"/>
                <a:cs typeface="MV Boli" panose="02000500030200090000" pitchFamily="2" charset="0"/>
              </a:rPr>
              <a:t> est </a:t>
            </a:r>
            <a:r>
              <a:rPr lang="fr-FR" sz="1200" smtClean="0">
                <a:solidFill>
                  <a:srgbClr val="FF0000"/>
                </a:solidFill>
                <a:latin typeface="MV Boli" panose="02000500030200090000" pitchFamily="2" charset="0"/>
                <a:cs typeface="MV Boli" panose="02000500030200090000" pitchFamily="2" charset="0"/>
              </a:rPr>
              <a:t>chaud</a:t>
            </a:r>
            <a:r>
              <a:rPr lang="fr-FR" sz="1200" smtClean="0">
                <a:solidFill>
                  <a:schemeClr val="accent1">
                    <a:lumMod val="75000"/>
                  </a:schemeClr>
                </a:solidFill>
                <a:latin typeface="MV Boli" panose="02000500030200090000" pitchFamily="2" charset="0"/>
                <a:cs typeface="MV Boli" panose="02000500030200090000" pitchFamily="2" charset="0"/>
              </a:rPr>
              <a:t>, l’</a:t>
            </a:r>
            <a:r>
              <a:rPr lang="fr-FR" sz="1200" smtClean="0">
                <a:solidFill>
                  <a:srgbClr val="FF0000"/>
                </a:solidFill>
                <a:latin typeface="MV Boli" panose="02000500030200090000" pitchFamily="2" charset="0"/>
                <a:cs typeface="MV Boli" panose="02000500030200090000" pitchFamily="2" charset="0"/>
              </a:rPr>
              <a:t>intérieur</a:t>
            </a:r>
            <a:r>
              <a:rPr lang="fr-FR" sz="1200" smtClean="0">
                <a:solidFill>
                  <a:schemeClr val="accent1">
                    <a:lumMod val="75000"/>
                  </a:schemeClr>
                </a:solidFill>
                <a:latin typeface="MV Boli" panose="02000500030200090000" pitchFamily="2" charset="0"/>
                <a:cs typeface="MV Boli" panose="02000500030200090000" pitchFamily="2" charset="0"/>
              </a:rPr>
              <a:t> de la </a:t>
            </a:r>
            <a:r>
              <a:rPr lang="fr-FR" sz="1200" smtClean="0">
                <a:solidFill>
                  <a:srgbClr val="FF0000"/>
                </a:solidFill>
                <a:latin typeface="MV Boli" panose="02000500030200090000" pitchFamily="2" charset="0"/>
                <a:cs typeface="MV Boli" panose="02000500030200090000" pitchFamily="2" charset="0"/>
              </a:rPr>
              <a:t>Terre</a:t>
            </a:r>
            <a:r>
              <a:rPr lang="fr-FR" sz="1200" smtClean="0">
                <a:solidFill>
                  <a:schemeClr val="accent1">
                    <a:lumMod val="75000"/>
                  </a:schemeClr>
                </a:solidFill>
                <a:latin typeface="MV Boli" panose="02000500030200090000" pitchFamily="2" charset="0"/>
                <a:cs typeface="MV Boli" panose="02000500030200090000" pitchFamily="2" charset="0"/>
              </a:rPr>
              <a:t> doit l’être </a:t>
            </a:r>
            <a:r>
              <a:rPr lang="fr-FR" sz="1200" smtClean="0">
                <a:solidFill>
                  <a:srgbClr val="FF0000"/>
                </a:solidFill>
                <a:latin typeface="MV Boli" panose="02000500030200090000" pitchFamily="2" charset="0"/>
                <a:cs typeface="MV Boli" panose="02000500030200090000" pitchFamily="2" charset="0"/>
              </a:rPr>
              <a:t>aussi</a:t>
            </a:r>
            <a:r>
              <a:rPr lang="fr-FR" sz="1200" smtClean="0">
                <a:solidFill>
                  <a:schemeClr val="accent1">
                    <a:lumMod val="75000"/>
                  </a:schemeClr>
                </a:solidFill>
                <a:latin typeface="MV Boli" panose="02000500030200090000" pitchFamily="2" charset="0"/>
                <a:cs typeface="MV Boli" panose="02000500030200090000" pitchFamily="2" charset="0"/>
              </a:rPr>
              <a:t>. Or son oncle prétend</a:t>
            </a:r>
            <a:r>
              <a:rPr lang="fr-FR" sz="1200" smtClean="0">
                <a:solidFill>
                  <a:srgbClr val="FF0000"/>
                </a:solidFill>
                <a:latin typeface="MV Boli" panose="02000500030200090000" pitchFamily="2" charset="0"/>
                <a:cs typeface="MV Boli" panose="02000500030200090000" pitchFamily="2" charset="0"/>
              </a:rPr>
              <a:t> le contraire </a:t>
            </a:r>
            <a:r>
              <a:rPr lang="fr-FR" sz="1200" smtClean="0">
                <a:solidFill>
                  <a:schemeClr val="accent1">
                    <a:lumMod val="75000"/>
                  </a:schemeClr>
                </a:solidFill>
                <a:latin typeface="MV Boli" panose="02000500030200090000" pitchFamily="2" charset="0"/>
                <a:cs typeface="MV Boli" panose="02000500030200090000" pitchFamily="2" charset="0"/>
              </a:rPr>
              <a:t>!</a:t>
            </a:r>
            <a:endParaRPr lang="fr-FR"/>
          </a:p>
          <a:p>
            <a:pPr marL="285750" indent="-285750">
              <a:buFont typeface="Arial" panose="020B0604020202020204" pitchFamily="34" charset="0"/>
              <a:buChar char="•"/>
            </a:pPr>
            <a:r>
              <a:rPr lang="fr-FR" sz="1600" smtClean="0"/>
              <a:t>Quel </a:t>
            </a:r>
            <a:r>
              <a:rPr lang="fr-FR" sz="1600"/>
              <a:t>sera le prochain moyen de transport dans le récit ? </a:t>
            </a:r>
            <a:endParaRPr lang="fr-FR" sz="1600">
              <a:solidFill>
                <a:srgbClr val="FF0000"/>
              </a:solidFill>
            </a:endParaRPr>
          </a:p>
          <a:p>
            <a:pPr lvl="1"/>
            <a:r>
              <a:rPr lang="fr-FR" sz="1200" smtClean="0">
                <a:solidFill>
                  <a:schemeClr val="accent1">
                    <a:lumMod val="75000"/>
                  </a:schemeClr>
                </a:solidFill>
                <a:latin typeface="MV Boli" panose="02000500030200090000" pitchFamily="2" charset="0"/>
                <a:cs typeface="MV Boli" panose="02000500030200090000" pitchFamily="2" charset="0"/>
              </a:rPr>
              <a:t>Les explorateurs prennent une </a:t>
            </a:r>
            <a:r>
              <a:rPr lang="fr-FR" sz="1200" smtClean="0">
                <a:solidFill>
                  <a:srgbClr val="FF0000"/>
                </a:solidFill>
                <a:latin typeface="MV Boli" panose="02000500030200090000" pitchFamily="2" charset="0"/>
                <a:cs typeface="MV Boli" panose="02000500030200090000" pitchFamily="2" charset="0"/>
              </a:rPr>
              <a:t>voiture</a:t>
            </a:r>
            <a:r>
              <a:rPr lang="fr-FR" sz="1200" smtClean="0">
                <a:solidFill>
                  <a:schemeClr val="accent1">
                    <a:lumMod val="75000"/>
                  </a:schemeClr>
                </a:solidFill>
                <a:latin typeface="MV Boli" panose="02000500030200090000" pitchFamily="2" charset="0"/>
                <a:cs typeface="MV Boli" panose="02000500030200090000" pitchFamily="2" charset="0"/>
              </a:rPr>
              <a:t> avec tout leur équipement et vont à la gare prendre le </a:t>
            </a:r>
            <a:r>
              <a:rPr lang="fr-FR" sz="1200" smtClean="0">
                <a:solidFill>
                  <a:srgbClr val="FF0000"/>
                </a:solidFill>
                <a:latin typeface="MV Boli" panose="02000500030200090000" pitchFamily="2" charset="0"/>
                <a:cs typeface="MV Boli" panose="02000500030200090000" pitchFamily="2" charset="0"/>
              </a:rPr>
              <a:t>train</a:t>
            </a:r>
            <a:r>
              <a:rPr lang="fr-FR" sz="1200" smtClean="0">
                <a:solidFill>
                  <a:schemeClr val="accent1">
                    <a:lumMod val="75000"/>
                  </a:schemeClr>
                </a:solidFill>
                <a:latin typeface="MV Boli" panose="02000500030200090000" pitchFamily="2" charset="0"/>
                <a:cs typeface="MV Boli" panose="02000500030200090000" pitchFamily="2" charset="0"/>
              </a:rPr>
              <a:t>, puis le </a:t>
            </a:r>
            <a:r>
              <a:rPr lang="fr-FR" sz="1200" smtClean="0">
                <a:solidFill>
                  <a:srgbClr val="FF0000"/>
                </a:solidFill>
                <a:latin typeface="MV Boli" panose="02000500030200090000" pitchFamily="2" charset="0"/>
                <a:cs typeface="MV Boli" panose="02000500030200090000" pitchFamily="2" charset="0"/>
              </a:rPr>
              <a:t>bateau</a:t>
            </a:r>
            <a:r>
              <a:rPr lang="fr-FR" sz="1200" smtClean="0">
                <a:solidFill>
                  <a:schemeClr val="accent1">
                    <a:lumMod val="75000"/>
                  </a:schemeClr>
                </a:solidFill>
                <a:latin typeface="MV Boli" panose="02000500030200090000" pitchFamily="2" charset="0"/>
                <a:cs typeface="MV Boli" panose="02000500030200090000" pitchFamily="2" charset="0"/>
              </a:rPr>
              <a:t>.</a:t>
            </a:r>
          </a:p>
          <a:p>
            <a:pPr lvl="1"/>
            <a:r>
              <a:rPr lang="fr-FR" sz="1200" smtClean="0">
                <a:solidFill>
                  <a:schemeClr val="accent1">
                    <a:lumMod val="75000"/>
                  </a:schemeClr>
                </a:solidFill>
                <a:latin typeface="MV Boli" panose="02000500030200090000" pitchFamily="2" charset="0"/>
                <a:cs typeface="MV Boli" panose="02000500030200090000" pitchFamily="2" charset="0"/>
              </a:rPr>
              <a:t>De </a:t>
            </a:r>
            <a:r>
              <a:rPr lang="fr-FR" sz="1200" smtClean="0">
                <a:solidFill>
                  <a:srgbClr val="FF0000"/>
                </a:solidFill>
                <a:latin typeface="MV Boli" panose="02000500030200090000" pitchFamily="2" charset="0"/>
                <a:cs typeface="MV Boli" panose="02000500030200090000" pitchFamily="2" charset="0"/>
              </a:rPr>
              <a:t>multiples </a:t>
            </a:r>
            <a:r>
              <a:rPr lang="fr-FR" sz="1200">
                <a:solidFill>
                  <a:schemeClr val="accent1">
                    <a:lumMod val="75000"/>
                  </a:schemeClr>
                </a:solidFill>
                <a:latin typeface="MV Boli" panose="02000500030200090000" pitchFamily="2" charset="0"/>
                <a:cs typeface="MV Boli" panose="02000500030200090000" pitchFamily="2" charset="0"/>
              </a:rPr>
              <a:t>moyens de transport </a:t>
            </a:r>
            <a:r>
              <a:rPr lang="fr-FR" sz="1200" smtClean="0">
                <a:solidFill>
                  <a:schemeClr val="accent1">
                    <a:lumMod val="75000"/>
                  </a:schemeClr>
                </a:solidFill>
                <a:latin typeface="MV Boli" panose="02000500030200090000" pitchFamily="2" charset="0"/>
                <a:cs typeface="MV Boli" panose="02000500030200090000" pitchFamily="2" charset="0"/>
              </a:rPr>
              <a:t>seront utilisés tout au long du récit, de la simple </a:t>
            </a:r>
            <a:r>
              <a:rPr lang="fr-FR" sz="1200" smtClean="0">
                <a:solidFill>
                  <a:srgbClr val="FF0000"/>
                </a:solidFill>
                <a:latin typeface="MV Boli" panose="02000500030200090000" pitchFamily="2" charset="0"/>
                <a:cs typeface="MV Boli" panose="02000500030200090000" pitchFamily="2" charset="0"/>
              </a:rPr>
              <a:t>marche</a:t>
            </a:r>
            <a:r>
              <a:rPr lang="fr-FR" sz="1200" smtClean="0">
                <a:solidFill>
                  <a:schemeClr val="accent1">
                    <a:lumMod val="75000"/>
                  </a:schemeClr>
                </a:solidFill>
                <a:latin typeface="MV Boli" panose="02000500030200090000" pitchFamily="2" charset="0"/>
                <a:cs typeface="MV Boli" panose="02000500030200090000" pitchFamily="2" charset="0"/>
              </a:rPr>
              <a:t> au </a:t>
            </a:r>
            <a:r>
              <a:rPr lang="fr-FR" sz="1200" smtClean="0">
                <a:solidFill>
                  <a:srgbClr val="FF0000"/>
                </a:solidFill>
                <a:latin typeface="MV Boli" panose="02000500030200090000" pitchFamily="2" charset="0"/>
                <a:cs typeface="MV Boli" panose="02000500030200090000" pitchFamily="2" charset="0"/>
              </a:rPr>
              <a:t>radeau</a:t>
            </a:r>
            <a:r>
              <a:rPr lang="fr-FR" sz="1200" smtClean="0">
                <a:solidFill>
                  <a:schemeClr val="accent1">
                    <a:lumMod val="75000"/>
                  </a:schemeClr>
                </a:solidFill>
                <a:latin typeface="MV Boli" panose="02000500030200090000" pitchFamily="2" charset="0"/>
                <a:cs typeface="MV Boli" panose="02000500030200090000" pitchFamily="2" charset="0"/>
              </a:rPr>
              <a:t> qui servira à traverser une mer souterraine.</a:t>
            </a:r>
            <a:endParaRPr lang="fr-FR" sz="1200">
              <a:solidFill>
                <a:schemeClr val="accent1">
                  <a:lumMod val="75000"/>
                </a:schemeClr>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892187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664" y="416496"/>
            <a:ext cx="6336704" cy="8771632"/>
          </a:xfrm>
          <a:prstGeom prst="rect">
            <a:avLst/>
          </a:prstGeom>
        </p:spPr>
        <p:txBody>
          <a:bodyPr wrap="square">
            <a:spAutoFit/>
          </a:bodyPr>
          <a:lstStyle/>
          <a:p>
            <a:pPr lvl="0"/>
            <a:r>
              <a:rPr lang="fr-FR" sz="1200" smtClean="0">
                <a:solidFill>
                  <a:prstClr val="black"/>
                </a:solidFill>
              </a:rPr>
              <a:t>    Je </a:t>
            </a:r>
            <a:r>
              <a:rPr lang="fr-FR" sz="1200">
                <a:solidFill>
                  <a:prstClr val="black"/>
                </a:solidFill>
              </a:rPr>
              <a:t>sortis de ma chambre. Je pensai que mon air défait, ma pâleur, mes yeux rougis par </a:t>
            </a:r>
          </a:p>
          <a:p>
            <a:pPr lvl="0"/>
            <a:r>
              <a:rPr lang="fr-FR" sz="1200">
                <a:solidFill>
                  <a:prstClr val="black"/>
                </a:solidFill>
              </a:rPr>
              <a:t>    l’insomnie, allaient produire leur effet sur Graüben et changer ses idées.</a:t>
            </a:r>
          </a:p>
          <a:p>
            <a:pPr lvl="0"/>
            <a:r>
              <a:rPr lang="fr-FR" sz="1200">
                <a:solidFill>
                  <a:prstClr val="black"/>
                </a:solidFill>
              </a:rPr>
              <a:t>    « Ah ! mon cher Axel, me dit-elle, je vois que tu te portes mieux et que la nuit t’a calmé.    </a:t>
            </a:r>
          </a:p>
          <a:p>
            <a:pPr lvl="0"/>
            <a:r>
              <a:rPr lang="fr-FR" sz="1200">
                <a:solidFill>
                  <a:prstClr val="black"/>
                </a:solidFill>
              </a:rPr>
              <a:t>    — Calmé ! » m’écriai-je.</a:t>
            </a:r>
          </a:p>
          <a:p>
            <a:pPr lvl="0"/>
            <a:r>
              <a:rPr lang="fr-FR" sz="1200">
                <a:solidFill>
                  <a:prstClr val="black"/>
                </a:solidFill>
              </a:rPr>
              <a:t>5   Je me précipitai vers mon miroir. Eh bien ! j’avais moins mauvaise mine que je ne le suppo-</a:t>
            </a:r>
          </a:p>
          <a:p>
            <a:pPr lvl="0"/>
            <a:r>
              <a:rPr lang="fr-FR" sz="1200">
                <a:solidFill>
                  <a:prstClr val="black"/>
                </a:solidFill>
              </a:rPr>
              <a:t>    sais. C’était à n’y pas croire.</a:t>
            </a:r>
          </a:p>
          <a:p>
            <a:pPr lvl="0"/>
            <a:r>
              <a:rPr lang="fr-FR" sz="1200">
                <a:solidFill>
                  <a:prstClr val="black"/>
                </a:solidFill>
              </a:rPr>
              <a:t>    « Axel, me dit Graüben, j’ai longtemps causé avec </a:t>
            </a:r>
            <a:r>
              <a:rPr lang="fr-FR" sz="1200">
                <a:solidFill>
                  <a:srgbClr val="FF0000"/>
                </a:solidFill>
              </a:rPr>
              <a:t>mon tuteur</a:t>
            </a:r>
            <a:r>
              <a:rPr lang="fr-FR" sz="1200">
                <a:solidFill>
                  <a:prstClr val="black"/>
                </a:solidFill>
              </a:rPr>
              <a:t>. C’est un </a:t>
            </a:r>
            <a:r>
              <a:rPr lang="fr-FR" sz="1200">
                <a:solidFill>
                  <a:srgbClr val="FF0000"/>
                </a:solidFill>
              </a:rPr>
              <a:t>hardi savant</a:t>
            </a:r>
            <a:r>
              <a:rPr lang="fr-FR" sz="1200">
                <a:solidFill>
                  <a:prstClr val="black"/>
                </a:solidFill>
              </a:rPr>
              <a:t>, </a:t>
            </a:r>
            <a:r>
              <a:rPr lang="fr-FR" sz="1200">
                <a:solidFill>
                  <a:srgbClr val="FF0000"/>
                </a:solidFill>
              </a:rPr>
              <a:t>un </a:t>
            </a:r>
          </a:p>
          <a:p>
            <a:pPr lvl="0"/>
            <a:r>
              <a:rPr lang="fr-FR" sz="1200">
                <a:solidFill>
                  <a:srgbClr val="FF0000"/>
                </a:solidFill>
              </a:rPr>
              <a:t>    homme de grand courage</a:t>
            </a:r>
            <a:r>
              <a:rPr lang="fr-FR" sz="1200">
                <a:solidFill>
                  <a:prstClr val="black"/>
                </a:solidFill>
              </a:rPr>
              <a:t>, et tu te souviendras que son sang coule dans tes veines. </a:t>
            </a:r>
          </a:p>
          <a:p>
            <a:pPr lvl="0"/>
            <a:r>
              <a:rPr lang="fr-FR" sz="1200">
                <a:solidFill>
                  <a:prstClr val="black"/>
                </a:solidFill>
              </a:rPr>
              <a:t>    Il m’a raconté ses projets, ses espérances, pourquoi et comment il espère atteindre son but. </a:t>
            </a:r>
          </a:p>
          <a:p>
            <a:pPr lvl="0"/>
            <a:r>
              <a:rPr lang="fr-FR" sz="1200">
                <a:solidFill>
                  <a:prstClr val="black"/>
                </a:solidFill>
              </a:rPr>
              <a:t>10  Il y parviendra, je n’en doute pas. Ah ! cher Axel, c’est beau de se dévouer ainsi à la </a:t>
            </a:r>
          </a:p>
          <a:p>
            <a:pPr lvl="0"/>
            <a:r>
              <a:rPr lang="fr-FR" sz="1200">
                <a:solidFill>
                  <a:prstClr val="black"/>
                </a:solidFill>
              </a:rPr>
              <a:t>    science ! Quelle gloire attend </a:t>
            </a:r>
            <a:r>
              <a:rPr lang="fr-FR" sz="1200">
                <a:solidFill>
                  <a:srgbClr val="FF0000"/>
                </a:solidFill>
              </a:rPr>
              <a:t>M. Lidenbrock </a:t>
            </a:r>
            <a:r>
              <a:rPr lang="fr-FR" sz="1200">
                <a:solidFill>
                  <a:prstClr val="black"/>
                </a:solidFill>
              </a:rPr>
              <a:t>et rejaillira sur son compagnon ! Au retour, </a:t>
            </a:r>
          </a:p>
          <a:p>
            <a:pPr lvl="0"/>
            <a:r>
              <a:rPr lang="fr-FR" sz="1200">
                <a:solidFill>
                  <a:prstClr val="black"/>
                </a:solidFill>
              </a:rPr>
              <a:t>    Axel, tu seras un homme, son égal, libre de parler, libre d’agir, libre enfin de… »        </a:t>
            </a:r>
          </a:p>
          <a:p>
            <a:pPr lvl="0"/>
            <a:r>
              <a:rPr lang="fr-FR" sz="1200">
                <a:solidFill>
                  <a:prstClr val="black"/>
                </a:solidFill>
              </a:rPr>
              <a:t>    La jeune fille, rougissante, n’acheva pas. Ses paroles me ranimaient. Cependant je ne </a:t>
            </a:r>
          </a:p>
          <a:p>
            <a:pPr lvl="0"/>
            <a:r>
              <a:rPr lang="fr-FR" sz="1200">
                <a:solidFill>
                  <a:prstClr val="black"/>
                </a:solidFill>
              </a:rPr>
              <a:t>    voulais pas croire encore à notre départ. J’entraînai Graüben vers le cabinet </a:t>
            </a:r>
            <a:r>
              <a:rPr lang="fr-FR" sz="1200">
                <a:solidFill>
                  <a:srgbClr val="FF0000"/>
                </a:solidFill>
              </a:rPr>
              <a:t>du professeur</a:t>
            </a:r>
            <a:r>
              <a:rPr lang="fr-FR" sz="1200">
                <a:solidFill>
                  <a:prstClr val="black"/>
                </a:solidFill>
              </a:rPr>
              <a:t>.</a:t>
            </a:r>
          </a:p>
          <a:p>
            <a:pPr lvl="0"/>
            <a:r>
              <a:rPr lang="fr-FR" sz="1200">
                <a:solidFill>
                  <a:prstClr val="black"/>
                </a:solidFill>
              </a:rPr>
              <a:t>15  « Mon oncle, dis-je, il est donc bien décidé que nous partons ?</a:t>
            </a:r>
          </a:p>
          <a:p>
            <a:pPr lvl="0"/>
            <a:r>
              <a:rPr lang="fr-FR" sz="1200">
                <a:solidFill>
                  <a:prstClr val="black"/>
                </a:solidFill>
              </a:rPr>
              <a:t>    — Comment ! tu en doutes ?</a:t>
            </a:r>
          </a:p>
          <a:p>
            <a:pPr lvl="0"/>
            <a:r>
              <a:rPr lang="fr-FR" sz="1200">
                <a:solidFill>
                  <a:prstClr val="black"/>
                </a:solidFill>
              </a:rPr>
              <a:t>    — Non, dis-je afin de ne pas le contrarier. Seulement je vous demanderai ce qui nous presse.</a:t>
            </a:r>
          </a:p>
          <a:p>
            <a:pPr lvl="0"/>
            <a:r>
              <a:rPr lang="fr-FR" sz="1200">
                <a:solidFill>
                  <a:prstClr val="black"/>
                </a:solidFill>
              </a:rPr>
              <a:t>    — Mais le temps ! le temps qui fuit avec une vitesse irréparable !</a:t>
            </a:r>
          </a:p>
          <a:p>
            <a:pPr lvl="0"/>
            <a:r>
              <a:rPr lang="fr-FR" sz="1200">
                <a:solidFill>
                  <a:prstClr val="black"/>
                </a:solidFill>
              </a:rPr>
              <a:t>    — Cependant nous ne sommes qu’au 26 mai, et jusqu’à la fin de juin…</a:t>
            </a:r>
          </a:p>
          <a:p>
            <a:pPr lvl="0"/>
            <a:r>
              <a:rPr lang="fr-FR" sz="1200">
                <a:solidFill>
                  <a:prstClr val="black"/>
                </a:solidFill>
              </a:rPr>
              <a:t>20  — Eh ! crois-tu donc, ignorant, qu’on se rende si facilement en Islande ? Si tu ne m’avais </a:t>
            </a:r>
          </a:p>
          <a:p>
            <a:pPr lvl="0"/>
            <a:r>
              <a:rPr lang="fr-FR" sz="1200">
                <a:solidFill>
                  <a:prstClr val="black"/>
                </a:solidFill>
              </a:rPr>
              <a:t>    pas quitté comme un fou, je t’aurais emmené au bureau-office de Copenhague, chez Liffender </a:t>
            </a:r>
          </a:p>
          <a:p>
            <a:pPr lvl="0"/>
            <a:r>
              <a:rPr lang="fr-FR" sz="1200">
                <a:solidFill>
                  <a:prstClr val="black"/>
                </a:solidFill>
              </a:rPr>
              <a:t>    et Co. Là, tu aurais vu que de Copenhague à Reykjawik il n’y a qu’un service, le 22 de cha-</a:t>
            </a:r>
          </a:p>
          <a:p>
            <a:pPr lvl="0"/>
            <a:r>
              <a:rPr lang="fr-FR" sz="1200">
                <a:solidFill>
                  <a:prstClr val="black"/>
                </a:solidFill>
              </a:rPr>
              <a:t>    que mois.</a:t>
            </a:r>
          </a:p>
          <a:p>
            <a:pPr lvl="0"/>
            <a:r>
              <a:rPr lang="fr-FR" sz="1200">
                <a:solidFill>
                  <a:prstClr val="black"/>
                </a:solidFill>
              </a:rPr>
              <a:t>    — Eh bien ?</a:t>
            </a:r>
          </a:p>
          <a:p>
            <a:pPr lvl="0"/>
            <a:r>
              <a:rPr lang="fr-FR" sz="1200">
                <a:solidFill>
                  <a:prstClr val="black"/>
                </a:solidFill>
              </a:rPr>
              <a:t>25  — Eh bien ! si nous attendions au 22 juin, nous arriverions trop tard pour voir l’ombre du </a:t>
            </a:r>
          </a:p>
          <a:p>
            <a:pPr lvl="0"/>
            <a:r>
              <a:rPr lang="fr-FR" sz="1200">
                <a:solidFill>
                  <a:prstClr val="black"/>
                </a:solidFill>
              </a:rPr>
              <a:t>    Scartaris caresser le cratère du Sneffels ! Il faut donc gagner Copenhague au plus vite </a:t>
            </a:r>
          </a:p>
          <a:p>
            <a:pPr lvl="0"/>
            <a:r>
              <a:rPr lang="fr-FR" sz="1200">
                <a:solidFill>
                  <a:prstClr val="black"/>
                </a:solidFill>
              </a:rPr>
              <a:t>    pour y chercher un moyen de transport. Va faire ta malle ! »</a:t>
            </a:r>
          </a:p>
          <a:p>
            <a:pPr lvl="0"/>
            <a:r>
              <a:rPr lang="fr-FR" sz="1200">
                <a:solidFill>
                  <a:prstClr val="black"/>
                </a:solidFill>
              </a:rPr>
              <a:t>    Il n’y avait pas un mot à répondre. Je remontai dans ma chambre. Graüben me suivit. Ce fut </a:t>
            </a:r>
          </a:p>
          <a:p>
            <a:pPr lvl="0"/>
            <a:r>
              <a:rPr lang="fr-FR" sz="1200">
                <a:solidFill>
                  <a:prstClr val="black"/>
                </a:solidFill>
              </a:rPr>
              <a:t>    elle qui se chargea de mettre en ordre, dans une petite valise, les objets nécessaires à mon</a:t>
            </a:r>
          </a:p>
          <a:p>
            <a:pPr lvl="0"/>
            <a:r>
              <a:rPr lang="fr-FR" sz="1200">
                <a:solidFill>
                  <a:prstClr val="black"/>
                </a:solidFill>
              </a:rPr>
              <a:t>30  voyage. Elle n’était pas plus émue que s’il se fût agi d’une promenade à Lubeck ou à </a:t>
            </a:r>
          </a:p>
          <a:p>
            <a:pPr lvl="0"/>
            <a:r>
              <a:rPr lang="fr-FR" sz="1200">
                <a:solidFill>
                  <a:prstClr val="black"/>
                </a:solidFill>
              </a:rPr>
              <a:t>    Helgoland. Ses  petites mains allaient et venaient sans précipitation. Elle causait avec </a:t>
            </a:r>
          </a:p>
          <a:p>
            <a:pPr lvl="0"/>
            <a:r>
              <a:rPr lang="fr-FR" sz="1200">
                <a:solidFill>
                  <a:prstClr val="black"/>
                </a:solidFill>
              </a:rPr>
              <a:t>    calme. Elle me donnait les raisons les plus sensées en faveur de notre expédition. Elle </a:t>
            </a:r>
          </a:p>
          <a:p>
            <a:pPr lvl="0"/>
            <a:r>
              <a:rPr lang="fr-FR" sz="1200">
                <a:solidFill>
                  <a:prstClr val="black"/>
                </a:solidFill>
              </a:rPr>
              <a:t>    m’enchantait, et je me sentais une grosse colère contre elle. Quelquefois je voulais </a:t>
            </a:r>
          </a:p>
          <a:p>
            <a:pPr lvl="0"/>
            <a:r>
              <a:rPr lang="fr-FR" sz="1200">
                <a:solidFill>
                  <a:prstClr val="black"/>
                </a:solidFill>
              </a:rPr>
              <a:t>    m’emporter, mais elle n’y prenait garde et continuait méthodiquement sa tranquille besogne.</a:t>
            </a:r>
          </a:p>
          <a:p>
            <a:pPr lvl="0"/>
            <a:r>
              <a:rPr lang="fr-FR" sz="1200">
                <a:solidFill>
                  <a:prstClr val="black"/>
                </a:solidFill>
              </a:rPr>
              <a:t>35  Enfin la dernière courroie de la valise fut bouclée. Je descendis au rez-de-chaussée.</a:t>
            </a:r>
          </a:p>
          <a:p>
            <a:pPr lvl="0"/>
            <a:r>
              <a:rPr lang="fr-FR" sz="1200">
                <a:solidFill>
                  <a:prstClr val="black"/>
                </a:solidFill>
              </a:rPr>
              <a:t>    Pendant cette journée, les fournisseurs d’instruments de physique, d’armes, d’appareils </a:t>
            </a:r>
          </a:p>
          <a:p>
            <a:pPr lvl="0"/>
            <a:r>
              <a:rPr lang="fr-FR" sz="1200">
                <a:solidFill>
                  <a:prstClr val="black"/>
                </a:solidFill>
              </a:rPr>
              <a:t>    électriques, s’étaient multipliés. La bonne Marthe en perdait la tête.</a:t>
            </a:r>
          </a:p>
          <a:p>
            <a:pPr lvl="0"/>
            <a:r>
              <a:rPr lang="fr-FR" sz="1200">
                <a:solidFill>
                  <a:prstClr val="black"/>
                </a:solidFill>
              </a:rPr>
              <a:t>    « Est-ce que </a:t>
            </a:r>
            <a:r>
              <a:rPr lang="fr-FR" sz="1200">
                <a:solidFill>
                  <a:srgbClr val="FF0000"/>
                </a:solidFill>
              </a:rPr>
              <a:t>monsieur</a:t>
            </a:r>
            <a:r>
              <a:rPr lang="fr-FR" sz="1200">
                <a:solidFill>
                  <a:prstClr val="black"/>
                </a:solidFill>
              </a:rPr>
              <a:t> est </a:t>
            </a:r>
            <a:r>
              <a:rPr lang="fr-FR" sz="1200">
                <a:solidFill>
                  <a:srgbClr val="FF0000"/>
                </a:solidFill>
              </a:rPr>
              <a:t>fou</a:t>
            </a:r>
            <a:r>
              <a:rPr lang="fr-FR" sz="1200">
                <a:solidFill>
                  <a:prstClr val="black"/>
                </a:solidFill>
              </a:rPr>
              <a:t> ? » me dit-elle.</a:t>
            </a:r>
          </a:p>
          <a:p>
            <a:pPr lvl="0"/>
            <a:r>
              <a:rPr lang="fr-FR" sz="1200">
                <a:solidFill>
                  <a:prstClr val="black"/>
                </a:solidFill>
              </a:rPr>
              <a:t>    Je fis un signe affirmatif.</a:t>
            </a:r>
          </a:p>
          <a:p>
            <a:pPr lvl="0"/>
            <a:r>
              <a:rPr lang="fr-FR" sz="1200">
                <a:solidFill>
                  <a:prstClr val="black"/>
                </a:solidFill>
              </a:rPr>
              <a:t>40  « Et il vous emmène avec lui ? »</a:t>
            </a:r>
          </a:p>
          <a:p>
            <a:pPr lvl="0"/>
            <a:r>
              <a:rPr lang="fr-FR" sz="1200">
                <a:solidFill>
                  <a:prstClr val="black"/>
                </a:solidFill>
              </a:rPr>
              <a:t>    Même affirmation.</a:t>
            </a:r>
          </a:p>
          <a:p>
            <a:pPr lvl="0"/>
            <a:r>
              <a:rPr lang="fr-FR" sz="1200">
                <a:solidFill>
                  <a:prstClr val="black"/>
                </a:solidFill>
              </a:rPr>
              <a:t>    « Où cela ? » dit-elle.</a:t>
            </a:r>
          </a:p>
          <a:p>
            <a:pPr lvl="0"/>
            <a:r>
              <a:rPr lang="fr-FR" sz="1200">
                <a:solidFill>
                  <a:prstClr val="black"/>
                </a:solidFill>
              </a:rPr>
              <a:t>    J’indiquai du doigt le centre de la terre.</a:t>
            </a:r>
          </a:p>
          <a:p>
            <a:pPr lvl="0"/>
            <a:r>
              <a:rPr lang="fr-FR" sz="1200">
                <a:solidFill>
                  <a:prstClr val="black"/>
                </a:solidFill>
              </a:rPr>
              <a:t>    « À la cave ? s’écria la vieille servante.</a:t>
            </a:r>
          </a:p>
          <a:p>
            <a:pPr lvl="0"/>
            <a:r>
              <a:rPr lang="fr-FR" sz="1200">
                <a:solidFill>
                  <a:prstClr val="black"/>
                </a:solidFill>
              </a:rPr>
              <a:t>45  — Non, dis-je enfin, plus bas ! »</a:t>
            </a:r>
          </a:p>
          <a:p>
            <a:pPr lvl="0"/>
            <a:r>
              <a:rPr lang="fr-FR" sz="1200">
                <a:solidFill>
                  <a:prstClr val="black"/>
                </a:solidFill>
              </a:rPr>
              <a:t>    Le soir arriva. Je n’avais plus conscience du temps écoulé.</a:t>
            </a:r>
            <a:endParaRPr lang="fr-FR"/>
          </a:p>
        </p:txBody>
      </p:sp>
    </p:spTree>
    <p:extLst>
      <p:ext uri="{BB962C8B-B14F-4D97-AF65-F5344CB8AC3E}">
        <p14:creationId xmlns:p14="http://schemas.microsoft.com/office/powerpoint/2010/main" val="1883702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2458</Words>
  <Application>Microsoft Office PowerPoint</Application>
  <PresentationFormat>Format A4 (210 x 297 mm)</PresentationFormat>
  <Paragraphs>135</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 Unicode MS</vt:lpstr>
      <vt:lpstr>Arial</vt:lpstr>
      <vt:lpstr>Calibri</vt:lpstr>
      <vt:lpstr>MV Boli</vt:lpstr>
      <vt:lpstr>Thème Office</vt:lpstr>
      <vt:lpstr>Voyage au centre de la Terre  1. L’élève</vt:lpstr>
      <vt:lpstr>Présentation PowerPoint</vt:lpstr>
      <vt:lpstr>Questions</vt:lpstr>
      <vt:lpstr>Réponses</vt:lpstr>
      <vt:lpstr>Présentation PowerPoint</vt:lpstr>
    </vt:vector>
  </TitlesOfParts>
  <Company>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 de français</dc:title>
  <dc:creator>petit jean marie</dc:creator>
  <cp:lastModifiedBy>Collège les Pins</cp:lastModifiedBy>
  <cp:revision>79</cp:revision>
  <cp:lastPrinted>2022-05-16T12:25:51Z</cp:lastPrinted>
  <dcterms:created xsi:type="dcterms:W3CDTF">2022-05-16T08:38:16Z</dcterms:created>
  <dcterms:modified xsi:type="dcterms:W3CDTF">2022-06-05T10:25:32Z</dcterms:modified>
</cp:coreProperties>
</file>