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91" r:id="rId3"/>
    <p:sldId id="292" r:id="rId4"/>
    <p:sldId id="293" r:id="rId5"/>
    <p:sldId id="294" r:id="rId6"/>
    <p:sldId id="295" r:id="rId7"/>
    <p:sldId id="296" r:id="rId8"/>
  </p:sldIdLst>
  <p:sldSz cx="6858000" cy="9906000" type="A4"/>
  <p:notesSz cx="6797675" cy="9926638"/>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587" autoAdjust="0"/>
    <p:restoredTop sz="96395" autoAdjust="0"/>
  </p:normalViewPr>
  <p:slideViewPr>
    <p:cSldViewPr>
      <p:cViewPr>
        <p:scale>
          <a:sx n="110" d="100"/>
          <a:sy n="110" d="100"/>
        </p:scale>
        <p:origin x="2322" y="-594"/>
      </p:cViewPr>
      <p:guideLst>
        <p:guide orient="horz" pos="3120"/>
        <p:guide pos="2160"/>
      </p:guideLst>
    </p:cSldViewPr>
  </p:slideViewPr>
  <p:outlineViewPr>
    <p:cViewPr>
      <p:scale>
        <a:sx n="33" d="100"/>
        <a:sy n="33" d="100"/>
      </p:scale>
      <p:origin x="0" y="3726"/>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514350" y="3077282"/>
            <a:ext cx="5829300" cy="2123369"/>
          </a:xfrm>
        </p:spPr>
        <p:txBody>
          <a:bodyPr/>
          <a:lstStyle/>
          <a:p>
            <a:r>
              <a:rPr lang="fr-FR" smtClean="0"/>
              <a:t>Modifiez le style du titre</a:t>
            </a:r>
            <a:endParaRPr lang="fr-FR"/>
          </a:p>
        </p:txBody>
      </p:sp>
      <p:sp>
        <p:nvSpPr>
          <p:cNvPr id="3" name="Sous-titre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A4122E81-7F7E-41F2-A796-FCF049DB85F0}" type="datetimeFigureOut">
              <a:rPr lang="fr-FR" smtClean="0"/>
              <a:t>05/06/2022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CFD4DDD-5ADB-464A-B66D-89450920B941}" type="slidenum">
              <a:rPr lang="fr-FR" smtClean="0"/>
              <a:t>‹N°›</a:t>
            </a:fld>
            <a:endParaRPr lang="fr-FR"/>
          </a:p>
        </p:txBody>
      </p:sp>
    </p:spTree>
    <p:extLst>
      <p:ext uri="{BB962C8B-B14F-4D97-AF65-F5344CB8AC3E}">
        <p14:creationId xmlns:p14="http://schemas.microsoft.com/office/powerpoint/2010/main" val="2961555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4122E81-7F7E-41F2-A796-FCF049DB85F0}" type="datetimeFigureOut">
              <a:rPr lang="fr-FR" smtClean="0"/>
              <a:t>05/06/2022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CFD4DDD-5ADB-464A-B66D-89450920B941}" type="slidenum">
              <a:rPr lang="fr-FR" smtClean="0"/>
              <a:t>‹N°›</a:t>
            </a:fld>
            <a:endParaRPr lang="fr-FR"/>
          </a:p>
        </p:txBody>
      </p:sp>
    </p:spTree>
    <p:extLst>
      <p:ext uri="{BB962C8B-B14F-4D97-AF65-F5344CB8AC3E}">
        <p14:creationId xmlns:p14="http://schemas.microsoft.com/office/powerpoint/2010/main" val="839781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4972050" y="396700"/>
            <a:ext cx="1543050" cy="8452203"/>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342900" y="396700"/>
            <a:ext cx="4514850" cy="8452203"/>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4122E81-7F7E-41F2-A796-FCF049DB85F0}" type="datetimeFigureOut">
              <a:rPr lang="fr-FR" smtClean="0"/>
              <a:t>05/06/2022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CFD4DDD-5ADB-464A-B66D-89450920B941}" type="slidenum">
              <a:rPr lang="fr-FR" smtClean="0"/>
              <a:t>‹N°›</a:t>
            </a:fld>
            <a:endParaRPr lang="fr-FR"/>
          </a:p>
        </p:txBody>
      </p:sp>
    </p:spTree>
    <p:extLst>
      <p:ext uri="{BB962C8B-B14F-4D97-AF65-F5344CB8AC3E}">
        <p14:creationId xmlns:p14="http://schemas.microsoft.com/office/powerpoint/2010/main" val="4121861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4122E81-7F7E-41F2-A796-FCF049DB85F0}" type="datetimeFigureOut">
              <a:rPr lang="fr-FR" smtClean="0"/>
              <a:t>05/06/2022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CFD4DDD-5ADB-464A-B66D-89450920B941}" type="slidenum">
              <a:rPr lang="fr-FR" smtClean="0"/>
              <a:t>‹N°›</a:t>
            </a:fld>
            <a:endParaRPr lang="fr-FR"/>
          </a:p>
        </p:txBody>
      </p:sp>
    </p:spTree>
    <p:extLst>
      <p:ext uri="{BB962C8B-B14F-4D97-AF65-F5344CB8AC3E}">
        <p14:creationId xmlns:p14="http://schemas.microsoft.com/office/powerpoint/2010/main" val="387362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541735" y="6365523"/>
            <a:ext cx="5829300" cy="1967442"/>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541735" y="4198586"/>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A4122E81-7F7E-41F2-A796-FCF049DB85F0}" type="datetimeFigureOut">
              <a:rPr lang="fr-FR" smtClean="0"/>
              <a:t>05/06/2022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CFD4DDD-5ADB-464A-B66D-89450920B941}" type="slidenum">
              <a:rPr lang="fr-FR" smtClean="0"/>
              <a:t>‹N°›</a:t>
            </a:fld>
            <a:endParaRPr lang="fr-FR"/>
          </a:p>
        </p:txBody>
      </p:sp>
    </p:spTree>
    <p:extLst>
      <p:ext uri="{BB962C8B-B14F-4D97-AF65-F5344CB8AC3E}">
        <p14:creationId xmlns:p14="http://schemas.microsoft.com/office/powerpoint/2010/main" val="694306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342900" y="2311401"/>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3486150" y="2311401"/>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A4122E81-7F7E-41F2-A796-FCF049DB85F0}" type="datetimeFigureOut">
              <a:rPr lang="fr-FR" smtClean="0"/>
              <a:t>05/06/2022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CFD4DDD-5ADB-464A-B66D-89450920B941}" type="slidenum">
              <a:rPr lang="fr-FR" smtClean="0"/>
              <a:t>‹N°›</a:t>
            </a:fld>
            <a:endParaRPr lang="fr-FR"/>
          </a:p>
        </p:txBody>
      </p:sp>
    </p:spTree>
    <p:extLst>
      <p:ext uri="{BB962C8B-B14F-4D97-AF65-F5344CB8AC3E}">
        <p14:creationId xmlns:p14="http://schemas.microsoft.com/office/powerpoint/2010/main" val="2739845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342900"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342900"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3483769" y="2217385"/>
            <a:ext cx="303133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3483769" y="3141486"/>
            <a:ext cx="303133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A4122E81-7F7E-41F2-A796-FCF049DB85F0}" type="datetimeFigureOut">
              <a:rPr lang="fr-FR" smtClean="0"/>
              <a:t>05/06/2022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CFD4DDD-5ADB-464A-B66D-89450920B941}" type="slidenum">
              <a:rPr lang="fr-FR" smtClean="0"/>
              <a:t>‹N°›</a:t>
            </a:fld>
            <a:endParaRPr lang="fr-FR"/>
          </a:p>
        </p:txBody>
      </p:sp>
    </p:spTree>
    <p:extLst>
      <p:ext uri="{BB962C8B-B14F-4D97-AF65-F5344CB8AC3E}">
        <p14:creationId xmlns:p14="http://schemas.microsoft.com/office/powerpoint/2010/main" val="1159458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A4122E81-7F7E-41F2-A796-FCF049DB85F0}" type="datetimeFigureOut">
              <a:rPr lang="fr-FR" smtClean="0"/>
              <a:t>05/06/2022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CFD4DDD-5ADB-464A-B66D-89450920B941}" type="slidenum">
              <a:rPr lang="fr-FR" smtClean="0"/>
              <a:t>‹N°›</a:t>
            </a:fld>
            <a:endParaRPr lang="fr-FR"/>
          </a:p>
        </p:txBody>
      </p:sp>
    </p:spTree>
    <p:extLst>
      <p:ext uri="{BB962C8B-B14F-4D97-AF65-F5344CB8AC3E}">
        <p14:creationId xmlns:p14="http://schemas.microsoft.com/office/powerpoint/2010/main" val="817521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4122E81-7F7E-41F2-A796-FCF049DB85F0}" type="datetimeFigureOut">
              <a:rPr lang="fr-FR" smtClean="0"/>
              <a:t>05/06/2022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CFD4DDD-5ADB-464A-B66D-89450920B941}" type="slidenum">
              <a:rPr lang="fr-FR" smtClean="0"/>
              <a:t>‹N°›</a:t>
            </a:fld>
            <a:endParaRPr lang="fr-FR"/>
          </a:p>
        </p:txBody>
      </p:sp>
    </p:spTree>
    <p:extLst>
      <p:ext uri="{BB962C8B-B14F-4D97-AF65-F5344CB8AC3E}">
        <p14:creationId xmlns:p14="http://schemas.microsoft.com/office/powerpoint/2010/main" val="2341783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342900" y="394405"/>
            <a:ext cx="2256235" cy="1678517"/>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2681287" y="394406"/>
            <a:ext cx="3833813"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342900" y="2072923"/>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A4122E81-7F7E-41F2-A796-FCF049DB85F0}" type="datetimeFigureOut">
              <a:rPr lang="fr-FR" smtClean="0"/>
              <a:t>05/06/2022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CFD4DDD-5ADB-464A-B66D-89450920B941}" type="slidenum">
              <a:rPr lang="fr-FR" smtClean="0"/>
              <a:t>‹N°›</a:t>
            </a:fld>
            <a:endParaRPr lang="fr-FR"/>
          </a:p>
        </p:txBody>
      </p:sp>
    </p:spTree>
    <p:extLst>
      <p:ext uri="{BB962C8B-B14F-4D97-AF65-F5344CB8AC3E}">
        <p14:creationId xmlns:p14="http://schemas.microsoft.com/office/powerpoint/2010/main" val="278061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344216" y="6934200"/>
            <a:ext cx="4114800" cy="818622"/>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A4122E81-7F7E-41F2-A796-FCF049DB85F0}" type="datetimeFigureOut">
              <a:rPr lang="fr-FR" smtClean="0"/>
              <a:t>05/06/2022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CFD4DDD-5ADB-464A-B66D-89450920B941}" type="slidenum">
              <a:rPr lang="fr-FR" smtClean="0"/>
              <a:t>‹N°›</a:t>
            </a:fld>
            <a:endParaRPr lang="fr-FR"/>
          </a:p>
        </p:txBody>
      </p:sp>
    </p:spTree>
    <p:extLst>
      <p:ext uri="{BB962C8B-B14F-4D97-AF65-F5344CB8AC3E}">
        <p14:creationId xmlns:p14="http://schemas.microsoft.com/office/powerpoint/2010/main" val="1110767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342900" y="2311401"/>
            <a:ext cx="6172200" cy="653750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342900" y="9181395"/>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fld id="{A4122E81-7F7E-41F2-A796-FCF049DB85F0}" type="datetimeFigureOut">
              <a:rPr lang="fr-FR" smtClean="0"/>
              <a:t>05/06/2022</a:t>
            </a:fld>
            <a:endParaRPr lang="fr-FR"/>
          </a:p>
        </p:txBody>
      </p:sp>
      <p:sp>
        <p:nvSpPr>
          <p:cNvPr id="5" name="Espace réservé du pied de page 4"/>
          <p:cNvSpPr>
            <a:spLocks noGrp="1"/>
          </p:cNvSpPr>
          <p:nvPr>
            <p:ph type="ftr" sz="quarter" idx="3"/>
          </p:nvPr>
        </p:nvSpPr>
        <p:spPr>
          <a:xfrm>
            <a:off x="2343150" y="9181395"/>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4914900" y="9181395"/>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5CFD4DDD-5ADB-464A-B66D-89450920B941}" type="slidenum">
              <a:rPr lang="fr-FR" smtClean="0"/>
              <a:t>‹N°›</a:t>
            </a:fld>
            <a:endParaRPr lang="fr-FR"/>
          </a:p>
        </p:txBody>
      </p:sp>
    </p:spTree>
    <p:extLst>
      <p:ext uri="{BB962C8B-B14F-4D97-AF65-F5344CB8AC3E}">
        <p14:creationId xmlns:p14="http://schemas.microsoft.com/office/powerpoint/2010/main" val="2097672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9189" y="1280592"/>
            <a:ext cx="6035606" cy="8299708"/>
          </a:xfrm>
          <a:prstGeom prst="rect">
            <a:avLst/>
          </a:prstGeom>
        </p:spPr>
        <p:txBody>
          <a:bodyPr wrap="square">
            <a:spAutoFit/>
          </a:bodyPr>
          <a:lstStyle/>
          <a:p>
            <a:pPr>
              <a:lnSpc>
                <a:spcPts val="1600"/>
              </a:lnSpc>
            </a:pPr>
            <a:r>
              <a:rPr lang="fr-FR" sz="1200" smtClean="0"/>
              <a:t>    Il </a:t>
            </a:r>
            <a:r>
              <a:rPr lang="fr-FR" sz="1200" dirty="0" smtClean="0"/>
              <a:t>aurait dû faire nuit, mais sous le soixante-cinquième parallèle, la clarté </a:t>
            </a:r>
            <a:r>
              <a:rPr lang="fr-FR" sz="1200" dirty="0" err="1" smtClean="0"/>
              <a:t>noctur</a:t>
            </a:r>
            <a:r>
              <a:rPr lang="fr-FR" sz="1200" dirty="0" smtClean="0"/>
              <a:t>-</a:t>
            </a:r>
          </a:p>
          <a:p>
            <a:pPr>
              <a:lnSpc>
                <a:spcPts val="1600"/>
              </a:lnSpc>
            </a:pPr>
            <a:r>
              <a:rPr lang="fr-FR" sz="1200" dirty="0" smtClean="0"/>
              <a:t>    ne des régions polaires ne devait pas m’étonner ; en Islande, pendant les mois de juin et</a:t>
            </a:r>
          </a:p>
          <a:p>
            <a:pPr>
              <a:lnSpc>
                <a:spcPts val="1600"/>
              </a:lnSpc>
            </a:pPr>
            <a:r>
              <a:rPr lang="fr-FR" sz="1200" dirty="0" smtClean="0"/>
              <a:t>    juillet, le soleil ne se couche pas.</a:t>
            </a:r>
          </a:p>
          <a:p>
            <a:pPr>
              <a:lnSpc>
                <a:spcPts val="1600"/>
              </a:lnSpc>
            </a:pPr>
            <a:r>
              <a:rPr lang="fr-FR" sz="1200" dirty="0" smtClean="0"/>
              <a:t>        Néanmoins la température s’était abaissée. J’avais froid et surtout faim. Bienvenu fut</a:t>
            </a:r>
          </a:p>
          <a:p>
            <a:pPr>
              <a:lnSpc>
                <a:spcPts val="1600"/>
              </a:lnSpc>
            </a:pPr>
            <a:r>
              <a:rPr lang="fr-FR" sz="1200" dirty="0" smtClean="0"/>
              <a:t>5   le « </a:t>
            </a:r>
            <a:r>
              <a:rPr lang="fr-FR" sz="1200" dirty="0" err="1" smtClean="0"/>
              <a:t>boër</a:t>
            </a:r>
            <a:r>
              <a:rPr lang="fr-FR" sz="1200" dirty="0" smtClean="0"/>
              <a:t> » qui s’ouvrit hospitalièrement pour nous recevoir.</a:t>
            </a:r>
          </a:p>
          <a:p>
            <a:pPr>
              <a:lnSpc>
                <a:spcPts val="1600"/>
              </a:lnSpc>
            </a:pPr>
            <a:r>
              <a:rPr lang="fr-FR" sz="1200" dirty="0" smtClean="0"/>
              <a:t>        C’était la maison d’un paysan, mais, en fait d’hospitalité, elle valait celle d’un roi. </a:t>
            </a:r>
          </a:p>
          <a:p>
            <a:pPr>
              <a:lnSpc>
                <a:spcPts val="1600"/>
              </a:lnSpc>
            </a:pPr>
            <a:r>
              <a:rPr lang="fr-FR" sz="1200" dirty="0" smtClean="0"/>
              <a:t>    À notre arrivée, le maître vint nous tendre la main, et, sans plus de cérémonie, il nous </a:t>
            </a:r>
          </a:p>
          <a:p>
            <a:pPr>
              <a:lnSpc>
                <a:spcPts val="1600"/>
              </a:lnSpc>
            </a:pPr>
            <a:r>
              <a:rPr lang="fr-FR" sz="1200" dirty="0" smtClean="0"/>
              <a:t>    fit signe de le suivre.</a:t>
            </a:r>
          </a:p>
          <a:p>
            <a:pPr>
              <a:lnSpc>
                <a:spcPts val="1600"/>
              </a:lnSpc>
            </a:pPr>
            <a:r>
              <a:rPr lang="fr-FR" sz="1200" dirty="0" smtClean="0"/>
              <a:t>        Le suivre en effet, car l’accompagner eût été impossible. Un passage long, étroit, </a:t>
            </a:r>
          </a:p>
          <a:p>
            <a:pPr>
              <a:lnSpc>
                <a:spcPts val="1600"/>
              </a:lnSpc>
            </a:pPr>
            <a:r>
              <a:rPr lang="fr-FR" sz="1200" dirty="0" smtClean="0"/>
              <a:t>10  obscur, donnait accès dans cette habitation construite en poutres à peine équarries et </a:t>
            </a:r>
          </a:p>
          <a:p>
            <a:pPr>
              <a:lnSpc>
                <a:spcPts val="1600"/>
              </a:lnSpc>
            </a:pPr>
            <a:r>
              <a:rPr lang="fr-FR" sz="1200" dirty="0" smtClean="0"/>
              <a:t>    permettait d’arriver à chacune des chambres ; celles-ci étaient au nombre de quatre : la </a:t>
            </a:r>
          </a:p>
          <a:p>
            <a:pPr>
              <a:lnSpc>
                <a:spcPts val="1600"/>
              </a:lnSpc>
            </a:pPr>
            <a:r>
              <a:rPr lang="fr-FR" sz="1200" dirty="0" smtClean="0"/>
              <a:t>    cuisine, l’atelier de tissage, la « </a:t>
            </a:r>
            <a:r>
              <a:rPr lang="fr-FR" sz="1200" dirty="0" err="1" smtClean="0"/>
              <a:t>badstofa</a:t>
            </a:r>
            <a:r>
              <a:rPr lang="fr-FR" sz="1200" dirty="0" smtClean="0"/>
              <a:t> », chambre à coucher de la famille, et, la </a:t>
            </a:r>
          </a:p>
          <a:p>
            <a:pPr>
              <a:lnSpc>
                <a:spcPts val="1600"/>
              </a:lnSpc>
            </a:pPr>
            <a:r>
              <a:rPr lang="fr-FR" sz="1200" dirty="0" smtClean="0"/>
              <a:t>    meilleure entre toutes, la chambre des étrangers. Mon oncle, à la taille duquel on n’avait </a:t>
            </a:r>
          </a:p>
          <a:p>
            <a:pPr>
              <a:lnSpc>
                <a:spcPts val="1600"/>
              </a:lnSpc>
            </a:pPr>
            <a:r>
              <a:rPr lang="fr-FR" sz="1200" dirty="0" smtClean="0"/>
              <a:t>    pas songé en bâtissant la maison, ne manqua pas de donner trois ou quatre fois de la tête </a:t>
            </a:r>
          </a:p>
          <a:p>
            <a:pPr>
              <a:lnSpc>
                <a:spcPts val="1600"/>
              </a:lnSpc>
            </a:pPr>
            <a:r>
              <a:rPr lang="fr-FR" sz="1200" dirty="0" smtClean="0"/>
              <a:t>15  contre les saillies du plafond.</a:t>
            </a:r>
          </a:p>
          <a:p>
            <a:pPr>
              <a:lnSpc>
                <a:spcPts val="1600"/>
              </a:lnSpc>
            </a:pPr>
            <a:r>
              <a:rPr lang="fr-FR" sz="1200" dirty="0" smtClean="0"/>
              <a:t>        On nous introduisit dans notre chambre, sorte de grande salle avec un sol de terre </a:t>
            </a:r>
          </a:p>
          <a:p>
            <a:pPr>
              <a:lnSpc>
                <a:spcPts val="1600"/>
              </a:lnSpc>
            </a:pPr>
            <a:r>
              <a:rPr lang="fr-FR" sz="1200" dirty="0" smtClean="0"/>
              <a:t>    battue et éclairée d’une fenêtre dont les vitres étaient faites de membranes de mouton </a:t>
            </a:r>
          </a:p>
          <a:p>
            <a:pPr>
              <a:lnSpc>
                <a:spcPts val="1600"/>
              </a:lnSpc>
            </a:pPr>
            <a:r>
              <a:rPr lang="fr-FR" sz="1200" dirty="0" smtClean="0"/>
              <a:t>    assez peu transparentes. La literie se composait de fourrage sec jeté dans deux cadres </a:t>
            </a:r>
          </a:p>
          <a:p>
            <a:pPr>
              <a:lnSpc>
                <a:spcPts val="1600"/>
              </a:lnSpc>
            </a:pPr>
            <a:r>
              <a:rPr lang="fr-FR" sz="1200" dirty="0" smtClean="0"/>
              <a:t>    de bois peints en rouge et ornés de sentences islandaises. Je ne m’attendais pas à ce </a:t>
            </a:r>
          </a:p>
          <a:p>
            <a:pPr>
              <a:lnSpc>
                <a:spcPts val="1600"/>
              </a:lnSpc>
            </a:pPr>
            <a:r>
              <a:rPr lang="fr-FR" sz="1200" dirty="0" smtClean="0"/>
              <a:t>20  confortable ; seulement il régnait dans cette maison une forte odeur de poisson sec, de </a:t>
            </a:r>
          </a:p>
          <a:p>
            <a:pPr>
              <a:lnSpc>
                <a:spcPts val="1600"/>
              </a:lnSpc>
            </a:pPr>
            <a:r>
              <a:rPr lang="fr-FR" sz="1200" dirty="0" smtClean="0"/>
              <a:t>    viande macérée et de lait aigre dont mon odorat se trouvait assez mal.</a:t>
            </a:r>
          </a:p>
          <a:p>
            <a:pPr>
              <a:lnSpc>
                <a:spcPts val="1600"/>
              </a:lnSpc>
            </a:pPr>
            <a:r>
              <a:rPr lang="fr-FR" sz="1200" dirty="0" smtClean="0"/>
              <a:t>        Lorsque nous eûmes mis de côté notre harnachement de voyageurs, la voix de l’hôte </a:t>
            </a:r>
          </a:p>
          <a:p>
            <a:pPr>
              <a:lnSpc>
                <a:spcPts val="1600"/>
              </a:lnSpc>
            </a:pPr>
            <a:r>
              <a:rPr lang="fr-FR" sz="1200" dirty="0" smtClean="0"/>
              <a:t>    se fit entendre, qui nous conviait à passer dans la cuisine, seule pièce où l’on fit du </a:t>
            </a:r>
          </a:p>
          <a:p>
            <a:pPr>
              <a:lnSpc>
                <a:spcPts val="1600"/>
              </a:lnSpc>
            </a:pPr>
            <a:r>
              <a:rPr lang="fr-FR" sz="1200" dirty="0" smtClean="0"/>
              <a:t>    feu, même par les plus grands froids.</a:t>
            </a:r>
          </a:p>
          <a:p>
            <a:pPr>
              <a:lnSpc>
                <a:spcPts val="1600"/>
              </a:lnSpc>
            </a:pPr>
            <a:r>
              <a:rPr lang="fr-FR" sz="1200" dirty="0" smtClean="0"/>
              <a:t>25      Mon oncle se hâta d’obéir à cette amicale injonction. Je le suivis.</a:t>
            </a:r>
          </a:p>
          <a:p>
            <a:pPr>
              <a:lnSpc>
                <a:spcPts val="1600"/>
              </a:lnSpc>
            </a:pPr>
            <a:r>
              <a:rPr lang="fr-FR" sz="1200" dirty="0" smtClean="0"/>
              <a:t>        La cheminée de la cuisine était d’un modèle antique ; au milieu de la chambre, </a:t>
            </a:r>
          </a:p>
          <a:p>
            <a:pPr>
              <a:lnSpc>
                <a:spcPts val="1600"/>
              </a:lnSpc>
            </a:pPr>
            <a:r>
              <a:rPr lang="fr-FR" sz="1200" dirty="0" smtClean="0"/>
              <a:t>    une pierre pour tout foyer ; au toit, un trou par lequel s’échappait la fumée. Cette </a:t>
            </a:r>
          </a:p>
          <a:p>
            <a:pPr>
              <a:lnSpc>
                <a:spcPts val="1600"/>
              </a:lnSpc>
            </a:pPr>
            <a:r>
              <a:rPr lang="fr-FR" sz="1200" dirty="0" smtClean="0"/>
              <a:t>    cuisine servait aussi de salle à manger.</a:t>
            </a:r>
          </a:p>
          <a:p>
            <a:pPr>
              <a:lnSpc>
                <a:spcPts val="1600"/>
              </a:lnSpc>
            </a:pPr>
            <a:r>
              <a:rPr lang="fr-FR" sz="1200" dirty="0" smtClean="0"/>
              <a:t>        À notre entrée, l’hôte, comme s’il ne nous avait pas encore vus, nous salua du mot </a:t>
            </a:r>
          </a:p>
          <a:p>
            <a:pPr>
              <a:lnSpc>
                <a:spcPts val="1600"/>
              </a:lnSpc>
            </a:pPr>
            <a:r>
              <a:rPr lang="fr-FR" sz="1200" dirty="0" smtClean="0"/>
              <a:t>30  « </a:t>
            </a:r>
            <a:r>
              <a:rPr lang="fr-FR" sz="1200" dirty="0" err="1" smtClean="0"/>
              <a:t>sællvertu</a:t>
            </a:r>
            <a:r>
              <a:rPr lang="fr-FR" sz="1200" dirty="0" smtClean="0"/>
              <a:t> », qui signifie « soyez heureux », et il vint nous baiser sur la joue.</a:t>
            </a:r>
          </a:p>
          <a:p>
            <a:pPr>
              <a:lnSpc>
                <a:spcPts val="1600"/>
              </a:lnSpc>
            </a:pPr>
            <a:r>
              <a:rPr lang="fr-FR" sz="1200" dirty="0" smtClean="0"/>
              <a:t>        Sa femme, après lui, prononça les mêmes paroles, accompagnées du même cérémonial ; </a:t>
            </a:r>
          </a:p>
          <a:p>
            <a:pPr>
              <a:lnSpc>
                <a:spcPts val="1600"/>
              </a:lnSpc>
            </a:pPr>
            <a:r>
              <a:rPr lang="fr-FR" sz="1200" dirty="0" smtClean="0"/>
              <a:t>    puis les deux époux, plaçant la main droite sur leur cœur, s’inclinèrent profondément.</a:t>
            </a:r>
          </a:p>
          <a:p>
            <a:pPr>
              <a:lnSpc>
                <a:spcPts val="1600"/>
              </a:lnSpc>
            </a:pPr>
            <a:r>
              <a:rPr lang="fr-FR" sz="1200" dirty="0" smtClean="0"/>
              <a:t>        Je me hâte de dire que l’Islandaise était mère de dix-neuf enfants, tous, grands et </a:t>
            </a:r>
          </a:p>
          <a:p>
            <a:pPr>
              <a:lnSpc>
                <a:spcPts val="1600"/>
              </a:lnSpc>
            </a:pPr>
            <a:r>
              <a:rPr lang="fr-FR" sz="1200" dirty="0" smtClean="0"/>
              <a:t>    petits, grouillant pêle-mêle au milieu des volutes de fumée dont le foyer remplissait </a:t>
            </a:r>
          </a:p>
          <a:p>
            <a:pPr>
              <a:lnSpc>
                <a:spcPts val="1600"/>
              </a:lnSpc>
            </a:pPr>
            <a:r>
              <a:rPr lang="fr-FR" sz="1200" dirty="0" smtClean="0"/>
              <a:t>35  la chambre. À chaque instant j’apercevais une petite tête blonde et un peu mélancolique </a:t>
            </a:r>
          </a:p>
          <a:p>
            <a:pPr>
              <a:lnSpc>
                <a:spcPts val="1600"/>
              </a:lnSpc>
            </a:pPr>
            <a:r>
              <a:rPr lang="fr-FR" sz="1200" dirty="0" smtClean="0"/>
              <a:t>    sortir de ce brouillard. On eût dit une guirlande d’anges insuffisamment débarbouillés. </a:t>
            </a:r>
          </a:p>
          <a:p>
            <a:pPr>
              <a:lnSpc>
                <a:spcPts val="1600"/>
              </a:lnSpc>
            </a:pPr>
            <a:r>
              <a:rPr lang="fr-FR" sz="1200" dirty="0" smtClean="0"/>
              <a:t>        Mon oncle et moi, nous fîmes très bon accueil à cette « couvée » ; bientôt il y eut </a:t>
            </a:r>
          </a:p>
          <a:p>
            <a:pPr>
              <a:lnSpc>
                <a:spcPts val="1600"/>
              </a:lnSpc>
            </a:pPr>
            <a:r>
              <a:rPr lang="fr-FR" sz="1200" dirty="0" smtClean="0"/>
              <a:t>    trois ou quatre de ces marmots sur nos épaules, autant sur nos genoux et le reste entre </a:t>
            </a:r>
          </a:p>
          <a:p>
            <a:pPr>
              <a:lnSpc>
                <a:spcPts val="1600"/>
              </a:lnSpc>
            </a:pPr>
            <a:r>
              <a:rPr lang="fr-FR" sz="1200" dirty="0" smtClean="0"/>
              <a:t>    nos jambes. Ceux qui parlaient répétaient « </a:t>
            </a:r>
            <a:r>
              <a:rPr lang="fr-FR" sz="1200" dirty="0" err="1" smtClean="0"/>
              <a:t>sællvertu</a:t>
            </a:r>
            <a:r>
              <a:rPr lang="fr-FR" sz="1200" dirty="0" smtClean="0"/>
              <a:t> » dans tous les tons imaginables. </a:t>
            </a:r>
          </a:p>
          <a:p>
            <a:pPr>
              <a:lnSpc>
                <a:spcPts val="1600"/>
              </a:lnSpc>
            </a:pPr>
            <a:r>
              <a:rPr lang="fr-FR" sz="1200" dirty="0" smtClean="0"/>
              <a:t>40  Ceux qui ne parlaient pas n’en criaient que mieux.</a:t>
            </a:r>
          </a:p>
        </p:txBody>
      </p:sp>
      <p:sp>
        <p:nvSpPr>
          <p:cNvPr id="6" name="Titre 3"/>
          <p:cNvSpPr txBox="1">
            <a:spLocks/>
          </p:cNvSpPr>
          <p:nvPr/>
        </p:nvSpPr>
        <p:spPr>
          <a:xfrm>
            <a:off x="404664" y="387489"/>
            <a:ext cx="5904656" cy="576943"/>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2000" i="1" smtClean="0"/>
              <a:t>Voyage au centre de la Terre </a:t>
            </a:r>
          </a:p>
          <a:p>
            <a:r>
              <a:rPr lang="fr-FR" sz="2000" b="1" smtClean="0"/>
              <a:t>2. L’hospitalité</a:t>
            </a:r>
            <a:endParaRPr lang="fr-FR" sz="2000" b="1" dirty="0"/>
          </a:p>
        </p:txBody>
      </p:sp>
    </p:spTree>
    <p:extLst>
      <p:ext uri="{BB962C8B-B14F-4D97-AF65-F5344CB8AC3E}">
        <p14:creationId xmlns:p14="http://schemas.microsoft.com/office/powerpoint/2010/main" val="84183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7730" y="1424608"/>
            <a:ext cx="6179622" cy="8096704"/>
          </a:xfrm>
          <a:prstGeom prst="rect">
            <a:avLst/>
          </a:prstGeom>
        </p:spPr>
        <p:txBody>
          <a:bodyPr wrap="square">
            <a:spAutoFit/>
          </a:bodyPr>
          <a:lstStyle/>
          <a:p>
            <a:pPr>
              <a:lnSpc>
                <a:spcPct val="150000"/>
              </a:lnSpc>
            </a:pPr>
            <a:r>
              <a:rPr lang="fr-FR" sz="1200" dirty="0"/>
              <a:t> </a:t>
            </a:r>
            <a:r>
              <a:rPr lang="fr-FR" sz="1200" dirty="0" smtClean="0"/>
              <a:t>   Ce concert fut interrompu par l’annonce du repas. En ce moment rentra le chasseur, </a:t>
            </a:r>
          </a:p>
          <a:p>
            <a:pPr>
              <a:lnSpc>
                <a:spcPct val="150000"/>
              </a:lnSpc>
            </a:pPr>
            <a:r>
              <a:rPr lang="fr-FR" sz="1200" dirty="0" smtClean="0"/>
              <a:t>    qui venait de pourvoir à la nourriture des chevaux, c’est-à-dire qu’il les avait </a:t>
            </a:r>
            <a:r>
              <a:rPr lang="fr-FR" sz="1200" dirty="0" err="1" smtClean="0"/>
              <a:t>écono</a:t>
            </a:r>
            <a:r>
              <a:rPr lang="fr-FR" sz="1200" dirty="0" smtClean="0"/>
              <a:t>-</a:t>
            </a:r>
          </a:p>
          <a:p>
            <a:pPr>
              <a:lnSpc>
                <a:spcPct val="150000"/>
              </a:lnSpc>
            </a:pPr>
            <a:r>
              <a:rPr lang="fr-FR" sz="1200" dirty="0" smtClean="0"/>
              <a:t>    </a:t>
            </a:r>
            <a:r>
              <a:rPr lang="fr-FR" sz="1200" dirty="0" err="1" smtClean="0"/>
              <a:t>miquement</a:t>
            </a:r>
            <a:r>
              <a:rPr lang="fr-FR" sz="1200" dirty="0" smtClean="0"/>
              <a:t> lâchés à travers champs ; les pauvres bêtes devaient se contenter de brouter </a:t>
            </a:r>
          </a:p>
          <a:p>
            <a:pPr>
              <a:lnSpc>
                <a:spcPct val="150000"/>
              </a:lnSpc>
            </a:pPr>
            <a:r>
              <a:rPr lang="fr-FR" sz="1200" dirty="0" smtClean="0"/>
              <a:t>    la mousse rare des rochers, quelques fucus peu nourrissants, et le lendemain elles ne </a:t>
            </a:r>
          </a:p>
          <a:p>
            <a:pPr>
              <a:lnSpc>
                <a:spcPct val="150000"/>
              </a:lnSpc>
            </a:pPr>
            <a:r>
              <a:rPr lang="fr-FR" sz="1200" dirty="0" smtClean="0"/>
              <a:t>45  manqueraient pas de venir d’elles-mêmes reprendre le travail de la veille.</a:t>
            </a:r>
          </a:p>
          <a:p>
            <a:pPr>
              <a:lnSpc>
                <a:spcPct val="150000"/>
              </a:lnSpc>
            </a:pPr>
            <a:r>
              <a:rPr lang="fr-FR" sz="1200" dirty="0" smtClean="0"/>
              <a:t>        « </a:t>
            </a:r>
            <a:r>
              <a:rPr lang="fr-FR" sz="1200" dirty="0" err="1" smtClean="0"/>
              <a:t>Sællvertu</a:t>
            </a:r>
            <a:r>
              <a:rPr lang="fr-FR" sz="1200" dirty="0" smtClean="0"/>
              <a:t>, » fit Hans.</a:t>
            </a:r>
          </a:p>
          <a:p>
            <a:pPr>
              <a:lnSpc>
                <a:spcPct val="150000"/>
              </a:lnSpc>
            </a:pPr>
            <a:r>
              <a:rPr lang="fr-FR" sz="1200" dirty="0" smtClean="0"/>
              <a:t>        Puis tranquillement, automatiquement, sans qu’un baiser fût plus accentué que l’autre, </a:t>
            </a:r>
          </a:p>
          <a:p>
            <a:pPr>
              <a:lnSpc>
                <a:spcPct val="150000"/>
              </a:lnSpc>
            </a:pPr>
            <a:r>
              <a:rPr lang="fr-FR" sz="1200" dirty="0" smtClean="0"/>
              <a:t>    il embrassa l’hôte, l’hôtesse et leurs dix-neuf enfants.</a:t>
            </a:r>
          </a:p>
          <a:p>
            <a:pPr>
              <a:lnSpc>
                <a:spcPct val="150000"/>
              </a:lnSpc>
            </a:pPr>
            <a:r>
              <a:rPr lang="fr-FR" sz="1200" dirty="0" smtClean="0"/>
              <a:t>        La cérémonie terminée, on se mit à table, au nombre de vingt-quatre, et par conséquent </a:t>
            </a:r>
          </a:p>
          <a:p>
            <a:pPr>
              <a:lnSpc>
                <a:spcPct val="150000"/>
              </a:lnSpc>
            </a:pPr>
            <a:r>
              <a:rPr lang="fr-FR" sz="1200" dirty="0" smtClean="0"/>
              <a:t>50  les uns sur les autres, dans le véritable sens de l’expression. Les plus favorisés </a:t>
            </a:r>
          </a:p>
          <a:p>
            <a:pPr>
              <a:lnSpc>
                <a:spcPct val="150000"/>
              </a:lnSpc>
            </a:pPr>
            <a:r>
              <a:rPr lang="fr-FR" sz="1200" dirty="0" smtClean="0"/>
              <a:t>    n’avaient que deux marmots sur les genoux.</a:t>
            </a:r>
          </a:p>
          <a:p>
            <a:pPr>
              <a:lnSpc>
                <a:spcPct val="150000"/>
              </a:lnSpc>
            </a:pPr>
            <a:r>
              <a:rPr lang="fr-FR" sz="1200" dirty="0" smtClean="0"/>
              <a:t>        Cependant, le silence se fit dans ce petit monde à l’arrivée de la soupe, et la </a:t>
            </a:r>
          </a:p>
          <a:p>
            <a:pPr>
              <a:lnSpc>
                <a:spcPct val="150000"/>
              </a:lnSpc>
            </a:pPr>
            <a:r>
              <a:rPr lang="fr-FR" sz="1200" dirty="0" smtClean="0"/>
              <a:t>    taciturnité naturelle, même aux gamins islandais, reprit son empire. L’hôte nous servit </a:t>
            </a:r>
          </a:p>
          <a:p>
            <a:pPr>
              <a:lnSpc>
                <a:spcPct val="150000"/>
              </a:lnSpc>
            </a:pPr>
            <a:r>
              <a:rPr lang="fr-FR" sz="1200" dirty="0" smtClean="0"/>
              <a:t>    une soupe au lichen et point désagréable, puis une énorme portion de poisson sec nageant </a:t>
            </a:r>
          </a:p>
          <a:p>
            <a:pPr>
              <a:lnSpc>
                <a:spcPct val="150000"/>
              </a:lnSpc>
            </a:pPr>
            <a:r>
              <a:rPr lang="fr-FR" sz="1200" dirty="0" smtClean="0"/>
              <a:t>    dans du beurre aigri depuis vingt ans, et par conséquent bien préférable au beurre frais, </a:t>
            </a:r>
          </a:p>
          <a:p>
            <a:pPr>
              <a:lnSpc>
                <a:spcPct val="150000"/>
              </a:lnSpc>
            </a:pPr>
            <a:r>
              <a:rPr lang="fr-FR" sz="1200" dirty="0" smtClean="0"/>
              <a:t>55  d’après les idées gastronomiques de l’Islande. Il y avait avec cela du « </a:t>
            </a:r>
            <a:r>
              <a:rPr lang="fr-FR" sz="1200" dirty="0" err="1" smtClean="0"/>
              <a:t>skyr</a:t>
            </a:r>
            <a:r>
              <a:rPr lang="fr-FR" sz="1200" dirty="0" smtClean="0"/>
              <a:t> », sorte de</a:t>
            </a:r>
          </a:p>
          <a:p>
            <a:pPr>
              <a:lnSpc>
                <a:spcPct val="150000"/>
              </a:lnSpc>
            </a:pPr>
            <a:r>
              <a:rPr lang="fr-FR" sz="1200" dirty="0" smtClean="0"/>
              <a:t>    lait caillé, accompagné de biscuit et relevé par du jus de baies de genièvre ; enfin, pour </a:t>
            </a:r>
          </a:p>
          <a:p>
            <a:pPr>
              <a:lnSpc>
                <a:spcPct val="150000"/>
              </a:lnSpc>
            </a:pPr>
            <a:r>
              <a:rPr lang="fr-FR" sz="1200" dirty="0" smtClean="0"/>
              <a:t>    boisson, du petit lait mêlé d’eau, nommé « </a:t>
            </a:r>
            <a:r>
              <a:rPr lang="fr-FR" sz="1200" dirty="0" err="1" smtClean="0"/>
              <a:t>blanda</a:t>
            </a:r>
            <a:r>
              <a:rPr lang="fr-FR" sz="1200" dirty="0" smtClean="0"/>
              <a:t> » dans le pays. Si cette singulière </a:t>
            </a:r>
          </a:p>
          <a:p>
            <a:pPr>
              <a:lnSpc>
                <a:spcPct val="150000"/>
              </a:lnSpc>
            </a:pPr>
            <a:r>
              <a:rPr lang="fr-FR" sz="1200" dirty="0" smtClean="0"/>
              <a:t>    nourriture était bonne ou non, c’est ce dont je ne pus juger. J’avais faim, et, au dessert, </a:t>
            </a:r>
          </a:p>
          <a:p>
            <a:pPr>
              <a:lnSpc>
                <a:spcPct val="150000"/>
              </a:lnSpc>
            </a:pPr>
            <a:r>
              <a:rPr lang="fr-FR" sz="1200" dirty="0" smtClean="0"/>
              <a:t>    j’avalai jusqu’à la dernière bouchée une épaisse bouillie de sarrasin.</a:t>
            </a:r>
          </a:p>
          <a:p>
            <a:pPr>
              <a:lnSpc>
                <a:spcPct val="150000"/>
              </a:lnSpc>
            </a:pPr>
            <a:r>
              <a:rPr lang="fr-FR" sz="1200" dirty="0" smtClean="0"/>
              <a:t>60      Le repas terminé, les enfants disparurent ; les grandes personnes entourèrent le foyer </a:t>
            </a:r>
          </a:p>
          <a:p>
            <a:pPr>
              <a:lnSpc>
                <a:spcPct val="150000"/>
              </a:lnSpc>
            </a:pPr>
            <a:r>
              <a:rPr lang="fr-FR" sz="1200" dirty="0" smtClean="0"/>
              <a:t>    où brûlaient de la tourbe, des bruyères, du fumier de vache et des os de poissons desséchés. </a:t>
            </a:r>
          </a:p>
          <a:p>
            <a:pPr>
              <a:lnSpc>
                <a:spcPct val="150000"/>
              </a:lnSpc>
            </a:pPr>
            <a:r>
              <a:rPr lang="fr-FR" sz="1200" dirty="0" smtClean="0"/>
              <a:t>    Puis, après cette « prise de chaleur », les divers groupes regagnèrent leurs chambres </a:t>
            </a:r>
          </a:p>
          <a:p>
            <a:pPr>
              <a:lnSpc>
                <a:spcPct val="150000"/>
              </a:lnSpc>
            </a:pPr>
            <a:r>
              <a:rPr lang="fr-FR" sz="1200" dirty="0" smtClean="0"/>
              <a:t>    respectives. L’hôtesse offrit de nous retirer, suivant la coutume, nos bas et nos </a:t>
            </a:r>
          </a:p>
          <a:p>
            <a:pPr>
              <a:lnSpc>
                <a:spcPct val="150000"/>
              </a:lnSpc>
            </a:pPr>
            <a:r>
              <a:rPr lang="fr-FR" sz="1200" dirty="0" smtClean="0"/>
              <a:t>    pantalons ; mais, sur un refus des plus gracieux de notre part, elle n’insista pas, et je</a:t>
            </a:r>
          </a:p>
          <a:p>
            <a:pPr>
              <a:lnSpc>
                <a:spcPct val="150000"/>
              </a:lnSpc>
            </a:pPr>
            <a:r>
              <a:rPr lang="fr-FR" sz="1200" dirty="0" smtClean="0"/>
              <a:t>65  pus enfin me blottir dans ma couche de fourrage.</a:t>
            </a:r>
          </a:p>
          <a:p>
            <a:pPr>
              <a:lnSpc>
                <a:spcPct val="150000"/>
              </a:lnSpc>
            </a:pPr>
            <a:r>
              <a:rPr lang="fr-FR" sz="1200" dirty="0" smtClean="0"/>
              <a:t>        Le lendemain, à cinq heures, nous faisions nos adieux au paysan islandais ; mon oncle </a:t>
            </a:r>
          </a:p>
          <a:p>
            <a:pPr>
              <a:lnSpc>
                <a:spcPct val="150000"/>
              </a:lnSpc>
            </a:pPr>
            <a:r>
              <a:rPr lang="fr-FR" sz="1200" dirty="0" smtClean="0"/>
              <a:t>    eut beaucoup de peine à lui faire accepter une rémunération convenable, et Hans donna le </a:t>
            </a:r>
          </a:p>
          <a:p>
            <a:pPr>
              <a:lnSpc>
                <a:spcPct val="150000"/>
              </a:lnSpc>
            </a:pPr>
            <a:r>
              <a:rPr lang="fr-FR" sz="1200" dirty="0" smtClean="0"/>
              <a:t>    signal du départ. </a:t>
            </a:r>
            <a:endParaRPr lang="fr-FR" sz="1200" dirty="0"/>
          </a:p>
        </p:txBody>
      </p:sp>
      <p:sp>
        <p:nvSpPr>
          <p:cNvPr id="6" name="Titre 3"/>
          <p:cNvSpPr txBox="1">
            <a:spLocks/>
          </p:cNvSpPr>
          <p:nvPr/>
        </p:nvSpPr>
        <p:spPr>
          <a:xfrm>
            <a:off x="404664" y="387489"/>
            <a:ext cx="5904656" cy="576943"/>
          </a:xfrm>
          <a:prstGeom prst="rect">
            <a:avLst/>
          </a:prstGeom>
        </p:spPr>
        <p:txBody>
          <a:bodyP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2000" i="1" smtClean="0"/>
              <a:t>Voyage au centre de la Terre </a:t>
            </a:r>
          </a:p>
          <a:p>
            <a:r>
              <a:rPr lang="fr-FR" sz="2000" b="1" smtClean="0"/>
              <a:t>2. L’hospitalité (suite)</a:t>
            </a:r>
            <a:endParaRPr lang="fr-FR" sz="2000" b="1" dirty="0"/>
          </a:p>
        </p:txBody>
      </p:sp>
    </p:spTree>
    <p:extLst>
      <p:ext uri="{BB962C8B-B14F-4D97-AF65-F5344CB8AC3E}">
        <p14:creationId xmlns:p14="http://schemas.microsoft.com/office/powerpoint/2010/main" val="7233893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Situation d’énonciation</a:t>
            </a:r>
            <a:endParaRPr lang="fr-FR"/>
          </a:p>
        </p:txBody>
      </p:sp>
      <p:sp>
        <p:nvSpPr>
          <p:cNvPr id="3" name="Espace réservé du contenu 2"/>
          <p:cNvSpPr>
            <a:spLocks noGrp="1"/>
          </p:cNvSpPr>
          <p:nvPr>
            <p:ph idx="1"/>
          </p:nvPr>
        </p:nvSpPr>
        <p:spPr>
          <a:xfrm>
            <a:off x="342900" y="2000672"/>
            <a:ext cx="6172200" cy="7344816"/>
          </a:xfrm>
        </p:spPr>
        <p:txBody>
          <a:bodyPr>
            <a:normAutofit/>
          </a:bodyPr>
          <a:lstStyle/>
          <a:p>
            <a:r>
              <a:rPr lang="fr-FR" sz="1600" smtClean="0">
                <a:solidFill>
                  <a:srgbClr val="FF0000"/>
                </a:solidFill>
              </a:rPr>
              <a:t>Qui parle ?</a:t>
            </a:r>
          </a:p>
          <a:p>
            <a:pPr lvl="1"/>
            <a:r>
              <a:rPr lang="fr-FR" sz="1600" smtClean="0"/>
              <a:t>C’est Axel, le jeune homme qui accompagne son oncle, le professeur Lindenbrock. </a:t>
            </a:r>
          </a:p>
          <a:p>
            <a:pPr lvl="1"/>
            <a:r>
              <a:rPr lang="fr-FR" sz="1600" smtClean="0"/>
              <a:t>Les autres personnages sont le professeur Lindenbroc, un vieux savant, et un guide peu bavard, Hans, qui les accompagnera tout au long du voyage.</a:t>
            </a:r>
          </a:p>
          <a:p>
            <a:r>
              <a:rPr lang="fr-FR" sz="1600" smtClean="0">
                <a:solidFill>
                  <a:srgbClr val="FF0000"/>
                </a:solidFill>
              </a:rPr>
              <a:t>A qui ?</a:t>
            </a:r>
          </a:p>
          <a:p>
            <a:pPr lvl="1"/>
            <a:r>
              <a:rPr lang="fr-FR" sz="1600" smtClean="0"/>
              <a:t>Il raconte ses aventures dans son journal, au fil de ses aventures. Ce journal s’adresse au lecteur.</a:t>
            </a:r>
          </a:p>
          <a:p>
            <a:pPr lvl="1"/>
            <a:r>
              <a:rPr lang="fr-FR" sz="1600" smtClean="0"/>
              <a:t>Dans le récit, les personnages discutent autour du repas.</a:t>
            </a:r>
          </a:p>
          <a:p>
            <a:r>
              <a:rPr lang="fr-FR" sz="1600" smtClean="0">
                <a:solidFill>
                  <a:srgbClr val="FF0000"/>
                </a:solidFill>
              </a:rPr>
              <a:t>Où ?</a:t>
            </a:r>
          </a:p>
          <a:p>
            <a:pPr lvl="1"/>
            <a:r>
              <a:rPr lang="fr-FR" sz="1600" smtClean="0"/>
              <a:t>Les personnages sont en Islande, après avoir voyagé en voiture, en train et en bateau depuis l’Allemagne. </a:t>
            </a:r>
          </a:p>
          <a:p>
            <a:pPr lvl="1"/>
            <a:r>
              <a:rPr lang="fr-FR" sz="1600" smtClean="0"/>
              <a:t>Ils marchent, dans une région froide et  désolée de l’Irlande, loin de toute ville.</a:t>
            </a:r>
            <a:r>
              <a:rPr lang="fr-FR" sz="1600"/>
              <a:t> Nos héros </a:t>
            </a:r>
            <a:r>
              <a:rPr lang="fr-FR" sz="1600"/>
              <a:t>sont </a:t>
            </a:r>
            <a:r>
              <a:rPr lang="fr-FR" sz="1600" smtClean="0"/>
              <a:t>en route vers le Sneffels, un volcan islandais.</a:t>
            </a:r>
          </a:p>
          <a:p>
            <a:r>
              <a:rPr lang="fr-FR" sz="1600" smtClean="0">
                <a:solidFill>
                  <a:srgbClr val="FF0000"/>
                </a:solidFill>
              </a:rPr>
              <a:t>Quand ?</a:t>
            </a:r>
          </a:p>
          <a:p>
            <a:pPr lvl="1"/>
            <a:r>
              <a:rPr lang="fr-FR" sz="1600" smtClean="0"/>
              <a:t>C’est le début du voyage au centre de la terre. D’après le message chiffré qu’ils ont trouvé, ils doivent arriver au volcan le 22 juin pour voir l’ombre du Scalfaris se projeter sur le Sneffels.</a:t>
            </a:r>
          </a:p>
          <a:p>
            <a:pPr lvl="1"/>
            <a:r>
              <a:rPr lang="fr-FR" sz="1600" smtClean="0"/>
              <a:t>C’est le soir, le soleil pourtant ne se couche pas. Phénomène du soleil de minuit.</a:t>
            </a:r>
          </a:p>
          <a:p>
            <a:r>
              <a:rPr lang="fr-FR" sz="1600" smtClean="0">
                <a:solidFill>
                  <a:srgbClr val="FF0000"/>
                </a:solidFill>
              </a:rPr>
              <a:t>De quoi ?</a:t>
            </a:r>
          </a:p>
          <a:p>
            <a:pPr lvl="1"/>
            <a:r>
              <a:rPr lang="fr-FR" sz="1600" smtClean="0"/>
              <a:t>Ce récit nous raconte la fin d’une journée de route épuisante et de l’accueil chaleureux qui est fait aux voyageurs par un habitant local. </a:t>
            </a:r>
            <a:endParaRPr lang="fr-FR" sz="1600"/>
          </a:p>
        </p:txBody>
      </p:sp>
    </p:spTree>
    <p:extLst>
      <p:ext uri="{BB962C8B-B14F-4D97-AF65-F5344CB8AC3E}">
        <p14:creationId xmlns:p14="http://schemas.microsoft.com/office/powerpoint/2010/main" val="1029732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Champs lexicaux</a:t>
            </a:r>
            <a:endParaRPr lang="fr-FR"/>
          </a:p>
        </p:txBody>
      </p:sp>
      <p:sp>
        <p:nvSpPr>
          <p:cNvPr id="4" name="Rectangle 3"/>
          <p:cNvSpPr/>
          <p:nvPr/>
        </p:nvSpPr>
        <p:spPr>
          <a:xfrm>
            <a:off x="331427" y="1606292"/>
            <a:ext cx="6035606" cy="8299708"/>
          </a:xfrm>
          <a:prstGeom prst="rect">
            <a:avLst/>
          </a:prstGeom>
        </p:spPr>
        <p:txBody>
          <a:bodyPr wrap="square">
            <a:spAutoFit/>
          </a:bodyPr>
          <a:lstStyle/>
          <a:p>
            <a:pPr>
              <a:lnSpc>
                <a:spcPts val="1600"/>
              </a:lnSpc>
            </a:pPr>
            <a:r>
              <a:rPr lang="fr-FR" sz="1000" smtClean="0"/>
              <a:t>    Il </a:t>
            </a:r>
            <a:r>
              <a:rPr lang="fr-FR" sz="1000" dirty="0" smtClean="0"/>
              <a:t>aurait dû faire </a:t>
            </a:r>
            <a:r>
              <a:rPr lang="fr-FR" sz="1000" dirty="0" smtClean="0">
                <a:solidFill>
                  <a:schemeClr val="accent6">
                    <a:lumMod val="75000"/>
                  </a:schemeClr>
                </a:solidFill>
              </a:rPr>
              <a:t>nuit</a:t>
            </a:r>
            <a:r>
              <a:rPr lang="fr-FR" sz="1000" dirty="0" smtClean="0"/>
              <a:t>, mais sous le soixante-cinquième parallèle, la </a:t>
            </a:r>
            <a:r>
              <a:rPr lang="fr-FR" sz="1000" dirty="0" smtClean="0">
                <a:solidFill>
                  <a:schemeClr val="accent6">
                    <a:lumMod val="75000"/>
                  </a:schemeClr>
                </a:solidFill>
              </a:rPr>
              <a:t>clarté</a:t>
            </a:r>
            <a:r>
              <a:rPr lang="fr-FR" sz="1000" dirty="0" smtClean="0"/>
              <a:t> </a:t>
            </a:r>
            <a:r>
              <a:rPr lang="fr-FR" sz="1000" dirty="0" err="1" smtClean="0"/>
              <a:t>noctur</a:t>
            </a:r>
            <a:r>
              <a:rPr lang="fr-FR" sz="1000" dirty="0" smtClean="0"/>
              <a:t>-</a:t>
            </a:r>
          </a:p>
          <a:p>
            <a:pPr>
              <a:lnSpc>
                <a:spcPts val="1600"/>
              </a:lnSpc>
            </a:pPr>
            <a:r>
              <a:rPr lang="fr-FR" sz="1000" dirty="0" smtClean="0"/>
              <a:t>    ne des régions polaires ne devait pas m’étonner ; en Islande, pendant les mois de juin et</a:t>
            </a:r>
          </a:p>
          <a:p>
            <a:pPr>
              <a:lnSpc>
                <a:spcPts val="1600"/>
              </a:lnSpc>
            </a:pPr>
            <a:r>
              <a:rPr lang="fr-FR" sz="1000" dirty="0" smtClean="0"/>
              <a:t>    juillet, le </a:t>
            </a:r>
            <a:r>
              <a:rPr lang="fr-FR" sz="1000" dirty="0" smtClean="0">
                <a:solidFill>
                  <a:schemeClr val="accent6">
                    <a:lumMod val="75000"/>
                  </a:schemeClr>
                </a:solidFill>
              </a:rPr>
              <a:t>soleil</a:t>
            </a:r>
            <a:r>
              <a:rPr lang="fr-FR" sz="1000" dirty="0" smtClean="0"/>
              <a:t> ne se couche pas.</a:t>
            </a:r>
          </a:p>
          <a:p>
            <a:pPr>
              <a:lnSpc>
                <a:spcPts val="1600"/>
              </a:lnSpc>
            </a:pPr>
            <a:r>
              <a:rPr lang="fr-FR" sz="1000" dirty="0" smtClean="0"/>
              <a:t>        Néanmoins la température s’était abaissée. J’avais </a:t>
            </a:r>
            <a:r>
              <a:rPr lang="fr-FR" sz="1000" dirty="0" smtClean="0">
                <a:solidFill>
                  <a:srgbClr val="7030A0"/>
                </a:solidFill>
              </a:rPr>
              <a:t>froid</a:t>
            </a:r>
            <a:r>
              <a:rPr lang="fr-FR" sz="1000" dirty="0" smtClean="0"/>
              <a:t> et surtout </a:t>
            </a:r>
            <a:r>
              <a:rPr lang="fr-FR" sz="1000" dirty="0" smtClean="0">
                <a:solidFill>
                  <a:srgbClr val="7030A0"/>
                </a:solidFill>
              </a:rPr>
              <a:t>faim</a:t>
            </a:r>
            <a:r>
              <a:rPr lang="fr-FR" sz="1000" dirty="0" smtClean="0"/>
              <a:t>. </a:t>
            </a:r>
            <a:r>
              <a:rPr lang="fr-FR" sz="1000" dirty="0" smtClean="0">
                <a:solidFill>
                  <a:srgbClr val="7030A0"/>
                </a:solidFill>
              </a:rPr>
              <a:t>Bienvenu</a:t>
            </a:r>
            <a:r>
              <a:rPr lang="fr-FR" sz="1000" dirty="0" smtClean="0"/>
              <a:t> fut</a:t>
            </a:r>
          </a:p>
          <a:p>
            <a:pPr>
              <a:lnSpc>
                <a:spcPts val="1600"/>
              </a:lnSpc>
            </a:pPr>
            <a:r>
              <a:rPr lang="fr-FR" sz="1000" dirty="0" smtClean="0"/>
              <a:t>5   le « </a:t>
            </a:r>
            <a:r>
              <a:rPr lang="fr-FR" sz="1000" dirty="0" err="1" smtClean="0">
                <a:solidFill>
                  <a:srgbClr val="7030A0"/>
                </a:solidFill>
              </a:rPr>
              <a:t>boër</a:t>
            </a:r>
            <a:r>
              <a:rPr lang="fr-FR" sz="1000" dirty="0" smtClean="0"/>
              <a:t> » qui s’ouvrit </a:t>
            </a:r>
            <a:r>
              <a:rPr lang="fr-FR" sz="1000" dirty="0" smtClean="0">
                <a:solidFill>
                  <a:srgbClr val="7030A0"/>
                </a:solidFill>
              </a:rPr>
              <a:t>hospitalièrement</a:t>
            </a:r>
            <a:r>
              <a:rPr lang="fr-FR" sz="1000" dirty="0" smtClean="0"/>
              <a:t> pour nous </a:t>
            </a:r>
            <a:r>
              <a:rPr lang="fr-FR" sz="1000" dirty="0" smtClean="0">
                <a:solidFill>
                  <a:srgbClr val="7030A0"/>
                </a:solidFill>
              </a:rPr>
              <a:t>recevoir</a:t>
            </a:r>
            <a:r>
              <a:rPr lang="fr-FR" sz="1000" dirty="0" smtClean="0"/>
              <a:t>.</a:t>
            </a:r>
          </a:p>
          <a:p>
            <a:pPr>
              <a:lnSpc>
                <a:spcPts val="1600"/>
              </a:lnSpc>
            </a:pPr>
            <a:r>
              <a:rPr lang="fr-FR" sz="1000" dirty="0" smtClean="0"/>
              <a:t>        C’était la </a:t>
            </a:r>
            <a:r>
              <a:rPr lang="fr-FR" sz="1000" dirty="0" smtClean="0">
                <a:solidFill>
                  <a:srgbClr val="7030A0"/>
                </a:solidFill>
              </a:rPr>
              <a:t>maison</a:t>
            </a:r>
            <a:r>
              <a:rPr lang="fr-FR" sz="1000" dirty="0" smtClean="0"/>
              <a:t> d’un paysan, mais, en fait </a:t>
            </a:r>
            <a:r>
              <a:rPr lang="fr-FR" sz="1000" dirty="0" smtClean="0">
                <a:solidFill>
                  <a:schemeClr val="accent3">
                    <a:lumMod val="50000"/>
                  </a:schemeClr>
                </a:solidFill>
              </a:rPr>
              <a:t>d’hospitalité</a:t>
            </a:r>
            <a:r>
              <a:rPr lang="fr-FR" sz="1000" dirty="0" smtClean="0"/>
              <a:t>, elle valait celle d’un </a:t>
            </a:r>
            <a:r>
              <a:rPr lang="fr-FR" sz="1000" dirty="0" smtClean="0">
                <a:solidFill>
                  <a:schemeClr val="accent3">
                    <a:lumMod val="50000"/>
                  </a:schemeClr>
                </a:solidFill>
              </a:rPr>
              <a:t>roi</a:t>
            </a:r>
            <a:r>
              <a:rPr lang="fr-FR" sz="1000" dirty="0" smtClean="0"/>
              <a:t>. </a:t>
            </a:r>
          </a:p>
          <a:p>
            <a:pPr>
              <a:lnSpc>
                <a:spcPts val="1600"/>
              </a:lnSpc>
            </a:pPr>
            <a:r>
              <a:rPr lang="fr-FR" sz="1000" dirty="0" smtClean="0"/>
              <a:t>    À notre arrivée, le </a:t>
            </a:r>
            <a:r>
              <a:rPr lang="fr-FR" sz="1000" dirty="0" smtClean="0">
                <a:solidFill>
                  <a:schemeClr val="accent3">
                    <a:lumMod val="50000"/>
                  </a:schemeClr>
                </a:solidFill>
              </a:rPr>
              <a:t>maître</a:t>
            </a:r>
            <a:r>
              <a:rPr lang="fr-FR" sz="1000" dirty="0" smtClean="0"/>
              <a:t> vint nous tendre la main, et, sans plus de </a:t>
            </a:r>
            <a:r>
              <a:rPr lang="fr-FR" sz="1000" dirty="0" smtClean="0">
                <a:solidFill>
                  <a:schemeClr val="accent3">
                    <a:lumMod val="50000"/>
                  </a:schemeClr>
                </a:solidFill>
              </a:rPr>
              <a:t>cérémonie</a:t>
            </a:r>
            <a:r>
              <a:rPr lang="fr-FR" sz="1000" dirty="0" smtClean="0"/>
              <a:t>, il nous </a:t>
            </a:r>
          </a:p>
          <a:p>
            <a:pPr>
              <a:lnSpc>
                <a:spcPts val="1600"/>
              </a:lnSpc>
            </a:pPr>
            <a:r>
              <a:rPr lang="fr-FR" sz="1000" dirty="0" smtClean="0"/>
              <a:t>    fit signe de le </a:t>
            </a:r>
            <a:r>
              <a:rPr lang="fr-FR" sz="1000" dirty="0" smtClean="0">
                <a:solidFill>
                  <a:schemeClr val="accent3">
                    <a:lumMod val="50000"/>
                  </a:schemeClr>
                </a:solidFill>
              </a:rPr>
              <a:t>suivre</a:t>
            </a:r>
            <a:r>
              <a:rPr lang="fr-FR" sz="1000" dirty="0" smtClean="0"/>
              <a:t>.</a:t>
            </a:r>
          </a:p>
          <a:p>
            <a:pPr>
              <a:lnSpc>
                <a:spcPts val="1600"/>
              </a:lnSpc>
            </a:pPr>
            <a:r>
              <a:rPr lang="fr-FR" sz="1000" dirty="0" smtClean="0"/>
              <a:t>        Le </a:t>
            </a:r>
            <a:r>
              <a:rPr lang="fr-FR" sz="1000" dirty="0" smtClean="0">
                <a:solidFill>
                  <a:schemeClr val="accent3">
                    <a:lumMod val="50000"/>
                  </a:schemeClr>
                </a:solidFill>
              </a:rPr>
              <a:t>suivre</a:t>
            </a:r>
            <a:r>
              <a:rPr lang="fr-FR" sz="1000" dirty="0" smtClean="0"/>
              <a:t> en effet, car l’accompagner eût été impossible. Un </a:t>
            </a:r>
            <a:r>
              <a:rPr lang="fr-FR" sz="1000" dirty="0" smtClean="0">
                <a:solidFill>
                  <a:srgbClr val="FF0000"/>
                </a:solidFill>
              </a:rPr>
              <a:t>passage</a:t>
            </a:r>
            <a:r>
              <a:rPr lang="fr-FR" sz="1000" dirty="0" smtClean="0"/>
              <a:t> long, </a:t>
            </a:r>
            <a:r>
              <a:rPr lang="fr-FR" sz="1000" dirty="0" smtClean="0">
                <a:solidFill>
                  <a:srgbClr val="FF0000"/>
                </a:solidFill>
              </a:rPr>
              <a:t>étroit</a:t>
            </a:r>
            <a:r>
              <a:rPr lang="fr-FR" sz="1000" dirty="0" smtClean="0"/>
              <a:t>, </a:t>
            </a:r>
          </a:p>
          <a:p>
            <a:pPr>
              <a:lnSpc>
                <a:spcPts val="1600"/>
              </a:lnSpc>
            </a:pPr>
            <a:r>
              <a:rPr lang="fr-FR" sz="1000" dirty="0" smtClean="0"/>
              <a:t>10  </a:t>
            </a:r>
            <a:r>
              <a:rPr lang="fr-FR" sz="1000" dirty="0" smtClean="0">
                <a:solidFill>
                  <a:schemeClr val="accent6">
                    <a:lumMod val="75000"/>
                  </a:schemeClr>
                </a:solidFill>
              </a:rPr>
              <a:t>obscur</a:t>
            </a:r>
            <a:r>
              <a:rPr lang="fr-FR" sz="1000" dirty="0" smtClean="0"/>
              <a:t>, donnait accès dans cette </a:t>
            </a:r>
            <a:r>
              <a:rPr lang="fr-FR" sz="1000" dirty="0" smtClean="0">
                <a:solidFill>
                  <a:srgbClr val="FF0000"/>
                </a:solidFill>
              </a:rPr>
              <a:t>habitation</a:t>
            </a:r>
            <a:r>
              <a:rPr lang="fr-FR" sz="1000" dirty="0" smtClean="0"/>
              <a:t> construite en </a:t>
            </a:r>
            <a:r>
              <a:rPr lang="fr-FR" sz="1000" dirty="0" smtClean="0">
                <a:solidFill>
                  <a:srgbClr val="FF0000"/>
                </a:solidFill>
              </a:rPr>
              <a:t>poutres</a:t>
            </a:r>
            <a:r>
              <a:rPr lang="fr-FR" sz="1000" dirty="0" smtClean="0"/>
              <a:t> à </a:t>
            </a:r>
            <a:r>
              <a:rPr lang="fr-FR" sz="1000" dirty="0" smtClean="0">
                <a:solidFill>
                  <a:srgbClr val="FF0000"/>
                </a:solidFill>
              </a:rPr>
              <a:t>peine</a:t>
            </a:r>
            <a:r>
              <a:rPr lang="fr-FR" sz="1000" dirty="0" smtClean="0"/>
              <a:t> </a:t>
            </a:r>
            <a:r>
              <a:rPr lang="fr-FR" sz="1000" dirty="0" smtClean="0">
                <a:solidFill>
                  <a:srgbClr val="FF0000"/>
                </a:solidFill>
              </a:rPr>
              <a:t>équarries</a:t>
            </a:r>
            <a:r>
              <a:rPr lang="fr-FR" sz="1000" dirty="0" smtClean="0"/>
              <a:t> et </a:t>
            </a:r>
          </a:p>
          <a:p>
            <a:pPr>
              <a:lnSpc>
                <a:spcPts val="1600"/>
              </a:lnSpc>
            </a:pPr>
            <a:r>
              <a:rPr lang="fr-FR" sz="1000" dirty="0" smtClean="0"/>
              <a:t>    permettait d’arriver à chacune des chambres ; celles-ci étaient au nombre de </a:t>
            </a:r>
            <a:r>
              <a:rPr lang="fr-FR" sz="1000" dirty="0" smtClean="0">
                <a:solidFill>
                  <a:schemeClr val="accent3">
                    <a:lumMod val="50000"/>
                  </a:schemeClr>
                </a:solidFill>
              </a:rPr>
              <a:t>quatre</a:t>
            </a:r>
            <a:r>
              <a:rPr lang="fr-FR" sz="1000" dirty="0" smtClean="0"/>
              <a:t> : la </a:t>
            </a:r>
          </a:p>
          <a:p>
            <a:pPr>
              <a:lnSpc>
                <a:spcPts val="1600"/>
              </a:lnSpc>
            </a:pPr>
            <a:r>
              <a:rPr lang="fr-FR" sz="1000" dirty="0" smtClean="0"/>
              <a:t>    cuisine, l’atelier de tissage, la « </a:t>
            </a:r>
            <a:r>
              <a:rPr lang="fr-FR" sz="1000" dirty="0" err="1" smtClean="0"/>
              <a:t>badstofa</a:t>
            </a:r>
            <a:r>
              <a:rPr lang="fr-FR" sz="1000" dirty="0" smtClean="0"/>
              <a:t> », chambre à coucher de la famille, et, la </a:t>
            </a:r>
          </a:p>
          <a:p>
            <a:pPr>
              <a:lnSpc>
                <a:spcPts val="1600"/>
              </a:lnSpc>
            </a:pPr>
            <a:r>
              <a:rPr lang="fr-FR" sz="1000" dirty="0" smtClean="0"/>
              <a:t>    </a:t>
            </a:r>
            <a:r>
              <a:rPr lang="fr-FR" sz="1000" dirty="0" smtClean="0">
                <a:solidFill>
                  <a:schemeClr val="accent3">
                    <a:lumMod val="50000"/>
                  </a:schemeClr>
                </a:solidFill>
              </a:rPr>
              <a:t>meilleure</a:t>
            </a:r>
            <a:r>
              <a:rPr lang="fr-FR" sz="1000" dirty="0" smtClean="0"/>
              <a:t> entre toutes, la </a:t>
            </a:r>
            <a:r>
              <a:rPr lang="fr-FR" sz="1000" dirty="0" smtClean="0">
                <a:solidFill>
                  <a:schemeClr val="accent3">
                    <a:lumMod val="50000"/>
                  </a:schemeClr>
                </a:solidFill>
              </a:rPr>
              <a:t>chambre des étrangers</a:t>
            </a:r>
            <a:r>
              <a:rPr lang="fr-FR" sz="1000" dirty="0" smtClean="0"/>
              <a:t>. Mon oncle, </a:t>
            </a:r>
            <a:r>
              <a:rPr lang="fr-FR" sz="1000" u="sng" dirty="0" smtClean="0"/>
              <a:t>à la taille duquel on n’avait </a:t>
            </a:r>
          </a:p>
          <a:p>
            <a:pPr>
              <a:lnSpc>
                <a:spcPts val="1600"/>
              </a:lnSpc>
            </a:pPr>
            <a:r>
              <a:rPr lang="fr-FR" sz="1000" u="sng" dirty="0" smtClean="0"/>
              <a:t>    pas songé en bâtissant la maison</a:t>
            </a:r>
            <a:r>
              <a:rPr lang="fr-FR" sz="1000" dirty="0" smtClean="0"/>
              <a:t>, ne </a:t>
            </a:r>
            <a:r>
              <a:rPr lang="fr-FR" sz="1000" u="sng" dirty="0" smtClean="0"/>
              <a:t>manqua pas de donner trois ou quatre fois</a:t>
            </a:r>
            <a:r>
              <a:rPr lang="fr-FR" sz="1000" dirty="0" smtClean="0"/>
              <a:t> de la tête </a:t>
            </a:r>
          </a:p>
          <a:p>
            <a:pPr>
              <a:lnSpc>
                <a:spcPts val="1600"/>
              </a:lnSpc>
            </a:pPr>
            <a:r>
              <a:rPr lang="fr-FR" sz="1000" dirty="0" smtClean="0"/>
              <a:t>15  contre les </a:t>
            </a:r>
            <a:r>
              <a:rPr lang="fr-FR" sz="1000" dirty="0" smtClean="0">
                <a:solidFill>
                  <a:srgbClr val="FF0000"/>
                </a:solidFill>
              </a:rPr>
              <a:t>saillies</a:t>
            </a:r>
            <a:r>
              <a:rPr lang="fr-FR" sz="1000" dirty="0" smtClean="0"/>
              <a:t> du plafond.</a:t>
            </a:r>
          </a:p>
          <a:p>
            <a:pPr>
              <a:lnSpc>
                <a:spcPts val="1600"/>
              </a:lnSpc>
            </a:pPr>
            <a:r>
              <a:rPr lang="fr-FR" sz="1000" dirty="0" smtClean="0"/>
              <a:t>        On nous introduisit dans </a:t>
            </a:r>
            <a:r>
              <a:rPr lang="fr-FR" sz="1000" dirty="0" smtClean="0">
                <a:solidFill>
                  <a:schemeClr val="accent3">
                    <a:lumMod val="50000"/>
                  </a:schemeClr>
                </a:solidFill>
              </a:rPr>
              <a:t>notre chambre</a:t>
            </a:r>
            <a:r>
              <a:rPr lang="fr-FR" sz="1000" dirty="0" smtClean="0"/>
              <a:t>, sorte de </a:t>
            </a:r>
            <a:r>
              <a:rPr lang="fr-FR" sz="1000" dirty="0" smtClean="0">
                <a:solidFill>
                  <a:schemeClr val="accent3">
                    <a:lumMod val="50000"/>
                  </a:schemeClr>
                </a:solidFill>
              </a:rPr>
              <a:t>grande salle </a:t>
            </a:r>
            <a:r>
              <a:rPr lang="fr-FR" sz="1000" dirty="0" smtClean="0"/>
              <a:t>avec un sol de </a:t>
            </a:r>
            <a:r>
              <a:rPr lang="fr-FR" sz="1000" dirty="0" smtClean="0">
                <a:solidFill>
                  <a:srgbClr val="FF0000"/>
                </a:solidFill>
              </a:rPr>
              <a:t>terre </a:t>
            </a:r>
          </a:p>
          <a:p>
            <a:pPr>
              <a:lnSpc>
                <a:spcPts val="1600"/>
              </a:lnSpc>
            </a:pPr>
            <a:r>
              <a:rPr lang="fr-FR" sz="1000" dirty="0" smtClean="0">
                <a:solidFill>
                  <a:srgbClr val="FF0000"/>
                </a:solidFill>
              </a:rPr>
              <a:t>    battue</a:t>
            </a:r>
            <a:r>
              <a:rPr lang="fr-FR" sz="1000" dirty="0" smtClean="0"/>
              <a:t> et éclairée d’une fenêtre dont les </a:t>
            </a:r>
            <a:r>
              <a:rPr lang="fr-FR" sz="1000" dirty="0" smtClean="0">
                <a:solidFill>
                  <a:schemeClr val="accent6">
                    <a:lumMod val="75000"/>
                  </a:schemeClr>
                </a:solidFill>
              </a:rPr>
              <a:t>vitres</a:t>
            </a:r>
            <a:r>
              <a:rPr lang="fr-FR" sz="1000" dirty="0" smtClean="0"/>
              <a:t> étaient faites de </a:t>
            </a:r>
            <a:r>
              <a:rPr lang="fr-FR" sz="1000" dirty="0" smtClean="0">
                <a:solidFill>
                  <a:srgbClr val="FF0000"/>
                </a:solidFill>
              </a:rPr>
              <a:t>membranes de mouton </a:t>
            </a:r>
          </a:p>
          <a:p>
            <a:pPr>
              <a:lnSpc>
                <a:spcPts val="1600"/>
              </a:lnSpc>
            </a:pPr>
            <a:r>
              <a:rPr lang="fr-FR" sz="1000" dirty="0" smtClean="0"/>
              <a:t>    assez </a:t>
            </a:r>
            <a:r>
              <a:rPr lang="fr-FR" sz="1000" dirty="0" smtClean="0">
                <a:solidFill>
                  <a:srgbClr val="FF0000"/>
                </a:solidFill>
              </a:rPr>
              <a:t>peu </a:t>
            </a:r>
            <a:r>
              <a:rPr lang="fr-FR" sz="1000" dirty="0" smtClean="0">
                <a:solidFill>
                  <a:schemeClr val="accent6">
                    <a:lumMod val="75000"/>
                  </a:schemeClr>
                </a:solidFill>
              </a:rPr>
              <a:t>transparentes</a:t>
            </a:r>
            <a:r>
              <a:rPr lang="fr-FR" sz="1000" dirty="0" smtClean="0"/>
              <a:t>. La literie se composait de </a:t>
            </a:r>
            <a:r>
              <a:rPr lang="fr-FR" sz="1000" dirty="0" smtClean="0">
                <a:solidFill>
                  <a:srgbClr val="FF0000"/>
                </a:solidFill>
              </a:rPr>
              <a:t>fourrage sec jeté </a:t>
            </a:r>
            <a:r>
              <a:rPr lang="fr-FR" sz="1000" dirty="0" smtClean="0"/>
              <a:t>dans deux cadres </a:t>
            </a:r>
          </a:p>
          <a:p>
            <a:pPr>
              <a:lnSpc>
                <a:spcPts val="1600"/>
              </a:lnSpc>
            </a:pPr>
            <a:r>
              <a:rPr lang="fr-FR" sz="1000" dirty="0" smtClean="0"/>
              <a:t>    de bois peints en rouge et ornés de sentences islandaises. Je ne m’attendais pas à ce </a:t>
            </a:r>
          </a:p>
          <a:p>
            <a:pPr>
              <a:lnSpc>
                <a:spcPts val="1600"/>
              </a:lnSpc>
            </a:pPr>
            <a:r>
              <a:rPr lang="fr-FR" sz="1000" dirty="0" smtClean="0"/>
              <a:t>20  </a:t>
            </a:r>
            <a:r>
              <a:rPr lang="fr-FR" sz="1000" dirty="0" smtClean="0">
                <a:solidFill>
                  <a:srgbClr val="7030A0"/>
                </a:solidFill>
              </a:rPr>
              <a:t>confortable</a:t>
            </a:r>
            <a:r>
              <a:rPr lang="fr-FR" sz="1000" dirty="0" smtClean="0"/>
              <a:t> ; seulement il régnait dans cette maison </a:t>
            </a:r>
            <a:r>
              <a:rPr lang="fr-FR" sz="1000" dirty="0" smtClean="0">
                <a:solidFill>
                  <a:srgbClr val="FF0000"/>
                </a:solidFill>
              </a:rPr>
              <a:t>une forte odeur de poisson sec</a:t>
            </a:r>
            <a:r>
              <a:rPr lang="fr-FR" sz="1000" dirty="0" smtClean="0"/>
              <a:t>, de </a:t>
            </a:r>
          </a:p>
          <a:p>
            <a:pPr>
              <a:lnSpc>
                <a:spcPts val="1600"/>
              </a:lnSpc>
            </a:pPr>
            <a:r>
              <a:rPr lang="fr-FR" sz="1000" dirty="0" smtClean="0"/>
              <a:t>    </a:t>
            </a:r>
            <a:r>
              <a:rPr lang="fr-FR" sz="1000" dirty="0" smtClean="0">
                <a:solidFill>
                  <a:srgbClr val="FF0000"/>
                </a:solidFill>
              </a:rPr>
              <a:t>viande macérée </a:t>
            </a:r>
            <a:r>
              <a:rPr lang="fr-FR" sz="1000" dirty="0" smtClean="0"/>
              <a:t>et de </a:t>
            </a:r>
            <a:r>
              <a:rPr lang="fr-FR" sz="1000" dirty="0" smtClean="0">
                <a:solidFill>
                  <a:srgbClr val="FF0000"/>
                </a:solidFill>
              </a:rPr>
              <a:t>lait aigre </a:t>
            </a:r>
            <a:r>
              <a:rPr lang="fr-FR" sz="1000" dirty="0" smtClean="0"/>
              <a:t>dont mon </a:t>
            </a:r>
            <a:r>
              <a:rPr lang="fr-FR" sz="1000" dirty="0" smtClean="0">
                <a:solidFill>
                  <a:srgbClr val="FF0000"/>
                </a:solidFill>
              </a:rPr>
              <a:t>odorat</a:t>
            </a:r>
            <a:r>
              <a:rPr lang="fr-FR" sz="1000" dirty="0" smtClean="0"/>
              <a:t> se trouvait </a:t>
            </a:r>
            <a:r>
              <a:rPr lang="fr-FR" sz="1000" dirty="0" smtClean="0">
                <a:solidFill>
                  <a:srgbClr val="FF0000"/>
                </a:solidFill>
              </a:rPr>
              <a:t>assez mal</a:t>
            </a:r>
            <a:r>
              <a:rPr lang="fr-FR" sz="1000" dirty="0" smtClean="0"/>
              <a:t>.</a:t>
            </a:r>
          </a:p>
          <a:p>
            <a:pPr>
              <a:lnSpc>
                <a:spcPts val="1600"/>
              </a:lnSpc>
            </a:pPr>
            <a:r>
              <a:rPr lang="fr-FR" sz="1000" dirty="0" smtClean="0"/>
              <a:t>        Lorsque nous eûmes mis de côté notre harnachement de voyageurs, la voix de </a:t>
            </a:r>
            <a:r>
              <a:rPr lang="fr-FR" sz="1000" dirty="0" smtClean="0">
                <a:solidFill>
                  <a:schemeClr val="accent3">
                    <a:lumMod val="50000"/>
                  </a:schemeClr>
                </a:solidFill>
              </a:rPr>
              <a:t>l’hôte</a:t>
            </a:r>
            <a:r>
              <a:rPr lang="fr-FR" sz="1000" dirty="0" smtClean="0"/>
              <a:t> </a:t>
            </a:r>
          </a:p>
          <a:p>
            <a:pPr>
              <a:lnSpc>
                <a:spcPts val="1600"/>
              </a:lnSpc>
            </a:pPr>
            <a:r>
              <a:rPr lang="fr-FR" sz="1000" dirty="0" smtClean="0"/>
              <a:t>    se fit entendre, qui nous </a:t>
            </a:r>
            <a:r>
              <a:rPr lang="fr-FR" sz="1000" dirty="0" smtClean="0">
                <a:solidFill>
                  <a:schemeClr val="accent3">
                    <a:lumMod val="50000"/>
                  </a:schemeClr>
                </a:solidFill>
              </a:rPr>
              <a:t>conviait</a:t>
            </a:r>
            <a:r>
              <a:rPr lang="fr-FR" sz="1000" dirty="0" smtClean="0"/>
              <a:t> à passer dans la cuisine, seule pièce où l’on fit du </a:t>
            </a:r>
          </a:p>
          <a:p>
            <a:pPr>
              <a:lnSpc>
                <a:spcPts val="1600"/>
              </a:lnSpc>
            </a:pPr>
            <a:r>
              <a:rPr lang="fr-FR" sz="1000" dirty="0" smtClean="0"/>
              <a:t>    </a:t>
            </a:r>
            <a:r>
              <a:rPr lang="fr-FR" sz="1000" dirty="0" smtClean="0">
                <a:solidFill>
                  <a:srgbClr val="7030A0"/>
                </a:solidFill>
              </a:rPr>
              <a:t>feu</a:t>
            </a:r>
            <a:r>
              <a:rPr lang="fr-FR" sz="1000" dirty="0" smtClean="0"/>
              <a:t>, même par les plus </a:t>
            </a:r>
            <a:r>
              <a:rPr lang="fr-FR" sz="1000" dirty="0" smtClean="0">
                <a:solidFill>
                  <a:srgbClr val="7030A0"/>
                </a:solidFill>
              </a:rPr>
              <a:t>grands froids</a:t>
            </a:r>
            <a:r>
              <a:rPr lang="fr-FR" sz="1000" dirty="0" smtClean="0"/>
              <a:t>.</a:t>
            </a:r>
          </a:p>
          <a:p>
            <a:pPr>
              <a:lnSpc>
                <a:spcPts val="1600"/>
              </a:lnSpc>
            </a:pPr>
            <a:r>
              <a:rPr lang="fr-FR" sz="1000" dirty="0" smtClean="0"/>
              <a:t>25      Mon oncle se hâta d’obéir à cette </a:t>
            </a:r>
            <a:r>
              <a:rPr lang="fr-FR" sz="1000" u="sng" dirty="0" smtClean="0"/>
              <a:t>amicale injonction</a:t>
            </a:r>
            <a:r>
              <a:rPr lang="fr-FR" sz="1000" dirty="0" smtClean="0"/>
              <a:t>. Je le suivis.</a:t>
            </a:r>
          </a:p>
          <a:p>
            <a:pPr>
              <a:lnSpc>
                <a:spcPts val="1600"/>
              </a:lnSpc>
            </a:pPr>
            <a:r>
              <a:rPr lang="fr-FR" sz="1000" dirty="0" smtClean="0"/>
              <a:t>        La cheminée de la cuisine était d’un </a:t>
            </a:r>
            <a:r>
              <a:rPr lang="fr-FR" sz="1000" u="sng" dirty="0" smtClean="0"/>
              <a:t>modèle antique</a:t>
            </a:r>
            <a:r>
              <a:rPr lang="fr-FR" sz="1000" dirty="0" smtClean="0"/>
              <a:t> ; au milieu de la chambre, </a:t>
            </a:r>
          </a:p>
          <a:p>
            <a:pPr>
              <a:lnSpc>
                <a:spcPts val="1600"/>
              </a:lnSpc>
            </a:pPr>
            <a:r>
              <a:rPr lang="fr-FR" sz="1000" dirty="0" smtClean="0"/>
              <a:t>    </a:t>
            </a:r>
            <a:r>
              <a:rPr lang="fr-FR" sz="1000" u="sng" dirty="0" smtClean="0"/>
              <a:t>une pierre pour tout foyer </a:t>
            </a:r>
            <a:r>
              <a:rPr lang="fr-FR" sz="1000" dirty="0" smtClean="0"/>
              <a:t>; </a:t>
            </a:r>
            <a:r>
              <a:rPr lang="fr-FR" sz="1000" smtClean="0"/>
              <a:t>au </a:t>
            </a:r>
            <a:r>
              <a:rPr lang="fr-FR" sz="1000" smtClean="0"/>
              <a:t>toit, </a:t>
            </a:r>
            <a:r>
              <a:rPr lang="fr-FR" sz="1000" u="sng" smtClean="0"/>
              <a:t>un trou par lequel s’échappait la fumée</a:t>
            </a:r>
            <a:r>
              <a:rPr lang="fr-FR" sz="1000" smtClean="0"/>
              <a:t>. </a:t>
            </a:r>
            <a:r>
              <a:rPr lang="fr-FR" sz="1000" dirty="0" smtClean="0"/>
              <a:t>Cette </a:t>
            </a:r>
          </a:p>
          <a:p>
            <a:pPr>
              <a:lnSpc>
                <a:spcPts val="1600"/>
              </a:lnSpc>
            </a:pPr>
            <a:r>
              <a:rPr lang="fr-FR" sz="1000" dirty="0" smtClean="0"/>
              <a:t>    cuisine servait aussi de salle à </a:t>
            </a:r>
            <a:r>
              <a:rPr lang="fr-FR" sz="1000" smtClean="0"/>
              <a:t>manger</a:t>
            </a:r>
            <a:r>
              <a:rPr lang="fr-FR" sz="1000" smtClean="0"/>
              <a:t>.</a:t>
            </a:r>
            <a:endParaRPr lang="fr-FR" sz="1000" dirty="0" smtClean="0"/>
          </a:p>
          <a:p>
            <a:pPr>
              <a:lnSpc>
                <a:spcPts val="1600"/>
              </a:lnSpc>
            </a:pPr>
            <a:r>
              <a:rPr lang="fr-FR" sz="1000" dirty="0" smtClean="0"/>
              <a:t>        À notre entrée,</a:t>
            </a:r>
            <a:r>
              <a:rPr lang="fr-FR" sz="1000" dirty="0" smtClean="0">
                <a:solidFill>
                  <a:schemeClr val="accent3">
                    <a:lumMod val="75000"/>
                  </a:schemeClr>
                </a:solidFill>
              </a:rPr>
              <a:t> </a:t>
            </a:r>
            <a:r>
              <a:rPr lang="fr-FR" sz="1000" dirty="0" smtClean="0">
                <a:solidFill>
                  <a:schemeClr val="accent3">
                    <a:lumMod val="50000"/>
                  </a:schemeClr>
                </a:solidFill>
              </a:rPr>
              <a:t>l’hôte</a:t>
            </a:r>
            <a:r>
              <a:rPr lang="fr-FR" sz="1000" dirty="0" smtClean="0"/>
              <a:t>, comme s’il ne nous avait pas encore vus, nous salua du mot </a:t>
            </a:r>
          </a:p>
          <a:p>
            <a:pPr>
              <a:lnSpc>
                <a:spcPts val="1600"/>
              </a:lnSpc>
            </a:pPr>
            <a:r>
              <a:rPr lang="fr-FR" sz="1000" dirty="0" smtClean="0"/>
              <a:t>30  « </a:t>
            </a:r>
            <a:r>
              <a:rPr lang="fr-FR" sz="1000" dirty="0" err="1" smtClean="0">
                <a:solidFill>
                  <a:schemeClr val="accent3">
                    <a:lumMod val="50000"/>
                  </a:schemeClr>
                </a:solidFill>
              </a:rPr>
              <a:t>sællvertu</a:t>
            </a:r>
            <a:r>
              <a:rPr lang="fr-FR" sz="1000" dirty="0" smtClean="0"/>
              <a:t> », qui signifie « </a:t>
            </a:r>
            <a:r>
              <a:rPr lang="fr-FR" sz="1000" dirty="0" smtClean="0">
                <a:solidFill>
                  <a:schemeClr val="accent3">
                    <a:lumMod val="50000"/>
                  </a:schemeClr>
                </a:solidFill>
              </a:rPr>
              <a:t>soyez heureux </a:t>
            </a:r>
            <a:r>
              <a:rPr lang="fr-FR" sz="1000" dirty="0" smtClean="0"/>
              <a:t>», et il vint nous </a:t>
            </a:r>
            <a:r>
              <a:rPr lang="fr-FR" sz="1000" dirty="0" smtClean="0">
                <a:solidFill>
                  <a:schemeClr val="accent3">
                    <a:lumMod val="50000"/>
                  </a:schemeClr>
                </a:solidFill>
              </a:rPr>
              <a:t>baiser sur la joue</a:t>
            </a:r>
            <a:r>
              <a:rPr lang="fr-FR" sz="1000" dirty="0" smtClean="0"/>
              <a:t>.</a:t>
            </a:r>
          </a:p>
          <a:p>
            <a:pPr>
              <a:lnSpc>
                <a:spcPts val="1600"/>
              </a:lnSpc>
            </a:pPr>
            <a:r>
              <a:rPr lang="fr-FR" sz="1000" dirty="0" smtClean="0"/>
              <a:t>        Sa femme, après lui, prononça </a:t>
            </a:r>
            <a:r>
              <a:rPr lang="fr-FR" sz="1000" u="sng" dirty="0" smtClean="0">
                <a:solidFill>
                  <a:schemeClr val="accent3">
                    <a:lumMod val="50000"/>
                  </a:schemeClr>
                </a:solidFill>
              </a:rPr>
              <a:t>les mêmes paroles</a:t>
            </a:r>
            <a:r>
              <a:rPr lang="fr-FR" sz="1000" u="sng" dirty="0" smtClean="0"/>
              <a:t>, accompagnées du </a:t>
            </a:r>
            <a:r>
              <a:rPr lang="fr-FR" sz="1000" u="sng" dirty="0" smtClean="0">
                <a:solidFill>
                  <a:schemeClr val="accent3">
                    <a:lumMod val="50000"/>
                  </a:schemeClr>
                </a:solidFill>
              </a:rPr>
              <a:t>même cérémonial </a:t>
            </a:r>
            <a:r>
              <a:rPr lang="fr-FR" sz="1000" dirty="0" smtClean="0"/>
              <a:t>; </a:t>
            </a:r>
          </a:p>
          <a:p>
            <a:pPr>
              <a:lnSpc>
                <a:spcPts val="1600"/>
              </a:lnSpc>
            </a:pPr>
            <a:r>
              <a:rPr lang="fr-FR" sz="1000" dirty="0" smtClean="0"/>
              <a:t>    puis les deux époux, plaçant la main droite sur leur cœur, </a:t>
            </a:r>
            <a:r>
              <a:rPr lang="fr-FR" sz="1000" dirty="0" smtClean="0">
                <a:solidFill>
                  <a:schemeClr val="accent3">
                    <a:lumMod val="50000"/>
                  </a:schemeClr>
                </a:solidFill>
              </a:rPr>
              <a:t>s’inclinèrent profondément</a:t>
            </a:r>
            <a:r>
              <a:rPr lang="fr-FR" sz="1000" dirty="0" smtClean="0"/>
              <a:t>.</a:t>
            </a:r>
          </a:p>
          <a:p>
            <a:pPr>
              <a:lnSpc>
                <a:spcPts val="1600"/>
              </a:lnSpc>
            </a:pPr>
            <a:r>
              <a:rPr lang="fr-FR" sz="1000" dirty="0" smtClean="0"/>
              <a:t>        Je me hâte de dire que l’Islandaise était mère de </a:t>
            </a:r>
            <a:r>
              <a:rPr lang="fr-FR" sz="1000" dirty="0" smtClean="0">
                <a:solidFill>
                  <a:srgbClr val="FF0000"/>
                </a:solidFill>
              </a:rPr>
              <a:t>dix-neuf enfants</a:t>
            </a:r>
            <a:r>
              <a:rPr lang="fr-FR" sz="1000" dirty="0" smtClean="0"/>
              <a:t>, tous, grands et </a:t>
            </a:r>
          </a:p>
          <a:p>
            <a:pPr>
              <a:lnSpc>
                <a:spcPts val="1600"/>
              </a:lnSpc>
            </a:pPr>
            <a:r>
              <a:rPr lang="fr-FR" sz="1000" dirty="0" smtClean="0"/>
              <a:t>    petits, </a:t>
            </a:r>
            <a:r>
              <a:rPr lang="fr-FR" sz="1000" dirty="0" smtClean="0">
                <a:solidFill>
                  <a:srgbClr val="FF0000"/>
                </a:solidFill>
              </a:rPr>
              <a:t>grouillant</a:t>
            </a:r>
            <a:r>
              <a:rPr lang="fr-FR" sz="1000" dirty="0" smtClean="0"/>
              <a:t> </a:t>
            </a:r>
            <a:r>
              <a:rPr lang="fr-FR" sz="1000" dirty="0" smtClean="0">
                <a:solidFill>
                  <a:srgbClr val="FF0000"/>
                </a:solidFill>
              </a:rPr>
              <a:t>pêle-mêle</a:t>
            </a:r>
            <a:r>
              <a:rPr lang="fr-FR" sz="1000" dirty="0" smtClean="0"/>
              <a:t> au milieu des volutes de fumée dont le foyer remplissait </a:t>
            </a:r>
          </a:p>
          <a:p>
            <a:pPr>
              <a:lnSpc>
                <a:spcPts val="1600"/>
              </a:lnSpc>
            </a:pPr>
            <a:r>
              <a:rPr lang="fr-FR" sz="1000" dirty="0" smtClean="0"/>
              <a:t>35  la chambre. </a:t>
            </a:r>
            <a:r>
              <a:rPr lang="fr-FR" sz="1000" u="sng" dirty="0" smtClean="0"/>
              <a:t>À chaque instant</a:t>
            </a:r>
            <a:r>
              <a:rPr lang="fr-FR" sz="1000" dirty="0" smtClean="0"/>
              <a:t> j’apercevais une petite tête blonde et un peu mélancolique </a:t>
            </a:r>
          </a:p>
          <a:p>
            <a:pPr>
              <a:lnSpc>
                <a:spcPts val="1600"/>
              </a:lnSpc>
            </a:pPr>
            <a:r>
              <a:rPr lang="fr-FR" sz="1000" dirty="0" smtClean="0"/>
              <a:t>    sortir de ce brouillard. </a:t>
            </a:r>
            <a:r>
              <a:rPr lang="fr-FR" sz="1000" u="sng" dirty="0" smtClean="0"/>
              <a:t>On eût dit </a:t>
            </a:r>
            <a:r>
              <a:rPr lang="fr-FR" sz="1000" u="sng" dirty="0" smtClean="0">
                <a:solidFill>
                  <a:srgbClr val="FF0000"/>
                </a:solidFill>
              </a:rPr>
              <a:t>une guirlande</a:t>
            </a:r>
            <a:r>
              <a:rPr lang="fr-FR" sz="1000" dirty="0" smtClean="0">
                <a:solidFill>
                  <a:srgbClr val="FF0000"/>
                </a:solidFill>
              </a:rPr>
              <a:t> d’anges </a:t>
            </a:r>
            <a:r>
              <a:rPr lang="fr-FR" sz="1000" u="sng" dirty="0" smtClean="0"/>
              <a:t>insuffisamment </a:t>
            </a:r>
            <a:r>
              <a:rPr lang="fr-FR" sz="1000" u="sng" dirty="0" smtClean="0">
                <a:solidFill>
                  <a:srgbClr val="FF0000"/>
                </a:solidFill>
              </a:rPr>
              <a:t>débarbouillés</a:t>
            </a:r>
            <a:r>
              <a:rPr lang="fr-FR" sz="1000" dirty="0" smtClean="0"/>
              <a:t>. </a:t>
            </a:r>
          </a:p>
          <a:p>
            <a:pPr>
              <a:lnSpc>
                <a:spcPts val="1600"/>
              </a:lnSpc>
            </a:pPr>
            <a:r>
              <a:rPr lang="fr-FR" sz="1000" dirty="0" smtClean="0"/>
              <a:t>        Mon oncle et moi, nous fîmes très bon accueil à </a:t>
            </a:r>
            <a:r>
              <a:rPr lang="fr-FR" sz="1000" dirty="0" smtClean="0">
                <a:solidFill>
                  <a:srgbClr val="FF0000"/>
                </a:solidFill>
              </a:rPr>
              <a:t>cette « couvée » </a:t>
            </a:r>
            <a:r>
              <a:rPr lang="fr-FR" sz="1000" dirty="0" smtClean="0"/>
              <a:t>; bientôt il y eut </a:t>
            </a:r>
          </a:p>
          <a:p>
            <a:pPr>
              <a:lnSpc>
                <a:spcPts val="1600"/>
              </a:lnSpc>
            </a:pPr>
            <a:r>
              <a:rPr lang="fr-FR" sz="1000" u="sng" dirty="0" smtClean="0"/>
              <a:t>    trois ou quatre de ces marmots sur nos épaules, autant sur nos genoux et le reste entre </a:t>
            </a:r>
          </a:p>
          <a:p>
            <a:pPr>
              <a:lnSpc>
                <a:spcPts val="1600"/>
              </a:lnSpc>
            </a:pPr>
            <a:r>
              <a:rPr lang="fr-FR" sz="1000" u="sng" dirty="0" smtClean="0"/>
              <a:t>    nos jambes</a:t>
            </a:r>
            <a:r>
              <a:rPr lang="fr-FR" sz="1000" dirty="0" smtClean="0"/>
              <a:t>. Ceux qui parlaient répétaient « </a:t>
            </a:r>
            <a:r>
              <a:rPr lang="fr-FR" sz="1000" dirty="0" err="1" smtClean="0">
                <a:solidFill>
                  <a:schemeClr val="accent3">
                    <a:lumMod val="50000"/>
                  </a:schemeClr>
                </a:solidFill>
              </a:rPr>
              <a:t>sællvertu</a:t>
            </a:r>
            <a:r>
              <a:rPr lang="fr-FR" sz="1000" dirty="0" smtClean="0"/>
              <a:t> » dans </a:t>
            </a:r>
            <a:r>
              <a:rPr lang="fr-FR" sz="1000" u="sng" dirty="0" smtClean="0"/>
              <a:t>tous les tons imaginables</a:t>
            </a:r>
            <a:r>
              <a:rPr lang="fr-FR" sz="1000" dirty="0" smtClean="0"/>
              <a:t>. </a:t>
            </a:r>
          </a:p>
          <a:p>
            <a:pPr>
              <a:lnSpc>
                <a:spcPts val="1600"/>
              </a:lnSpc>
            </a:pPr>
            <a:r>
              <a:rPr lang="fr-FR" sz="1000" dirty="0" smtClean="0"/>
              <a:t>40  Ceux qui ne parlaient pas </a:t>
            </a:r>
            <a:r>
              <a:rPr lang="fr-FR" sz="1000" u="sng" dirty="0" smtClean="0"/>
              <a:t>n’en criaient que mieux</a:t>
            </a:r>
            <a:r>
              <a:rPr lang="fr-FR" sz="1000" dirty="0" smtClean="0"/>
              <a:t>.</a:t>
            </a:r>
          </a:p>
        </p:txBody>
      </p:sp>
      <p:sp>
        <p:nvSpPr>
          <p:cNvPr id="5" name="Rectangle à coins arrondis 4"/>
          <p:cNvSpPr/>
          <p:nvPr/>
        </p:nvSpPr>
        <p:spPr>
          <a:xfrm>
            <a:off x="5229199" y="1606292"/>
            <a:ext cx="1137833" cy="441407"/>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smtClean="0"/>
              <a:t>la lumière</a:t>
            </a:r>
            <a:endParaRPr lang="fr-FR" sz="1400"/>
          </a:p>
        </p:txBody>
      </p:sp>
      <p:sp>
        <p:nvSpPr>
          <p:cNvPr id="6" name="Rectangle à coins arrondis 5"/>
          <p:cNvSpPr/>
          <p:nvPr/>
        </p:nvSpPr>
        <p:spPr>
          <a:xfrm>
            <a:off x="5225194" y="2220402"/>
            <a:ext cx="1137833" cy="441407"/>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smtClean="0"/>
              <a:t>les besoins</a:t>
            </a:r>
            <a:endParaRPr lang="fr-FR" sz="1400"/>
          </a:p>
        </p:txBody>
      </p:sp>
      <p:sp>
        <p:nvSpPr>
          <p:cNvPr id="7" name="Rectangle à coins arrondis 6"/>
          <p:cNvSpPr/>
          <p:nvPr/>
        </p:nvSpPr>
        <p:spPr>
          <a:xfrm>
            <a:off x="5229196" y="2834512"/>
            <a:ext cx="1137833" cy="441407"/>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smtClean="0"/>
              <a:t>l’accueil</a:t>
            </a:r>
            <a:endParaRPr lang="fr-FR" sz="1400"/>
          </a:p>
        </p:txBody>
      </p:sp>
      <p:sp>
        <p:nvSpPr>
          <p:cNvPr id="8" name="Rectangle à coins arrondis 7"/>
          <p:cNvSpPr/>
          <p:nvPr/>
        </p:nvSpPr>
        <p:spPr>
          <a:xfrm>
            <a:off x="5218852" y="4592960"/>
            <a:ext cx="1137833" cy="576064"/>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smtClean="0"/>
              <a:t>primitif,</a:t>
            </a:r>
          </a:p>
          <a:p>
            <a:pPr algn="ctr"/>
            <a:r>
              <a:rPr lang="fr-FR" sz="1400" smtClean="0"/>
              <a:t>sauvage</a:t>
            </a:r>
            <a:endParaRPr lang="fr-FR" sz="1400"/>
          </a:p>
        </p:txBody>
      </p:sp>
    </p:spTree>
    <p:extLst>
      <p:ext uri="{BB962C8B-B14F-4D97-AF65-F5344CB8AC3E}">
        <p14:creationId xmlns:p14="http://schemas.microsoft.com/office/powerpoint/2010/main" val="447625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Figures de style</a:t>
            </a:r>
            <a:endParaRPr lang="fr-FR"/>
          </a:p>
        </p:txBody>
      </p:sp>
      <p:sp>
        <p:nvSpPr>
          <p:cNvPr id="4" name="Rectangle 3"/>
          <p:cNvSpPr/>
          <p:nvPr/>
        </p:nvSpPr>
        <p:spPr>
          <a:xfrm>
            <a:off x="188640" y="1606292"/>
            <a:ext cx="5040560" cy="8299708"/>
          </a:xfrm>
          <a:prstGeom prst="rect">
            <a:avLst/>
          </a:prstGeom>
        </p:spPr>
        <p:txBody>
          <a:bodyPr wrap="square">
            <a:spAutoFit/>
          </a:bodyPr>
          <a:lstStyle/>
          <a:p>
            <a:pPr>
              <a:lnSpc>
                <a:spcPts val="1600"/>
              </a:lnSpc>
            </a:pPr>
            <a:r>
              <a:rPr lang="fr-FR" sz="1000" smtClean="0"/>
              <a:t>    Il </a:t>
            </a:r>
            <a:r>
              <a:rPr lang="fr-FR" sz="1000" dirty="0" smtClean="0"/>
              <a:t>aurait dû faire nuit, mais sous le soixante-cinquième parallèle, la </a:t>
            </a:r>
            <a:r>
              <a:rPr lang="fr-FR" sz="1000" dirty="0" smtClean="0">
                <a:solidFill>
                  <a:schemeClr val="tx2">
                    <a:lumMod val="60000"/>
                    <a:lumOff val="40000"/>
                  </a:schemeClr>
                </a:solidFill>
              </a:rPr>
              <a:t>clarté </a:t>
            </a:r>
            <a:r>
              <a:rPr lang="fr-FR" sz="1000" dirty="0" err="1" smtClean="0">
                <a:solidFill>
                  <a:schemeClr val="tx2">
                    <a:lumMod val="60000"/>
                    <a:lumOff val="40000"/>
                  </a:schemeClr>
                </a:solidFill>
              </a:rPr>
              <a:t>noctur</a:t>
            </a:r>
            <a:r>
              <a:rPr lang="fr-FR" sz="1000" dirty="0" smtClean="0">
                <a:solidFill>
                  <a:schemeClr val="tx2">
                    <a:lumMod val="60000"/>
                    <a:lumOff val="40000"/>
                  </a:schemeClr>
                </a:solidFill>
              </a:rPr>
              <a:t>-</a:t>
            </a:r>
          </a:p>
          <a:p>
            <a:pPr>
              <a:lnSpc>
                <a:spcPts val="1600"/>
              </a:lnSpc>
            </a:pPr>
            <a:r>
              <a:rPr lang="fr-FR" sz="1000" dirty="0" smtClean="0">
                <a:solidFill>
                  <a:schemeClr val="tx2">
                    <a:lumMod val="60000"/>
                    <a:lumOff val="40000"/>
                  </a:schemeClr>
                </a:solidFill>
              </a:rPr>
              <a:t>    ne</a:t>
            </a:r>
            <a:r>
              <a:rPr lang="fr-FR" sz="1000" dirty="0" smtClean="0"/>
              <a:t> des régions polaires ne devait pas m’étonner ; en Islande, pendant les mois de juin et</a:t>
            </a:r>
          </a:p>
          <a:p>
            <a:pPr>
              <a:lnSpc>
                <a:spcPts val="1600"/>
              </a:lnSpc>
            </a:pPr>
            <a:r>
              <a:rPr lang="fr-FR" sz="1000" dirty="0" smtClean="0"/>
              <a:t>    juillet, le soleil ne se couche pas.</a:t>
            </a:r>
          </a:p>
          <a:p>
            <a:pPr>
              <a:lnSpc>
                <a:spcPts val="1600"/>
              </a:lnSpc>
            </a:pPr>
            <a:r>
              <a:rPr lang="fr-FR" sz="1000" dirty="0" smtClean="0"/>
              <a:t>        Néanmoins la température s’était abaissée. J’avais froid et surtout faim. Bienvenu fut</a:t>
            </a:r>
          </a:p>
          <a:p>
            <a:pPr>
              <a:lnSpc>
                <a:spcPts val="1600"/>
              </a:lnSpc>
            </a:pPr>
            <a:r>
              <a:rPr lang="fr-FR" sz="1000" dirty="0" smtClean="0"/>
              <a:t>5   le « </a:t>
            </a:r>
            <a:r>
              <a:rPr lang="fr-FR" sz="1000" dirty="0" err="1" smtClean="0"/>
              <a:t>boër</a:t>
            </a:r>
            <a:r>
              <a:rPr lang="fr-FR" sz="1000" dirty="0" smtClean="0"/>
              <a:t> » </a:t>
            </a:r>
            <a:r>
              <a:rPr lang="fr-FR" sz="1000" u="sng" dirty="0" smtClean="0">
                <a:solidFill>
                  <a:schemeClr val="accent6">
                    <a:lumMod val="75000"/>
                  </a:schemeClr>
                </a:solidFill>
              </a:rPr>
              <a:t>qui s’ouvrit hospitalièrement pour nous recevoir</a:t>
            </a:r>
            <a:r>
              <a:rPr lang="fr-FR" sz="1000" dirty="0" smtClean="0"/>
              <a:t>.</a:t>
            </a:r>
          </a:p>
          <a:p>
            <a:pPr>
              <a:lnSpc>
                <a:spcPts val="1600"/>
              </a:lnSpc>
            </a:pPr>
            <a:r>
              <a:rPr lang="fr-FR" sz="1000" dirty="0" smtClean="0"/>
              <a:t>        C’était la maison d’un paysan, mais, en fait d’hospitalité, elle valait celle d’un roi. </a:t>
            </a:r>
          </a:p>
          <a:p>
            <a:pPr>
              <a:lnSpc>
                <a:spcPts val="1600"/>
              </a:lnSpc>
            </a:pPr>
            <a:r>
              <a:rPr lang="fr-FR" sz="1000" dirty="0" smtClean="0"/>
              <a:t>    À notre arrivée, le maître vint nous tendre la main, et, sans plus de cérémonie, il nous </a:t>
            </a:r>
          </a:p>
          <a:p>
            <a:pPr>
              <a:lnSpc>
                <a:spcPts val="1600"/>
              </a:lnSpc>
            </a:pPr>
            <a:r>
              <a:rPr lang="fr-FR" sz="1000" dirty="0" smtClean="0"/>
              <a:t>    fit signe de le suivre.</a:t>
            </a:r>
          </a:p>
          <a:p>
            <a:pPr>
              <a:lnSpc>
                <a:spcPts val="1600"/>
              </a:lnSpc>
            </a:pPr>
            <a:r>
              <a:rPr lang="fr-FR" sz="1000" dirty="0" smtClean="0"/>
              <a:t>        </a:t>
            </a:r>
            <a:r>
              <a:rPr lang="fr-FR" sz="1000" u="sng" dirty="0" smtClean="0">
                <a:solidFill>
                  <a:schemeClr val="tx2">
                    <a:lumMod val="60000"/>
                    <a:lumOff val="40000"/>
                  </a:schemeClr>
                </a:solidFill>
              </a:rPr>
              <a:t>Le </a:t>
            </a:r>
            <a:r>
              <a:rPr lang="fr-FR" sz="1000" b="1" u="sng" dirty="0" smtClean="0">
                <a:solidFill>
                  <a:schemeClr val="tx2">
                    <a:lumMod val="60000"/>
                    <a:lumOff val="40000"/>
                  </a:schemeClr>
                </a:solidFill>
              </a:rPr>
              <a:t>suivre</a:t>
            </a:r>
            <a:r>
              <a:rPr lang="fr-FR" sz="1000" u="sng" dirty="0" smtClean="0">
                <a:solidFill>
                  <a:schemeClr val="tx2">
                    <a:lumMod val="60000"/>
                    <a:lumOff val="40000"/>
                  </a:schemeClr>
                </a:solidFill>
              </a:rPr>
              <a:t> en effet, car </a:t>
            </a:r>
            <a:r>
              <a:rPr lang="fr-FR" sz="1000" b="1" u="sng" dirty="0" smtClean="0">
                <a:solidFill>
                  <a:schemeClr val="tx2">
                    <a:lumMod val="60000"/>
                    <a:lumOff val="40000"/>
                  </a:schemeClr>
                </a:solidFill>
              </a:rPr>
              <a:t>l’accompagner</a:t>
            </a:r>
            <a:r>
              <a:rPr lang="fr-FR" sz="1000" dirty="0" smtClean="0">
                <a:solidFill>
                  <a:schemeClr val="tx2">
                    <a:lumMod val="60000"/>
                    <a:lumOff val="40000"/>
                  </a:schemeClr>
                </a:solidFill>
              </a:rPr>
              <a:t> </a:t>
            </a:r>
            <a:r>
              <a:rPr lang="fr-FR" sz="1000" dirty="0" smtClean="0"/>
              <a:t>eût été impossible. Un passage long, étroit, </a:t>
            </a:r>
          </a:p>
          <a:p>
            <a:pPr>
              <a:lnSpc>
                <a:spcPts val="1600"/>
              </a:lnSpc>
            </a:pPr>
            <a:r>
              <a:rPr lang="fr-FR" sz="1000" dirty="0" smtClean="0"/>
              <a:t>10  obscur, donnait accès dans cette habitation construite en poutres à peine équarries et </a:t>
            </a:r>
          </a:p>
          <a:p>
            <a:pPr>
              <a:lnSpc>
                <a:spcPts val="1600"/>
              </a:lnSpc>
            </a:pPr>
            <a:r>
              <a:rPr lang="fr-FR" sz="1000" dirty="0" smtClean="0"/>
              <a:t>    permettait d’arriver à chacune des chambres ; celles-ci étaient au nombre de quatre : la </a:t>
            </a:r>
          </a:p>
          <a:p>
            <a:pPr>
              <a:lnSpc>
                <a:spcPts val="1600"/>
              </a:lnSpc>
            </a:pPr>
            <a:r>
              <a:rPr lang="fr-FR" sz="1000" dirty="0" smtClean="0"/>
              <a:t>    cuisine, l’atelier de tissage, la « </a:t>
            </a:r>
            <a:r>
              <a:rPr lang="fr-FR" sz="1000" dirty="0" err="1" smtClean="0"/>
              <a:t>badstofa</a:t>
            </a:r>
            <a:r>
              <a:rPr lang="fr-FR" sz="1000" dirty="0" smtClean="0"/>
              <a:t> », chambre à coucher de la famille, et, la </a:t>
            </a:r>
          </a:p>
          <a:p>
            <a:pPr>
              <a:lnSpc>
                <a:spcPts val="1600"/>
              </a:lnSpc>
            </a:pPr>
            <a:r>
              <a:rPr lang="fr-FR" sz="1000" dirty="0" smtClean="0"/>
              <a:t>    meilleure entre toutes, la chambre des étrangers. Mon oncle</a:t>
            </a:r>
            <a:r>
              <a:rPr lang="fr-FR" sz="1000" dirty="0" smtClean="0">
                <a:solidFill>
                  <a:schemeClr val="accent3">
                    <a:lumMod val="75000"/>
                  </a:schemeClr>
                </a:solidFill>
              </a:rPr>
              <a:t>, </a:t>
            </a:r>
            <a:r>
              <a:rPr lang="fr-FR" sz="1000" u="sng" dirty="0" smtClean="0">
                <a:solidFill>
                  <a:schemeClr val="accent3">
                    <a:lumMod val="75000"/>
                  </a:schemeClr>
                </a:solidFill>
              </a:rPr>
              <a:t>à la taille duquel on n’avait </a:t>
            </a:r>
          </a:p>
          <a:p>
            <a:pPr>
              <a:lnSpc>
                <a:spcPts val="1600"/>
              </a:lnSpc>
            </a:pPr>
            <a:r>
              <a:rPr lang="fr-FR" sz="1000" dirty="0" smtClean="0">
                <a:solidFill>
                  <a:schemeClr val="accent3">
                    <a:lumMod val="75000"/>
                  </a:schemeClr>
                </a:solidFill>
              </a:rPr>
              <a:t>    </a:t>
            </a:r>
            <a:r>
              <a:rPr lang="fr-FR" sz="1000" u="sng" dirty="0" smtClean="0">
                <a:solidFill>
                  <a:schemeClr val="accent3">
                    <a:lumMod val="75000"/>
                  </a:schemeClr>
                </a:solidFill>
              </a:rPr>
              <a:t>pas songé en bâtissant la maison</a:t>
            </a:r>
            <a:r>
              <a:rPr lang="fr-FR" sz="1000" dirty="0" smtClean="0"/>
              <a:t>, ne </a:t>
            </a:r>
            <a:r>
              <a:rPr lang="fr-FR" sz="1000" u="sng" dirty="0" smtClean="0">
                <a:solidFill>
                  <a:schemeClr val="tx2">
                    <a:lumMod val="60000"/>
                    <a:lumOff val="40000"/>
                  </a:schemeClr>
                </a:solidFill>
              </a:rPr>
              <a:t>manqua pas de donner trois ou quatre fois</a:t>
            </a:r>
            <a:r>
              <a:rPr lang="fr-FR" sz="1000" dirty="0" smtClean="0">
                <a:solidFill>
                  <a:schemeClr val="tx2">
                    <a:lumMod val="60000"/>
                    <a:lumOff val="40000"/>
                  </a:schemeClr>
                </a:solidFill>
              </a:rPr>
              <a:t> </a:t>
            </a:r>
            <a:r>
              <a:rPr lang="fr-FR" sz="1000" dirty="0" smtClean="0"/>
              <a:t>de la tête </a:t>
            </a:r>
          </a:p>
          <a:p>
            <a:pPr>
              <a:lnSpc>
                <a:spcPts val="1600"/>
              </a:lnSpc>
            </a:pPr>
            <a:r>
              <a:rPr lang="fr-FR" sz="1000" dirty="0" smtClean="0"/>
              <a:t>15  contre les saillies du plafond.</a:t>
            </a:r>
          </a:p>
          <a:p>
            <a:pPr>
              <a:lnSpc>
                <a:spcPts val="1600"/>
              </a:lnSpc>
            </a:pPr>
            <a:r>
              <a:rPr lang="fr-FR" sz="1000" dirty="0" smtClean="0"/>
              <a:t>        On nous introduisit dans notre chambre, sorte de grande salle avec un sol de terre </a:t>
            </a:r>
          </a:p>
          <a:p>
            <a:pPr>
              <a:lnSpc>
                <a:spcPts val="1600"/>
              </a:lnSpc>
            </a:pPr>
            <a:r>
              <a:rPr lang="fr-FR" sz="1000" dirty="0" smtClean="0"/>
              <a:t>    battue et éclairée d’une fenêtre dont les vitres étaient faites de membranes de mouton </a:t>
            </a:r>
          </a:p>
          <a:p>
            <a:pPr>
              <a:lnSpc>
                <a:spcPts val="1600"/>
              </a:lnSpc>
            </a:pPr>
            <a:r>
              <a:rPr lang="fr-FR" sz="1000" dirty="0" smtClean="0"/>
              <a:t>    assez peu transparentes. La literie se composait de fourrage sec jeté dans deux cadres </a:t>
            </a:r>
          </a:p>
          <a:p>
            <a:pPr>
              <a:lnSpc>
                <a:spcPts val="1600"/>
              </a:lnSpc>
            </a:pPr>
            <a:r>
              <a:rPr lang="fr-FR" sz="1000" dirty="0" smtClean="0"/>
              <a:t>    de bois peints en rouge et ornés de sentences islandaises. </a:t>
            </a:r>
            <a:r>
              <a:rPr lang="fr-FR" sz="1000" u="sng" dirty="0" smtClean="0">
                <a:solidFill>
                  <a:schemeClr val="accent3">
                    <a:lumMod val="75000"/>
                  </a:schemeClr>
                </a:solidFill>
              </a:rPr>
              <a:t>Je ne m’attendais pas à ce </a:t>
            </a:r>
          </a:p>
          <a:p>
            <a:pPr>
              <a:lnSpc>
                <a:spcPts val="1600"/>
              </a:lnSpc>
            </a:pPr>
            <a:r>
              <a:rPr lang="fr-FR" sz="1000" dirty="0" smtClean="0"/>
              <a:t>20  </a:t>
            </a:r>
            <a:r>
              <a:rPr lang="fr-FR" sz="1000" u="sng" dirty="0" smtClean="0">
                <a:solidFill>
                  <a:schemeClr val="accent3">
                    <a:lumMod val="75000"/>
                  </a:schemeClr>
                </a:solidFill>
              </a:rPr>
              <a:t>confortable</a:t>
            </a:r>
            <a:r>
              <a:rPr lang="fr-FR" sz="1000" dirty="0" smtClean="0"/>
              <a:t> ; seulement il régnait dans cette maison une forte odeur de poisson sec, de </a:t>
            </a:r>
          </a:p>
          <a:p>
            <a:pPr>
              <a:lnSpc>
                <a:spcPts val="1600"/>
              </a:lnSpc>
            </a:pPr>
            <a:r>
              <a:rPr lang="fr-FR" sz="1000" dirty="0" smtClean="0"/>
              <a:t>    viande macérée et de lait aigre </a:t>
            </a:r>
            <a:r>
              <a:rPr lang="fr-FR" sz="1000" u="sng" dirty="0" smtClean="0">
                <a:solidFill>
                  <a:schemeClr val="accent6">
                    <a:lumMod val="75000"/>
                  </a:schemeClr>
                </a:solidFill>
              </a:rPr>
              <a:t>dont mon odorat se trouvait assez mal</a:t>
            </a:r>
            <a:r>
              <a:rPr lang="fr-FR" sz="1000" dirty="0" smtClean="0"/>
              <a:t>.</a:t>
            </a:r>
          </a:p>
          <a:p>
            <a:pPr>
              <a:lnSpc>
                <a:spcPts val="1600"/>
              </a:lnSpc>
            </a:pPr>
            <a:r>
              <a:rPr lang="fr-FR" sz="1000" dirty="0" smtClean="0"/>
              <a:t>        Lorsque nous eûmes mis de côté notre harnachement de voyageurs, la voix de l’hôte </a:t>
            </a:r>
          </a:p>
          <a:p>
            <a:pPr>
              <a:lnSpc>
                <a:spcPts val="1600"/>
              </a:lnSpc>
            </a:pPr>
            <a:r>
              <a:rPr lang="fr-FR" sz="1000" dirty="0" smtClean="0"/>
              <a:t>    se fit entendre, qui nous conviait à passer dans la cuisine, seule pièce où l’on fit du </a:t>
            </a:r>
          </a:p>
          <a:p>
            <a:pPr>
              <a:lnSpc>
                <a:spcPts val="1600"/>
              </a:lnSpc>
            </a:pPr>
            <a:r>
              <a:rPr lang="fr-FR" sz="1000" dirty="0" smtClean="0"/>
              <a:t>    feu, même par les plus grands froids.</a:t>
            </a:r>
          </a:p>
          <a:p>
            <a:pPr>
              <a:lnSpc>
                <a:spcPts val="1600"/>
              </a:lnSpc>
            </a:pPr>
            <a:r>
              <a:rPr lang="fr-FR" sz="1000" dirty="0" smtClean="0"/>
              <a:t>25      Mon oncle se hâta d’obéir à cette </a:t>
            </a:r>
            <a:r>
              <a:rPr lang="fr-FR" sz="1000" u="sng" dirty="0" smtClean="0">
                <a:solidFill>
                  <a:schemeClr val="tx2">
                    <a:lumMod val="60000"/>
                    <a:lumOff val="40000"/>
                  </a:schemeClr>
                </a:solidFill>
              </a:rPr>
              <a:t>amicale injonction</a:t>
            </a:r>
            <a:r>
              <a:rPr lang="fr-FR" sz="1000" dirty="0" smtClean="0"/>
              <a:t>. Je le suivis.</a:t>
            </a:r>
          </a:p>
          <a:p>
            <a:pPr>
              <a:lnSpc>
                <a:spcPts val="1600"/>
              </a:lnSpc>
            </a:pPr>
            <a:r>
              <a:rPr lang="fr-FR" sz="1000" dirty="0" smtClean="0"/>
              <a:t>        La cheminée de la cuisine était d’un </a:t>
            </a:r>
            <a:r>
              <a:rPr lang="fr-FR" sz="1000" u="sng" dirty="0" smtClean="0">
                <a:solidFill>
                  <a:schemeClr val="accent3">
                    <a:lumMod val="75000"/>
                  </a:schemeClr>
                </a:solidFill>
              </a:rPr>
              <a:t>modèle antique</a:t>
            </a:r>
            <a:r>
              <a:rPr lang="fr-FR" sz="1000" dirty="0" smtClean="0">
                <a:solidFill>
                  <a:schemeClr val="accent3">
                    <a:lumMod val="75000"/>
                  </a:schemeClr>
                </a:solidFill>
              </a:rPr>
              <a:t> </a:t>
            </a:r>
            <a:r>
              <a:rPr lang="fr-FR" sz="1000" dirty="0" smtClean="0"/>
              <a:t>; au milieu de la chambre, </a:t>
            </a:r>
          </a:p>
          <a:p>
            <a:pPr>
              <a:lnSpc>
                <a:spcPts val="1600"/>
              </a:lnSpc>
            </a:pPr>
            <a:r>
              <a:rPr lang="fr-FR" sz="1000" dirty="0" smtClean="0"/>
              <a:t>    </a:t>
            </a:r>
            <a:r>
              <a:rPr lang="fr-FR" sz="1000" u="sng" dirty="0" smtClean="0">
                <a:solidFill>
                  <a:schemeClr val="accent2">
                    <a:lumMod val="75000"/>
                  </a:schemeClr>
                </a:solidFill>
              </a:rPr>
              <a:t>une pierre pour tout foyer</a:t>
            </a:r>
            <a:r>
              <a:rPr lang="fr-FR" sz="1000" dirty="0" smtClean="0">
                <a:solidFill>
                  <a:schemeClr val="accent2">
                    <a:lumMod val="75000"/>
                  </a:schemeClr>
                </a:solidFill>
              </a:rPr>
              <a:t> </a:t>
            </a:r>
            <a:r>
              <a:rPr lang="fr-FR" sz="1000" dirty="0" smtClean="0"/>
              <a:t>; </a:t>
            </a:r>
            <a:r>
              <a:rPr lang="fr-FR" sz="1000" smtClean="0"/>
              <a:t>au </a:t>
            </a:r>
            <a:r>
              <a:rPr lang="fr-FR" sz="1000" smtClean="0"/>
              <a:t>toit, </a:t>
            </a:r>
            <a:r>
              <a:rPr lang="fr-FR" sz="1000" u="sng" smtClean="0">
                <a:solidFill>
                  <a:schemeClr val="accent2">
                    <a:lumMod val="75000"/>
                  </a:schemeClr>
                </a:solidFill>
              </a:rPr>
              <a:t>un trou par lequel s’échappait la fumée</a:t>
            </a:r>
            <a:r>
              <a:rPr lang="fr-FR" sz="1000" smtClean="0"/>
              <a:t>. </a:t>
            </a:r>
            <a:r>
              <a:rPr lang="fr-FR" sz="1000" dirty="0" smtClean="0"/>
              <a:t>Cette </a:t>
            </a:r>
          </a:p>
          <a:p>
            <a:pPr>
              <a:lnSpc>
                <a:spcPts val="1600"/>
              </a:lnSpc>
            </a:pPr>
            <a:r>
              <a:rPr lang="fr-FR" sz="1000" dirty="0" smtClean="0"/>
              <a:t>    cuisine servait aussi de salle à </a:t>
            </a:r>
            <a:r>
              <a:rPr lang="fr-FR" sz="1000" smtClean="0"/>
              <a:t>manger</a:t>
            </a:r>
            <a:r>
              <a:rPr lang="fr-FR" sz="1000" smtClean="0"/>
              <a:t>.</a:t>
            </a:r>
            <a:endParaRPr lang="fr-FR" sz="1000" dirty="0" smtClean="0"/>
          </a:p>
          <a:p>
            <a:pPr>
              <a:lnSpc>
                <a:spcPts val="1600"/>
              </a:lnSpc>
            </a:pPr>
            <a:r>
              <a:rPr lang="fr-FR" sz="1000" dirty="0" smtClean="0"/>
              <a:t>        À notre entrée, l’hôte, comme s’il ne nous avait pas encore vus, nous salua du mot </a:t>
            </a:r>
          </a:p>
          <a:p>
            <a:pPr>
              <a:lnSpc>
                <a:spcPts val="1600"/>
              </a:lnSpc>
            </a:pPr>
            <a:r>
              <a:rPr lang="fr-FR" sz="1000" dirty="0" smtClean="0"/>
              <a:t>30  « </a:t>
            </a:r>
            <a:r>
              <a:rPr lang="fr-FR" sz="1000" dirty="0" err="1" smtClean="0"/>
              <a:t>sællvertu</a:t>
            </a:r>
            <a:r>
              <a:rPr lang="fr-FR" sz="1000" dirty="0" smtClean="0"/>
              <a:t> », qui signifie « soyez heureux », et il vint nous baiser sur la joue.</a:t>
            </a:r>
          </a:p>
          <a:p>
            <a:pPr>
              <a:lnSpc>
                <a:spcPts val="1600"/>
              </a:lnSpc>
            </a:pPr>
            <a:r>
              <a:rPr lang="fr-FR" sz="1000" dirty="0" smtClean="0"/>
              <a:t>        Sa femme, après lui, prononça </a:t>
            </a:r>
            <a:r>
              <a:rPr lang="fr-FR" sz="1000" u="sng" dirty="0" smtClean="0">
                <a:solidFill>
                  <a:schemeClr val="bg2">
                    <a:lumMod val="25000"/>
                  </a:schemeClr>
                </a:solidFill>
              </a:rPr>
              <a:t>les </a:t>
            </a:r>
            <a:r>
              <a:rPr lang="fr-FR" sz="1000" b="1" u="sng" dirty="0" smtClean="0">
                <a:solidFill>
                  <a:schemeClr val="bg2">
                    <a:lumMod val="25000"/>
                  </a:schemeClr>
                </a:solidFill>
              </a:rPr>
              <a:t>mêmes</a:t>
            </a:r>
            <a:r>
              <a:rPr lang="fr-FR" sz="1000" u="sng" dirty="0" smtClean="0">
                <a:solidFill>
                  <a:schemeClr val="bg2">
                    <a:lumMod val="25000"/>
                  </a:schemeClr>
                </a:solidFill>
              </a:rPr>
              <a:t> paroles, accompagnées du </a:t>
            </a:r>
            <a:r>
              <a:rPr lang="fr-FR" sz="1000" b="1" u="sng" dirty="0" smtClean="0">
                <a:solidFill>
                  <a:schemeClr val="bg2">
                    <a:lumMod val="25000"/>
                  </a:schemeClr>
                </a:solidFill>
              </a:rPr>
              <a:t>même</a:t>
            </a:r>
            <a:r>
              <a:rPr lang="fr-FR" sz="1000" u="sng" dirty="0" smtClean="0">
                <a:solidFill>
                  <a:schemeClr val="bg2">
                    <a:lumMod val="25000"/>
                  </a:schemeClr>
                </a:solidFill>
              </a:rPr>
              <a:t> cérémonial</a:t>
            </a:r>
            <a:r>
              <a:rPr lang="fr-FR" sz="1000" u="sng" dirty="0" smtClean="0"/>
              <a:t> </a:t>
            </a:r>
            <a:r>
              <a:rPr lang="fr-FR" sz="1000" dirty="0" smtClean="0"/>
              <a:t>; </a:t>
            </a:r>
          </a:p>
          <a:p>
            <a:pPr>
              <a:lnSpc>
                <a:spcPts val="1600"/>
              </a:lnSpc>
            </a:pPr>
            <a:r>
              <a:rPr lang="fr-FR" sz="1000" dirty="0" smtClean="0"/>
              <a:t>    puis les deux époux, plaçant la main droite sur leur cœur, s’inclinèrent profondément.</a:t>
            </a:r>
          </a:p>
          <a:p>
            <a:pPr>
              <a:lnSpc>
                <a:spcPts val="1600"/>
              </a:lnSpc>
            </a:pPr>
            <a:r>
              <a:rPr lang="fr-FR" sz="1000" dirty="0" smtClean="0"/>
              <a:t>        Je me hâte de dire que l’Islandaise était mère de dix-neuf enfants, tous, grands et </a:t>
            </a:r>
          </a:p>
          <a:p>
            <a:pPr>
              <a:lnSpc>
                <a:spcPts val="1600"/>
              </a:lnSpc>
            </a:pPr>
            <a:r>
              <a:rPr lang="fr-FR" sz="1000" dirty="0" smtClean="0"/>
              <a:t>    petits, grouillant pêle-mêle au milieu des volutes de fumée dont le foyer remplissait </a:t>
            </a:r>
          </a:p>
          <a:p>
            <a:pPr>
              <a:lnSpc>
                <a:spcPts val="1600"/>
              </a:lnSpc>
            </a:pPr>
            <a:r>
              <a:rPr lang="fr-FR" sz="1000" dirty="0" smtClean="0"/>
              <a:t>35  la chambre. </a:t>
            </a:r>
            <a:r>
              <a:rPr lang="fr-FR" sz="1000" u="sng" dirty="0" smtClean="0">
                <a:solidFill>
                  <a:schemeClr val="accent1">
                    <a:lumMod val="75000"/>
                  </a:schemeClr>
                </a:solidFill>
              </a:rPr>
              <a:t>À chaque instant</a:t>
            </a:r>
            <a:r>
              <a:rPr lang="fr-FR" sz="1000" dirty="0" smtClean="0">
                <a:solidFill>
                  <a:schemeClr val="accent1">
                    <a:lumMod val="75000"/>
                  </a:schemeClr>
                </a:solidFill>
              </a:rPr>
              <a:t> </a:t>
            </a:r>
            <a:r>
              <a:rPr lang="fr-FR" sz="1000" dirty="0" smtClean="0"/>
              <a:t>j’apercevais une petite tête blonde et un peu mélancolique </a:t>
            </a:r>
          </a:p>
          <a:p>
            <a:pPr>
              <a:lnSpc>
                <a:spcPts val="1600"/>
              </a:lnSpc>
            </a:pPr>
            <a:r>
              <a:rPr lang="fr-FR" sz="1000" dirty="0" smtClean="0"/>
              <a:t>    sortir de ce brouillard. On eût dit </a:t>
            </a:r>
            <a:r>
              <a:rPr lang="fr-FR" sz="1000" u="sng" dirty="0" smtClean="0">
                <a:solidFill>
                  <a:schemeClr val="accent2">
                    <a:lumMod val="60000"/>
                    <a:lumOff val="40000"/>
                  </a:schemeClr>
                </a:solidFill>
              </a:rPr>
              <a:t>une guirlande d’anges </a:t>
            </a:r>
            <a:r>
              <a:rPr lang="fr-FR" sz="1000" b="1" u="sng" dirty="0" smtClean="0">
                <a:solidFill>
                  <a:schemeClr val="accent6">
                    <a:lumMod val="75000"/>
                  </a:schemeClr>
                </a:solidFill>
              </a:rPr>
              <a:t>insuffisamment</a:t>
            </a:r>
            <a:r>
              <a:rPr lang="fr-FR" sz="1000" u="sng" dirty="0" smtClean="0">
                <a:solidFill>
                  <a:schemeClr val="accent6">
                    <a:lumMod val="75000"/>
                  </a:schemeClr>
                </a:solidFill>
              </a:rPr>
              <a:t> </a:t>
            </a:r>
            <a:r>
              <a:rPr lang="fr-FR" sz="1000" b="1" u="sng" dirty="0" smtClean="0">
                <a:solidFill>
                  <a:schemeClr val="accent6">
                    <a:lumMod val="75000"/>
                  </a:schemeClr>
                </a:solidFill>
              </a:rPr>
              <a:t>débarbouillés</a:t>
            </a:r>
            <a:r>
              <a:rPr lang="fr-FR" sz="1000" dirty="0" smtClean="0"/>
              <a:t>. </a:t>
            </a:r>
          </a:p>
          <a:p>
            <a:pPr>
              <a:lnSpc>
                <a:spcPts val="1600"/>
              </a:lnSpc>
            </a:pPr>
            <a:r>
              <a:rPr lang="fr-FR" sz="1000" dirty="0" smtClean="0"/>
              <a:t>        Mon oncle et moi, nous fîmes très bon accueil à cette « couvée » ; bientôt il y eut </a:t>
            </a:r>
          </a:p>
          <a:p>
            <a:pPr>
              <a:lnSpc>
                <a:spcPts val="1600"/>
              </a:lnSpc>
            </a:pPr>
            <a:r>
              <a:rPr lang="fr-FR" sz="1000" dirty="0" smtClean="0"/>
              <a:t>    </a:t>
            </a:r>
            <a:r>
              <a:rPr lang="fr-FR" sz="1000" u="sng" dirty="0" smtClean="0">
                <a:solidFill>
                  <a:schemeClr val="accent2">
                    <a:lumMod val="75000"/>
                  </a:schemeClr>
                </a:solidFill>
              </a:rPr>
              <a:t>trois ou quatre</a:t>
            </a:r>
            <a:r>
              <a:rPr lang="fr-FR" sz="1000" u="sng" dirty="0" smtClean="0"/>
              <a:t> de ces marmots </a:t>
            </a:r>
            <a:r>
              <a:rPr lang="fr-FR" sz="1000" u="sng" dirty="0" smtClean="0">
                <a:solidFill>
                  <a:schemeClr val="accent1">
                    <a:lumMod val="75000"/>
                  </a:schemeClr>
                </a:solidFill>
              </a:rPr>
              <a:t>sur nos </a:t>
            </a:r>
            <a:r>
              <a:rPr lang="fr-FR" sz="1000" b="1" u="sng" dirty="0" smtClean="0">
                <a:solidFill>
                  <a:schemeClr val="accent1">
                    <a:lumMod val="75000"/>
                  </a:schemeClr>
                </a:solidFill>
              </a:rPr>
              <a:t>épaules</a:t>
            </a:r>
            <a:r>
              <a:rPr lang="fr-FR" sz="1000" u="sng" dirty="0" smtClean="0">
                <a:solidFill>
                  <a:schemeClr val="accent1">
                    <a:lumMod val="75000"/>
                  </a:schemeClr>
                </a:solidFill>
              </a:rPr>
              <a:t>, autant sur nos </a:t>
            </a:r>
            <a:r>
              <a:rPr lang="fr-FR" sz="1000" b="1" u="sng" dirty="0" smtClean="0">
                <a:solidFill>
                  <a:schemeClr val="accent1">
                    <a:lumMod val="75000"/>
                  </a:schemeClr>
                </a:solidFill>
              </a:rPr>
              <a:t>genoux</a:t>
            </a:r>
            <a:r>
              <a:rPr lang="fr-FR" sz="1000" u="sng" dirty="0" smtClean="0">
                <a:solidFill>
                  <a:schemeClr val="accent1">
                    <a:lumMod val="75000"/>
                  </a:schemeClr>
                </a:solidFill>
              </a:rPr>
              <a:t> et le reste entre </a:t>
            </a:r>
          </a:p>
          <a:p>
            <a:pPr>
              <a:lnSpc>
                <a:spcPts val="1600"/>
              </a:lnSpc>
            </a:pPr>
            <a:r>
              <a:rPr lang="fr-FR" sz="1000" dirty="0" smtClean="0">
                <a:solidFill>
                  <a:schemeClr val="accent1">
                    <a:lumMod val="75000"/>
                  </a:schemeClr>
                </a:solidFill>
              </a:rPr>
              <a:t>    </a:t>
            </a:r>
            <a:r>
              <a:rPr lang="fr-FR" sz="1000" u="sng" dirty="0" smtClean="0">
                <a:solidFill>
                  <a:schemeClr val="accent1">
                    <a:lumMod val="75000"/>
                  </a:schemeClr>
                </a:solidFill>
              </a:rPr>
              <a:t>nos </a:t>
            </a:r>
            <a:r>
              <a:rPr lang="fr-FR" sz="1000" b="1" u="sng" dirty="0" smtClean="0">
                <a:solidFill>
                  <a:schemeClr val="accent1">
                    <a:lumMod val="75000"/>
                  </a:schemeClr>
                </a:solidFill>
              </a:rPr>
              <a:t>jambes</a:t>
            </a:r>
            <a:r>
              <a:rPr lang="fr-FR" sz="1000" dirty="0" smtClean="0"/>
              <a:t>. Ceux qui parlaient répétaient « </a:t>
            </a:r>
            <a:r>
              <a:rPr lang="fr-FR" sz="1000" dirty="0" err="1" smtClean="0"/>
              <a:t>sællvertu</a:t>
            </a:r>
            <a:r>
              <a:rPr lang="fr-FR" sz="1000" dirty="0" smtClean="0"/>
              <a:t> » dans </a:t>
            </a:r>
            <a:r>
              <a:rPr lang="fr-FR" sz="1000" u="sng" dirty="0" smtClean="0">
                <a:solidFill>
                  <a:schemeClr val="accent1">
                    <a:lumMod val="75000"/>
                  </a:schemeClr>
                </a:solidFill>
              </a:rPr>
              <a:t>tous les tons imaginables</a:t>
            </a:r>
            <a:r>
              <a:rPr lang="fr-FR" sz="1000" dirty="0" smtClean="0"/>
              <a:t>. </a:t>
            </a:r>
          </a:p>
          <a:p>
            <a:pPr>
              <a:lnSpc>
                <a:spcPts val="1600"/>
              </a:lnSpc>
            </a:pPr>
            <a:r>
              <a:rPr lang="fr-FR" sz="1000" dirty="0" smtClean="0"/>
              <a:t>40  Ceux qui ne parlaient pas </a:t>
            </a:r>
            <a:r>
              <a:rPr lang="fr-FR" sz="1000" u="sng" dirty="0" smtClean="0">
                <a:solidFill>
                  <a:schemeClr val="accent1">
                    <a:lumMod val="75000"/>
                  </a:schemeClr>
                </a:solidFill>
              </a:rPr>
              <a:t>n’en criaient que mieux</a:t>
            </a:r>
            <a:r>
              <a:rPr lang="fr-FR" sz="1000" dirty="0" smtClean="0"/>
              <a:t>.</a:t>
            </a:r>
          </a:p>
        </p:txBody>
      </p:sp>
      <p:sp>
        <p:nvSpPr>
          <p:cNvPr id="5" name="ZoneTexte 4"/>
          <p:cNvSpPr txBox="1"/>
          <p:nvPr/>
        </p:nvSpPr>
        <p:spPr>
          <a:xfrm>
            <a:off x="5153712" y="2266007"/>
            <a:ext cx="1514628" cy="738664"/>
          </a:xfrm>
          <a:prstGeom prst="rect">
            <a:avLst/>
          </a:prstGeom>
          <a:solidFill>
            <a:schemeClr val="accent6">
              <a:lumMod val="40000"/>
              <a:lumOff val="60000"/>
            </a:schemeClr>
          </a:solidFill>
        </p:spPr>
        <p:txBody>
          <a:bodyPr wrap="square" rtlCol="0">
            <a:spAutoFit/>
          </a:bodyPr>
          <a:lstStyle/>
          <a:p>
            <a:r>
              <a:rPr lang="fr-FR" sz="1200" b="1" smtClean="0"/>
              <a:t>personnification : </a:t>
            </a:r>
            <a:r>
              <a:rPr lang="fr-FR" sz="1000" smtClean="0"/>
              <a:t>c’est la maison elle-même qui est gentille, et qui reçoit</a:t>
            </a:r>
            <a:endParaRPr lang="fr-FR" sz="1000"/>
          </a:p>
        </p:txBody>
      </p:sp>
      <p:sp>
        <p:nvSpPr>
          <p:cNvPr id="6" name="ZoneTexte 5"/>
          <p:cNvSpPr txBox="1"/>
          <p:nvPr/>
        </p:nvSpPr>
        <p:spPr>
          <a:xfrm>
            <a:off x="5157192" y="3855808"/>
            <a:ext cx="1512168" cy="430887"/>
          </a:xfrm>
          <a:prstGeom prst="rect">
            <a:avLst/>
          </a:prstGeom>
          <a:solidFill>
            <a:schemeClr val="accent3">
              <a:lumMod val="40000"/>
              <a:lumOff val="60000"/>
            </a:schemeClr>
          </a:solidFill>
        </p:spPr>
        <p:txBody>
          <a:bodyPr wrap="square" rtlCol="0">
            <a:spAutoFit/>
          </a:bodyPr>
          <a:lstStyle/>
          <a:p>
            <a:r>
              <a:rPr lang="fr-FR" sz="1100" b="1" smtClean="0"/>
              <a:t>ironie</a:t>
            </a:r>
            <a:r>
              <a:rPr lang="fr-FR" sz="1200" b="1" smtClean="0"/>
              <a:t> :  </a:t>
            </a:r>
            <a:r>
              <a:rPr lang="fr-FR" sz="1000" smtClean="0"/>
              <a:t>l’Irlandais est petit (et l’Allemand non)</a:t>
            </a:r>
            <a:endParaRPr lang="fr-FR" sz="1000"/>
          </a:p>
        </p:txBody>
      </p:sp>
      <p:sp>
        <p:nvSpPr>
          <p:cNvPr id="7" name="ZoneTexte 6"/>
          <p:cNvSpPr txBox="1"/>
          <p:nvPr/>
        </p:nvSpPr>
        <p:spPr>
          <a:xfrm>
            <a:off x="5153712" y="4294906"/>
            <a:ext cx="1508884" cy="623248"/>
          </a:xfrm>
          <a:prstGeom prst="rect">
            <a:avLst/>
          </a:prstGeom>
          <a:solidFill>
            <a:schemeClr val="tx2">
              <a:lumMod val="60000"/>
              <a:lumOff val="40000"/>
            </a:schemeClr>
          </a:solidFill>
        </p:spPr>
        <p:txBody>
          <a:bodyPr wrap="square" rtlCol="0">
            <a:spAutoFit/>
          </a:bodyPr>
          <a:lstStyle/>
          <a:p>
            <a:r>
              <a:rPr lang="fr-FR" sz="1200" b="1" smtClean="0"/>
              <a:t>hyperbole : </a:t>
            </a:r>
            <a:r>
              <a:rPr lang="fr-FR" sz="1000" smtClean="0"/>
              <a:t>l’oncle est trop maladroit, </a:t>
            </a:r>
            <a:r>
              <a:rPr lang="fr-FR" sz="1050" smtClean="0"/>
              <a:t>plus que nécessaire. Comique.</a:t>
            </a:r>
            <a:endParaRPr lang="fr-FR" sz="1050"/>
          </a:p>
        </p:txBody>
      </p:sp>
      <p:sp>
        <p:nvSpPr>
          <p:cNvPr id="8" name="ZoneTexte 7"/>
          <p:cNvSpPr txBox="1"/>
          <p:nvPr/>
        </p:nvSpPr>
        <p:spPr>
          <a:xfrm>
            <a:off x="5153712" y="6125298"/>
            <a:ext cx="1515646" cy="584775"/>
          </a:xfrm>
          <a:prstGeom prst="rect">
            <a:avLst/>
          </a:prstGeom>
          <a:solidFill>
            <a:schemeClr val="tx2">
              <a:lumMod val="20000"/>
              <a:lumOff val="80000"/>
            </a:schemeClr>
          </a:solidFill>
        </p:spPr>
        <p:txBody>
          <a:bodyPr wrap="square" rtlCol="0">
            <a:spAutoFit/>
          </a:bodyPr>
          <a:lstStyle/>
          <a:p>
            <a:r>
              <a:rPr lang="fr-FR" sz="1200" b="1" smtClean="0"/>
              <a:t>oxymore : </a:t>
            </a:r>
            <a:r>
              <a:rPr lang="fr-FR" sz="1000" smtClean="0"/>
              <a:t>un ordre que l’on a bien envie de suivre</a:t>
            </a:r>
            <a:endParaRPr lang="fr-FR" sz="1000"/>
          </a:p>
        </p:txBody>
      </p:sp>
      <p:sp>
        <p:nvSpPr>
          <p:cNvPr id="9" name="ZoneTexte 8"/>
          <p:cNvSpPr txBox="1"/>
          <p:nvPr/>
        </p:nvSpPr>
        <p:spPr>
          <a:xfrm>
            <a:off x="5153712" y="6692225"/>
            <a:ext cx="1515648" cy="276999"/>
          </a:xfrm>
          <a:prstGeom prst="rect">
            <a:avLst/>
          </a:prstGeom>
          <a:solidFill>
            <a:schemeClr val="accent3">
              <a:lumMod val="40000"/>
              <a:lumOff val="60000"/>
            </a:schemeClr>
          </a:solidFill>
        </p:spPr>
        <p:txBody>
          <a:bodyPr wrap="square" rtlCol="0">
            <a:spAutoFit/>
          </a:bodyPr>
          <a:lstStyle/>
          <a:p>
            <a:r>
              <a:rPr lang="fr-FR" sz="1100" b="1" smtClean="0"/>
              <a:t>ironie </a:t>
            </a:r>
            <a:r>
              <a:rPr lang="fr-FR" sz="1200" b="1" smtClean="0"/>
              <a:t>: </a:t>
            </a:r>
            <a:r>
              <a:rPr lang="fr-FR" sz="1000" smtClean="0"/>
              <a:t>primitif, sauvage</a:t>
            </a:r>
            <a:endParaRPr lang="fr-FR" sz="1400"/>
          </a:p>
        </p:txBody>
      </p:sp>
      <p:sp>
        <p:nvSpPr>
          <p:cNvPr id="10" name="ZoneTexte 9"/>
          <p:cNvSpPr txBox="1"/>
          <p:nvPr/>
        </p:nvSpPr>
        <p:spPr>
          <a:xfrm>
            <a:off x="5153712" y="6996226"/>
            <a:ext cx="1515648" cy="477054"/>
          </a:xfrm>
          <a:prstGeom prst="rect">
            <a:avLst/>
          </a:prstGeom>
          <a:solidFill>
            <a:schemeClr val="accent2">
              <a:lumMod val="20000"/>
              <a:lumOff val="80000"/>
            </a:schemeClr>
          </a:solidFill>
        </p:spPr>
        <p:txBody>
          <a:bodyPr wrap="square" rtlCol="0">
            <a:spAutoFit/>
          </a:bodyPr>
          <a:lstStyle/>
          <a:p>
            <a:r>
              <a:rPr lang="fr-FR" sz="1400" b="1" smtClean="0"/>
              <a:t>ellipses : </a:t>
            </a:r>
            <a:r>
              <a:rPr lang="fr-FR" sz="1100" smtClean="0"/>
              <a:t>pas compliqué et pas fini</a:t>
            </a:r>
          </a:p>
        </p:txBody>
      </p:sp>
      <p:sp>
        <p:nvSpPr>
          <p:cNvPr id="11" name="ZoneTexte 10"/>
          <p:cNvSpPr txBox="1"/>
          <p:nvPr/>
        </p:nvSpPr>
        <p:spPr>
          <a:xfrm>
            <a:off x="5153712" y="7473280"/>
            <a:ext cx="1515646" cy="761747"/>
          </a:xfrm>
          <a:prstGeom prst="rect">
            <a:avLst/>
          </a:prstGeom>
          <a:solidFill>
            <a:schemeClr val="bg2">
              <a:lumMod val="75000"/>
            </a:schemeClr>
          </a:solidFill>
        </p:spPr>
        <p:txBody>
          <a:bodyPr wrap="square" rtlCol="0">
            <a:spAutoFit/>
          </a:bodyPr>
          <a:lstStyle/>
          <a:p>
            <a:r>
              <a:rPr lang="fr-FR" sz="1200" b="1" smtClean="0"/>
              <a:t>répétition : </a:t>
            </a:r>
            <a:r>
              <a:rPr lang="fr-FR" sz="1000" smtClean="0"/>
              <a:t>on respecte la coutume par habitude. </a:t>
            </a:r>
          </a:p>
          <a:p>
            <a:r>
              <a:rPr lang="fr-FR" sz="1000" smtClean="0"/>
              <a:t>C’est un peu lassant </a:t>
            </a:r>
            <a:endParaRPr lang="fr-FR" sz="1050"/>
          </a:p>
        </p:txBody>
      </p:sp>
      <p:sp>
        <p:nvSpPr>
          <p:cNvPr id="12" name="ZoneTexte 11"/>
          <p:cNvSpPr txBox="1"/>
          <p:nvPr/>
        </p:nvSpPr>
        <p:spPr>
          <a:xfrm>
            <a:off x="5160836" y="8244470"/>
            <a:ext cx="1515646" cy="430887"/>
          </a:xfrm>
          <a:prstGeom prst="rect">
            <a:avLst/>
          </a:prstGeom>
          <a:solidFill>
            <a:schemeClr val="tx2">
              <a:lumMod val="60000"/>
              <a:lumOff val="40000"/>
            </a:schemeClr>
          </a:solidFill>
        </p:spPr>
        <p:txBody>
          <a:bodyPr wrap="square" rtlCol="0">
            <a:spAutoFit/>
          </a:bodyPr>
          <a:lstStyle/>
          <a:p>
            <a:r>
              <a:rPr lang="fr-FR" sz="1200" b="1" smtClean="0"/>
              <a:t>hyperboles : </a:t>
            </a:r>
            <a:r>
              <a:rPr lang="fr-FR" sz="1000" smtClean="0"/>
              <a:t>trop d’enfants, partout !</a:t>
            </a:r>
          </a:p>
        </p:txBody>
      </p:sp>
      <p:sp>
        <p:nvSpPr>
          <p:cNvPr id="13" name="ZoneTexte 12"/>
          <p:cNvSpPr txBox="1"/>
          <p:nvPr/>
        </p:nvSpPr>
        <p:spPr>
          <a:xfrm>
            <a:off x="5160836" y="8687561"/>
            <a:ext cx="1508522" cy="430887"/>
          </a:xfrm>
          <a:prstGeom prst="rect">
            <a:avLst/>
          </a:prstGeom>
          <a:solidFill>
            <a:schemeClr val="accent2">
              <a:lumMod val="20000"/>
              <a:lumOff val="80000"/>
            </a:schemeClr>
          </a:solidFill>
        </p:spPr>
        <p:txBody>
          <a:bodyPr wrap="square" rtlCol="0">
            <a:spAutoFit/>
          </a:bodyPr>
          <a:lstStyle/>
          <a:p>
            <a:r>
              <a:rPr lang="fr-FR" sz="1200" b="1" smtClean="0"/>
              <a:t>comparaison : </a:t>
            </a:r>
            <a:r>
              <a:rPr lang="fr-FR" sz="1000" smtClean="0"/>
              <a:t>les enfants sont  décoratifs</a:t>
            </a:r>
            <a:endParaRPr lang="fr-FR" sz="1050"/>
          </a:p>
        </p:txBody>
      </p:sp>
      <p:sp>
        <p:nvSpPr>
          <p:cNvPr id="14" name="ZoneTexte 13"/>
          <p:cNvSpPr txBox="1"/>
          <p:nvPr/>
        </p:nvSpPr>
        <p:spPr>
          <a:xfrm>
            <a:off x="5153712" y="9418075"/>
            <a:ext cx="1508884" cy="430887"/>
          </a:xfrm>
          <a:prstGeom prst="rect">
            <a:avLst/>
          </a:prstGeom>
          <a:solidFill>
            <a:schemeClr val="tx2">
              <a:lumMod val="60000"/>
              <a:lumOff val="40000"/>
            </a:schemeClr>
          </a:solidFill>
        </p:spPr>
        <p:txBody>
          <a:bodyPr wrap="square" rtlCol="0">
            <a:spAutoFit/>
          </a:bodyPr>
          <a:lstStyle/>
          <a:p>
            <a:r>
              <a:rPr lang="fr-FR" sz="1200" b="1" smtClean="0"/>
              <a:t>hyperbole : </a:t>
            </a:r>
            <a:r>
              <a:rPr lang="fr-FR" sz="1000" smtClean="0"/>
              <a:t>trop de bruit. Manque de calme</a:t>
            </a:r>
          </a:p>
        </p:txBody>
      </p:sp>
      <p:sp>
        <p:nvSpPr>
          <p:cNvPr id="15" name="ZoneTexte 14"/>
          <p:cNvSpPr txBox="1"/>
          <p:nvPr/>
        </p:nvSpPr>
        <p:spPr>
          <a:xfrm>
            <a:off x="5153712" y="5369484"/>
            <a:ext cx="1514627" cy="584775"/>
          </a:xfrm>
          <a:prstGeom prst="rect">
            <a:avLst/>
          </a:prstGeom>
          <a:solidFill>
            <a:schemeClr val="accent6">
              <a:lumMod val="40000"/>
              <a:lumOff val="60000"/>
            </a:schemeClr>
          </a:solidFill>
        </p:spPr>
        <p:txBody>
          <a:bodyPr wrap="square" rtlCol="0">
            <a:spAutoFit/>
          </a:bodyPr>
          <a:lstStyle/>
          <a:p>
            <a:r>
              <a:rPr lang="fr-FR" sz="1200" b="1" smtClean="0"/>
              <a:t>euphémisme : </a:t>
            </a:r>
            <a:r>
              <a:rPr lang="fr-FR" sz="1000" smtClean="0"/>
              <a:t>l’odeur est clairement désagréable</a:t>
            </a:r>
            <a:endParaRPr lang="fr-FR" sz="1000"/>
          </a:p>
        </p:txBody>
      </p:sp>
      <p:sp>
        <p:nvSpPr>
          <p:cNvPr id="16" name="ZoneTexte 15"/>
          <p:cNvSpPr txBox="1"/>
          <p:nvPr/>
        </p:nvSpPr>
        <p:spPr>
          <a:xfrm>
            <a:off x="5153712" y="4939491"/>
            <a:ext cx="1508884" cy="430887"/>
          </a:xfrm>
          <a:prstGeom prst="rect">
            <a:avLst/>
          </a:prstGeom>
          <a:solidFill>
            <a:schemeClr val="accent3">
              <a:lumMod val="40000"/>
              <a:lumOff val="60000"/>
            </a:schemeClr>
          </a:solidFill>
        </p:spPr>
        <p:txBody>
          <a:bodyPr wrap="square" rtlCol="0">
            <a:spAutoFit/>
          </a:bodyPr>
          <a:lstStyle/>
          <a:p>
            <a:r>
              <a:rPr lang="fr-FR" sz="1100" b="1" smtClean="0"/>
              <a:t>ironie</a:t>
            </a:r>
            <a:r>
              <a:rPr lang="fr-FR" sz="1200" b="1" smtClean="0"/>
              <a:t> : </a:t>
            </a:r>
            <a:r>
              <a:rPr lang="fr-FR" sz="1000" smtClean="0"/>
              <a:t>un petit effort de décoration surprenant</a:t>
            </a:r>
            <a:endParaRPr lang="fr-FR" sz="1400"/>
          </a:p>
        </p:txBody>
      </p:sp>
      <p:sp>
        <p:nvSpPr>
          <p:cNvPr id="17" name="ZoneTexte 16"/>
          <p:cNvSpPr txBox="1"/>
          <p:nvPr/>
        </p:nvSpPr>
        <p:spPr>
          <a:xfrm>
            <a:off x="5147969" y="3192088"/>
            <a:ext cx="1514627" cy="430887"/>
          </a:xfrm>
          <a:prstGeom prst="rect">
            <a:avLst/>
          </a:prstGeom>
          <a:solidFill>
            <a:schemeClr val="tx2">
              <a:lumMod val="20000"/>
              <a:lumOff val="80000"/>
            </a:schemeClr>
          </a:solidFill>
        </p:spPr>
        <p:txBody>
          <a:bodyPr wrap="square" rtlCol="0">
            <a:spAutoFit/>
          </a:bodyPr>
          <a:lstStyle/>
          <a:p>
            <a:r>
              <a:rPr lang="fr-FR" sz="1200" b="1" smtClean="0"/>
              <a:t>antithèse : </a:t>
            </a:r>
            <a:r>
              <a:rPr lang="fr-FR" sz="1000" smtClean="0"/>
              <a:t>le passage ne permet rien d’autre</a:t>
            </a:r>
            <a:endParaRPr lang="fr-FR" sz="1000"/>
          </a:p>
        </p:txBody>
      </p:sp>
      <p:sp>
        <p:nvSpPr>
          <p:cNvPr id="18" name="ZoneTexte 17"/>
          <p:cNvSpPr txBox="1"/>
          <p:nvPr/>
        </p:nvSpPr>
        <p:spPr>
          <a:xfrm>
            <a:off x="5153712" y="1683803"/>
            <a:ext cx="1514630" cy="584775"/>
          </a:xfrm>
          <a:prstGeom prst="rect">
            <a:avLst/>
          </a:prstGeom>
          <a:solidFill>
            <a:schemeClr val="tx2">
              <a:lumMod val="20000"/>
              <a:lumOff val="80000"/>
            </a:schemeClr>
          </a:solidFill>
        </p:spPr>
        <p:txBody>
          <a:bodyPr wrap="square" rtlCol="0">
            <a:spAutoFit/>
          </a:bodyPr>
          <a:lstStyle/>
          <a:p>
            <a:r>
              <a:rPr lang="fr-FR" sz="1200" b="1" smtClean="0"/>
              <a:t>oxymore : </a:t>
            </a:r>
            <a:r>
              <a:rPr lang="fr-FR" sz="1200" smtClean="0"/>
              <a:t>surprise. </a:t>
            </a:r>
            <a:r>
              <a:rPr lang="fr-FR" sz="1000" smtClean="0"/>
              <a:t>c’est nocturne mais il fait clair !</a:t>
            </a:r>
            <a:endParaRPr lang="fr-FR" sz="1000"/>
          </a:p>
        </p:txBody>
      </p:sp>
      <p:sp>
        <p:nvSpPr>
          <p:cNvPr id="19" name="ZoneTexte 18"/>
          <p:cNvSpPr txBox="1"/>
          <p:nvPr/>
        </p:nvSpPr>
        <p:spPr>
          <a:xfrm>
            <a:off x="5160836" y="9146458"/>
            <a:ext cx="1501760" cy="261610"/>
          </a:xfrm>
          <a:prstGeom prst="rect">
            <a:avLst/>
          </a:prstGeom>
          <a:solidFill>
            <a:schemeClr val="accent6">
              <a:lumMod val="40000"/>
              <a:lumOff val="60000"/>
            </a:schemeClr>
          </a:solidFill>
        </p:spPr>
        <p:txBody>
          <a:bodyPr wrap="square" rtlCol="0">
            <a:spAutoFit/>
          </a:bodyPr>
          <a:lstStyle/>
          <a:p>
            <a:r>
              <a:rPr lang="fr-FR" sz="1100" b="1" smtClean="0"/>
              <a:t>euphémisme </a:t>
            </a:r>
            <a:r>
              <a:rPr lang="fr-FR" sz="1000" b="1" smtClean="0"/>
              <a:t>: </a:t>
            </a:r>
            <a:r>
              <a:rPr lang="fr-FR" sz="1000" smtClean="0"/>
              <a:t>et</a:t>
            </a:r>
            <a:r>
              <a:rPr lang="fr-FR" sz="1000" b="1" smtClean="0"/>
              <a:t> </a:t>
            </a:r>
            <a:r>
              <a:rPr lang="fr-FR" sz="1000" smtClean="0"/>
              <a:t>sales!</a:t>
            </a:r>
            <a:endParaRPr lang="fr-FR" sz="1000"/>
          </a:p>
        </p:txBody>
      </p:sp>
    </p:spTree>
    <p:extLst>
      <p:ext uri="{BB962C8B-B14F-4D97-AF65-F5344CB8AC3E}">
        <p14:creationId xmlns:p14="http://schemas.microsoft.com/office/powerpoint/2010/main" val="1562750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Idées</a:t>
            </a:r>
            <a:endParaRPr lang="fr-FR"/>
          </a:p>
        </p:txBody>
      </p:sp>
      <p:sp>
        <p:nvSpPr>
          <p:cNvPr id="3" name="Espace réservé du contenu 2"/>
          <p:cNvSpPr>
            <a:spLocks noGrp="1"/>
          </p:cNvSpPr>
          <p:nvPr>
            <p:ph idx="1"/>
          </p:nvPr>
        </p:nvSpPr>
        <p:spPr/>
        <p:txBody>
          <a:bodyPr>
            <a:normAutofit/>
          </a:bodyPr>
          <a:lstStyle/>
          <a:p>
            <a:r>
              <a:rPr lang="fr-FR" smtClean="0"/>
              <a:t>Un monde étonant, sauvage, rude</a:t>
            </a:r>
          </a:p>
          <a:p>
            <a:r>
              <a:rPr lang="fr-FR" smtClean="0"/>
              <a:t>Des </a:t>
            </a:r>
            <a:r>
              <a:rPr lang="fr-FR"/>
              <a:t>besoins </a:t>
            </a:r>
            <a:r>
              <a:rPr lang="fr-FR" smtClean="0"/>
              <a:t>primitifs (froid, faim)</a:t>
            </a:r>
          </a:p>
          <a:p>
            <a:r>
              <a:rPr lang="fr-FR" smtClean="0"/>
              <a:t>Un foyer accueillant</a:t>
            </a:r>
          </a:p>
          <a:p>
            <a:r>
              <a:rPr lang="fr-FR" smtClean="0"/>
              <a:t>Des rituels et des traditions</a:t>
            </a:r>
          </a:p>
          <a:p>
            <a:r>
              <a:rPr lang="fr-FR" smtClean="0"/>
              <a:t>Une gentillesse (trop) poussée</a:t>
            </a:r>
          </a:p>
          <a:p>
            <a:r>
              <a:rPr lang="fr-FR" smtClean="0"/>
              <a:t>Une famille amusante d’indigènes</a:t>
            </a:r>
          </a:p>
          <a:p>
            <a:r>
              <a:rPr lang="fr-FR" smtClean="0"/>
              <a:t>Une alimentation bizarre</a:t>
            </a:r>
          </a:p>
          <a:p>
            <a:r>
              <a:rPr lang="fr-FR" smtClean="0"/>
              <a:t>Un confort finalement surprenant </a:t>
            </a:r>
            <a:endParaRPr lang="fr-FR"/>
          </a:p>
          <a:p>
            <a:r>
              <a:rPr lang="fr-FR" smtClean="0"/>
              <a:t>Une ambiance sympathique</a:t>
            </a:r>
          </a:p>
          <a:p>
            <a:r>
              <a:rPr lang="fr-FR" smtClean="0"/>
              <a:t>Une soirée et une nuit de repos</a:t>
            </a:r>
          </a:p>
          <a:p>
            <a:r>
              <a:rPr lang="fr-FR" smtClean="0"/>
              <a:t>On peut attaquer les difficultés </a:t>
            </a:r>
            <a:endParaRPr lang="fr-FR"/>
          </a:p>
          <a:p>
            <a:endParaRPr lang="fr-FR"/>
          </a:p>
        </p:txBody>
      </p:sp>
    </p:spTree>
    <p:extLst>
      <p:ext uri="{BB962C8B-B14F-4D97-AF65-F5344CB8AC3E}">
        <p14:creationId xmlns:p14="http://schemas.microsoft.com/office/powerpoint/2010/main" val="1609739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Intentions et réactions</a:t>
            </a:r>
            <a:endParaRPr lang="fr-FR"/>
          </a:p>
        </p:txBody>
      </p:sp>
      <p:sp>
        <p:nvSpPr>
          <p:cNvPr id="3" name="Espace réservé du contenu 2"/>
          <p:cNvSpPr>
            <a:spLocks noGrp="1"/>
          </p:cNvSpPr>
          <p:nvPr>
            <p:ph idx="1"/>
          </p:nvPr>
        </p:nvSpPr>
        <p:spPr/>
        <p:txBody>
          <a:bodyPr>
            <a:normAutofit fontScale="62500" lnSpcReduction="20000"/>
          </a:bodyPr>
          <a:lstStyle/>
          <a:p>
            <a:r>
              <a:rPr lang="fr-FR" smtClean="0"/>
              <a:t>l’auteur cherche à :</a:t>
            </a:r>
          </a:p>
          <a:p>
            <a:pPr lvl="1"/>
            <a:r>
              <a:rPr lang="fr-FR" b="1" smtClean="0"/>
              <a:t>surprendre</a:t>
            </a:r>
            <a:r>
              <a:rPr lang="fr-FR" smtClean="0"/>
              <a:t> : soleil de minuit, générosité, accueil</a:t>
            </a:r>
          </a:p>
          <a:p>
            <a:pPr lvl="1"/>
            <a:r>
              <a:rPr lang="fr-FR" b="1" smtClean="0"/>
              <a:t>amuser</a:t>
            </a:r>
            <a:r>
              <a:rPr lang="fr-FR" smtClean="0"/>
              <a:t> : nombre d’enfants, habitudes (hospitalité = deshabiller l’invité)</a:t>
            </a:r>
          </a:p>
          <a:p>
            <a:pPr lvl="1"/>
            <a:r>
              <a:rPr lang="fr-FR" b="1" smtClean="0"/>
              <a:t>choquer</a:t>
            </a:r>
            <a:r>
              <a:rPr lang="fr-FR" smtClean="0"/>
              <a:t> : des coutumes de sauvages, des odeurs de sauvage, de la nourriture de sauvage, une hygiène douteuse,… </a:t>
            </a:r>
          </a:p>
          <a:p>
            <a:pPr lvl="1"/>
            <a:r>
              <a:rPr lang="fr-FR" b="1" smtClean="0"/>
              <a:t>véhiculer</a:t>
            </a:r>
            <a:r>
              <a:rPr lang="fr-FR" smtClean="0"/>
              <a:t> et confirmer les </a:t>
            </a:r>
            <a:r>
              <a:rPr lang="fr-FR" b="1" smtClean="0"/>
              <a:t>clichés</a:t>
            </a:r>
            <a:r>
              <a:rPr lang="fr-FR" smtClean="0"/>
              <a:t> d’une époque, le XIXème siècle </a:t>
            </a:r>
            <a:r>
              <a:rPr lang="fr-FR" b="1" smtClean="0"/>
              <a:t>colonial</a:t>
            </a:r>
            <a:r>
              <a:rPr lang="fr-FR" smtClean="0"/>
              <a:t> : l’Islandais est comme ceci, vit comme cela… mais c’est normal, c’est un monde différent du nôtre, plus proche de la nature et des animaux. L’Islandais de Jules Verne n’est pas tout à fait un être humain. On le trouve curieux, amusant et gentil. Il a une couvée d’enfants, une femme qui vous sert, une maison qu’il met à votre disposition.</a:t>
            </a:r>
          </a:p>
          <a:p>
            <a:r>
              <a:rPr lang="fr-FR" smtClean="0"/>
              <a:t>Grâce au narrateur, le lecteur est en exploration, en visite touristique. Il n’aura pas besoin d’y aller pour vivre ces sensations. Il vivra à distance, et par procuration, des sensations exotiques.</a:t>
            </a:r>
          </a:p>
          <a:p>
            <a:r>
              <a:rPr lang="fr-FR" smtClean="0"/>
              <a:t>Le guide touristique se transforme en ethnologue et nous présente un monde qui est éloigné du nôtre même y ressemble. Ici, le sauvage est blond, mais «  </a:t>
            </a:r>
            <a:endParaRPr lang="fr-FR"/>
          </a:p>
        </p:txBody>
      </p:sp>
    </p:spTree>
    <p:extLst>
      <p:ext uri="{BB962C8B-B14F-4D97-AF65-F5344CB8AC3E}">
        <p14:creationId xmlns:p14="http://schemas.microsoft.com/office/powerpoint/2010/main" val="382066973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1366</TotalTime>
  <Words>3044</Words>
  <Application>Microsoft Office PowerPoint</Application>
  <PresentationFormat>Format A4 (210 x 297 mm)</PresentationFormat>
  <Paragraphs>211</Paragraphs>
  <Slides>7</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7</vt:i4>
      </vt:variant>
    </vt:vector>
  </HeadingPairs>
  <TitlesOfParts>
    <vt:vector size="10" baseType="lpstr">
      <vt:lpstr>Arial</vt:lpstr>
      <vt:lpstr>Calibri</vt:lpstr>
      <vt:lpstr>Thème Office</vt:lpstr>
      <vt:lpstr>Présentation PowerPoint</vt:lpstr>
      <vt:lpstr>Présentation PowerPoint</vt:lpstr>
      <vt:lpstr>Situation d’énonciation</vt:lpstr>
      <vt:lpstr>Champs lexicaux</vt:lpstr>
      <vt:lpstr>Figures de style</vt:lpstr>
      <vt:lpstr>Idées</vt:lpstr>
      <vt:lpstr>Intentions et réactions</vt:lpstr>
    </vt:vector>
  </TitlesOfParts>
  <Company>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 de français</dc:title>
  <dc:creator>petit jean marie</dc:creator>
  <cp:lastModifiedBy>Collège les Pins</cp:lastModifiedBy>
  <cp:revision>84</cp:revision>
  <cp:lastPrinted>2022-05-16T12:25:51Z</cp:lastPrinted>
  <dcterms:created xsi:type="dcterms:W3CDTF">2022-05-16T08:38:16Z</dcterms:created>
  <dcterms:modified xsi:type="dcterms:W3CDTF">2022-06-05T21:45:51Z</dcterms:modified>
</cp:coreProperties>
</file>