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2" r:id="rId3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69" d="100"/>
          <a:sy n="69" d="100"/>
        </p:scale>
        <p:origin x="228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40" y="1067459"/>
            <a:ext cx="6552728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</a:t>
            </a:r>
            <a:r>
              <a:rPr lang="fr-FR" sz="1200" b="1" smtClean="0"/>
              <a:t>Mardi </a:t>
            </a:r>
            <a:r>
              <a:rPr lang="fr-FR" sz="1200" b="1" dirty="0" smtClean="0"/>
              <a:t>18 août. </a:t>
            </a:r>
            <a:r>
              <a:rPr lang="fr-FR" sz="1200" dirty="0" smtClean="0"/>
              <a:t>— Le soir arrive, ou plutôt le moment où le sommeil alourdit nos paupières,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car la nuit manque à cet océan, et l’implacable lumière fatigue obstinément nos yeux, comme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 nous naviguions sous le soleil des mers arctiques. Hans est à la barre. Pendant son quart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je m’endors.        </a:t>
            </a:r>
          </a:p>
          <a:p>
            <a:pPr>
              <a:lnSpc>
                <a:spcPts val="1600"/>
              </a:lnSpc>
            </a:pPr>
            <a:r>
              <a:rPr lang="fr-FR" sz="1200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        Deux </a:t>
            </a:r>
            <a:r>
              <a:rPr lang="fr-FR" sz="1200" dirty="0" smtClean="0"/>
              <a:t>heures après, une secousse épouvantable me réveille. Le radeau a été soulevé hors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des flots avec une indescriptible puissance et rejeté à vingt toises de là</a:t>
            </a:r>
            <a:r>
              <a:rPr lang="fr-FR" sz="1200" smtClean="0"/>
              <a:t>. </a:t>
            </a:r>
            <a:endParaRPr lang="fr-FR" sz="1200" dirty="0" smtClean="0"/>
          </a:p>
          <a:p>
            <a:pPr>
              <a:lnSpc>
                <a:spcPts val="1600"/>
              </a:lnSpc>
            </a:pPr>
            <a:r>
              <a:rPr lang="fr-FR" sz="1200" dirty="0" smtClean="0"/>
              <a:t>    « Qu’y a-t-il ? s’écrie mon oncle. Avons-nous touché ? »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Hans montre du doigt, à une distance de deux cents toises, une masse noirâtre qui s’élève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et s’abaisse tour à tour. Je regarde et je m’écrie :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C’est un marsouin colossal !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  </a:t>
            </a:r>
            <a:r>
              <a:rPr lang="fr-FR" sz="1200" smtClean="0"/>
              <a:t>— </a:t>
            </a:r>
            <a:r>
              <a:rPr lang="fr-FR" sz="1200" dirty="0" smtClean="0"/>
              <a:t>Oui, réplique mon oncle, et voilà maintenant un lézard de mer d’une grosseur </a:t>
            </a:r>
            <a:r>
              <a:rPr lang="fr-FR" sz="1200" smtClean="0"/>
              <a:t>peu commune</a:t>
            </a:r>
            <a:r>
              <a:rPr lang="fr-FR" sz="1200" dirty="0" smtClean="0"/>
              <a:t>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Et plus loin un crocodile monstrueux ! Voyez sa large mâchoire et les rangées de dents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dont elle est armée. Ah ! il disparaît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Une baleine ! une baleine ! s’écrie alors le professeur. J’aperçois ses nageoires énormes !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Vois l’air et l’eau qu’elle chasse par ses évents ! »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      En </a:t>
            </a:r>
            <a:r>
              <a:rPr lang="fr-FR" sz="1200" dirty="0" smtClean="0"/>
              <a:t>effet, deux colonnes liquides s’élèvent à une hauteur considérable au-dessus de la mer.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restons surpris, stupéfaits, épouvantés, en présence de ce troupeau de monstres marins.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Ils ont des dimensions surnaturelles, et le moindre d’entre eux briserait le radeau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coup de dent. Hans veut mettre la barre au vent, afin de fuir ce voisinage dangereux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mais il aperçoit sur l’autre bord d’autres ennemis non moins redoutables : une tortue large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de </a:t>
            </a:r>
            <a:r>
              <a:rPr lang="fr-FR" sz="1200" dirty="0" smtClean="0"/>
              <a:t>quarante pieds, et un serpent long de trente, qui darde sa tête énorme </a:t>
            </a:r>
            <a:r>
              <a:rPr lang="fr-FR" sz="1200" smtClean="0"/>
              <a:t>au-dessus des flots</a:t>
            </a:r>
            <a:r>
              <a:rPr lang="fr-FR" sz="1200" dirty="0" smtClean="0"/>
              <a:t>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Impossible </a:t>
            </a:r>
            <a:r>
              <a:rPr lang="fr-FR" sz="1200" dirty="0" smtClean="0"/>
              <a:t>de fuir. Ces reptiles s’approchent ; ils tournent autour du radeau avec une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rapidité que des convois lancés à grande vitesse ne sauraient égaler ; ils tracent autour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lui des cercles concentriques. J’ai pris ma carabine. Mais quel effet peut produire une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balle </a:t>
            </a:r>
            <a:r>
              <a:rPr lang="fr-FR" sz="1200" dirty="0" smtClean="0"/>
              <a:t>sur les écailles dont le corps de ces animaux est recouvert ?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sommes muets d’effroi. Les voici qui s’approchent ! D’un côté le crocodile, de l’autre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serpent. Le reste du troupeau marin a disparu. Je vais faire feu. Hans m’arrête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signe. Les deux monstres passent à cinquante toises du radeau, se précipitent l’un sur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l’autre, et leur fureur les empêche de nous apercevoir. Le combat s’engage à cent toises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30</a:t>
            </a:r>
            <a:r>
              <a:rPr lang="fr-FR" sz="1200" smtClean="0"/>
              <a:t>du </a:t>
            </a:r>
            <a:r>
              <a:rPr lang="fr-FR" sz="1200" dirty="0" smtClean="0"/>
              <a:t>radeau. Nous voyons distinctement les deux monstres aux prises.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Mais </a:t>
            </a:r>
            <a:r>
              <a:rPr lang="fr-FR" sz="1200" dirty="0" smtClean="0"/>
              <a:t>il me semble que maintenant les autres animaux viennent prendre part à la lutte,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marsouin, la baleine, le lézard, la tortue. À chaque instant je les entrevois. Je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montre à l’Islandais. Celui-ci remue la tête négativement.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Tva », fait-il.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35</a:t>
            </a:r>
            <a:r>
              <a:rPr lang="fr-FR" sz="1200" smtClean="0"/>
              <a:t>— </a:t>
            </a:r>
            <a:r>
              <a:rPr lang="fr-FR" sz="1200" dirty="0" smtClean="0"/>
              <a:t>Quoi ! deux ? Il prétend que deux animaux seulement…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Il a raison, s’écrie mon oncle, dont la lunette n’a pas quitté les yeux.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Par exemple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Oui ! le premier de ces monstres a le museau d’un marsouin, la tête d’un lézard,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dents d’un crocodile, et voilà ce qui nous a trompés. C’est le plus redoutable des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40</a:t>
            </a:r>
            <a:r>
              <a:rPr lang="fr-FR" sz="1200" smtClean="0"/>
              <a:t>reptiles </a:t>
            </a:r>
            <a:r>
              <a:rPr lang="fr-FR" sz="1200" dirty="0" smtClean="0"/>
              <a:t>antédiluviens,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!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111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33" y="1023094"/>
            <a:ext cx="6190331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200" dirty="0" smtClean="0"/>
              <a:t>    — Et l’autre ?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— L’autre, c’est un serpent caché dans la carapace d’une tortue, le terrible ennemi du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premier,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! »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Hans </a:t>
            </a:r>
            <a:r>
              <a:rPr lang="fr-FR" sz="1200" dirty="0" smtClean="0"/>
              <a:t>a dit vrai. Deux monstres seulement troublent ainsi la surface de la mer, et j’ai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45</a:t>
            </a:r>
            <a:r>
              <a:rPr lang="fr-FR" sz="1200" smtClean="0"/>
              <a:t>devant </a:t>
            </a:r>
            <a:r>
              <a:rPr lang="fr-FR" sz="1200" dirty="0" smtClean="0"/>
              <a:t>les yeux deux reptiles des océans primitifs. J’aperçois l’œil sanglant de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gros comme la tête d’un homme. La nature l’a doué d’un appareil d’optique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d’une extrême puissance et capable de résister à la pression des couches d’eau dans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profondeurs qu’il habite. On l’a justement nommé la baleine des sauriens, car il en a la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rapidité et la taille. Celui-ci ne mesure pas moins de cent pieds, et je peux juger de sa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50</a:t>
            </a:r>
            <a:r>
              <a:rPr lang="fr-FR" sz="1200" smtClean="0"/>
              <a:t>grandeur </a:t>
            </a:r>
            <a:r>
              <a:rPr lang="fr-FR" sz="1200" dirty="0" smtClean="0"/>
              <a:t>quand il dresse au-dessus des flots les nageoires verticales de sa queue. Sa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mâchoire est énorme, et d’après les naturalistes, elle ne compte pas moins de cent quatre-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vingt-deux dents.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, serpent à tronc cylindrique, à queue courte, a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pattes disposées en forme de rame. Son corps est entièrement revêtu d’une carapace, et son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cou, flexible comme celui du cygne, se dresse à trente pieds au-dessus des flots.        </a:t>
            </a:r>
          </a:p>
          <a:p>
            <a:pPr>
              <a:lnSpc>
                <a:spcPts val="2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55</a:t>
            </a:r>
            <a:r>
              <a:rPr lang="fr-FR" sz="1200" dirty="0" smtClean="0"/>
              <a:t>      Ces animaux s’attaquent avec une indescriptible furie. Ils soulèvent des montagnes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liquides qui refluent jusqu’au radeau. Vingt fois nous sommes sur le point de chavirer.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Des sifflements d’une prodigieuse intensité se font entendre. Les deux bêtes sont enlacées.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Je ne puis les distinguer l’une de l’autre. Il faut tout craindre de la rage du vainqueur.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 Une </a:t>
            </a:r>
            <a:r>
              <a:rPr lang="fr-FR" sz="1200" dirty="0" smtClean="0"/>
              <a:t>heure, deux heures se passent. La lutte continue avec le même acharnement.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60</a:t>
            </a:r>
            <a:r>
              <a:rPr lang="fr-FR" sz="1200" smtClean="0"/>
              <a:t>Les </a:t>
            </a:r>
            <a:r>
              <a:rPr lang="fr-FR" sz="1200" dirty="0" smtClean="0"/>
              <a:t>combattants se rapprochent du radeau et s’en éloignent tour à tour. Nous restons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immobiles, prêts à faire feu.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</a:t>
            </a:r>
            <a:r>
              <a:rPr lang="fr-FR" sz="1200" dirty="0" smtClean="0"/>
              <a:t>Soudain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et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disparaissent en creusant un véritable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maëlstrom</a:t>
            </a:r>
            <a:r>
              <a:rPr lang="fr-FR" sz="1200" dirty="0" smtClean="0"/>
              <a:t> au sein des flots. Plusieurs minutes s’écoulent. Le combat va-t-il se terminer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dans les profondeurs de la mer ?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>
                <a:solidFill>
                  <a:schemeClr val="bg1"/>
                </a:solidFill>
              </a:rPr>
              <a:t>65 </a:t>
            </a:r>
            <a:r>
              <a:rPr lang="fr-FR" sz="1200" dirty="0" smtClean="0"/>
              <a:t>     Tout à coup une tête énorme s’élance au dehors, la tête du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. Le monstre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est blessé à mort. Je n’aperçois plus son immense carapace. Seulement son long cou 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dresse, s’abat, se relève, se recourbe, cingle les flots comme un fouet gigantesque et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se tord comme un ver coupé. L’eau rejaillit à une distance considérable. Elle nous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aveugle. Mais bientôt l’agonie du reptile touche à sa fin, ses mouvements diminuent, </a:t>
            </a:r>
          </a:p>
          <a:p>
            <a:pPr>
              <a:lnSpc>
                <a:spcPts val="2000"/>
              </a:lnSpc>
            </a:pPr>
            <a:r>
              <a:rPr lang="fr-FR" sz="1200" smtClean="0">
                <a:solidFill>
                  <a:schemeClr val="bg1"/>
                </a:solidFill>
              </a:rPr>
              <a:t>7  </a:t>
            </a:r>
            <a:r>
              <a:rPr lang="fr-FR" sz="1200" smtClean="0"/>
              <a:t>ses </a:t>
            </a:r>
            <a:r>
              <a:rPr lang="fr-FR" sz="1200" dirty="0" smtClean="0"/>
              <a:t>contorsions s’apaisent, et ce long tronçon de serpent s’étend comme une masse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inerte sur les flots calmés.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   Quant à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a-t-il donc regagné sa caverne sous-marine, ou va-t-il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reparaître à la surface de la mer ?</a:t>
            </a:r>
            <a:endParaRPr lang="fr-FR" sz="1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93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1142</Words>
  <Application>Microsoft Office PowerPoint</Application>
  <PresentationFormat>Format A4 (210 x 297 mm)</PresentationFormat>
  <Paragraphs>77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74</cp:revision>
  <cp:lastPrinted>2022-05-16T12:25:51Z</cp:lastPrinted>
  <dcterms:created xsi:type="dcterms:W3CDTF">2022-05-16T08:38:16Z</dcterms:created>
  <dcterms:modified xsi:type="dcterms:W3CDTF">2022-06-05T09:25:14Z</dcterms:modified>
</cp:coreProperties>
</file>