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98" r:id="rId5"/>
    <p:sldId id="299" r:id="rId6"/>
    <p:sldId id="290" r:id="rId7"/>
    <p:sldId id="292" r:id="rId8"/>
    <p:sldId id="300" r:id="rId9"/>
    <p:sldId id="291" r:id="rId10"/>
    <p:sldId id="302" r:id="rId11"/>
    <p:sldId id="295" r:id="rId12"/>
    <p:sldId id="301" r:id="rId13"/>
    <p:sldId id="294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Linear Functions &amp;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Determining Whether a Set of Data is Linear</a:t>
            </a:r>
          </a:p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BD6E-548B-46EB-81A5-CB0443585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2" t="39492" r="31071" b="36635"/>
          <a:stretch/>
        </p:blipFill>
        <p:spPr>
          <a:xfrm>
            <a:off x="1759868" y="931817"/>
            <a:ext cx="9072340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Solution part (a)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6F6FD-F116-4BC2-AE0E-11F944D4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80" t="36417" r="29577" b="36560"/>
          <a:stretch/>
        </p:blipFill>
        <p:spPr>
          <a:xfrm>
            <a:off x="1748245" y="838961"/>
            <a:ext cx="8695509" cy="3292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5A616C-4F81-450D-96F8-DC2232474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2" t="40635" r="29785" b="40190"/>
          <a:stretch/>
        </p:blipFill>
        <p:spPr>
          <a:xfrm>
            <a:off x="1748245" y="4131745"/>
            <a:ext cx="8695509" cy="23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1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Solution part 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E3F6D-8C60-487B-A000-BF402D6EE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7" t="59600" r="30143" b="19110"/>
          <a:stretch/>
        </p:blipFill>
        <p:spPr>
          <a:xfrm>
            <a:off x="1341119" y="1169930"/>
            <a:ext cx="7118343" cy="218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B3C9F-61BD-4503-B5A1-ECDCA476C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83" t="33139" r="30316" b="43556"/>
          <a:stretch/>
        </p:blipFill>
        <p:spPr>
          <a:xfrm>
            <a:off x="8642148" y="1169930"/>
            <a:ext cx="3342707" cy="188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48FC2-0D82-41FE-8160-D5D47CE0D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8" t="26149" r="31480" b="53717"/>
          <a:stretch/>
        </p:blipFill>
        <p:spPr>
          <a:xfrm>
            <a:off x="1341119" y="3357976"/>
            <a:ext cx="7115501" cy="2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Solution Part 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9CD42-99D3-43AF-AB49-CCBCCF484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2" t="39492" r="31071" b="50555"/>
          <a:stretch/>
        </p:blipFill>
        <p:spPr>
          <a:xfrm>
            <a:off x="1759868" y="931818"/>
            <a:ext cx="9072340" cy="1245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0A2D9-7F9E-4E93-8081-4451FAA7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2" t="59485" r="31071" b="36635"/>
          <a:stretch/>
        </p:blipFill>
        <p:spPr>
          <a:xfrm>
            <a:off x="1759868" y="2177144"/>
            <a:ext cx="9072340" cy="485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C2688-D2D1-413F-8A50-539A1BA9781C}"/>
              </a:ext>
            </a:extLst>
          </p:cNvPr>
          <p:cNvSpPr txBox="1"/>
          <p:nvPr/>
        </p:nvSpPr>
        <p:spPr>
          <a:xfrm>
            <a:off x="1689463" y="2873829"/>
            <a:ext cx="1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B6EF3-2FF5-464D-BABF-7AA21FDA8B08}"/>
              </a:ext>
            </a:extLst>
          </p:cNvPr>
          <p:cNvSpPr txBox="1"/>
          <p:nvPr/>
        </p:nvSpPr>
        <p:spPr>
          <a:xfrm>
            <a:off x="5003074" y="2862943"/>
            <a:ext cx="1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5B05C-504F-43A0-AF6D-E5BEC1DC43E8}"/>
              </a:ext>
            </a:extLst>
          </p:cNvPr>
          <p:cNvSpPr txBox="1"/>
          <p:nvPr/>
        </p:nvSpPr>
        <p:spPr>
          <a:xfrm>
            <a:off x="8316685" y="2873829"/>
            <a:ext cx="14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6FA6A-2BF6-4FCF-BCBD-261C20E95DC6}"/>
                  </a:ext>
                </a:extLst>
              </p:cNvPr>
              <p:cNvSpPr txBox="1"/>
              <p:nvPr/>
            </p:nvSpPr>
            <p:spPr>
              <a:xfrm>
                <a:off x="1378782" y="3337232"/>
                <a:ext cx="1891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+759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6FA6A-2BF6-4FCF-BCBD-261C20E95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82" y="3337232"/>
                <a:ext cx="1891287" cy="276999"/>
              </a:xfrm>
              <a:prstGeom prst="rect">
                <a:avLst/>
              </a:prstGeom>
              <a:blipFill>
                <a:blip r:embed="rId3"/>
                <a:stretch>
                  <a:fillRect l="-16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4733737-8708-4482-90F2-232AA0134792}"/>
              </a:ext>
            </a:extLst>
          </p:cNvPr>
          <p:cNvSpPr txBox="1"/>
          <p:nvPr/>
        </p:nvSpPr>
        <p:spPr>
          <a:xfrm>
            <a:off x="1159594" y="3815138"/>
            <a:ext cx="23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2009 means t = 19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15564-F141-4478-B5B4-65F337269E03}"/>
                  </a:ext>
                </a:extLst>
              </p:cNvPr>
              <p:cNvSpPr txBox="1"/>
              <p:nvPr/>
            </p:nvSpPr>
            <p:spPr>
              <a:xfrm>
                <a:off x="1269924" y="4489724"/>
                <a:ext cx="2171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=97.07(19)+759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615564-F141-4478-B5B4-65F33726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24" y="4489724"/>
                <a:ext cx="2171364" cy="276999"/>
              </a:xfrm>
              <a:prstGeom prst="rect">
                <a:avLst/>
              </a:prstGeom>
              <a:blipFill>
                <a:blip r:embed="rId4"/>
                <a:stretch>
                  <a:fillRect l="-1401" t="-4444" r="-5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12CDC4-9115-4673-967A-E747768146E9}"/>
              </a:ext>
            </a:extLst>
          </p:cNvPr>
          <p:cNvSpPr txBox="1"/>
          <p:nvPr/>
        </p:nvSpPr>
        <p:spPr>
          <a:xfrm>
            <a:off x="1543480" y="4985049"/>
            <a:ext cx="15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2603.33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BD8978-CBD7-4097-9BE0-9BA93F7A10B1}"/>
              </a:ext>
            </a:extLst>
          </p:cNvPr>
          <p:cNvCxnSpPr/>
          <p:nvPr/>
        </p:nvCxnSpPr>
        <p:spPr>
          <a:xfrm>
            <a:off x="4136571" y="2969623"/>
            <a:ext cx="0" cy="3413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4B771-B1B9-409A-92F4-DFABE81DD0B4}"/>
              </a:ext>
            </a:extLst>
          </p:cNvPr>
          <p:cNvCxnSpPr/>
          <p:nvPr/>
        </p:nvCxnSpPr>
        <p:spPr>
          <a:xfrm>
            <a:off x="7188925" y="2969623"/>
            <a:ext cx="0" cy="3413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7F0FD5-D0A4-4FAA-8B5A-55FE1E934FCD}"/>
                  </a:ext>
                </a:extLst>
              </p:cNvPr>
              <p:cNvSpPr txBox="1"/>
              <p:nvPr/>
            </p:nvSpPr>
            <p:spPr>
              <a:xfrm>
                <a:off x="4583535" y="3337232"/>
                <a:ext cx="212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−7977.3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7F0FD5-D0A4-4FAA-8B5A-55FE1E93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535" y="3337232"/>
                <a:ext cx="2124108" cy="276999"/>
              </a:xfrm>
              <a:prstGeom prst="rect">
                <a:avLst/>
              </a:prstGeom>
              <a:blipFill>
                <a:blip r:embed="rId5"/>
                <a:stretch>
                  <a:fillRect l="-1724" r="-5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8F3905-EB83-4F33-AFAD-21EDEF896882}"/>
              </a:ext>
            </a:extLst>
          </p:cNvPr>
          <p:cNvSpPr txBox="1"/>
          <p:nvPr/>
        </p:nvSpPr>
        <p:spPr>
          <a:xfrm>
            <a:off x="4438370" y="3815138"/>
            <a:ext cx="24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2009 means t = 109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A045A8-887F-4B5A-ACBE-15D88E157A05}"/>
                  </a:ext>
                </a:extLst>
              </p:cNvPr>
              <p:cNvSpPr txBox="1"/>
              <p:nvPr/>
            </p:nvSpPr>
            <p:spPr>
              <a:xfrm>
                <a:off x="4473205" y="4489723"/>
                <a:ext cx="2604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=97.07(109)−7977.3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A045A8-887F-4B5A-ACBE-15D88E15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05" y="4489723"/>
                <a:ext cx="2604174" cy="276999"/>
              </a:xfrm>
              <a:prstGeom prst="rect">
                <a:avLst/>
              </a:prstGeom>
              <a:blipFill>
                <a:blip r:embed="rId6"/>
                <a:stretch>
                  <a:fillRect l="-1405" t="-4444" r="-2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50DD13E-DEDF-48AB-BF95-5ACDA0A40A94}"/>
              </a:ext>
            </a:extLst>
          </p:cNvPr>
          <p:cNvSpPr txBox="1"/>
          <p:nvPr/>
        </p:nvSpPr>
        <p:spPr>
          <a:xfrm>
            <a:off x="4971830" y="4985049"/>
            <a:ext cx="15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2603.33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72938E-F46D-4031-BD56-478AD7A3DAC8}"/>
                  </a:ext>
                </a:extLst>
              </p:cNvPr>
              <p:cNvSpPr txBox="1"/>
              <p:nvPr/>
            </p:nvSpPr>
            <p:spPr>
              <a:xfrm>
                <a:off x="7871785" y="3337232"/>
                <a:ext cx="2252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−192,410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72938E-F46D-4031-BD56-478AD7A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85" y="3337232"/>
                <a:ext cx="2252348" cy="276999"/>
              </a:xfrm>
              <a:prstGeom prst="rect">
                <a:avLst/>
              </a:prstGeom>
              <a:blipFill>
                <a:blip r:embed="rId7"/>
                <a:stretch>
                  <a:fillRect l="-1351" r="-54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542FFA-4C37-4E88-A3B8-C3B4327C9EF4}"/>
              </a:ext>
            </a:extLst>
          </p:cNvPr>
          <p:cNvSpPr txBox="1"/>
          <p:nvPr/>
        </p:nvSpPr>
        <p:spPr>
          <a:xfrm>
            <a:off x="7773752" y="3815138"/>
            <a:ext cx="26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2009 means t = 2009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706AD-8590-4D4D-9A6E-6721D2ADE73E}"/>
                  </a:ext>
                </a:extLst>
              </p:cNvPr>
              <p:cNvSpPr txBox="1"/>
              <p:nvPr/>
            </p:nvSpPr>
            <p:spPr>
              <a:xfrm>
                <a:off x="7670208" y="4489723"/>
                <a:ext cx="2860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=97.07(2009)−192,410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706AD-8590-4D4D-9A6E-6721D2AD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208" y="4489723"/>
                <a:ext cx="2860655" cy="276999"/>
              </a:xfrm>
              <a:prstGeom prst="rect">
                <a:avLst/>
              </a:prstGeom>
              <a:blipFill>
                <a:blip r:embed="rId8"/>
                <a:stretch>
                  <a:fillRect l="-1064" t="-4444" r="-2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9E92F8E-6FB4-4A3E-9052-B4AD87332C2E}"/>
              </a:ext>
            </a:extLst>
          </p:cNvPr>
          <p:cNvSpPr txBox="1"/>
          <p:nvPr/>
        </p:nvSpPr>
        <p:spPr>
          <a:xfrm>
            <a:off x="8442196" y="4985049"/>
            <a:ext cx="153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2603.33</a:t>
            </a:r>
          </a:p>
        </p:txBody>
      </p:sp>
    </p:spTree>
    <p:extLst>
      <p:ext uri="{BB962C8B-B14F-4D97-AF65-F5344CB8AC3E}">
        <p14:creationId xmlns:p14="http://schemas.microsoft.com/office/powerpoint/2010/main" val="21096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5F07-6E11-4D47-B750-0D917F03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81C6C-029C-448D-8912-F87525832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29" t="50000" r="31071" b="34095"/>
          <a:stretch/>
        </p:blipFill>
        <p:spPr>
          <a:xfrm>
            <a:off x="1846216" y="1516816"/>
            <a:ext cx="10077745" cy="2253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E8B69-B2DC-4824-A410-582C737AB069}"/>
              </a:ext>
            </a:extLst>
          </p:cNvPr>
          <p:cNvSpPr txBox="1"/>
          <p:nvPr/>
        </p:nvSpPr>
        <p:spPr>
          <a:xfrm>
            <a:off x="1846216" y="4075611"/>
            <a:ext cx="9796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Estimate the equation of the line that captures this linear pattern. (Will need to plot points) </a:t>
            </a:r>
          </a:p>
        </p:txBody>
      </p:sp>
    </p:spTree>
    <p:extLst>
      <p:ext uri="{BB962C8B-B14F-4D97-AF65-F5344CB8AC3E}">
        <p14:creationId xmlns:p14="http://schemas.microsoft.com/office/powerpoint/2010/main" val="154288077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5D08-63E5-4E1A-B0FD-A95CAE7B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90C81-0092-44CF-8AD3-34C5319BC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3" t="49017" r="29357" b="15936"/>
          <a:stretch/>
        </p:blipFill>
        <p:spPr>
          <a:xfrm>
            <a:off x="1828799" y="1785259"/>
            <a:ext cx="9091750" cy="42675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A90191-727E-4D97-BEB2-CCE6F682C23B}"/>
              </a:ext>
            </a:extLst>
          </p:cNvPr>
          <p:cNvSpPr/>
          <p:nvPr/>
        </p:nvSpPr>
        <p:spPr>
          <a:xfrm>
            <a:off x="2220686" y="1785259"/>
            <a:ext cx="2673531" cy="24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70-C315-4053-A15F-B6E1F58B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AE811-2463-483E-BFF4-EB5142456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3" t="60317" r="30564" b="22519"/>
          <a:stretch/>
        </p:blipFill>
        <p:spPr>
          <a:xfrm>
            <a:off x="3396343" y="1037844"/>
            <a:ext cx="5131090" cy="2508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AFDBD-A233-45C0-9D55-856B0B9266AE}"/>
              </a:ext>
            </a:extLst>
          </p:cNvPr>
          <p:cNvSpPr txBox="1"/>
          <p:nvPr/>
        </p:nvSpPr>
        <p:spPr>
          <a:xfrm>
            <a:off x="1750423" y="4034024"/>
            <a:ext cx="9065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To estimate the equation, we will need to estimate the slope.</a:t>
            </a:r>
          </a:p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Choose 2 points on the line, (75, 15)  and (85,18)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9DB66-966F-416A-8B27-9251CE218AFC}"/>
                  </a:ext>
                </a:extLst>
              </p:cNvPr>
              <p:cNvSpPr txBox="1"/>
              <p:nvPr/>
            </p:nvSpPr>
            <p:spPr>
              <a:xfrm>
                <a:off x="1850572" y="5213220"/>
                <a:ext cx="250466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18−15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85−75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9DB66-966F-416A-8B27-9251CE21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2" y="5213220"/>
                <a:ext cx="2504660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255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DE4-5DB5-4003-9B3D-4DE10C96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019D5-4407-4C61-988A-B72D96CFF471}"/>
              </a:ext>
            </a:extLst>
          </p:cNvPr>
          <p:cNvSpPr txBox="1"/>
          <p:nvPr/>
        </p:nvSpPr>
        <p:spPr>
          <a:xfrm>
            <a:off x="1756187" y="1099236"/>
            <a:ext cx="9065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To estimate the equation, we will need to estimate the slope.</a:t>
            </a:r>
          </a:p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Choose 2 points on the line, (75, 15)  and (85,18)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97F468-9566-4F69-9C66-1193DCD5A851}"/>
                  </a:ext>
                </a:extLst>
              </p:cNvPr>
              <p:cNvSpPr txBox="1"/>
              <p:nvPr/>
            </p:nvSpPr>
            <p:spPr>
              <a:xfrm>
                <a:off x="1856336" y="2278432"/>
                <a:ext cx="250466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18−15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85−75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97F468-9566-4F69-9C66-1193DCD5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36" y="2278432"/>
                <a:ext cx="2504660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85EBA4-3599-4E52-B9A6-4007DB0575F3}"/>
              </a:ext>
            </a:extLst>
          </p:cNvPr>
          <p:cNvSpPr txBox="1"/>
          <p:nvPr/>
        </p:nvSpPr>
        <p:spPr>
          <a:xfrm>
            <a:off x="1629913" y="2951946"/>
            <a:ext cx="906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Now use the point – slope formula: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F4DA11-9A86-42DB-941B-CE04738FB462}"/>
                  </a:ext>
                </a:extLst>
              </p:cNvPr>
              <p:cNvSpPr txBox="1"/>
              <p:nvPr/>
            </p:nvSpPr>
            <p:spPr>
              <a:xfrm>
                <a:off x="7310846" y="3028890"/>
                <a:ext cx="2695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F4DA11-9A86-42DB-941B-CE04738F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846" y="3028890"/>
                <a:ext cx="2695353" cy="369332"/>
              </a:xfrm>
              <a:prstGeom prst="rect">
                <a:avLst/>
              </a:prstGeom>
              <a:blipFill>
                <a:blip r:embed="rId3"/>
                <a:stretch>
                  <a:fillRect l="-2036" r="-384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97BC-7CA3-4898-8CAE-F6647D37E874}"/>
                  </a:ext>
                </a:extLst>
              </p:cNvPr>
              <p:cNvSpPr txBox="1"/>
              <p:nvPr/>
            </p:nvSpPr>
            <p:spPr>
              <a:xfrm>
                <a:off x="1760989" y="3782779"/>
                <a:ext cx="2927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−15=0.3(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−75)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597BC-7CA3-4898-8CAE-F6647D37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989" y="3782779"/>
                <a:ext cx="2927083" cy="369332"/>
              </a:xfrm>
              <a:prstGeom prst="rect">
                <a:avLst/>
              </a:prstGeom>
              <a:blipFill>
                <a:blip r:embed="rId4"/>
                <a:stretch>
                  <a:fillRect l="-2083" r="-333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CDBE0-E43E-4317-995F-82AD18615725}"/>
                  </a:ext>
                </a:extLst>
              </p:cNvPr>
              <p:cNvSpPr txBox="1"/>
              <p:nvPr/>
            </p:nvSpPr>
            <p:spPr>
              <a:xfrm>
                <a:off x="1756187" y="4275058"/>
                <a:ext cx="2903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−15=0.3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−22.5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CDBE0-E43E-4317-995F-82AD1861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87" y="4275058"/>
                <a:ext cx="2903039" cy="369332"/>
              </a:xfrm>
              <a:prstGeom prst="rect">
                <a:avLst/>
              </a:prstGeom>
              <a:blipFill>
                <a:blip r:embed="rId5"/>
                <a:stretch>
                  <a:fillRect l="-1891" r="-252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FA83E-6E5A-411C-A564-425F39E5DF14}"/>
                  </a:ext>
                </a:extLst>
              </p:cNvPr>
              <p:cNvSpPr txBox="1"/>
              <p:nvPr/>
            </p:nvSpPr>
            <p:spPr>
              <a:xfrm>
                <a:off x="1756186" y="4938334"/>
                <a:ext cx="20272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−7.5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5FA83E-6E5A-411C-A564-425F39E5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86" y="4938334"/>
                <a:ext cx="2027222" cy="369332"/>
              </a:xfrm>
              <a:prstGeom prst="rect">
                <a:avLst/>
              </a:prstGeom>
              <a:blipFill>
                <a:blip r:embed="rId6"/>
                <a:stretch>
                  <a:fillRect l="-3003" r="-360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424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Whether a Set of Data is Linear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76002-25E5-439B-B880-2129FD82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94" t="55745" r="34709" b="40064"/>
          <a:stretch/>
        </p:blipFill>
        <p:spPr>
          <a:xfrm>
            <a:off x="1615439" y="2576152"/>
            <a:ext cx="8961121" cy="6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BEE8F-0C8C-41EF-B406-9FB331E75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52" t="63714" r="40170" b="18730"/>
          <a:stretch/>
        </p:blipFill>
        <p:spPr>
          <a:xfrm>
            <a:off x="3030487" y="2836382"/>
            <a:ext cx="5995594" cy="2769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0D443-C188-4707-B749-21ABF803D6FE}"/>
              </a:ext>
            </a:extLst>
          </p:cNvPr>
          <p:cNvSpPr txBox="1"/>
          <p:nvPr/>
        </p:nvSpPr>
        <p:spPr>
          <a:xfrm>
            <a:off x="1576251" y="1136977"/>
            <a:ext cx="961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Example 1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following two sets of data represent values for a linear function and a nonlinear function. Identify which is the linear function and find its equation.  Identify the nonlinear function and decide its concavity.</a:t>
            </a:r>
          </a:p>
        </p:txBody>
      </p:sp>
    </p:spTree>
    <p:extLst>
      <p:ext uri="{BB962C8B-B14F-4D97-AF65-F5344CB8AC3E}">
        <p14:creationId xmlns:p14="http://schemas.microsoft.com/office/powerpoint/2010/main" val="31896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Part (a)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0D443-C188-4707-B749-21ABF803D6FE}"/>
              </a:ext>
            </a:extLst>
          </p:cNvPr>
          <p:cNvSpPr txBox="1"/>
          <p:nvPr/>
        </p:nvSpPr>
        <p:spPr>
          <a:xfrm>
            <a:off x="1576251" y="1136977"/>
            <a:ext cx="961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Example 1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following two sets of data represent values for a linear function and a nonlinear function. Identify which is the linear function and find its equation.  Identify the nonlinear function and decide its concavity.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/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F5246-8D55-4359-9603-39A6CCD28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738" y="4327525"/>
                <a:ext cx="393700" cy="171450"/>
              </a:xfrm>
              <a:prstGeom prst="rect">
                <a:avLst/>
              </a:prstGeom>
              <a:blipFill>
                <a:blip r:embed="rId3"/>
                <a:stretch>
                  <a:fillRect l="-7692" r="-1230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DA844D-C65F-4D07-B37C-56E8AC606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7122"/>
              </p:ext>
            </p:extLst>
          </p:nvPr>
        </p:nvGraphicFramePr>
        <p:xfrm>
          <a:off x="1576388" y="2439988"/>
          <a:ext cx="25241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2524165" imgH="3314661" progId="Excel.Sheet.12">
                  <p:embed/>
                </p:oleObj>
              </mc:Choice>
              <mc:Fallback>
                <p:oleObj name="Worksheet" r:id="rId4" imgW="2524165" imgH="3314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6388" y="2439988"/>
                        <a:ext cx="2524125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CAFCAA2-7E00-4B29-9700-F1469393C1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05" t="24595" r="20922" b="38511"/>
          <a:stretch/>
        </p:blipFill>
        <p:spPr>
          <a:xfrm>
            <a:off x="4296792" y="2439988"/>
            <a:ext cx="7324078" cy="2530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C9E5A-DF92-403A-8607-02B68E6577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142" t="48285" r="18785" b="40323"/>
          <a:stretch/>
        </p:blipFill>
        <p:spPr>
          <a:xfrm>
            <a:off x="4296792" y="4939787"/>
            <a:ext cx="7324077" cy="7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1-part (b) Solution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BEE8F-0C8C-41EF-B406-9FB331E75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87" t="63936" r="44161" b="18508"/>
          <a:stretch/>
        </p:blipFill>
        <p:spPr>
          <a:xfrm>
            <a:off x="1637212" y="2566416"/>
            <a:ext cx="1837510" cy="2769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0D443-C188-4707-B749-21ABF803D6FE}"/>
              </a:ext>
            </a:extLst>
          </p:cNvPr>
          <p:cNvSpPr txBox="1"/>
          <p:nvPr/>
        </p:nvSpPr>
        <p:spPr>
          <a:xfrm>
            <a:off x="1576251" y="1136977"/>
            <a:ext cx="961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Example 1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following two sets of data represent values for a linear function and a nonlinear function. Identify which is the linear function and find its equation.  Identify the nonlinear function and decide its concavity.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5D906-4AB8-4BA8-85A0-F10D862B0AF2}"/>
              </a:ext>
            </a:extLst>
          </p:cNvPr>
          <p:cNvSpPr txBox="1"/>
          <p:nvPr/>
        </p:nvSpPr>
        <p:spPr>
          <a:xfrm>
            <a:off x="3474722" y="3283132"/>
            <a:ext cx="1323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 – 2 = 1</a:t>
            </a:r>
            <a:endParaRPr lang="en-US" sz="1200" dirty="0"/>
          </a:p>
          <a:p>
            <a:r>
              <a:rPr lang="en-US" dirty="0"/>
              <a:t> 6 – 3 = 3</a:t>
            </a:r>
          </a:p>
          <a:p>
            <a:r>
              <a:rPr lang="en-US" dirty="0"/>
              <a:t>11 – 6 = 5</a:t>
            </a:r>
          </a:p>
          <a:p>
            <a:r>
              <a:rPr lang="en-US" dirty="0"/>
              <a:t>18 – 11 = 7</a:t>
            </a:r>
          </a:p>
          <a:p>
            <a:r>
              <a:rPr lang="en-US" dirty="0"/>
              <a:t>27 – 18 = 9</a:t>
            </a:r>
          </a:p>
          <a:p>
            <a:r>
              <a:rPr lang="en-US" dirty="0"/>
              <a:t>38 – 27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107018-0EDF-438A-BAA3-73905ADCEEF8}"/>
                  </a:ext>
                </a:extLst>
              </p:cNvPr>
              <p:cNvSpPr txBox="1"/>
              <p:nvPr/>
            </p:nvSpPr>
            <p:spPr>
              <a:xfrm>
                <a:off x="3679372" y="2836382"/>
                <a:ext cx="658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107018-0EDF-438A-BAA3-73905ADC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2" y="2836382"/>
                <a:ext cx="658578" cy="276999"/>
              </a:xfrm>
              <a:prstGeom prst="rect">
                <a:avLst/>
              </a:prstGeom>
              <a:blipFill>
                <a:blip r:embed="rId3"/>
                <a:stretch>
                  <a:fillRect l="-8333" t="-2174" r="-120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DFA5F-01FD-4468-BD77-39B569FB1702}"/>
              </a:ext>
            </a:extLst>
          </p:cNvPr>
          <p:cNvSpPr txBox="1"/>
          <p:nvPr/>
        </p:nvSpPr>
        <p:spPr>
          <a:xfrm>
            <a:off x="5251268" y="2697882"/>
            <a:ext cx="553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Because g(x) is increasing at an increasing rate, the function must be concave up.</a:t>
            </a:r>
          </a:p>
        </p:txBody>
      </p:sp>
    </p:spTree>
    <p:extLst>
      <p:ext uri="{BB962C8B-B14F-4D97-AF65-F5344CB8AC3E}">
        <p14:creationId xmlns:p14="http://schemas.microsoft.com/office/powerpoint/2010/main" val="15777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33A09-2D89-477E-8501-4EB6FEBA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8476" r="30071" b="39936"/>
          <a:stretch/>
        </p:blipFill>
        <p:spPr>
          <a:xfrm>
            <a:off x="1409949" y="1645919"/>
            <a:ext cx="1002253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9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 Solution part (a)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9563E-FC21-4878-A88F-C50B73042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8476" r="30071" b="48895"/>
          <a:stretch/>
        </p:blipFill>
        <p:spPr>
          <a:xfrm>
            <a:off x="1409949" y="1114696"/>
            <a:ext cx="10022534" cy="17830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A78E5-1278-4ECB-9962-B7FF9077F622}"/>
              </a:ext>
            </a:extLst>
          </p:cNvPr>
          <p:cNvSpPr txBox="1"/>
          <p:nvPr/>
        </p:nvSpPr>
        <p:spPr>
          <a:xfrm>
            <a:off x="1409949" y="3091543"/>
            <a:ext cx="1002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t be the number of years since 1990 (independent variable)  and let I be imports in billions of dollars (dependent variable).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Therefore we have two points (0, 759)  and (14, 2,118)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5FFF9-0450-4FAF-85AE-27777A38DFE4}"/>
                  </a:ext>
                </a:extLst>
              </p:cNvPr>
              <p:cNvSpPr txBox="1"/>
              <p:nvPr/>
            </p:nvSpPr>
            <p:spPr>
              <a:xfrm>
                <a:off x="1409949" y="4291872"/>
                <a:ext cx="410952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2118−759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14−0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1359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≈97.07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5FFF9-0450-4FAF-85AE-27777A38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49" y="4291872"/>
                <a:ext cx="4109523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64EEEA1-CB1E-44FD-841D-9C630B6DD63D}"/>
              </a:ext>
            </a:extLst>
          </p:cNvPr>
          <p:cNvSpPr txBox="1"/>
          <p:nvPr/>
        </p:nvSpPr>
        <p:spPr>
          <a:xfrm>
            <a:off x="5704114" y="4291872"/>
            <a:ext cx="554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The slope tells us, imports are growing at a rate slightly more than $97 billion dollars per year.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5AD3C-AA0B-42F0-8D26-216C3B462156}"/>
                  </a:ext>
                </a:extLst>
              </p:cNvPr>
              <p:cNvSpPr txBox="1"/>
              <p:nvPr/>
            </p:nvSpPr>
            <p:spPr>
              <a:xfrm>
                <a:off x="2176828" y="5073140"/>
                <a:ext cx="244688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−759=97.07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−759=97.07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+759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5AD3C-AA0B-42F0-8D26-216C3B462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28" y="5073140"/>
                <a:ext cx="2446888" cy="1107996"/>
              </a:xfrm>
              <a:prstGeom prst="rect">
                <a:avLst/>
              </a:prstGeom>
              <a:blipFill>
                <a:blip r:embed="rId4"/>
                <a:stretch>
                  <a:fillRect l="-3491" t="-54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348EC3-38F9-4616-B1E0-3F641010BD6F}"/>
              </a:ext>
            </a:extLst>
          </p:cNvPr>
          <p:cNvSpPr txBox="1"/>
          <p:nvPr/>
        </p:nvSpPr>
        <p:spPr>
          <a:xfrm>
            <a:off x="4683762" y="5308515"/>
            <a:ext cx="275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(Used the point (0, 759)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C3EC1-63EA-4CED-9E31-D75850E3DC31}"/>
              </a:ext>
            </a:extLst>
          </p:cNvPr>
          <p:cNvSpPr txBox="1"/>
          <p:nvPr/>
        </p:nvSpPr>
        <p:spPr>
          <a:xfrm>
            <a:off x="4683761" y="5617272"/>
            <a:ext cx="417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(Distribute the 97.07)</a:t>
            </a:r>
          </a:p>
          <a:p>
            <a:r>
              <a:rPr lang="en-US" b="1" i="1" dirty="0"/>
              <a:t>(Add 759 to both sides of the equation)</a:t>
            </a:r>
          </a:p>
        </p:txBody>
      </p:sp>
    </p:spTree>
    <p:extLst>
      <p:ext uri="{BB962C8B-B14F-4D97-AF65-F5344CB8AC3E}">
        <p14:creationId xmlns:p14="http://schemas.microsoft.com/office/powerpoint/2010/main" val="17796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9594" y="0"/>
            <a:ext cx="10272889" cy="6379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 Solution parts (b),(c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33A09-2D89-477E-8501-4EB6FEBA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8476" r="30071" b="55418"/>
          <a:stretch/>
        </p:blipFill>
        <p:spPr>
          <a:xfrm>
            <a:off x="1284771" y="1088570"/>
            <a:ext cx="10022534" cy="8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48B56A-D16D-48EF-B278-BC54B9A83DC7}"/>
                  </a:ext>
                </a:extLst>
              </p:cNvPr>
              <p:cNvSpPr txBox="1"/>
              <p:nvPr/>
            </p:nvSpPr>
            <p:spPr>
              <a:xfrm>
                <a:off x="1284771" y="2779189"/>
                <a:ext cx="10022534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Part (b) solution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 domain can be approximated by looking 5 years before 1990 and 5 years after 2004. So we can say the domain is from 1985 to 2009.</a:t>
                </a:r>
              </a:p>
              <a:p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Part (c ) solution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In 2009 t = 19 (why?)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+759</m:t>
                      </m:r>
                    </m:oMath>
                  </m:oMathPara>
                </a14:m>
                <a:endParaRPr lang="en-US" sz="20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=$2,603.3</m:t>
                      </m:r>
                    </m:oMath>
                  </m:oMathPara>
                </a14:m>
                <a:endParaRPr lang="en-US" sz="20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48B56A-D16D-48EF-B278-BC54B9A8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71" y="2779189"/>
                <a:ext cx="10022534" cy="3754874"/>
              </a:xfrm>
              <a:prstGeom prst="rect">
                <a:avLst/>
              </a:prstGeom>
              <a:blipFill>
                <a:blip r:embed="rId3"/>
                <a:stretch>
                  <a:fillRect l="-669" t="-974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115F461-849C-46F8-9FDB-92B33EBE2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50799" r="30071" b="44623"/>
          <a:stretch/>
        </p:blipFill>
        <p:spPr>
          <a:xfrm>
            <a:off x="1284771" y="1903102"/>
            <a:ext cx="10022534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67BBEB-7F87-4985-A8EE-EAD0FC5E9AE0}"/>
                  </a:ext>
                </a:extLst>
              </p:cNvPr>
              <p:cNvSpPr txBox="1"/>
              <p:nvPr/>
            </p:nvSpPr>
            <p:spPr>
              <a:xfrm>
                <a:off x="1366930" y="4379627"/>
                <a:ext cx="1891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=97.07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+759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67BBEB-7F87-4985-A8EE-EAD0FC5E9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30" y="4379627"/>
                <a:ext cx="1891287" cy="276999"/>
              </a:xfrm>
              <a:prstGeom prst="rect">
                <a:avLst/>
              </a:prstGeom>
              <a:blipFill>
                <a:blip r:embed="rId4"/>
                <a:stretch>
                  <a:fillRect l="-16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7F96A247-A1A6-4AFA-8A04-C4C6E7AB686E}"/>
              </a:ext>
            </a:extLst>
          </p:cNvPr>
          <p:cNvSpPr txBox="1">
            <a:spLocks/>
          </p:cNvSpPr>
          <p:nvPr/>
        </p:nvSpPr>
        <p:spPr>
          <a:xfrm>
            <a:off x="1159594" y="0"/>
            <a:ext cx="10272889" cy="63790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2 Solution part (d)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6C835-8330-42A1-BEE2-6934CCDA6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8476" r="30071" b="55911"/>
          <a:stretch/>
        </p:blipFill>
        <p:spPr>
          <a:xfrm>
            <a:off x="1409949" y="1062445"/>
            <a:ext cx="10022534" cy="792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67E8F-08AD-4226-9397-23D20864D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55068" r="30071" b="39936"/>
          <a:stretch/>
        </p:blipFill>
        <p:spPr>
          <a:xfrm>
            <a:off x="1409949" y="1850572"/>
            <a:ext cx="10022534" cy="705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66F7-5BA1-47F8-8350-689664C5D3BC}"/>
                  </a:ext>
                </a:extLst>
              </p:cNvPr>
              <p:cNvSpPr txBox="1"/>
              <p:nvPr/>
            </p:nvSpPr>
            <p:spPr>
              <a:xfrm>
                <a:off x="1409949" y="2742415"/>
                <a:ext cx="7503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𝑅𝑒𝑚𝑒𝑚𝑏𝑒𝑟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=97.07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+759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we would like to know t when I = $3,000 Billion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66F7-5BA1-47F8-8350-689664C5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49" y="2742415"/>
                <a:ext cx="7503721" cy="276999"/>
              </a:xfrm>
              <a:prstGeom prst="rect">
                <a:avLst/>
              </a:prstGeom>
              <a:blipFill>
                <a:blip r:embed="rId3"/>
                <a:stretch>
                  <a:fillRect l="-487" t="-28889" r="-121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6CDE9F-7E04-4C37-AF98-F1C22E251B6E}"/>
                  </a:ext>
                </a:extLst>
              </p:cNvPr>
              <p:cNvSpPr/>
              <p:nvPr/>
            </p:nvSpPr>
            <p:spPr>
              <a:xfrm>
                <a:off x="1479363" y="3159427"/>
                <a:ext cx="3761992" cy="1443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97.07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+759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= 3,000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97.07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= 3,000 – 759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97.07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= 2,241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2241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97.07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≈23.1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𝑎𝑓𝑡𝑒𝑟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1990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6CDE9F-7E04-4C37-AF98-F1C22E25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3" y="3159427"/>
                <a:ext cx="3761992" cy="1443729"/>
              </a:xfrm>
              <a:prstGeom prst="rect">
                <a:avLst/>
              </a:prstGeom>
              <a:blipFill>
                <a:blip r:embed="rId4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3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6507</TotalTime>
  <Words>738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Mike</vt:lpstr>
      <vt:lpstr>Worksheet</vt:lpstr>
      <vt:lpstr> Linear Functions &amp; Data </vt:lpstr>
      <vt:lpstr>Determining Whether a Set of Data is Linear </vt:lpstr>
      <vt:lpstr>Example 1</vt:lpstr>
      <vt:lpstr>Example 1 Part (a) solution</vt:lpstr>
      <vt:lpstr>Example 1-part (b) Solution</vt:lpstr>
      <vt:lpstr>Example 2</vt:lpstr>
      <vt:lpstr>Example 2 Solution part (a)</vt:lpstr>
      <vt:lpstr>Example 2 Solution parts (b),(c )</vt:lpstr>
      <vt:lpstr>PowerPoint Presentation</vt:lpstr>
      <vt:lpstr>Example 3</vt:lpstr>
      <vt:lpstr>Example 3 Solution part (a)</vt:lpstr>
      <vt:lpstr>Example 3 Solution part (b)</vt:lpstr>
      <vt:lpstr>Example 3 Solution Part (c)</vt:lpstr>
      <vt:lpstr>Example 4</vt:lpstr>
      <vt:lpstr>Example 4 solution</vt:lpstr>
      <vt:lpstr>Example 4 Solution</vt:lpstr>
      <vt:lpstr>Example 4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124</cp:revision>
  <dcterms:created xsi:type="dcterms:W3CDTF">2019-06-12T21:35:10Z</dcterms:created>
  <dcterms:modified xsi:type="dcterms:W3CDTF">2019-12-14T00:13:37Z</dcterms:modified>
</cp:coreProperties>
</file>