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336" r:id="rId4"/>
    <p:sldId id="338" r:id="rId5"/>
    <p:sldId id="319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1" r:id="rId17"/>
    <p:sldId id="35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U.S. Population Growth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5319444444444447"/>
          <c:w val="0.89019685039370078"/>
          <c:h val="0.6227161708953047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1"/>
            <c:trendlineLbl>
              <c:layout>
                <c:manualLayout>
                  <c:x val="-0.22614533878846746"/>
                  <c:y val="7.1033569783368916E-2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2.8</c:v>
                </c:pt>
                <c:pt idx="1">
                  <c:v>3.9</c:v>
                </c:pt>
                <c:pt idx="2">
                  <c:v>5.3</c:v>
                </c:pt>
                <c:pt idx="3">
                  <c:v>7.2</c:v>
                </c:pt>
                <c:pt idx="4">
                  <c:v>9.6</c:v>
                </c:pt>
                <c:pt idx="5">
                  <c:v>12.9</c:v>
                </c:pt>
                <c:pt idx="6">
                  <c:v>17.100000000000001</c:v>
                </c:pt>
                <c:pt idx="7">
                  <c:v>23.2</c:v>
                </c:pt>
                <c:pt idx="8">
                  <c:v>31.4</c:v>
                </c:pt>
                <c:pt idx="9">
                  <c:v>39.799999999999997</c:v>
                </c:pt>
                <c:pt idx="10">
                  <c:v>50.2</c:v>
                </c:pt>
                <c:pt idx="11">
                  <c:v>62.9</c:v>
                </c:pt>
                <c:pt idx="12">
                  <c:v>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35-458C-ADB6-CEEA1572A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9566847"/>
        <c:axId val="818392383"/>
      </c:scatterChart>
      <c:valAx>
        <c:axId val="929566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(Decades)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392383"/>
        <c:crosses val="autoZero"/>
        <c:crossBetween val="midCat"/>
      </c:valAx>
      <c:valAx>
        <c:axId val="81839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Pop.</a:t>
                </a:r>
                <a:r>
                  <a:rPr lang="en-US" baseline="0"/>
                  <a:t> </a:t>
                </a:r>
                <a:r>
                  <a:rPr lang="en-US"/>
                  <a:t>Millions)</a:t>
                </a:r>
              </a:p>
            </c:rich>
          </c:tx>
          <c:layout>
            <c:manualLayout>
              <c:xMode val="edge"/>
              <c:yMode val="edge"/>
              <c:x val="5.9067002792059431E-3"/>
              <c:y val="7.455047710872876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56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3.png"/><Relationship Id="rId7" Type="http://schemas.openxmlformats.org/officeDocument/2006/relationships/image" Target="../media/image46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image" Target="../media/image44.png"/><Relationship Id="rId10" Type="http://schemas.openxmlformats.org/officeDocument/2006/relationships/image" Target="../media/image49.wmf"/><Relationship Id="rId4" Type="http://schemas.openxmlformats.org/officeDocument/2006/relationships/image" Target="../media/image15.png"/><Relationship Id="rId9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15.png"/><Relationship Id="rId7" Type="http://schemas.openxmlformats.org/officeDocument/2006/relationships/image" Target="../media/image45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wmf"/><Relationship Id="rId5" Type="http://schemas.openxmlformats.org/officeDocument/2006/relationships/image" Target="../media/image51.png"/><Relationship Id="rId10" Type="http://schemas.openxmlformats.org/officeDocument/2006/relationships/image" Target="../media/image48.wmf"/><Relationship Id="rId4" Type="http://schemas.openxmlformats.org/officeDocument/2006/relationships/image" Target="../media/image50.png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15.png"/><Relationship Id="rId7" Type="http://schemas.openxmlformats.org/officeDocument/2006/relationships/image" Target="../media/image45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49.wmf"/><Relationship Id="rId5" Type="http://schemas.openxmlformats.org/officeDocument/2006/relationships/image" Target="../media/image53.png"/><Relationship Id="rId10" Type="http://schemas.openxmlformats.org/officeDocument/2006/relationships/image" Target="../media/image48.wmf"/><Relationship Id="rId4" Type="http://schemas.openxmlformats.org/officeDocument/2006/relationships/image" Target="../media/image52.png"/><Relationship Id="rId9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wmf"/><Relationship Id="rId5" Type="http://schemas.openxmlformats.org/officeDocument/2006/relationships/image" Target="../media/image6.png"/><Relationship Id="rId10" Type="http://schemas.openxmlformats.org/officeDocument/2006/relationships/image" Target="../media/image11.wmf"/><Relationship Id="rId4" Type="http://schemas.openxmlformats.org/officeDocument/2006/relationships/image" Target="../media/image5.png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png"/><Relationship Id="rId7" Type="http://schemas.openxmlformats.org/officeDocument/2006/relationships/image" Target="../media/image19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22.wmf"/><Relationship Id="rId4" Type="http://schemas.openxmlformats.org/officeDocument/2006/relationships/image" Target="../media/image17.png"/><Relationship Id="rId9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2.wmf"/><Relationship Id="rId18" Type="http://schemas.openxmlformats.org/officeDocument/2006/relationships/image" Target="../media/image12.wmf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12" Type="http://schemas.openxmlformats.org/officeDocument/2006/relationships/image" Target="../media/image21.wmf"/><Relationship Id="rId17" Type="http://schemas.openxmlformats.org/officeDocument/2006/relationships/image" Target="../media/image11.wmf"/><Relationship Id="rId2" Type="http://schemas.openxmlformats.org/officeDocument/2006/relationships/image" Target="../media/image25.png"/><Relationship Id="rId16" Type="http://schemas.openxmlformats.org/officeDocument/2006/relationships/image" Target="../media/image10.w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wmf"/><Relationship Id="rId5" Type="http://schemas.openxmlformats.org/officeDocument/2006/relationships/image" Target="../media/image27.png"/><Relationship Id="rId15" Type="http://schemas.openxmlformats.org/officeDocument/2006/relationships/image" Target="../media/image9.wmf"/><Relationship Id="rId10" Type="http://schemas.openxmlformats.org/officeDocument/2006/relationships/image" Target="../media/image19.wmf"/><Relationship Id="rId19" Type="http://schemas.openxmlformats.org/officeDocument/2006/relationships/image" Target="../media/image13.wmf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 Fitting Exponential Functions to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Example (Solution Part 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7ED6-C13E-4B83-9FC7-B78347F180C3}"/>
              </a:ext>
            </a:extLst>
          </p:cNvPr>
          <p:cNvSpPr txBox="1"/>
          <p:nvPr/>
        </p:nvSpPr>
        <p:spPr>
          <a:xfrm>
            <a:off x="1631483" y="1750959"/>
            <a:ext cx="9239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The exponential decay factor is approximately 0.9909 so the decay rate = 1 – 0.9909 = .0091 so the level of L-Dopa decreases by almost 1% every minute.</a:t>
            </a:r>
          </a:p>
          <a:p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The model fits the data very well, especially after the first two points.</a:t>
            </a:r>
          </a:p>
        </p:txBody>
      </p:sp>
    </p:spTree>
    <p:extLst>
      <p:ext uri="{BB962C8B-B14F-4D97-AF65-F5344CB8AC3E}">
        <p14:creationId xmlns:p14="http://schemas.microsoft.com/office/powerpoint/2010/main" val="14053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Solution Part 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BFE81-76D1-44F9-BD99-3561ECD8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7" t="36063" r="25469" b="60729"/>
          <a:stretch/>
        </p:blipFill>
        <p:spPr>
          <a:xfrm>
            <a:off x="1229215" y="1476375"/>
            <a:ext cx="10433481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89C37-1B48-408B-B023-78EA4F2CFEFD}"/>
                  </a:ext>
                </a:extLst>
              </p:cNvPr>
              <p:cNvSpPr txBox="1"/>
              <p:nvPr/>
            </p:nvSpPr>
            <p:spPr>
              <a:xfrm>
                <a:off x="4105275" y="2136255"/>
                <a:ext cx="37280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=2147.9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189C37-1B48-408B-B023-78EA4F2C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2136255"/>
                <a:ext cx="37280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2D0609-57A9-4D80-BFF7-19F45483BEEF}"/>
              </a:ext>
            </a:extLst>
          </p:cNvPr>
          <p:cNvSpPr txBox="1"/>
          <p:nvPr/>
        </p:nvSpPr>
        <p:spPr>
          <a:xfrm>
            <a:off x="1229215" y="2771775"/>
            <a:ext cx="175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 t = 200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42E35-73BF-44F8-AC76-0DE2884027E5}"/>
                  </a:ext>
                </a:extLst>
              </p:cNvPr>
              <p:cNvSpPr txBox="1"/>
              <p:nvPr/>
            </p:nvSpPr>
            <p:spPr>
              <a:xfrm>
                <a:off x="1674834" y="3615095"/>
                <a:ext cx="9987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=2147.9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≈345.1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𝑛𝑎𝑛𝑜𝑔𝑟𝑎𝑚𝑠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𝑚𝑖𝑙𝑙𝑖𝑙𝑖𝑡𝑒𝑟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42E35-73BF-44F8-AC76-0DE2884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34" y="3615095"/>
                <a:ext cx="998786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Solution Part 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BFE81-76D1-44F9-BD99-3561ECD8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7" t="39036" r="25469" b="58461"/>
          <a:stretch/>
        </p:blipFill>
        <p:spPr>
          <a:xfrm>
            <a:off x="1309512" y="1352550"/>
            <a:ext cx="10433481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E4FC4B-56AE-4667-BAC4-3F1EBD6B1576}"/>
                  </a:ext>
                </a:extLst>
              </p:cNvPr>
              <p:cNvSpPr txBox="1"/>
              <p:nvPr/>
            </p:nvSpPr>
            <p:spPr>
              <a:xfrm>
                <a:off x="4105275" y="2136255"/>
                <a:ext cx="37280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=2147.9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E4FC4B-56AE-4667-BAC4-3F1EBD6B1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2136255"/>
                <a:ext cx="37280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747DB9-50E9-4100-B02C-2883098900BE}"/>
              </a:ext>
            </a:extLst>
          </p:cNvPr>
          <p:cNvSpPr txBox="1"/>
          <p:nvPr/>
        </p:nvSpPr>
        <p:spPr>
          <a:xfrm>
            <a:off x="1229214" y="2771775"/>
            <a:ext cx="389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 t = 8 * 60  = 480 (Why?)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E93B5-8360-431B-87A0-2AF35F191BBC}"/>
                  </a:ext>
                </a:extLst>
              </p:cNvPr>
              <p:cNvSpPr txBox="1"/>
              <p:nvPr/>
            </p:nvSpPr>
            <p:spPr>
              <a:xfrm>
                <a:off x="1464604" y="3617649"/>
                <a:ext cx="4631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480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=2147.9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E93B5-8360-431B-87A0-2AF35F19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04" y="3617649"/>
                <a:ext cx="46313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A6FDD5-50DD-4A20-9748-6F8B90995A05}"/>
                  </a:ext>
                </a:extLst>
              </p:cNvPr>
              <p:cNvSpPr txBox="1"/>
              <p:nvPr/>
            </p:nvSpPr>
            <p:spPr>
              <a:xfrm>
                <a:off x="5969311" y="3618060"/>
                <a:ext cx="52621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≈26.7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𝑛𝑎𝑛𝑜𝑔𝑟𝑎𝑚𝑠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𝑚𝑖𝑙𝑙𝑖𝑙𝑖𝑡𝑒𝑟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A6FDD5-50DD-4A20-9748-6F8B9099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11" y="3618060"/>
                <a:ext cx="526214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9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Solution Part 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BFE81-76D1-44F9-BD99-3561ECD8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7" t="41774" r="25469" b="55018"/>
          <a:stretch/>
        </p:blipFill>
        <p:spPr>
          <a:xfrm>
            <a:off x="1325307" y="1228725"/>
            <a:ext cx="10433481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E0BDB-4550-4E74-AD04-98AC9DA28533}"/>
                  </a:ext>
                </a:extLst>
              </p:cNvPr>
              <p:cNvSpPr txBox="1"/>
              <p:nvPr/>
            </p:nvSpPr>
            <p:spPr>
              <a:xfrm>
                <a:off x="4231963" y="1827192"/>
                <a:ext cx="37280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=2147.9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9E0BDB-4550-4E74-AD04-98AC9DA2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63" y="1827192"/>
                <a:ext cx="37280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1AD9DD-0732-4E59-832F-514B64103BA1}"/>
              </a:ext>
            </a:extLst>
          </p:cNvPr>
          <p:cNvSpPr txBox="1"/>
          <p:nvPr/>
        </p:nvSpPr>
        <p:spPr>
          <a:xfrm>
            <a:off x="1366837" y="2351214"/>
            <a:ext cx="949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 now know the value of L(t) and are looking for the value of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BE78C-0E5F-472A-A98B-45AC626F4957}"/>
                  </a:ext>
                </a:extLst>
              </p:cNvPr>
              <p:cNvSpPr txBox="1"/>
              <p:nvPr/>
            </p:nvSpPr>
            <p:spPr>
              <a:xfrm>
                <a:off x="1676400" y="3123395"/>
                <a:ext cx="4120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100=2147.9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BE78C-0E5F-472A-A98B-45AC626F4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23395"/>
                <a:ext cx="41206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C4DE6C-797E-4AE5-82AA-9459E2845915}"/>
                  </a:ext>
                </a:extLst>
              </p:cNvPr>
              <p:cNvSpPr txBox="1"/>
              <p:nvPr/>
            </p:nvSpPr>
            <p:spPr>
              <a:xfrm>
                <a:off x="5797080" y="2934112"/>
                <a:ext cx="290252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2147.9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0.9909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C4DE6C-797E-4AE5-82AA-9459E2845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080" y="2934112"/>
                <a:ext cx="2902526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0D6028-DD54-4476-B542-044C8A27D9E9}"/>
                  </a:ext>
                </a:extLst>
              </p:cNvPr>
              <p:cNvSpPr txBox="1"/>
              <p:nvPr/>
            </p:nvSpPr>
            <p:spPr>
              <a:xfrm>
                <a:off x="715640" y="4198132"/>
                <a:ext cx="4409477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2147.9</m:t>
                            </m:r>
                          </m:den>
                        </m:f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0.9909)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 so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0D6028-DD54-4476-B542-044C8A27D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0" y="4198132"/>
                <a:ext cx="4409477" cy="644857"/>
              </a:xfrm>
              <a:prstGeom prst="rect">
                <a:avLst/>
              </a:prstGeom>
              <a:blipFill>
                <a:blip r:embed="rId6"/>
                <a:stretch>
                  <a:fillRect r="-3867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9BC3A5-BBF8-46C6-B9BF-77725A53E94E}"/>
                  </a:ext>
                </a:extLst>
              </p:cNvPr>
              <p:cNvSpPr txBox="1"/>
              <p:nvPr/>
            </p:nvSpPr>
            <p:spPr>
              <a:xfrm>
                <a:off x="5180750" y="4198132"/>
                <a:ext cx="4764253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𝐿𝑛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2147.9</m:t>
                            </m:r>
                          </m:den>
                        </m:f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(0.9909)</m:t>
                    </m:r>
                  </m:oMath>
                </a14:m>
                <a:r>
                  <a:rPr lang="en-US" sz="2800" dirty="0"/>
                  <a:t> so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9BC3A5-BBF8-46C6-B9BF-77725A53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50" y="4198132"/>
                <a:ext cx="4764253" cy="644857"/>
              </a:xfrm>
              <a:prstGeom prst="rect">
                <a:avLst/>
              </a:prstGeom>
              <a:blipFill>
                <a:blip r:embed="rId7"/>
                <a:stretch>
                  <a:fillRect r="-3585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0DF1F5-795C-4E26-9A30-17901D72A376}"/>
                  </a:ext>
                </a:extLst>
              </p:cNvPr>
              <p:cNvSpPr txBox="1"/>
              <p:nvPr/>
            </p:nvSpPr>
            <p:spPr>
              <a:xfrm>
                <a:off x="9956625" y="4317893"/>
                <a:ext cx="16924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𝟑𝟑𝟓</m:t>
                      </m:r>
                      <m:r>
                        <a:rPr lang="en-US" sz="2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0DF1F5-795C-4E26-9A30-17901D72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625" y="4317893"/>
                <a:ext cx="169245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A7D0BB-E335-4CEE-AAAF-9EB424919257}"/>
              </a:ext>
            </a:extLst>
          </p:cNvPr>
          <p:cNvSpPr txBox="1"/>
          <p:nvPr/>
        </p:nvSpPr>
        <p:spPr>
          <a:xfrm>
            <a:off x="1221799" y="3667152"/>
            <a:ext cx="29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Use logs to solve for 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63655-2FB7-4DEB-91B6-74C9BDC6C740}"/>
              </a:ext>
            </a:extLst>
          </p:cNvPr>
          <p:cNvSpPr txBox="1"/>
          <p:nvPr/>
        </p:nvSpPr>
        <p:spPr>
          <a:xfrm>
            <a:off x="2114551" y="5157578"/>
            <a:ext cx="946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The L-Dopa level will be down to 100 nanograms per milliliter in approximately 335 minutes or slightly more than 3 and one-half hours.</a:t>
            </a:r>
          </a:p>
        </p:txBody>
      </p:sp>
    </p:spTree>
    <p:extLst>
      <p:ext uri="{BB962C8B-B14F-4D97-AF65-F5344CB8AC3E}">
        <p14:creationId xmlns:p14="http://schemas.microsoft.com/office/powerpoint/2010/main" val="6969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9" grpId="0"/>
      <p:bldP spid="11" grpId="0"/>
      <p:bldP spid="12" grpId="0"/>
      <p:bldP spid="5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Example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03D9-DD08-4CB5-A514-FDC87D29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24583" r="26015" b="45556"/>
          <a:stretch/>
        </p:blipFill>
        <p:spPr>
          <a:xfrm>
            <a:off x="1409699" y="1419224"/>
            <a:ext cx="1038428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9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Solution Part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03D9-DD08-4CB5-A514-FDC87D29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41034" r="26015" b="56159"/>
          <a:stretch/>
        </p:blipFill>
        <p:spPr>
          <a:xfrm>
            <a:off x="1428749" y="1409701"/>
            <a:ext cx="1038428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7FDB6-8460-4CDE-9BE4-E3081FAD4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31628" r="26015" b="61149"/>
          <a:stretch/>
        </p:blipFill>
        <p:spPr>
          <a:xfrm>
            <a:off x="1428748" y="1752601"/>
            <a:ext cx="10384285" cy="882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19DCB-F030-426A-8C2E-BEEA2EF3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88" y="3505200"/>
            <a:ext cx="182880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6EAF8-E7B5-4621-9BC8-2DDF76C4E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198" y="3455966"/>
            <a:ext cx="18288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A36B3-030A-426D-A1CD-EE7636336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708" y="3429000"/>
            <a:ext cx="1828800" cy="121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F0A2AF-2ED3-4B42-94B7-2685004EFCC2}"/>
              </a:ext>
            </a:extLst>
          </p:cNvPr>
          <p:cNvSpPr txBox="1"/>
          <p:nvPr/>
        </p:nvSpPr>
        <p:spPr>
          <a:xfrm>
            <a:off x="1816615" y="5155911"/>
            <a:ext cx="8746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Numbers are too large for the calculator to handle.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D28680-CF6C-4884-A840-B2E6E8336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905" y="2927440"/>
            <a:ext cx="840113" cy="507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93EE7E-CD56-4C1A-9065-3A7C1492B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136" y="2913907"/>
            <a:ext cx="849881" cy="5078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B4C078-6C7E-4D47-BC08-2F92D6AEE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233" y="2916128"/>
            <a:ext cx="840113" cy="507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CAF700-BA62-4C89-85AF-EDAD9DBA9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9422" y="2913906"/>
            <a:ext cx="801038" cy="507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F62E8A-3D8E-433D-9672-94C2BEFFD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469" y="2917914"/>
            <a:ext cx="517744" cy="507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85F084-9F2D-4D42-9AE7-B8D8025D5B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4973" y="2932323"/>
            <a:ext cx="898725" cy="4981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543ED28-7814-44C3-B3D1-2B58C4780FD7}"/>
              </a:ext>
            </a:extLst>
          </p:cNvPr>
          <p:cNvSpPr/>
          <p:nvPr/>
        </p:nvSpPr>
        <p:spPr>
          <a:xfrm>
            <a:off x="6733698" y="2958040"/>
            <a:ext cx="782587" cy="369332"/>
          </a:xfrm>
          <a:prstGeom prst="rect">
            <a:avLst/>
          </a:prstGeom>
          <a:solidFill>
            <a:srgbClr val="3333CC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84EmuKeys" panose="02000600030000020004" pitchFamily="2" charset="0"/>
              </a:rPr>
              <a:t>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A03D9-DD08-4CB5-A514-FDC87D29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9" t="43981" r="26278" b="50779"/>
          <a:stretch/>
        </p:blipFill>
        <p:spPr>
          <a:xfrm>
            <a:off x="1416778" y="1103083"/>
            <a:ext cx="10384285" cy="64007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D1B62B-2CBA-495E-B243-327A0F28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65766"/>
              </p:ext>
            </p:extLst>
          </p:nvPr>
        </p:nvGraphicFramePr>
        <p:xfrm>
          <a:off x="1627188" y="1949450"/>
          <a:ext cx="8940799" cy="685800"/>
        </p:xfrm>
        <a:graphic>
          <a:graphicData uri="http://schemas.openxmlformats.org/drawingml/2006/table">
            <a:tbl>
              <a:tblPr/>
              <a:tblGrid>
                <a:gridCol w="1822329">
                  <a:extLst>
                    <a:ext uri="{9D8B030D-6E8A-4147-A177-3AD203B41FA5}">
                      <a16:colId xmlns:a16="http://schemas.microsoft.com/office/drawing/2014/main" val="1112719102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1854667462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2651596539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4063352036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4199428501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4109455865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402833166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924505196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882060931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840045722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327436961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since 1990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 Phone Users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99990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F66F536-5985-48EA-BF34-74EC249C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98" y="3421084"/>
            <a:ext cx="1828800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ED6FF-3F15-4F53-913C-97EC21D1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88" y="3421084"/>
            <a:ext cx="1828800" cy="1219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FA727A-87F3-401B-8D52-1BC52670E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708" y="3429000"/>
            <a:ext cx="18288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E25484-E010-498E-BCA3-DC96C2AC8E11}"/>
                  </a:ext>
                </a:extLst>
              </p:cNvPr>
              <p:cNvSpPr txBox="1"/>
              <p:nvPr/>
            </p:nvSpPr>
            <p:spPr>
              <a:xfrm>
                <a:off x="4157552" y="5149119"/>
                <a:ext cx="3876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=1.264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1.349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E25484-E010-498E-BCA3-DC96C2AC8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2" y="5149119"/>
                <a:ext cx="3876895" cy="369332"/>
              </a:xfrm>
              <a:prstGeom prst="rect">
                <a:avLst/>
              </a:prstGeom>
              <a:blipFill>
                <a:blip r:embed="rId6"/>
                <a:stretch>
                  <a:fillRect l="-1258" t="-16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F5EA2C3-2A1D-4A68-975F-859720341808}"/>
              </a:ext>
            </a:extLst>
          </p:cNvPr>
          <p:cNvSpPr txBox="1"/>
          <p:nvPr/>
        </p:nvSpPr>
        <p:spPr>
          <a:xfrm>
            <a:off x="2428874" y="5653956"/>
            <a:ext cx="7334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Growth Factor = 1.349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Growth Rate = 34.9%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0C04C2E-2A89-4DF9-BBB7-9066A88D9DEE}"/>
              </a:ext>
            </a:extLst>
          </p:cNvPr>
          <p:cNvSpPr txBox="1">
            <a:spLocks/>
          </p:cNvSpPr>
          <p:nvPr/>
        </p:nvSpPr>
        <p:spPr>
          <a:xfrm>
            <a:off x="1315925" y="30281"/>
            <a:ext cx="10272889" cy="6400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 3 Solution Part 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D4AE78-C014-4ACB-AEA5-595BE4978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4706" y="2925093"/>
            <a:ext cx="840113" cy="507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9466D8-785C-4D9A-B0A9-B4A915F38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366" y="2913217"/>
            <a:ext cx="849881" cy="507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72974E-50BB-4A20-83EC-52A5F76DF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479" y="2924085"/>
            <a:ext cx="840113" cy="507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752818-26A9-4113-8303-204E22CDE0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6668" y="2921863"/>
            <a:ext cx="801038" cy="507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E8CC97-A306-450B-8452-426FF481A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3715" y="2925871"/>
            <a:ext cx="517744" cy="507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6F3E5E-A910-4CE7-B600-F9652E6314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2013" y="2913217"/>
            <a:ext cx="898725" cy="4981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284921-943C-495A-A466-2AA68041AF6B}"/>
              </a:ext>
            </a:extLst>
          </p:cNvPr>
          <p:cNvSpPr/>
          <p:nvPr/>
        </p:nvSpPr>
        <p:spPr>
          <a:xfrm>
            <a:off x="7870738" y="2938934"/>
            <a:ext cx="782587" cy="369332"/>
          </a:xfrm>
          <a:prstGeom prst="rect">
            <a:avLst/>
          </a:prstGeom>
          <a:solidFill>
            <a:srgbClr val="3333CC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84EmuKeys" panose="02000600030000020004" pitchFamily="2" charset="0"/>
              </a:rPr>
              <a:t>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3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 Solution Part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A03D9-DD08-4CB5-A514-FDC87D29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2" t="48597" r="26015" b="45556"/>
          <a:stretch/>
        </p:blipFill>
        <p:spPr>
          <a:xfrm>
            <a:off x="1466849" y="1152525"/>
            <a:ext cx="10384285" cy="7143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C2D95E-733E-4AE3-BF83-42118C33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34909"/>
              </p:ext>
            </p:extLst>
          </p:nvPr>
        </p:nvGraphicFramePr>
        <p:xfrm>
          <a:off x="1810544" y="2054225"/>
          <a:ext cx="8940799" cy="685800"/>
        </p:xfrm>
        <a:graphic>
          <a:graphicData uri="http://schemas.openxmlformats.org/drawingml/2006/table">
            <a:tbl>
              <a:tblPr/>
              <a:tblGrid>
                <a:gridCol w="1822329">
                  <a:extLst>
                    <a:ext uri="{9D8B030D-6E8A-4147-A177-3AD203B41FA5}">
                      <a16:colId xmlns:a16="http://schemas.microsoft.com/office/drawing/2014/main" val="949352253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1048986120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3867371332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2324217124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3209233654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2758174070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3713269282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2176196200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2739896082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3520492645"/>
                    </a:ext>
                  </a:extLst>
                </a:gridCol>
                <a:gridCol w="711847">
                  <a:extLst>
                    <a:ext uri="{9D8B030D-6E8A-4147-A177-3AD203B41FA5}">
                      <a16:colId xmlns:a16="http://schemas.microsoft.com/office/drawing/2014/main" val="304980429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 since 1990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418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 Phone Users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30052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A5BA30C-BC4B-472D-9151-2A1AF2A3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98" y="3421084"/>
            <a:ext cx="182880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AB7891-AB9B-4BCF-A613-FDC11A616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88" y="3421084"/>
            <a:ext cx="182880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BBBA85-6D64-4A7B-B339-EBF57D3FF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647" y="3429000"/>
            <a:ext cx="1828800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1FA8FB-6BAE-4EA6-B8F0-8E7F6E00923E}"/>
                  </a:ext>
                </a:extLst>
              </p:cNvPr>
              <p:cNvSpPr txBox="1"/>
              <p:nvPr/>
            </p:nvSpPr>
            <p:spPr>
              <a:xfrm>
                <a:off x="4157552" y="5149119"/>
                <a:ext cx="31642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=.395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1.349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1FA8FB-6BAE-4EA6-B8F0-8E7F6E00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52" y="5149119"/>
                <a:ext cx="316420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5C817B0-7334-4024-8B7D-C7780756363C}"/>
              </a:ext>
            </a:extLst>
          </p:cNvPr>
          <p:cNvSpPr txBox="1"/>
          <p:nvPr/>
        </p:nvSpPr>
        <p:spPr>
          <a:xfrm>
            <a:off x="2571750" y="581977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Notice the parameter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 is much more manageable in this model compared to the solution in Part B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35831-5B44-4415-ABF0-A302E7666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75108"/>
            <a:ext cx="840113" cy="507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C17F61-CA6D-4A87-9C28-9752DE5DB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981" y="2961575"/>
            <a:ext cx="849881" cy="507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CE9E24-88A2-46FE-8B05-D3EA3414F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078" y="2963796"/>
            <a:ext cx="840113" cy="5078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242CCD-2D8D-440C-B09A-345F42916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4267" y="2961574"/>
            <a:ext cx="801038" cy="5078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4CDA62-5688-4E77-8BD4-816E95A47A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1314" y="2965582"/>
            <a:ext cx="517744" cy="5078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4C5E60-20F1-4901-AB56-653EAA87B2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9818" y="2979991"/>
            <a:ext cx="898725" cy="498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806A71-72C1-43B1-B2B7-2B6605B18849}"/>
              </a:ext>
            </a:extLst>
          </p:cNvPr>
          <p:cNvSpPr/>
          <p:nvPr/>
        </p:nvSpPr>
        <p:spPr>
          <a:xfrm>
            <a:off x="7878543" y="3005708"/>
            <a:ext cx="782587" cy="369332"/>
          </a:xfrm>
          <a:prstGeom prst="rect">
            <a:avLst/>
          </a:prstGeom>
          <a:solidFill>
            <a:srgbClr val="3333CC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84EmuKeys" panose="02000600030000020004" pitchFamily="2" charset="0"/>
              </a:rPr>
              <a:t>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Data to An Exponential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9D0C8-08A2-4091-9F2A-727EB2B3A1E8}"/>
              </a:ext>
            </a:extLst>
          </p:cNvPr>
          <p:cNvSpPr txBox="1"/>
          <p:nvPr/>
        </p:nvSpPr>
        <p:spPr>
          <a:xfrm>
            <a:off x="1309512" y="1209675"/>
            <a:ext cx="982027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Although Linear Regression is a powerful tool, not all relationships between two quantities are linear. (See scatterplots in figure 5.28)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Scatterplots suggest an exponential pattern, so we need to fit data to an exponential function (Using TI 83/84 Calculators)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7B067-9BF0-424A-87B0-8CBB7AD32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78" t="42083" r="28047" b="28889"/>
          <a:stretch/>
        </p:blipFill>
        <p:spPr>
          <a:xfrm>
            <a:off x="3238499" y="2809875"/>
            <a:ext cx="5715001" cy="19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242317"/>
            <a:ext cx="10468151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do Exponential Regressions on TI Calculator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332E1-7C25-4637-80CF-580545BA0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94" t="35694" r="40078" b="20416"/>
          <a:stretch/>
        </p:blipFill>
        <p:spPr>
          <a:xfrm>
            <a:off x="9177338" y="2200275"/>
            <a:ext cx="2600325" cy="300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82E7E6-ED03-4DE8-B4FA-E397AD14E303}"/>
              </a:ext>
            </a:extLst>
          </p:cNvPr>
          <p:cNvSpPr txBox="1"/>
          <p:nvPr/>
        </p:nvSpPr>
        <p:spPr>
          <a:xfrm>
            <a:off x="1714499" y="1409700"/>
            <a:ext cx="7781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Example 1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population of the United States , in millions, in the decades from 1780 to 1900 is shown in Table 5.1 on the right.  Find an exponential function that fits these data and discuss its characteristics.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3C84E-3AC7-4B9E-B62D-842549AFDE6A}"/>
              </a:ext>
            </a:extLst>
          </p:cNvPr>
          <p:cNvSpPr/>
          <p:nvPr/>
        </p:nvSpPr>
        <p:spPr>
          <a:xfrm>
            <a:off x="1866900" y="23330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Create a scatterplot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56C438-B15C-4007-90F5-443C69E5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6" y="3204806"/>
            <a:ext cx="1828800" cy="1219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277D25-3C8C-4D42-A69C-50EBE0256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155" t="43218" r="21207" b="36246"/>
          <a:stretch/>
        </p:blipFill>
        <p:spPr>
          <a:xfrm>
            <a:off x="4160577" y="3154203"/>
            <a:ext cx="1829150" cy="12699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657E3FF-815F-46F5-9213-91C6AFA875BE}"/>
              </a:ext>
            </a:extLst>
          </p:cNvPr>
          <p:cNvSpPr txBox="1"/>
          <p:nvPr/>
        </p:nvSpPr>
        <p:spPr>
          <a:xfrm>
            <a:off x="3924844" y="4424006"/>
            <a:ext cx="275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Make sure the rest of the screen looks like this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B2A5A-3887-4C80-B689-E1D6E4F03E61}"/>
              </a:ext>
            </a:extLst>
          </p:cNvPr>
          <p:cNvSpPr txBox="1"/>
          <p:nvPr/>
        </p:nvSpPr>
        <p:spPr>
          <a:xfrm>
            <a:off x="6611768" y="4422102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DA3D931-4C70-4E97-AA8E-348C6BBF4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945" y="3200998"/>
            <a:ext cx="1828800" cy="1219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9C0718-1008-4745-A48A-E69FA8D7E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7121" y="5286257"/>
            <a:ext cx="18288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2601B6-EEFA-47F3-96A8-7538CF8B9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356" y="2698189"/>
            <a:ext cx="840113" cy="507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A8DF3-9235-4C0B-A605-47DCDF8150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8777" y="2697747"/>
            <a:ext cx="849881" cy="507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D7052-E42D-4C21-AF8F-6547381E9C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4704" y="2693131"/>
            <a:ext cx="664275" cy="507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9D97B-D937-4B3B-86EF-11CEADAE3A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4711" y="2693130"/>
            <a:ext cx="1230863" cy="507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AC069-EA0F-4E2D-B952-87C95B452E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9334" y="2693129"/>
            <a:ext cx="898725" cy="50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8D33B-ABB4-4BE0-ACC7-0FAEAE0B9F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7934" y="2702362"/>
            <a:ext cx="1074563" cy="498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9E592-8759-4A79-88BB-D2959F76A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4183" y="4814499"/>
            <a:ext cx="957338" cy="5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242317"/>
            <a:ext cx="10387188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do Exponential Regressions on TI Calculator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3C84E-3AC7-4B9E-B62D-842549AFDE6A}"/>
              </a:ext>
            </a:extLst>
          </p:cNvPr>
          <p:cNvSpPr/>
          <p:nvPr/>
        </p:nvSpPr>
        <p:spPr>
          <a:xfrm>
            <a:off x="1275633" y="10032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Determine the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5E272-12C2-4500-A877-1CAB8FE7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040947"/>
            <a:ext cx="1828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9451D-6276-42D2-B413-1F62E920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340" y="2098356"/>
            <a:ext cx="1828800" cy="1219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78D247-04CB-4E54-BF48-8D0EC040DC31}"/>
              </a:ext>
            </a:extLst>
          </p:cNvPr>
          <p:cNvSpPr txBox="1"/>
          <p:nvPr/>
        </p:nvSpPr>
        <p:spPr>
          <a:xfrm>
            <a:off x="6675037" y="1525532"/>
            <a:ext cx="19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 equation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8F455-3553-4631-BEE2-91532199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91" y="2098356"/>
            <a:ext cx="18288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69F5C-4D7E-42D0-94B9-B256693C9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894" y="2112639"/>
            <a:ext cx="18288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A4845-6DB7-4F81-A38C-A1A1D6BB1D74}"/>
              </a:ext>
            </a:extLst>
          </p:cNvPr>
          <p:cNvSpPr txBox="1"/>
          <p:nvPr/>
        </p:nvSpPr>
        <p:spPr>
          <a:xfrm>
            <a:off x="1861876" y="4547799"/>
            <a:ext cx="8629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The growth factor, 1.322, indicates the U.S. population grew at a rate of 32.2% per decade from 1780 to 1900. The curve fits the data very well, so the exponential function is a good fit to the population data from 1780 to 1900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1FA82C-EE51-4036-AD07-767D7BA0BBDA}"/>
                  </a:ext>
                </a:extLst>
              </p:cNvPr>
              <p:cNvSpPr txBox="1"/>
              <p:nvPr/>
            </p:nvSpPr>
            <p:spPr>
              <a:xfrm>
                <a:off x="3576835" y="3743027"/>
                <a:ext cx="4062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=3.071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1.322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1FA82C-EE51-4036-AD07-767D7BA0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35" y="3743027"/>
                <a:ext cx="406284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C087F66-7106-40AA-AA7F-9AFDCFBC6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822" y="1540075"/>
            <a:ext cx="2168663" cy="507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D5ECC7-343E-473D-9775-AEDA450B6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4615" y="1540074"/>
            <a:ext cx="1836525" cy="507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C935B-C898-423B-ADAC-66FDE81BE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536" y="1540073"/>
            <a:ext cx="576356" cy="50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51B3B7-FE16-4778-888C-C5F4E0CF15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3264" y="1549840"/>
            <a:ext cx="957338" cy="4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Base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11674-CAB9-4DA3-A5FA-72602A951C0B}"/>
              </a:ext>
            </a:extLst>
          </p:cNvPr>
          <p:cNvSpPr txBox="1"/>
          <p:nvPr/>
        </p:nvSpPr>
        <p:spPr>
          <a:xfrm>
            <a:off x="1233312" y="1095375"/>
            <a:ext cx="9977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Had we solved the previous problem in excel, the graph would have looked identical, but the equation would have looked different.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D1DD0-818C-4942-BFFD-5F373A8C9894}"/>
              </a:ext>
            </a:extLst>
          </p:cNvPr>
          <p:cNvSpPr txBox="1"/>
          <p:nvPr/>
        </p:nvSpPr>
        <p:spPr>
          <a:xfrm>
            <a:off x="2042937" y="2665035"/>
            <a:ext cx="107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Excel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C0F538-D891-40D9-A90D-0473F39F0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363334"/>
              </p:ext>
            </p:extLst>
          </p:nvPr>
        </p:nvGraphicFramePr>
        <p:xfrm>
          <a:off x="3657512" y="2665035"/>
          <a:ext cx="5576887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9B3A58-4B48-4326-82E9-78B1B927CA54}"/>
              </a:ext>
            </a:extLst>
          </p:cNvPr>
          <p:cNvSpPr txBox="1"/>
          <p:nvPr/>
        </p:nvSpPr>
        <p:spPr>
          <a:xfrm>
            <a:off x="2112080" y="5676900"/>
            <a:ext cx="822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Excel uses a special base denoted by e; it stands for the irrational number e = 2.71828</a:t>
            </a:r>
          </a:p>
        </p:txBody>
      </p:sp>
    </p:spTree>
    <p:extLst>
      <p:ext uri="{BB962C8B-B14F-4D97-AF65-F5344CB8AC3E}">
        <p14:creationId xmlns:p14="http://schemas.microsoft.com/office/powerpoint/2010/main" val="7869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Base 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19E96-F7B4-4366-B851-6F40543C0A0D}"/>
                  </a:ext>
                </a:extLst>
              </p:cNvPr>
              <p:cNvSpPr txBox="1"/>
              <p:nvPr/>
            </p:nvSpPr>
            <p:spPr>
              <a:xfrm>
                <a:off x="7280916" y="1532926"/>
                <a:ext cx="2685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=3.071∙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0.2791∙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19E96-F7B4-4366-B851-6F40543C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16" y="1532926"/>
                <a:ext cx="2685479" cy="369332"/>
              </a:xfrm>
              <a:prstGeom prst="rect">
                <a:avLst/>
              </a:prstGeom>
              <a:blipFill>
                <a:blip r:embed="rId2"/>
                <a:stretch>
                  <a:fillRect l="-22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75C011-4701-4FC5-9A80-E324A3BB2C29}"/>
              </a:ext>
            </a:extLst>
          </p:cNvPr>
          <p:cNvSpPr txBox="1"/>
          <p:nvPr/>
        </p:nvSpPr>
        <p:spPr>
          <a:xfrm>
            <a:off x="1519062" y="1536174"/>
            <a:ext cx="5662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Here’s the equation from the previous slide: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Using the definition of e we get: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Using the law of exponents we get: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Raising 2.71828 to the 0.2791 power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Now compare to our original 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77F912-8B51-4528-8D7F-DB76CA3DD542}"/>
                  </a:ext>
                </a:extLst>
              </p:cNvPr>
              <p:cNvSpPr txBox="1"/>
              <p:nvPr/>
            </p:nvSpPr>
            <p:spPr>
              <a:xfrm>
                <a:off x="7280916" y="2296297"/>
                <a:ext cx="3598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=3.071∙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2.71828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0.2791∙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77F912-8B51-4528-8D7F-DB76CA3DD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16" y="2296297"/>
                <a:ext cx="3598741" cy="369332"/>
              </a:xfrm>
              <a:prstGeom prst="rect">
                <a:avLst/>
              </a:prstGeom>
              <a:blipFill>
                <a:blip r:embed="rId3"/>
                <a:stretch>
                  <a:fillRect l="-1692" t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B4187-94CB-4012-BBFF-726D3C4103EC}"/>
                  </a:ext>
                </a:extLst>
              </p:cNvPr>
              <p:cNvSpPr txBox="1"/>
              <p:nvPr/>
            </p:nvSpPr>
            <p:spPr>
              <a:xfrm>
                <a:off x="7266809" y="3059668"/>
                <a:ext cx="13880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=3.071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B4187-94CB-4012-BBFF-726D3C41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09" y="3059668"/>
                <a:ext cx="1388072" cy="369332"/>
              </a:xfrm>
              <a:prstGeom prst="rect">
                <a:avLst/>
              </a:prstGeom>
              <a:blipFill>
                <a:blip r:embed="rId4"/>
                <a:stretch>
                  <a:fillRect l="-4825" r="-5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7B7706-3077-4BDA-9E92-BD51BE5D7FAC}"/>
                  </a:ext>
                </a:extLst>
              </p:cNvPr>
              <p:cNvSpPr txBox="1"/>
              <p:nvPr/>
            </p:nvSpPr>
            <p:spPr>
              <a:xfrm>
                <a:off x="8739840" y="3013081"/>
                <a:ext cx="2268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2.71828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0.2791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7B7706-3077-4BDA-9E92-BD51BE5D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40" y="3013081"/>
                <a:ext cx="2268442" cy="369332"/>
              </a:xfrm>
              <a:prstGeom prst="rect">
                <a:avLst/>
              </a:prstGeom>
              <a:blipFill>
                <a:blip r:embed="rId5"/>
                <a:stretch>
                  <a:fillRect l="-457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38DD2B-C31F-419F-9BCD-D742D0FF7720}"/>
                  </a:ext>
                </a:extLst>
              </p:cNvPr>
              <p:cNvSpPr txBox="1"/>
              <p:nvPr/>
            </p:nvSpPr>
            <p:spPr>
              <a:xfrm>
                <a:off x="7266809" y="3725936"/>
                <a:ext cx="13880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=3.071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38DD2B-C31F-419F-9BCD-D742D0FF7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09" y="3725936"/>
                <a:ext cx="1388072" cy="369332"/>
              </a:xfrm>
              <a:prstGeom prst="rect">
                <a:avLst/>
              </a:prstGeom>
              <a:blipFill>
                <a:blip r:embed="rId6"/>
                <a:stretch>
                  <a:fillRect l="-4825" r="-5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91A8-3882-403F-8DC2-47652FE66C17}"/>
                  </a:ext>
                </a:extLst>
              </p:cNvPr>
              <p:cNvSpPr txBox="1"/>
              <p:nvPr/>
            </p:nvSpPr>
            <p:spPr>
              <a:xfrm>
                <a:off x="8739841" y="3725936"/>
                <a:ext cx="12265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1.322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91A8-3882-403F-8DC2-47652FE6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41" y="3725936"/>
                <a:ext cx="1226554" cy="369332"/>
              </a:xfrm>
              <a:prstGeom prst="rect">
                <a:avLst/>
              </a:prstGeom>
              <a:blipFill>
                <a:blip r:embed="rId7"/>
                <a:stretch>
                  <a:fillRect l="-8955" r="-49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5D672-E67F-4007-97CB-49D644897DBB}"/>
                  </a:ext>
                </a:extLst>
              </p:cNvPr>
              <p:cNvSpPr txBox="1"/>
              <p:nvPr/>
            </p:nvSpPr>
            <p:spPr>
              <a:xfrm>
                <a:off x="1766569" y="5104628"/>
                <a:ext cx="4062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=3.071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1.322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5D672-E67F-4007-97CB-49D64489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69" y="5104628"/>
                <a:ext cx="406284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7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Base e with a negative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3944-7A29-4CC5-BD1F-40C656A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8176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19E96-F7B4-4366-B851-6F40543C0A0D}"/>
                  </a:ext>
                </a:extLst>
              </p:cNvPr>
              <p:cNvSpPr txBox="1"/>
              <p:nvPr/>
            </p:nvSpPr>
            <p:spPr>
              <a:xfrm>
                <a:off x="1941202" y="2130416"/>
                <a:ext cx="2493118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=100∙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−1.025∙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A19E96-F7B4-4366-B851-6F40543C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02" y="2130416"/>
                <a:ext cx="2493118" cy="373500"/>
              </a:xfrm>
              <a:prstGeom prst="rect">
                <a:avLst/>
              </a:prstGeom>
              <a:blipFill>
                <a:blip r:embed="rId2"/>
                <a:stretch>
                  <a:fillRect l="-244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B4187-94CB-4012-BBFF-726D3C4103EC}"/>
                  </a:ext>
                </a:extLst>
              </p:cNvPr>
              <p:cNvSpPr txBox="1"/>
              <p:nvPr/>
            </p:nvSpPr>
            <p:spPr>
              <a:xfrm>
                <a:off x="1941202" y="2731001"/>
                <a:ext cx="1155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B4187-94CB-4012-BBFF-726D3C41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02" y="2731001"/>
                <a:ext cx="1155637" cy="369332"/>
              </a:xfrm>
              <a:prstGeom prst="rect">
                <a:avLst/>
              </a:prstGeom>
              <a:blipFill>
                <a:blip r:embed="rId3"/>
                <a:stretch>
                  <a:fillRect l="-5789" r="-631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7B7706-3077-4BDA-9E92-BD51BE5D7FAC}"/>
                  </a:ext>
                </a:extLst>
              </p:cNvPr>
              <p:cNvSpPr txBox="1"/>
              <p:nvPr/>
            </p:nvSpPr>
            <p:spPr>
              <a:xfrm>
                <a:off x="3096839" y="2719996"/>
                <a:ext cx="2308517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2.71828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7B7706-3077-4BDA-9E92-BD51BE5D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39" y="2719996"/>
                <a:ext cx="2308517" cy="373500"/>
              </a:xfrm>
              <a:prstGeom prst="rect">
                <a:avLst/>
              </a:prstGeom>
              <a:blipFill>
                <a:blip r:embed="rId4"/>
                <a:stretch>
                  <a:fillRect l="-422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38DD2B-C31F-419F-9BCD-D742D0FF7720}"/>
                  </a:ext>
                </a:extLst>
              </p:cNvPr>
              <p:cNvSpPr txBox="1"/>
              <p:nvPr/>
            </p:nvSpPr>
            <p:spPr>
              <a:xfrm>
                <a:off x="1978447" y="3244334"/>
                <a:ext cx="1155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38DD2B-C31F-419F-9BCD-D742D0FF7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47" y="3244334"/>
                <a:ext cx="1155637" cy="369332"/>
              </a:xfrm>
              <a:prstGeom prst="rect">
                <a:avLst/>
              </a:prstGeom>
              <a:blipFill>
                <a:blip r:embed="rId5"/>
                <a:stretch>
                  <a:fillRect l="-5820" r="-63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91A8-3882-403F-8DC2-47652FE66C17}"/>
                  </a:ext>
                </a:extLst>
              </p:cNvPr>
              <p:cNvSpPr txBox="1"/>
              <p:nvPr/>
            </p:nvSpPr>
            <p:spPr>
              <a:xfrm>
                <a:off x="3134084" y="3244334"/>
                <a:ext cx="13964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0.3588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D291A8-3882-403F-8DC2-47652FE6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84" y="3244334"/>
                <a:ext cx="1396473" cy="369332"/>
              </a:xfrm>
              <a:prstGeom prst="rect">
                <a:avLst/>
              </a:prstGeom>
              <a:blipFill>
                <a:blip r:embed="rId6"/>
                <a:stretch>
                  <a:fillRect l="-6987" r="-43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0A7ED6-C13E-4B83-9FC7-B78347F180C3}"/>
              </a:ext>
            </a:extLst>
          </p:cNvPr>
          <p:cNvSpPr txBox="1"/>
          <p:nvPr/>
        </p:nvSpPr>
        <p:spPr>
          <a:xfrm>
            <a:off x="1409700" y="4010025"/>
            <a:ext cx="923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The exponential decay factor is approximately 0.3588 so the decay rate = 1 – 0.3588 = .6412</a:t>
            </a:r>
          </a:p>
        </p:txBody>
      </p:sp>
    </p:spTree>
    <p:extLst>
      <p:ext uri="{BB962C8B-B14F-4D97-AF65-F5344CB8AC3E}">
        <p14:creationId xmlns:p14="http://schemas.microsoft.com/office/powerpoint/2010/main" val="29200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  <p:bldP spid="16" grpId="0"/>
      <p:bldP spid="1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BFE81-76D1-44F9-BD99-3561ECD8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7" t="20416" r="25469" b="48056"/>
          <a:stretch/>
        </p:blipFill>
        <p:spPr>
          <a:xfrm>
            <a:off x="1485899" y="1438274"/>
            <a:ext cx="10433481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075-D1D2-0142-B326-ADB81C50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 Decay Example (Solution Part 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BFE81-76D1-44F9-BD99-3561ECD8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7" t="30962" r="25469" b="63781"/>
          <a:stretch/>
        </p:blipFill>
        <p:spPr>
          <a:xfrm>
            <a:off x="1359876" y="925560"/>
            <a:ext cx="10433481" cy="640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B083A-629B-4D95-823F-6E4D55AEA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55" t="43218" r="21207" b="36246"/>
          <a:stretch/>
        </p:blipFill>
        <p:spPr>
          <a:xfrm>
            <a:off x="4266850" y="3002387"/>
            <a:ext cx="1829150" cy="1269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767EA5-E911-4B48-8079-391844B207FF}"/>
              </a:ext>
            </a:extLst>
          </p:cNvPr>
          <p:cNvSpPr txBox="1"/>
          <p:nvPr/>
        </p:nvSpPr>
        <p:spPr>
          <a:xfrm>
            <a:off x="4031117" y="4272190"/>
            <a:ext cx="275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Make sure the rest of the screen looks like this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83724-8815-43D0-BB52-C4FF12A1E9B7}"/>
              </a:ext>
            </a:extLst>
          </p:cNvPr>
          <p:cNvSpPr txBox="1"/>
          <p:nvPr/>
        </p:nvSpPr>
        <p:spPr>
          <a:xfrm>
            <a:off x="6718041" y="4270286"/>
            <a:ext cx="212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Adjust window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(Why these values?)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394706-6712-4D8B-A155-2D0C1B4A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27" t="45060" r="25469" b="48056"/>
          <a:stretch/>
        </p:blipFill>
        <p:spPr>
          <a:xfrm>
            <a:off x="1359876" y="1544874"/>
            <a:ext cx="10433481" cy="838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2B397D-DD2E-4D4D-90E4-EB8D9EA6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832" y="3045169"/>
            <a:ext cx="1828800" cy="1219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13BD64-910D-4FCB-B925-5A2B71AF8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923" y="2999293"/>
            <a:ext cx="1828800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2DD60D-29A9-4F8A-ABB6-CDA25288EA90}"/>
              </a:ext>
            </a:extLst>
          </p:cNvPr>
          <p:cNvSpPr txBox="1"/>
          <p:nvPr/>
        </p:nvSpPr>
        <p:spPr>
          <a:xfrm>
            <a:off x="8847923" y="4272190"/>
            <a:ext cx="275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Shape of exponential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decay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A143580-B723-40FF-800F-7848FDDB1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623" y="5488296"/>
            <a:ext cx="1828800" cy="1219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A5B6232-E199-42E4-85E3-2E13E73E48CF}"/>
              </a:ext>
            </a:extLst>
          </p:cNvPr>
          <p:cNvSpPr txBox="1"/>
          <p:nvPr/>
        </p:nvSpPr>
        <p:spPr>
          <a:xfrm>
            <a:off x="6955638" y="4869980"/>
            <a:ext cx="192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Enter the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equation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14297AD-5B2D-481D-81D4-DE472675D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912" y="5488296"/>
            <a:ext cx="1828800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BE8F60-1073-46A9-AE96-E4495028B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715" y="5488296"/>
            <a:ext cx="182880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2F8907D-A599-4A88-9642-97F54D4A2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3260" y="5488296"/>
            <a:ext cx="1828800" cy="1219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F5C554C-07C0-4BD4-900B-E3774407C4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4980" y="4968426"/>
            <a:ext cx="2168663" cy="5078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F2F6C9-2EFF-482F-8BF3-5DA8812B69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6279" y="4980429"/>
            <a:ext cx="1836525" cy="5078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46F95AE-EEEA-4A12-920F-2CE087FF88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5956" y="4968425"/>
            <a:ext cx="576356" cy="5078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C9F9AA-06FF-47B2-A74D-39E18EBF89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799" y="4978192"/>
            <a:ext cx="957338" cy="498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75C2DC-BF0B-42DF-9632-0D7BD9BF0F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0832" y="2561397"/>
            <a:ext cx="840113" cy="5078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AFD36E-075F-4729-8812-087ECD13A4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4253" y="2560955"/>
            <a:ext cx="849881" cy="5078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AB07A2-2F37-406A-8028-55BB4B425E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60180" y="2556339"/>
            <a:ext cx="664275" cy="50786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A8C4036-77B5-4CB2-BF8E-10900ECA49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00187" y="2556338"/>
            <a:ext cx="1230863" cy="5078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352ED8C-440D-45DD-BDA1-2D6B765952D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04810" y="2556337"/>
            <a:ext cx="898725" cy="5078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2FD1C7D-6D9C-41DF-BDBC-0A2AD3CA15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43410" y="2565570"/>
            <a:ext cx="1074563" cy="498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6C87B9-4062-4840-A841-4C3113107B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6967" y="2520559"/>
            <a:ext cx="957338" cy="49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379548-4E1A-4399-B8F4-E087F808D6B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1000" y="3035178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11209</TotalTime>
  <Words>759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TI84EmuKeys</vt:lpstr>
      <vt:lpstr>Times New Roman</vt:lpstr>
      <vt:lpstr>Mike</vt:lpstr>
      <vt:lpstr>  Fitting Exponential Functions to Data</vt:lpstr>
      <vt:lpstr>Fitting Data to An Exponential Function</vt:lpstr>
      <vt:lpstr>How to do Exponential Regressions on TI Calculator</vt:lpstr>
      <vt:lpstr>How to do Exponential Regressions on TI Calculator</vt:lpstr>
      <vt:lpstr>The Base e</vt:lpstr>
      <vt:lpstr>The Base e continued</vt:lpstr>
      <vt:lpstr>The Base e with a negative exponent</vt:lpstr>
      <vt:lpstr>Exponential Decay Example 2</vt:lpstr>
      <vt:lpstr>Exponential Decay Example (Solution Part A)</vt:lpstr>
      <vt:lpstr>Exponential Decay Example (Solution Part A)</vt:lpstr>
      <vt:lpstr>Exponential Decay Solution Part B</vt:lpstr>
      <vt:lpstr>Exponential Decay Solution Part C</vt:lpstr>
      <vt:lpstr>Exponential Decay Solution Part D</vt:lpstr>
      <vt:lpstr>Exponential Decay Example 3</vt:lpstr>
      <vt:lpstr>Example 3 Solution Part A</vt:lpstr>
      <vt:lpstr>PowerPoint Presentation</vt:lpstr>
      <vt:lpstr>Example 3 Solution Part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233</cp:revision>
  <dcterms:created xsi:type="dcterms:W3CDTF">2019-06-12T21:35:10Z</dcterms:created>
  <dcterms:modified xsi:type="dcterms:W3CDTF">2020-03-17T21:11:27Z</dcterms:modified>
</cp:coreProperties>
</file>