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3"/>
  </p:notesMasterIdLst>
  <p:sldIdLst>
    <p:sldId id="329" r:id="rId2"/>
    <p:sldId id="300" r:id="rId3"/>
    <p:sldId id="306" r:id="rId4"/>
    <p:sldId id="307" r:id="rId5"/>
    <p:sldId id="309" r:id="rId6"/>
    <p:sldId id="305" r:id="rId7"/>
    <p:sldId id="311" r:id="rId8"/>
    <p:sldId id="312" r:id="rId9"/>
    <p:sldId id="313" r:id="rId10"/>
    <p:sldId id="314" r:id="rId11"/>
    <p:sldId id="330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91"/>
    <a:srgbClr val="009BDF"/>
    <a:srgbClr val="0078B9"/>
    <a:srgbClr val="EF3F2F"/>
    <a:srgbClr val="C8C7B2"/>
    <a:srgbClr val="ED008C"/>
    <a:srgbClr val="700046"/>
    <a:srgbClr val="B08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9139" autoAdjust="0"/>
  </p:normalViewPr>
  <p:slideViewPr>
    <p:cSldViewPr>
      <p:cViewPr varScale="1">
        <p:scale>
          <a:sx n="110" d="100"/>
          <a:sy n="110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CBA8B29-CE94-47B7-9325-38AFF8C1E3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2216F7C-D0DF-4BE9-8766-82CC5C7BE9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CAC1A7C-8A42-4835-A785-979BE022D7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A00136F-6EB4-4933-8705-F214C40473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4E19BE6-C836-4C02-B5C7-C42598512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458ADCE0-97B6-40A7-B9E0-E3C499153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C9CB55-B46D-42B4-866A-82668E57A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3EDF182C-109E-4D9B-BC82-8C835EF0CB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80650BF2-47E9-4FBB-A485-D5ABA658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7BAA799F-BCED-413D-806A-D49FE0BA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FE0F74-8326-4AC4-8AA4-B4B1725B4B4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29B84E89-2AEF-4FD3-B69F-AE505334EC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D5E49AD-1924-4554-A0AB-E87649C61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D69AD84-6211-4F4F-BB62-1682E259F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78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84B96E8-9B84-43C0-B59B-616D2F011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BEE08A2-E759-478B-BF0F-DDFA7D5701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21D6D1B4-FA1D-4D28-81BB-886826316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42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C03006C-E9E2-4D5A-8CE6-EBBCF0CC0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66C8CEC-7245-4148-815A-64A1D3B53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F691366E-726D-4A22-9987-E0EAD99F2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17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F35D15B-F180-408E-860B-8457F32EA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3E3D74A-BD94-4E09-B81F-1F31674D6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2ED97B9D-41A2-43EB-BCA1-AB213FC5A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331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C410063-02EC-4086-AC46-F91C741CC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7A09B8C-BA1D-4A6C-9B2B-4E9277E14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0C85196C-11EE-40BF-B96B-D4E95D93F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16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75D5DC4-899D-4890-BC9C-8F0D30E71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C4CAD32-5A18-471C-B180-30E7CF289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BCF2259F-9315-4399-84F8-BDD6B6D84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CE9516A-08FE-4EFC-A098-D0689B6D3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DCEB83C8-C0C7-4A70-B0B9-3F779F4A7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D926C9C5-178B-4281-AD61-745FCD580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13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216E1287-8D1F-487E-961F-8CEA88DFF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CA09C961-44CB-4B82-8FD6-3F11D0FD4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90BDFEF-7AF5-4364-89B9-62519D1D9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53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170EEA8-A040-4EBB-BE9F-FF67F48E8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035E1D6F-3C33-41C4-94FA-466EDEBDD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087C68E-DD65-43EB-8E1A-05C4C577B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3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8253294-9ADA-4F6F-A866-9B40514E9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CD2895E7-7C70-45A2-AFB6-99F414E023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B799D39-5F5F-438B-A08A-4FC4DD56E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34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C0BA08E-3A2D-48F0-833A-BA681E86B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5F97AED-4ABD-4520-97E1-ED116BD6D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8194A46D-9C1D-4230-B726-286E06B3A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70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8">
            <a:extLst>
              <a:ext uri="{FF2B5EF4-FFF2-40B4-BE49-F238E27FC236}">
                <a16:creationId xmlns:a16="http://schemas.microsoft.com/office/drawing/2014/main" id="{FBF86314-1605-466B-99B7-97E6178B9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27" name="Rectangle 13">
            <a:extLst>
              <a:ext uri="{FF2B5EF4-FFF2-40B4-BE49-F238E27FC236}">
                <a16:creationId xmlns:a16="http://schemas.microsoft.com/office/drawing/2014/main" id="{438E141D-A336-47C1-A320-35C5EAF98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7D8C974C-627F-42B1-BA50-D214FD9DE6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97F1E026-081D-4E2A-B710-DA595D1AF0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E5206B88-A03E-455A-9C5E-79B5589B9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8C5C53D-92DF-45EA-A705-158B1BF8C1B6}" type="slidenum">
              <a:rPr lang="en-US" altLang="en-US"/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4ABBDF60-3755-4766-8F73-215BF95658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3914D7F2-7D60-4752-979D-21AC86CE4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3" name="Picture 10" descr="D:\Nalini\PPT\slide_2_4.png">
            <a:extLst>
              <a:ext uri="{FF2B5EF4-FFF2-40B4-BE49-F238E27FC236}">
                <a16:creationId xmlns:a16="http://schemas.microsoft.com/office/drawing/2014/main" id="{2462D5E8-D08E-4243-971B-2B1A4DF162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57200"/>
            <a:ext cx="89249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73AE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73AE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4EDDF355-B332-4E6C-81F2-EA6005B1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00400"/>
            <a:ext cx="670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B08C53"/>
              </a:buClr>
              <a:buFont typeface="Arial" panose="020B0604020202020204" pitchFamily="34" charset="0"/>
              <a:buNone/>
            </a:pPr>
            <a:r>
              <a:rPr lang="en-US" altLang="en-US" sz="4000" dirty="0">
                <a:solidFill>
                  <a:srgbClr val="7A1548"/>
                </a:solidFill>
              </a:rPr>
              <a:t>Laws of Logarithms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D07D4A6-80B7-45E5-A2B2-C94DCABA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/>
              <a:t>Example 3 – </a:t>
            </a:r>
            <a:r>
              <a:rPr lang="en-US" altLang="en-US" sz="2900" i="1"/>
              <a:t>Combining Logarithmic Expressions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9B07F891-B09E-468A-9F91-A91E3E6A2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371600" algn="l"/>
                <a:tab pos="1547813" algn="l"/>
              </a:tabLst>
              <a:defRPr/>
            </a:pPr>
            <a:r>
              <a:rPr lang="en-US" dirty="0"/>
              <a:t>Use the Laws of Logarithms to combine each expression into a single logarithm.</a:t>
            </a:r>
          </a:p>
          <a:p>
            <a:pPr eaLnBrk="1" hangingPunct="1">
              <a:tabLst>
                <a:tab pos="1371600" algn="l"/>
                <a:tab pos="1547813" algn="l"/>
              </a:tabLst>
              <a:defRPr/>
            </a:pPr>
            <a:endParaRPr lang="en-US" dirty="0"/>
          </a:p>
          <a:p>
            <a:pPr marL="457200" indent="-457200" eaLnBrk="1" hangingPunct="1">
              <a:tabLst>
                <a:tab pos="1371600" algn="l"/>
                <a:tab pos="1547813" algn="l"/>
              </a:tabLst>
              <a:defRPr/>
            </a:pPr>
            <a:r>
              <a:rPr lang="en-US" b="1" dirty="0"/>
              <a:t>(a)</a:t>
            </a:r>
            <a:r>
              <a:rPr lang="en-US" dirty="0"/>
              <a:t> 3 log 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    </a:t>
            </a:r>
            <a:r>
              <a:rPr lang="en-US" dirty="0"/>
              <a:t>log(</a:t>
            </a:r>
            <a:r>
              <a:rPr lang="en-US" i="1" dirty="0"/>
              <a:t>x </a:t>
            </a:r>
            <a:r>
              <a:rPr lang="en-US" dirty="0"/>
              <a:t>+ 1)</a:t>
            </a:r>
          </a:p>
          <a:p>
            <a:pPr marL="457200" indent="-457200" eaLnBrk="1" hangingPunct="1">
              <a:tabLst>
                <a:tab pos="1371600" algn="l"/>
                <a:tab pos="1547813" algn="l"/>
              </a:tabLst>
              <a:defRPr/>
            </a:pPr>
            <a:r>
              <a:rPr lang="de-DE" b="1" dirty="0"/>
              <a:t>(b)</a:t>
            </a:r>
            <a:r>
              <a:rPr lang="de-DE" dirty="0"/>
              <a:t> 3 ln </a:t>
            </a:r>
            <a:r>
              <a:rPr lang="de-DE" i="1" dirty="0"/>
              <a:t>s </a:t>
            </a:r>
            <a:r>
              <a:rPr lang="de-DE" dirty="0"/>
              <a:t>+    ln </a:t>
            </a:r>
            <a:r>
              <a:rPr lang="de-DE" i="1" dirty="0"/>
              <a:t>t</a:t>
            </a:r>
            <a:r>
              <a:rPr lang="de-DE" dirty="0"/>
              <a:t> – 4 ln(</a:t>
            </a:r>
            <a:r>
              <a:rPr lang="de-DE" i="1" dirty="0"/>
              <a:t>t</a:t>
            </a:r>
            <a:r>
              <a:rPr lang="de-DE" baseline="30000" dirty="0"/>
              <a:t>2</a:t>
            </a:r>
            <a:r>
              <a:rPr lang="de-DE" dirty="0"/>
              <a:t> + 1)</a:t>
            </a:r>
            <a:endParaRPr lang="en-US" dirty="0"/>
          </a:p>
          <a:p>
            <a:pPr eaLnBrk="1" hangingPunct="1">
              <a:tabLst>
                <a:tab pos="1371600" algn="l"/>
                <a:tab pos="1547813" algn="l"/>
              </a:tabLst>
              <a:defRPr/>
            </a:pPr>
            <a:endParaRPr lang="en-US" dirty="0"/>
          </a:p>
          <a:p>
            <a:pPr eaLnBrk="1" hangingPunct="1">
              <a:tabLst>
                <a:tab pos="1371600" algn="l"/>
                <a:tab pos="1547813" algn="l"/>
              </a:tabLst>
              <a:defRPr/>
            </a:pPr>
            <a:r>
              <a:rPr lang="en-US" dirty="0">
                <a:solidFill>
                  <a:srgbClr val="006991"/>
                </a:solidFill>
              </a:rPr>
              <a:t>Solution:</a:t>
            </a:r>
            <a:br>
              <a:rPr lang="en-US" dirty="0">
                <a:solidFill>
                  <a:srgbClr val="700046"/>
                </a:solidFill>
              </a:rPr>
            </a:br>
            <a:r>
              <a:rPr lang="en-US" b="1" dirty="0"/>
              <a:t>(a)</a:t>
            </a:r>
            <a:r>
              <a:rPr lang="en-US" dirty="0"/>
              <a:t> 3 log 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   </a:t>
            </a:r>
            <a:r>
              <a:rPr lang="en-US" dirty="0"/>
              <a:t>log(</a:t>
            </a:r>
            <a:r>
              <a:rPr lang="en-US" i="1" dirty="0"/>
              <a:t>x </a:t>
            </a:r>
            <a:r>
              <a:rPr lang="en-US" dirty="0"/>
              <a:t>+ 1) = log </a:t>
            </a:r>
            <a:r>
              <a:rPr lang="en-US" i="1" dirty="0"/>
              <a:t>x</a:t>
            </a:r>
            <a:r>
              <a:rPr lang="en-US" baseline="30000" dirty="0"/>
              <a:t>3 </a:t>
            </a:r>
            <a:r>
              <a:rPr lang="en-US" dirty="0"/>
              <a:t>+ log(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1)</a:t>
            </a:r>
            <a:r>
              <a:rPr lang="en-US" baseline="30000" dirty="0"/>
              <a:t>1/2</a:t>
            </a:r>
          </a:p>
          <a:p>
            <a:pPr eaLnBrk="1" hangingPunct="1">
              <a:tabLst>
                <a:tab pos="1371600" algn="l"/>
                <a:tab pos="1547813" algn="l"/>
              </a:tabLst>
              <a:defRPr/>
            </a:pPr>
            <a:endParaRPr lang="en-US" baseline="30000" dirty="0"/>
          </a:p>
          <a:p>
            <a:pPr eaLnBrk="1" hangingPunct="1">
              <a:tabLst>
                <a:tab pos="1371600" algn="l"/>
                <a:tab pos="1547813" algn="l"/>
              </a:tabLst>
              <a:defRPr/>
            </a:pPr>
            <a:r>
              <a:rPr lang="en-US" baseline="30000" dirty="0"/>
              <a:t>			</a:t>
            </a:r>
            <a:r>
              <a:rPr lang="en-US" dirty="0"/>
              <a:t>                </a:t>
            </a:r>
            <a:r>
              <a:rPr lang="en-US" sz="1000" dirty="0"/>
              <a:t> </a:t>
            </a:r>
            <a:r>
              <a:rPr lang="en-US" dirty="0"/>
              <a:t>= log(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+ 1)</a:t>
            </a:r>
            <a:r>
              <a:rPr lang="en-US" baseline="30000" dirty="0"/>
              <a:t>1/2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37A70511-9F05-41E3-9B2D-F61C56DD8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44958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3</a:t>
            </a:r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1DE8842B-BAEE-4174-B306-99F3955A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524351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1</a:t>
            </a:r>
          </a:p>
        </p:txBody>
      </p:sp>
      <p:pic>
        <p:nvPicPr>
          <p:cNvPr id="146441" name="Picture 9">
            <a:extLst>
              <a:ext uri="{FF2B5EF4-FFF2-40B4-BE49-F238E27FC236}">
                <a16:creationId xmlns:a16="http://schemas.microsoft.com/office/drawing/2014/main" id="{DE09F109-1BA9-4621-860B-C94CFB89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4371975"/>
            <a:ext cx="238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0">
            <a:extLst>
              <a:ext uri="{FF2B5EF4-FFF2-40B4-BE49-F238E27FC236}">
                <a16:creationId xmlns:a16="http://schemas.microsoft.com/office/drawing/2014/main" id="{2166A614-7167-4F15-9566-7ACA7AB6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743200"/>
            <a:ext cx="238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>
            <a:extLst>
              <a:ext uri="{FF2B5EF4-FFF2-40B4-BE49-F238E27FC236}">
                <a16:creationId xmlns:a16="http://schemas.microsoft.com/office/drawing/2014/main" id="{F9D1305F-435E-4E4C-9EAB-984D8F43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124200"/>
            <a:ext cx="238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/>
      <p:bldP spid="1464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284826C9-665C-4AC1-8FB8-4F04057B1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="1"/>
              <a:t>(b)</a:t>
            </a:r>
            <a:r>
              <a:rPr lang="en-US" altLang="en-US"/>
              <a:t> </a:t>
            </a:r>
            <a:r>
              <a:rPr lang="de-DE" altLang="en-US"/>
              <a:t>3 ln </a:t>
            </a:r>
            <a:r>
              <a:rPr lang="de-DE" altLang="en-US" i="1"/>
              <a:t>s </a:t>
            </a:r>
            <a:r>
              <a:rPr lang="de-DE" altLang="en-US"/>
              <a:t>+    ln </a:t>
            </a:r>
            <a:r>
              <a:rPr lang="de-DE" altLang="en-US" i="1"/>
              <a:t>t</a:t>
            </a:r>
            <a:r>
              <a:rPr lang="de-DE" altLang="en-US"/>
              <a:t> – 4 ln(</a:t>
            </a:r>
            <a:r>
              <a:rPr lang="de-DE" altLang="en-US" i="1"/>
              <a:t>t</a:t>
            </a:r>
            <a:r>
              <a:rPr lang="de-DE" altLang="en-US" baseline="30000"/>
              <a:t>2</a:t>
            </a:r>
            <a:r>
              <a:rPr lang="de-DE" altLang="en-US"/>
              <a:t> + 1) 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de-DE" altLang="en-US"/>
              <a:t>		         = </a:t>
            </a:r>
            <a:r>
              <a:rPr lang="en-US" altLang="en-US"/>
              <a:t>ln </a:t>
            </a:r>
            <a:r>
              <a:rPr lang="en-US" altLang="en-US" i="1"/>
              <a:t>s</a:t>
            </a:r>
            <a:r>
              <a:rPr lang="en-US" altLang="en-US" baseline="30000"/>
              <a:t>3</a:t>
            </a:r>
            <a:r>
              <a:rPr lang="en-US" altLang="en-US"/>
              <a:t> + ln </a:t>
            </a:r>
            <a:r>
              <a:rPr lang="en-US" altLang="en-US" i="1"/>
              <a:t>t</a:t>
            </a:r>
            <a:r>
              <a:rPr lang="en-US" altLang="en-US" baseline="30000"/>
              <a:t>1/2</a:t>
            </a:r>
            <a:r>
              <a:rPr lang="en-US" altLang="en-US"/>
              <a:t> </a:t>
            </a:r>
            <a:r>
              <a:rPr lang="de-DE" altLang="en-US"/>
              <a:t>–</a:t>
            </a:r>
            <a:r>
              <a:rPr lang="en-US" altLang="en-US"/>
              <a:t> ln(</a:t>
            </a:r>
            <a:r>
              <a:rPr lang="en-US" altLang="en-US" i="1"/>
              <a:t>t</a:t>
            </a:r>
            <a:r>
              <a:rPr lang="en-US" altLang="en-US" baseline="30000"/>
              <a:t>2</a:t>
            </a:r>
            <a:r>
              <a:rPr lang="en-US" altLang="en-US"/>
              <a:t> + 1)</a:t>
            </a:r>
            <a:r>
              <a:rPr lang="en-US" altLang="en-US" baseline="30000"/>
              <a:t>4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baseline="3000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aseline="30000"/>
              <a:t>	</a:t>
            </a:r>
            <a:r>
              <a:rPr lang="en-IN" altLang="en-US"/>
              <a:t>           = ln(</a:t>
            </a:r>
            <a:r>
              <a:rPr lang="en-IN" altLang="en-US" i="1"/>
              <a:t>s</a:t>
            </a:r>
            <a:r>
              <a:rPr lang="en-IN" altLang="en-US" baseline="30000"/>
              <a:t>3</a:t>
            </a:r>
            <a:r>
              <a:rPr lang="en-IN" altLang="en-US" i="1"/>
              <a:t>t</a:t>
            </a:r>
            <a:r>
              <a:rPr lang="en-IN" altLang="en-US" baseline="30000"/>
              <a:t>1/2</a:t>
            </a:r>
            <a:r>
              <a:rPr lang="en-IN" altLang="en-US"/>
              <a:t>) </a:t>
            </a:r>
            <a:r>
              <a:rPr lang="de-DE" altLang="en-US"/>
              <a:t>–</a:t>
            </a:r>
            <a:r>
              <a:rPr lang="en-IN" altLang="en-US"/>
              <a:t> ln(</a:t>
            </a:r>
            <a:r>
              <a:rPr lang="en-IN" altLang="en-US" i="1"/>
              <a:t>t</a:t>
            </a:r>
            <a:r>
              <a:rPr lang="en-IN" altLang="en-US" baseline="30000"/>
              <a:t>2</a:t>
            </a:r>
            <a:r>
              <a:rPr lang="en-IN" altLang="en-US"/>
              <a:t> + 1)</a:t>
            </a:r>
            <a:r>
              <a:rPr lang="en-IN" altLang="en-US" baseline="30000"/>
              <a:t>4</a:t>
            </a:r>
            <a:endParaRPr lang="en-US" altLang="en-US" baseline="30000"/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/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4E9183F9-B96E-4BA7-8CF9-A673E216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0574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3</a:t>
            </a:r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7B9156AE-37F4-479A-9317-19B8B7FF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277177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1</a:t>
            </a:r>
          </a:p>
        </p:txBody>
      </p:sp>
      <p:pic>
        <p:nvPicPr>
          <p:cNvPr id="15365" name="Picture 10">
            <a:extLst>
              <a:ext uri="{FF2B5EF4-FFF2-40B4-BE49-F238E27FC236}">
                <a16:creationId xmlns:a16="http://schemas.microsoft.com/office/drawing/2014/main" id="{85C4DEF6-FA2A-4004-BE84-435531A2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63675"/>
            <a:ext cx="238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0D913A10-7304-4A76-A9F9-C5FF2689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3 – </a:t>
            </a:r>
            <a:r>
              <a:rPr lang="en-US" altLang="en-US" i="1"/>
              <a:t>Solution</a:t>
            </a:r>
          </a:p>
        </p:txBody>
      </p:sp>
      <p:sp>
        <p:nvSpPr>
          <p:cNvPr id="15367" name="Rectangle 19">
            <a:extLst>
              <a:ext uri="{FF2B5EF4-FFF2-40B4-BE49-F238E27FC236}">
                <a16:creationId xmlns:a16="http://schemas.microsoft.com/office/drawing/2014/main" id="{F6B8C66C-5AA1-4F1D-AE7F-D3D028E6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839788"/>
            <a:ext cx="8413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57698" name="Picture 2">
            <a:extLst>
              <a:ext uri="{FF2B5EF4-FFF2-40B4-BE49-F238E27FC236}">
                <a16:creationId xmlns:a16="http://schemas.microsoft.com/office/drawing/2014/main" id="{9B02053B-407C-4CE9-8CB8-73A60141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00413"/>
            <a:ext cx="241458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7916C1E9-FB0A-4896-9A7F-5BFDCD17C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1948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2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05F4B0-C1C5-421E-809D-2B25B923C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Laws of Logarithms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F68A358-647F-4E75-8538-0482B069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Since logarithms are exponents, the Laws of Exponents give rise to the Laws of Logarithms.</a:t>
            </a:r>
          </a:p>
        </p:txBody>
      </p:sp>
      <p:pic>
        <p:nvPicPr>
          <p:cNvPr id="6148" name="Picture 6">
            <a:extLst>
              <a:ext uri="{FF2B5EF4-FFF2-40B4-BE49-F238E27FC236}">
                <a16:creationId xmlns:a16="http://schemas.microsoft.com/office/drawing/2014/main" id="{10704A73-6FD1-4E7E-9509-10F40C9D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519363"/>
            <a:ext cx="8640762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E746D2-C49C-4A46-9CED-5230D9B4A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 dirty="0"/>
              <a:t>Example 1 – </a:t>
            </a:r>
            <a:r>
              <a:rPr lang="en-US" altLang="en-US" sz="2100" i="1" dirty="0"/>
              <a:t>Using the Laws of Logarithms to Evaluate Expressions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1E4A6DB-425F-467E-A844-25B696F9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dirty="0"/>
              <a:t>Evaluate each expression.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sz="1000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="1" dirty="0"/>
              <a:t>(a)</a:t>
            </a:r>
            <a:r>
              <a:rPr lang="en-US" altLang="en-US" dirty="0"/>
              <a:t> log</a:t>
            </a:r>
            <a:r>
              <a:rPr lang="en-US" altLang="en-US" baseline="-25000" dirty="0"/>
              <a:t> </a:t>
            </a:r>
            <a:r>
              <a:rPr lang="en-US" altLang="en-US" dirty="0"/>
              <a:t>0.01 + log</a:t>
            </a:r>
            <a:r>
              <a:rPr lang="en-US" altLang="en-US" baseline="-25000" dirty="0"/>
              <a:t> </a:t>
            </a:r>
            <a:r>
              <a:rPr lang="en-US" altLang="en-US" dirty="0"/>
              <a:t>10,000</a:t>
            </a:r>
          </a:p>
          <a:p>
            <a:pPr eaLnBrk="1" hangingPunct="1">
              <a:buFontTx/>
              <a:buChar char="•"/>
              <a:tabLst>
                <a:tab pos="1371600" algn="l"/>
                <a:tab pos="1547813" algn="l"/>
              </a:tabLst>
            </a:pPr>
            <a:endParaRPr lang="en-US" altLang="en-US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="1" dirty="0"/>
              <a:t>(b)</a:t>
            </a:r>
            <a:r>
              <a:rPr lang="en-US" altLang="en-US" dirty="0"/>
              <a:t> log</a:t>
            </a:r>
            <a:r>
              <a:rPr lang="en-US" altLang="en-US" baseline="-25000" dirty="0"/>
              <a:t> </a:t>
            </a:r>
            <a:r>
              <a:rPr lang="en-US" altLang="en-US" dirty="0"/>
              <a:t>160 – (log</a:t>
            </a:r>
            <a:r>
              <a:rPr lang="en-US" altLang="en-US" baseline="-25000" dirty="0"/>
              <a:t> </a:t>
            </a:r>
            <a:r>
              <a:rPr lang="en-US" altLang="en-US" dirty="0"/>
              <a:t>5 + Log 2)</a:t>
            </a:r>
          </a:p>
          <a:p>
            <a:pPr eaLnBrk="1" hangingPunct="1">
              <a:buFontTx/>
              <a:buChar char="•"/>
              <a:tabLst>
                <a:tab pos="1371600" algn="l"/>
                <a:tab pos="1547813" algn="l"/>
              </a:tabLst>
            </a:pPr>
            <a:endParaRPr lang="en-US" altLang="en-US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="1" dirty="0"/>
              <a:t>(c)</a:t>
            </a:r>
            <a:r>
              <a:rPr lang="en-US" altLang="en-US" dirty="0"/>
              <a:t>      log 8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dirty="0">
                <a:solidFill>
                  <a:srgbClr val="006991"/>
                </a:solidFill>
              </a:rPr>
              <a:t>Solution:</a:t>
            </a:r>
            <a:br>
              <a:rPr lang="en-US" altLang="en-US" dirty="0">
                <a:solidFill>
                  <a:srgbClr val="700046"/>
                </a:solidFill>
              </a:rPr>
            </a:br>
            <a:r>
              <a:rPr lang="en-US" altLang="en-US" b="1" dirty="0"/>
              <a:t>(a)</a:t>
            </a:r>
            <a:r>
              <a:rPr lang="en-US" altLang="en-US" dirty="0"/>
              <a:t> log</a:t>
            </a:r>
            <a:r>
              <a:rPr lang="en-US" altLang="en-US" baseline="-25000" dirty="0"/>
              <a:t> </a:t>
            </a:r>
            <a:r>
              <a:rPr lang="en-US" altLang="en-US" dirty="0"/>
              <a:t>0.01 + log</a:t>
            </a:r>
            <a:r>
              <a:rPr lang="en-US" altLang="en-US" baseline="-25000" dirty="0"/>
              <a:t> </a:t>
            </a:r>
            <a:r>
              <a:rPr lang="en-US" altLang="en-US" dirty="0"/>
              <a:t>10,000 = log</a:t>
            </a:r>
            <a:r>
              <a:rPr lang="en-US" altLang="en-US" baseline="-25000" dirty="0"/>
              <a:t> </a:t>
            </a:r>
            <a:r>
              <a:rPr lang="en-US" altLang="en-US" dirty="0"/>
              <a:t>(0.01 </a:t>
            </a:r>
            <a:r>
              <a:rPr lang="en-US" altLang="en-US" sz="2000" b="1" dirty="0">
                <a:sym typeface="Wingdings 2" panose="05020102010507070707" pitchFamily="18" charset="2"/>
              </a:rPr>
              <a:t> </a:t>
            </a:r>
            <a:r>
              <a:rPr lang="en-US" altLang="en-US" dirty="0"/>
              <a:t>10,000)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sz="1200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dirty="0"/>
              <a:t>		            = log</a:t>
            </a:r>
            <a:r>
              <a:rPr lang="en-US" altLang="en-US" baseline="-25000" dirty="0"/>
              <a:t> </a:t>
            </a:r>
            <a:r>
              <a:rPr lang="en-US" altLang="en-US" dirty="0"/>
              <a:t>100 = 2</a:t>
            </a: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CF9847F1-BDBA-451D-AAF0-FFCC4C17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76675"/>
            <a:ext cx="4206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Rectangle 6">
            <a:extLst>
              <a:ext uri="{FF2B5EF4-FFF2-40B4-BE49-F238E27FC236}">
                <a16:creationId xmlns:a16="http://schemas.microsoft.com/office/drawing/2014/main" id="{C6BBDAD1-019B-410A-9DD5-0882317A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51054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Law 1</a:t>
            </a: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7356EE1E-0C1C-4994-B962-8AAE38F0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226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Because 100 = 10</a:t>
            </a:r>
            <a:r>
              <a:rPr lang="en-US" altLang="en-US" baseline="30000" dirty="0">
                <a:solidFill>
                  <a:srgbClr val="009BDF"/>
                </a:solidFill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/>
      <p:bldP spid="138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873D974-FCDE-47F3-9BFE-E2CFF2ACA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 – </a:t>
            </a:r>
            <a:r>
              <a:rPr lang="en-US" altLang="en-US" i="1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267" name="Rectangle 3">
                <a:extLst>
                  <a:ext uri="{FF2B5EF4-FFF2-40B4-BE49-F238E27FC236}">
                    <a16:creationId xmlns:a16="http://schemas.microsoft.com/office/drawing/2014/main" id="{9A41BF88-2E13-428A-A049-184D37431E0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b="1" dirty="0"/>
                  <a:t>(b)</a:t>
                </a:r>
                <a:r>
                  <a:rPr lang="en-US" altLang="en-US" dirty="0"/>
                  <a:t> log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160 – (log</a:t>
                </a:r>
                <a:r>
                  <a:rPr lang="en-US" altLang="en-US" baseline="-25000" dirty="0"/>
                  <a:t> </a:t>
                </a:r>
                <a:r>
                  <a:rPr lang="en-US" altLang="en-US" dirty="0"/>
                  <a:t>8 + log  2) </a:t>
                </a:r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		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160−</m:t>
                        </m:r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func>
                      </m:e>
                    </m:func>
                  </m:oMath>
                </a14:m>
                <a:endParaRPr lang="en-US" altLang="en-US" sz="1200" dirty="0"/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		   </a:t>
                </a:r>
                <a:r>
                  <a:rPr lang="en-US" altLang="en-US" sz="800" dirty="0"/>
                  <a:t>  </a:t>
                </a:r>
                <a:r>
                  <a:rPr lang="en-US" altLang="en-US" dirty="0"/>
                  <a:t>=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160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en-US" dirty="0"/>
                  <a:t> </a:t>
                </a:r>
              </a:p>
              <a:p>
                <a:pPr marL="457200" indent="-457200" defTabSz="85725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				= log 10 = 1</a:t>
                </a:r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dirty="0"/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b="1" dirty="0"/>
                  <a:t>(c)</a:t>
                </a:r>
                <a:r>
                  <a:rPr lang="en-US" altLang="en-US" dirty="0"/>
                  <a:t>      log 8 = log 8</a:t>
                </a:r>
                <a:r>
                  <a:rPr lang="en-US" altLang="en-US" baseline="30000" dirty="0"/>
                  <a:t>–1/3</a:t>
                </a:r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sz="1200" dirty="0"/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			 = log</a:t>
                </a:r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endParaRPr lang="en-US" altLang="en-US" sz="1200" dirty="0"/>
              </a:p>
              <a:p>
                <a:pPr marL="457200" indent="-457200" eaLnBrk="1" hangingPunct="1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/>
                  <a:t>		  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</a:t>
                </a:r>
                <a:r>
                  <a:rPr lang="en-US" altLang="en-US" dirty="0"/>
                  <a:t> –0.301</a:t>
                </a:r>
              </a:p>
            </p:txBody>
          </p:sp>
        </mc:Choice>
        <mc:Fallback>
          <p:sp>
            <p:nvSpPr>
              <p:cNvPr id="139267" name="Rectangle 3">
                <a:extLst>
                  <a:ext uri="{FF2B5EF4-FFF2-40B4-BE49-F238E27FC236}">
                    <a16:creationId xmlns:a16="http://schemas.microsoft.com/office/drawing/2014/main" id="{9A41BF88-2E13-428A-A049-184D37431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1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71" name="Rectangle 7">
            <a:extLst>
              <a:ext uri="{FF2B5EF4-FFF2-40B4-BE49-F238E27FC236}">
                <a16:creationId xmlns:a16="http://schemas.microsoft.com/office/drawing/2014/main" id="{1FEEA1E4-0C03-49F0-9C96-D97FCCF5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43" y="2528887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Law 2</a:t>
            </a:r>
            <a:endParaRPr lang="en-US" altLang="en-US" baseline="30000" dirty="0">
              <a:solidFill>
                <a:srgbClr val="009BDF"/>
              </a:solidFill>
            </a:endParaRPr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32FB1CCD-6D6A-47A0-A185-BB94BAF1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43" y="199091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Law 1</a:t>
            </a:r>
          </a:p>
        </p:txBody>
      </p:sp>
      <p:sp>
        <p:nvSpPr>
          <p:cNvPr id="8199" name="Rectangle 13">
            <a:extLst>
              <a:ext uri="{FF2B5EF4-FFF2-40B4-BE49-F238E27FC236}">
                <a16:creationId xmlns:a16="http://schemas.microsoft.com/office/drawing/2014/main" id="{F3BDA9FE-282A-4ED9-884B-0C23E8BA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839788"/>
            <a:ext cx="8413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  <p:pic>
        <p:nvPicPr>
          <p:cNvPr id="139278" name="Picture 14">
            <a:extLst>
              <a:ext uri="{FF2B5EF4-FFF2-40B4-BE49-F238E27FC236}">
                <a16:creationId xmlns:a16="http://schemas.microsoft.com/office/drawing/2014/main" id="{2DFDC58C-684A-4134-8800-0B45D9D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53366"/>
            <a:ext cx="3206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9" name="Picture 15">
            <a:extLst>
              <a:ext uri="{FF2B5EF4-FFF2-40B4-BE49-F238E27FC236}">
                <a16:creationId xmlns:a16="http://schemas.microsoft.com/office/drawing/2014/main" id="{04D77DDD-902C-4B40-A8DF-805C13E80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16412"/>
            <a:ext cx="42068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80" name="Rectangle 16">
            <a:extLst>
              <a:ext uri="{FF2B5EF4-FFF2-40B4-BE49-F238E27FC236}">
                <a16:creationId xmlns:a16="http://schemas.microsoft.com/office/drawing/2014/main" id="{4867B2BE-C48F-49B6-B86E-0D5A650C0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43" y="42926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Law 3</a:t>
            </a:r>
          </a:p>
        </p:txBody>
      </p:sp>
      <p:sp>
        <p:nvSpPr>
          <p:cNvPr id="139281" name="Rectangle 17">
            <a:extLst>
              <a:ext uri="{FF2B5EF4-FFF2-40B4-BE49-F238E27FC236}">
                <a16:creationId xmlns:a16="http://schemas.microsoft.com/office/drawing/2014/main" id="{6569D3A6-CB30-41A1-BABA-AD994655F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67517"/>
            <a:ext cx="342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Property of negative exponents</a:t>
            </a:r>
          </a:p>
        </p:txBody>
      </p:sp>
      <p:sp>
        <p:nvSpPr>
          <p:cNvPr id="139282" name="Rectangle 18">
            <a:extLst>
              <a:ext uri="{FF2B5EF4-FFF2-40B4-BE49-F238E27FC236}">
                <a16:creationId xmlns:a16="http://schemas.microsoft.com/office/drawing/2014/main" id="{48A3DFF4-223F-4ED5-8F9D-243DF5A3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931" y="5586503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Calculator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38EC025-A107-4267-87C7-9015045D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83468"/>
            <a:ext cx="226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9BDF"/>
                </a:solidFill>
              </a:rPr>
              <a:t>Because 10 = 10</a:t>
            </a:r>
            <a:r>
              <a:rPr lang="en-US" altLang="en-US" baseline="30000" dirty="0">
                <a:solidFill>
                  <a:srgbClr val="009BDF"/>
                </a:solidFill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  <p:bldP spid="139280" grpId="0"/>
      <p:bldP spid="139281" grpId="0"/>
      <p:bldP spid="13928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2D51074-3237-4E65-A149-C5117B70D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3200400"/>
            <a:ext cx="670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B08C53"/>
              </a:buClr>
            </a:pPr>
            <a:r>
              <a:rPr lang="en-US" altLang="en-US" sz="4000">
                <a:solidFill>
                  <a:srgbClr val="7A1548"/>
                </a:solidFill>
              </a:rPr>
              <a:t>Expanding and Combining</a:t>
            </a:r>
            <a:br>
              <a:rPr lang="en-US" altLang="en-US" sz="4000">
                <a:solidFill>
                  <a:srgbClr val="7A1548"/>
                </a:solidFill>
              </a:rPr>
            </a:br>
            <a:r>
              <a:rPr lang="en-US" altLang="en-US" sz="4000">
                <a:solidFill>
                  <a:srgbClr val="7A1548"/>
                </a:solidFill>
              </a:rPr>
              <a:t>Logarithmic Expressions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43C23A7-4F5E-4B9B-9218-79D7F20B0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700"/>
              <a:t>Expanding and Combining Logarithmic Expressions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9930599-639A-4DB0-AE49-5B813DA77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 Laws of Logarithms allow us to write the logarithm of a</a:t>
            </a:r>
            <a:br>
              <a:rPr lang="en-US" altLang="en-US"/>
            </a:br>
            <a:r>
              <a:rPr lang="en-US" altLang="en-US"/>
              <a:t>product or a quotient as the sum or difference of logarithms. </a:t>
            </a:r>
          </a:p>
          <a:p>
            <a:pPr eaLnBrk="1" hangingPunct="1"/>
            <a:endParaRPr lang="en-US" altLang="en-US" sz="1500"/>
          </a:p>
          <a:p>
            <a:pPr eaLnBrk="1" hangingPunct="1"/>
            <a:r>
              <a:rPr lang="en-US" altLang="en-US"/>
              <a:t>This process, called </a:t>
            </a:r>
            <a:r>
              <a:rPr lang="en-US" altLang="en-US" i="1"/>
              <a:t>expanding </a:t>
            </a:r>
            <a:r>
              <a:rPr lang="en-US" altLang="en-US"/>
              <a:t>a logarithmic expression, is illustrated in the next example.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E523749-0792-46A2-BAED-8D3F74ED3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/>
              <a:t>Example 2 – </a:t>
            </a:r>
            <a:r>
              <a:rPr lang="en-US" altLang="en-US" sz="2900" i="1"/>
              <a:t>Expanding Logarithmic Expressions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A9E37D8D-80EA-412F-A524-ABC2D9C31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dirty="0"/>
              <a:t>Use the Laws of Logarithms to expand each expression.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sz="1500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="1" dirty="0"/>
              <a:t>(a)</a:t>
            </a:r>
            <a:r>
              <a:rPr lang="en-US" altLang="en-US" dirty="0"/>
              <a:t> log</a:t>
            </a:r>
            <a:r>
              <a:rPr lang="en-US" altLang="en-US" baseline="-25000" dirty="0"/>
              <a:t> </a:t>
            </a:r>
            <a:r>
              <a:rPr lang="en-US" altLang="en-US" dirty="0"/>
              <a:t>(6</a:t>
            </a:r>
            <a:r>
              <a:rPr lang="en-US" altLang="en-US" i="1" dirty="0"/>
              <a:t>x</a:t>
            </a:r>
            <a:r>
              <a:rPr lang="en-US" altLang="en-US" dirty="0"/>
              <a:t>)      </a:t>
            </a:r>
            <a:r>
              <a:rPr lang="en-US" altLang="en-US" b="1" dirty="0"/>
              <a:t>(b)</a:t>
            </a:r>
            <a:r>
              <a:rPr lang="en-US" altLang="en-US" dirty="0"/>
              <a:t> log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30000" dirty="0"/>
              <a:t>3</a:t>
            </a:r>
            <a:r>
              <a:rPr lang="en-US" altLang="en-US" i="1" dirty="0"/>
              <a:t>y</a:t>
            </a:r>
            <a:r>
              <a:rPr lang="en-US" altLang="en-US" baseline="30000" dirty="0"/>
              <a:t>6</a:t>
            </a:r>
            <a:r>
              <a:rPr lang="en-US" altLang="en-US" dirty="0"/>
              <a:t>)       </a:t>
            </a:r>
            <a:r>
              <a:rPr lang="en-US" altLang="en-US" b="1" dirty="0"/>
              <a:t>(c) </a:t>
            </a:r>
            <a:r>
              <a:rPr lang="en-US" altLang="en-US" dirty="0"/>
              <a:t>ln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dirty="0">
                <a:solidFill>
                  <a:srgbClr val="006991"/>
                </a:solidFill>
              </a:rPr>
              <a:t>Solution:</a:t>
            </a:r>
            <a:br>
              <a:rPr lang="en-US" altLang="en-US" dirty="0">
                <a:solidFill>
                  <a:srgbClr val="700046"/>
                </a:solidFill>
              </a:rPr>
            </a:br>
            <a:r>
              <a:rPr lang="en-US" altLang="en-US" b="1" dirty="0"/>
              <a:t>(a)</a:t>
            </a:r>
            <a:r>
              <a:rPr lang="en-US" altLang="en-US" dirty="0"/>
              <a:t> log</a:t>
            </a:r>
            <a:r>
              <a:rPr lang="en-US" altLang="en-US" baseline="-25000" dirty="0"/>
              <a:t> </a:t>
            </a:r>
            <a:r>
              <a:rPr lang="en-US" altLang="en-US" dirty="0"/>
              <a:t>(6</a:t>
            </a:r>
            <a:r>
              <a:rPr lang="en-US" altLang="en-US" i="1" dirty="0"/>
              <a:t>x</a:t>
            </a:r>
            <a:r>
              <a:rPr lang="en-US" altLang="en-US" dirty="0"/>
              <a:t>) = log</a:t>
            </a:r>
            <a:r>
              <a:rPr lang="en-US" altLang="en-US" baseline="-25000" dirty="0"/>
              <a:t> </a:t>
            </a:r>
            <a:r>
              <a:rPr lang="en-US" altLang="en-US" dirty="0"/>
              <a:t>6 + log</a:t>
            </a:r>
            <a:r>
              <a:rPr lang="en-US" altLang="en-US" baseline="-25000" dirty="0"/>
              <a:t> </a:t>
            </a:r>
            <a:r>
              <a:rPr lang="en-US" altLang="en-US" i="1" dirty="0"/>
              <a:t>x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i="1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="1" dirty="0"/>
              <a:t>(b)</a:t>
            </a:r>
            <a:r>
              <a:rPr lang="en-US" altLang="en-US" dirty="0"/>
              <a:t> log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baseline="30000" dirty="0"/>
              <a:t>3</a:t>
            </a:r>
            <a:r>
              <a:rPr lang="en-US" altLang="en-US" i="1" dirty="0"/>
              <a:t>y</a:t>
            </a:r>
            <a:r>
              <a:rPr lang="en-US" altLang="en-US" baseline="30000" dirty="0"/>
              <a:t>6</a:t>
            </a:r>
            <a:r>
              <a:rPr lang="en-US" altLang="en-US" dirty="0"/>
              <a:t>) = log</a:t>
            </a:r>
            <a:r>
              <a:rPr lang="en-US" altLang="en-US" baseline="-25000" dirty="0"/>
              <a:t> </a:t>
            </a:r>
            <a:r>
              <a:rPr lang="en-US" altLang="en-US" i="1" dirty="0"/>
              <a:t>x</a:t>
            </a:r>
            <a:r>
              <a:rPr lang="en-US" altLang="en-US" baseline="30000" dirty="0"/>
              <a:t>3</a:t>
            </a:r>
            <a:r>
              <a:rPr lang="en-US" altLang="en-US" dirty="0"/>
              <a:t> +</a:t>
            </a:r>
            <a:r>
              <a:rPr lang="en-US" altLang="en-US" baseline="30000" dirty="0"/>
              <a:t>  </a:t>
            </a:r>
            <a:r>
              <a:rPr lang="en-US" altLang="en-US" dirty="0"/>
              <a:t>log</a:t>
            </a:r>
            <a:r>
              <a:rPr lang="en-US" altLang="en-US" baseline="-25000" dirty="0"/>
              <a:t> </a:t>
            </a:r>
            <a:r>
              <a:rPr lang="en-US" altLang="en-US" i="1" dirty="0"/>
              <a:t>y</a:t>
            </a:r>
            <a:r>
              <a:rPr lang="en-US" altLang="en-US" baseline="30000" dirty="0"/>
              <a:t>6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baseline="30000" dirty="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dirty="0"/>
              <a:t> 		 	= 3 log</a:t>
            </a:r>
            <a:r>
              <a:rPr lang="en-US" altLang="en-US" baseline="-25000" dirty="0"/>
              <a:t> </a:t>
            </a:r>
            <a:r>
              <a:rPr lang="en-US" altLang="en-US" i="1" dirty="0"/>
              <a:t>x </a:t>
            </a:r>
            <a:r>
              <a:rPr lang="en-US" altLang="en-US" dirty="0"/>
              <a:t>+ 6 log</a:t>
            </a:r>
            <a:r>
              <a:rPr lang="en-US" altLang="en-US" baseline="-25000" dirty="0"/>
              <a:t> </a:t>
            </a:r>
            <a:r>
              <a:rPr lang="en-US" altLang="en-US" i="1" dirty="0"/>
              <a:t>y</a:t>
            </a:r>
            <a:endParaRPr lang="en-US" altLang="en-US" dirty="0">
              <a:solidFill>
                <a:srgbClr val="700046"/>
              </a:solidFill>
            </a:endParaRP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6EA344D9-BF28-434E-A362-9E52FA7E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32000"/>
            <a:ext cx="87788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6" name="Rectangle 6">
            <a:extLst>
              <a:ext uri="{FF2B5EF4-FFF2-40B4-BE49-F238E27FC236}">
                <a16:creationId xmlns:a16="http://schemas.microsoft.com/office/drawing/2014/main" id="{7DDE67F2-8A1E-4C72-8B22-D4A15969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35052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1</a:t>
            </a:r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7836E616-DD85-4EC4-9555-FBE3E1C17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440213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1</a:t>
            </a:r>
          </a:p>
        </p:txBody>
      </p:sp>
      <p:sp>
        <p:nvSpPr>
          <p:cNvPr id="143368" name="Rectangle 8">
            <a:extLst>
              <a:ext uri="{FF2B5EF4-FFF2-40B4-BE49-F238E27FC236}">
                <a16:creationId xmlns:a16="http://schemas.microsoft.com/office/drawing/2014/main" id="{03D0AFBE-64B5-46A9-9B0A-FE052D27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514826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3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  <p:bldP spid="143367" grpId="0"/>
      <p:bldP spid="143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EA1BA59-E067-47B8-81F9-737A6BF5F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86FF07F-B1C3-4160-A6AB-16F2C5A5D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5256212"/>
          </a:xfrm>
          <a:noFill/>
        </p:spPr>
        <p:txBody>
          <a:bodyPr/>
          <a:lstStyle/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 b="1"/>
              <a:t>(c)</a:t>
            </a:r>
            <a:r>
              <a:rPr lang="en-US" altLang="en-US"/>
              <a:t>               = ln(</a:t>
            </a:r>
            <a:r>
              <a:rPr lang="en-US" altLang="en-US" i="1"/>
              <a:t>ab</a:t>
            </a:r>
            <a:r>
              <a:rPr lang="en-US" altLang="en-US"/>
              <a:t>) –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/>
              <a:t>		 = ln </a:t>
            </a:r>
            <a:r>
              <a:rPr lang="en-US" altLang="en-US" i="1"/>
              <a:t>a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ln </a:t>
            </a:r>
            <a:r>
              <a:rPr lang="en-US" altLang="en-US" i="1"/>
              <a:t>b </a:t>
            </a:r>
            <a:r>
              <a:rPr lang="en-US" altLang="en-US"/>
              <a:t>– ln </a:t>
            </a:r>
            <a:r>
              <a:rPr lang="en-US" altLang="en-US" i="1"/>
              <a:t>c</a:t>
            </a:r>
            <a:r>
              <a:rPr lang="en-US" altLang="en-US" baseline="30000"/>
              <a:t>1/3</a:t>
            </a:r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baseline="30000"/>
          </a:p>
          <a:p>
            <a:pPr eaLnBrk="1" hangingPunct="1">
              <a:tabLst>
                <a:tab pos="1371600" algn="l"/>
                <a:tab pos="1547813" algn="l"/>
              </a:tabLst>
            </a:pPr>
            <a:endParaRPr lang="en-US" altLang="en-US" sz="1000"/>
          </a:p>
          <a:p>
            <a:pPr eaLnBrk="1" hangingPunct="1">
              <a:tabLst>
                <a:tab pos="1371600" algn="l"/>
                <a:tab pos="1547813" algn="l"/>
              </a:tabLst>
            </a:pPr>
            <a:r>
              <a:rPr lang="en-US" altLang="en-US"/>
              <a:t> 		 = ln </a:t>
            </a:r>
            <a:r>
              <a:rPr lang="en-US" altLang="en-US" i="1"/>
              <a:t>a </a:t>
            </a:r>
            <a:r>
              <a:rPr lang="en-US" altLang="en-US"/>
              <a:t>+</a:t>
            </a:r>
            <a:r>
              <a:rPr lang="en-US" altLang="en-US" i="1"/>
              <a:t> </a:t>
            </a:r>
            <a:r>
              <a:rPr lang="en-US" altLang="en-US"/>
              <a:t>ln </a:t>
            </a:r>
            <a:r>
              <a:rPr lang="en-US" altLang="en-US" i="1"/>
              <a:t>b </a:t>
            </a:r>
            <a:r>
              <a:rPr lang="en-US" altLang="en-US"/>
              <a:t>–   ln </a:t>
            </a:r>
            <a:r>
              <a:rPr lang="en-US" altLang="en-US" i="1"/>
              <a:t>c</a:t>
            </a:r>
            <a:endParaRPr lang="en-US" altLang="en-US" i="1" baseline="30000"/>
          </a:p>
        </p:txBody>
      </p:sp>
      <p:pic>
        <p:nvPicPr>
          <p:cNvPr id="12292" name="Picture 9">
            <a:extLst>
              <a:ext uri="{FF2B5EF4-FFF2-40B4-BE49-F238E27FC236}">
                <a16:creationId xmlns:a16="http://schemas.microsoft.com/office/drawing/2014/main" id="{E5863DDA-957E-46CE-8E68-53EBC47FD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52538"/>
            <a:ext cx="1143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0">
            <a:extLst>
              <a:ext uri="{FF2B5EF4-FFF2-40B4-BE49-F238E27FC236}">
                <a16:creationId xmlns:a16="http://schemas.microsoft.com/office/drawing/2014/main" id="{FCD08408-165A-4700-9F24-AC06229E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67627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6" name="Picture 12">
            <a:extLst>
              <a:ext uri="{FF2B5EF4-FFF2-40B4-BE49-F238E27FC236}">
                <a16:creationId xmlns:a16="http://schemas.microsoft.com/office/drawing/2014/main" id="{A778CDD4-1B1D-4998-91E3-F6AD71B0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267075"/>
            <a:ext cx="1555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16">
            <a:extLst>
              <a:ext uri="{FF2B5EF4-FFF2-40B4-BE49-F238E27FC236}">
                <a16:creationId xmlns:a16="http://schemas.microsoft.com/office/drawing/2014/main" id="{19E9AA73-F46C-494C-A4F2-45DAF8F9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149066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2</a:t>
            </a:r>
          </a:p>
        </p:txBody>
      </p:sp>
      <p:sp>
        <p:nvSpPr>
          <p:cNvPr id="144401" name="Rectangle 17">
            <a:extLst>
              <a:ext uri="{FF2B5EF4-FFF2-40B4-BE49-F238E27FC236}">
                <a16:creationId xmlns:a16="http://schemas.microsoft.com/office/drawing/2014/main" id="{E376EB84-AC67-4FE9-BFC3-593DCC52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38760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1</a:t>
            </a:r>
          </a:p>
        </p:txBody>
      </p:sp>
      <p:sp>
        <p:nvSpPr>
          <p:cNvPr id="144402" name="Rectangle 18">
            <a:extLst>
              <a:ext uri="{FF2B5EF4-FFF2-40B4-BE49-F238E27FC236}">
                <a16:creationId xmlns:a16="http://schemas.microsoft.com/office/drawing/2014/main" id="{D21F9AE5-F0CA-468D-B172-0217DEED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2422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9BDF"/>
                </a:solidFill>
              </a:rPr>
              <a:t>Law 3</a:t>
            </a:r>
          </a:p>
        </p:txBody>
      </p:sp>
      <p:sp>
        <p:nvSpPr>
          <p:cNvPr id="12298" name="Rectangle 19">
            <a:extLst>
              <a:ext uri="{FF2B5EF4-FFF2-40B4-BE49-F238E27FC236}">
                <a16:creationId xmlns:a16="http://schemas.microsoft.com/office/drawing/2014/main" id="{B17D6C27-C143-47FB-ADB9-9ABC58F8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839788"/>
            <a:ext cx="8413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cont’d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1" grpId="0"/>
      <p:bldP spid="1444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3433A61-033D-4863-8458-41D47E875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700"/>
              <a:t>Expanding and Combining Logarithmic Expressions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AC65E26-5607-45BA-BE5A-C357847BC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 Laws of Logarithms also allow us to reverse the process of expanding that was done in Example 2.</a:t>
            </a:r>
          </a:p>
          <a:p>
            <a:pPr eaLnBrk="1" hangingPunct="1"/>
            <a:endParaRPr lang="en-US" altLang="en-US" sz="1500"/>
          </a:p>
          <a:p>
            <a:pPr eaLnBrk="1" hangingPunct="1"/>
            <a:r>
              <a:rPr lang="en-US" altLang="en-US"/>
              <a:t>That is, we can write sums and differences of logarithms as a single logarithm.</a:t>
            </a:r>
          </a:p>
          <a:p>
            <a:pPr eaLnBrk="1" hangingPunct="1"/>
            <a:endParaRPr lang="en-US" altLang="en-US" sz="1500"/>
          </a:p>
          <a:p>
            <a:pPr eaLnBrk="1" hangingPunct="1"/>
            <a:r>
              <a:rPr lang="en-US" altLang="en-US"/>
              <a:t>This process, called </a:t>
            </a:r>
            <a:r>
              <a:rPr lang="en-US" altLang="en-US" i="1"/>
              <a:t>combining </a:t>
            </a:r>
            <a:r>
              <a:rPr lang="en-US" altLang="en-US"/>
              <a:t>logarithmic expressions, is illustrated in the next example.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7&quot;/&gt;&lt;/object&gt;&lt;object type=&quot;3&quot; unique_id=&quot;10005&quot;&gt;&lt;property id=&quot;20148&quot; value=&quot;5&quot;/&gt;&lt;property id=&quot;20300&quot; value=&quot;Slide 2&quot;/&gt;&lt;property id=&quot;20307&quot; value=&quot;259&quot;/&gt;&lt;/object&gt;&lt;object type=&quot;3&quot; unique_id=&quot;10006&quot;&gt;&lt;property id=&quot;20148&quot; value=&quot;5&quot;/&gt;&lt;property id=&quot;20300&quot; value=&quot;Slide 3 - &amp;quot;Objectives&amp;quot;&quot;/&gt;&lt;property id=&quot;20307&quot; value=&quot;299&quot;/&gt;&lt;/object&gt;&lt;object type=&quot;3&quot; unique_id=&quot;10007&quot;&gt;&lt;property id=&quot;20148&quot; value=&quot;5&quot;/&gt;&lt;property id=&quot;20300&quot; value=&quot;Slide 5 - &amp;quot;Laws of Logarithms&amp;quot;&quot;/&gt;&lt;property id=&quot;20307&quot; value=&quot;300&quot;/&gt;&lt;/object&gt;&lt;object type=&quot;3&quot; unique_id=&quot;10079&quot;&gt;&lt;property id=&quot;20148&quot; value=&quot;5&quot;/&gt;&lt;property id=&quot;20300&quot; value=&quot;Slide 4&quot;/&gt;&lt;property id=&quot;20307&quot; value=&quot;304&quot;/&gt;&lt;/object&gt;&lt;object type=&quot;3&quot; unique_id=&quot;10116&quot;&gt;&lt;property id=&quot;20148&quot; value=&quot;5&quot;/&gt;&lt;property id=&quot;20300&quot; value=&quot;Slide 9 - &amp;quot;Expanding and Combining Logarithmic Expressions&amp;quot;&quot;/&gt;&lt;property id=&quot;20307&quot; value=&quot;305&quot;/&gt;&lt;/object&gt;&lt;object type=&quot;3&quot; unique_id=&quot;10130&quot;&gt;&lt;property id=&quot;20148&quot; value=&quot;5&quot;/&gt;&lt;property id=&quot;20300&quot; value=&quot;Slide 6 - &amp;quot;Example 1 – Using the Laws of Logarithms to Evaluate Expressions&amp;quot;&quot;/&gt;&lt;property id=&quot;20307&quot; value=&quot;306&quot;/&gt;&lt;/object&gt;&lt;object type=&quot;3&quot; unique_id=&quot;10187&quot;&gt;&lt;property id=&quot;20148&quot; value=&quot;5&quot;/&gt;&lt;property id=&quot;20300&quot; value=&quot;Slide 7 - &amp;quot;Example 1 – Solution&amp;quot;&quot;/&gt;&lt;property id=&quot;20307&quot; value=&quot;307&quot;/&gt;&lt;/object&gt;&lt;object type=&quot;3&quot; unique_id=&quot;10534&quot;&gt;&lt;property id=&quot;20148&quot; value=&quot;5&quot;/&gt;&lt;property id=&quot;20300&quot; value=&quot;Slide 8&quot;/&gt;&lt;property id=&quot;20307&quot; value=&quot;309&quot;/&gt;&lt;/object&gt;&lt;object type=&quot;3&quot; unique_id=&quot;10586&quot;&gt;&lt;property id=&quot;20148&quot; value=&quot;5&quot;/&gt;&lt;property id=&quot;20300&quot; value=&quot;Slide 19 - &amp;quot;Change of Base Formula&amp;quot;&quot;/&gt;&lt;property id=&quot;20307&quot; value=&quot;310&quot;/&gt;&lt;/object&gt;&lt;object type=&quot;3&quot; unique_id=&quot;10713&quot;&gt;&lt;property id=&quot;20148&quot; value=&quot;5&quot;/&gt;&lt;property id=&quot;20300&quot; value=&quot;Slide 10 - &amp;quot;Example 2 – Expanding Logarithmic Expressions&amp;quot;&quot;/&gt;&lt;property id=&quot;20307&quot; value=&quot;311&quot;/&gt;&lt;/object&gt;&lt;object type=&quot;3&quot; unique_id=&quot;10809&quot;&gt;&lt;property id=&quot;20148&quot; value=&quot;5&quot;/&gt;&lt;property id=&quot;20300&quot; value=&quot;Slide 11 - &amp;quot;Example 2 – Solution&amp;quot;&quot;/&gt;&lt;property id=&quot;20307&quot; value=&quot;312&quot;/&gt;&lt;/object&gt;&lt;object type=&quot;3&quot; unique_id=&quot;11270&quot;&gt;&lt;property id=&quot;20148&quot; value=&quot;5&quot;/&gt;&lt;property id=&quot;20300&quot; value=&quot;Slide 12 - &amp;quot;Expanding and Combining Logarithmic Expressions&amp;quot;&quot;/&gt;&lt;property id=&quot;20307&quot; value=&quot;313&quot;/&gt;&lt;/object&gt;&lt;object type=&quot;3&quot; unique_id=&quot;11418&quot;&gt;&lt;property id=&quot;20148&quot; value=&quot;5&quot;/&gt;&lt;property id=&quot;20300&quot; value=&quot;Slide 13 - &amp;quot;Example 3 – Combining Logarithmic Expressions&amp;quot;&quot;/&gt;&lt;property id=&quot;20307&quot; value=&quot;314&quot;/&gt;&lt;/object&gt;&lt;object type=&quot;3&quot; unique_id=&quot;11617&quot;&gt;&lt;property id=&quot;20148&quot; value=&quot;5&quot;/&gt;&lt;property id=&quot;20300&quot; value=&quot;Slide 14 - &amp;quot;Expanding and Combining Logarithmic Expressions&amp;quot;&quot;/&gt;&lt;property id=&quot;20307&quot; value=&quot;315&quot;/&gt;&lt;/object&gt;&lt;object type=&quot;3&quot; unique_id=&quot;11733&quot;&gt;&lt;property id=&quot;20148&quot; value=&quot;5&quot;/&gt;&lt;property id=&quot;20300&quot; value=&quot;Slide 15 - &amp;quot;Example 5 – The Law of Forgetting&amp;quot;&quot;/&gt;&lt;property id=&quot;20307&quot; value=&quot;316&quot;/&gt;&lt;/object&gt;&lt;object type=&quot;3&quot; unique_id=&quot;11950&quot;&gt;&lt;property id=&quot;20148&quot; value=&quot;5&quot;/&gt;&lt;property id=&quot;20300&quot; value=&quot;Slide 16 - &amp;quot;Example 5 – Solution&amp;quot;&quot;/&gt;&lt;property id=&quot;20307&quot; value=&quot;317&quot;/&gt;&lt;/object&gt;&lt;object type=&quot;3&quot; unique_id=&quot;12226&quot;&gt;&lt;property id=&quot;20148&quot; value=&quot;5&quot;/&gt;&lt;property id=&quot;20300&quot; value=&quot;Slide 17 - &amp;quot;Example 5 – Solution&amp;quot;&quot;/&gt;&lt;property id=&quot;20307&quot; value=&quot;318&quot;/&gt;&lt;/object&gt;&lt;object type=&quot;3&quot; unique_id=&quot;12565&quot;&gt;&lt;property id=&quot;20148&quot; value=&quot;5&quot;/&gt;&lt;property id=&quot;20300&quot; value=&quot;Slide 18&quot;/&gt;&lt;property id=&quot;20307&quot; value=&quot;319&quot;/&gt;&lt;/object&gt;&lt;object type=&quot;3&quot; unique_id=&quot;12809&quot;&gt;&lt;property id=&quot;20148&quot; value=&quot;5&quot;/&gt;&lt;property id=&quot;20300&quot; value=&quot;Slide 20 - &amp;quot;Change of Base Formula&amp;quot;&quot;/&gt;&lt;property id=&quot;20307&quot; value=&quot;320&quot;/&gt;&lt;/object&gt;&lt;object type=&quot;3&quot; unique_id=&quot;13154&quot;&gt;&lt;property id=&quot;20148&quot; value=&quot;5&quot;/&gt;&lt;property id=&quot;20300&quot; value=&quot;Slide 21 - &amp;quot;Example 6 – Evaluating Logarithms with the Change of Base Formula&amp;quot;&quot;/&gt;&lt;property id=&quot;20307&quot; value=&quot;322&quot;/&gt;&lt;/object&gt;&lt;object type=&quot;3&quot; unique_id=&quot;13485&quot;&gt;&lt;property id=&quot;20148&quot; value=&quot;5&quot;/&gt;&lt;property id=&quot;20300&quot; value=&quot;Slide 22 - &amp;quot;Example 6 – Solution&amp;quot;&quot;/&gt;&lt;property id=&quot;20307&quot; value=&quot;323&quot;/&gt;&lt;/object&gt;&lt;/object&gt;&lt;/object&gt;&lt;/database&gt;"/>
  <p:tag name="SECTOMILLISECCONVERTED" val="1"/>
  <p:tag name="ARTICULATE_PROJECT_OPEN" val="0"/>
  <p:tag name="ARTICULATE_SLIDE_COUNT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2901</TotalTime>
  <Words>328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McKBAlgP8</vt:lpstr>
      <vt:lpstr>PowerPoint Presentation</vt:lpstr>
      <vt:lpstr>Laws of Logarithms</vt:lpstr>
      <vt:lpstr>Example 1 – Using the Laws of Logarithms to Evaluate Expressions</vt:lpstr>
      <vt:lpstr>Example 1 – Solution</vt:lpstr>
      <vt:lpstr>PowerPoint Presentation</vt:lpstr>
      <vt:lpstr>Expanding and Combining Logarithmic Expressions</vt:lpstr>
      <vt:lpstr>Example 2 – Expanding Logarithmic Expressions</vt:lpstr>
      <vt:lpstr>Example 2 – Solution</vt:lpstr>
      <vt:lpstr>Expanding and Combining Logarithmic Expressions</vt:lpstr>
      <vt:lpstr>Example 3 – Combining Logarithmic Expressions</vt:lpstr>
      <vt:lpstr>Example 3 –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Michael Fernandez</cp:lastModifiedBy>
  <cp:revision>399</cp:revision>
  <dcterms:created xsi:type="dcterms:W3CDTF">2010-10-18T10:39:55Z</dcterms:created>
  <dcterms:modified xsi:type="dcterms:W3CDTF">2019-11-03T00:04:46Z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D8B266C7-251B-4EB9-98AB-DCF69CDE40E1</vt:lpwstr>
  </property>
  <property fmtid="{D5CDD505-2E9C-101B-9397-08002B2CF9AE}" pid="3" name="ArticulatePath">
    <vt:lpwstr>StewartPCalc7_04_04</vt:lpwstr>
  </property>
</Properties>
</file>