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87" r:id="rId3"/>
    <p:sldId id="309" r:id="rId4"/>
    <p:sldId id="310" r:id="rId5"/>
    <p:sldId id="313" r:id="rId6"/>
    <p:sldId id="312" r:id="rId7"/>
    <p:sldId id="315" r:id="rId8"/>
    <p:sldId id="316" r:id="rId9"/>
    <p:sldId id="314" r:id="rId10"/>
    <p:sldId id="317" r:id="rId11"/>
    <p:sldId id="31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86420"/>
  </p:normalViewPr>
  <p:slideViewPr>
    <p:cSldViewPr snapToGrid="0">
      <p:cViewPr varScale="1">
        <p:scale>
          <a:sx n="95" d="100"/>
          <a:sy n="95" d="100"/>
        </p:scale>
        <p:origin x="106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DBD-91FD-4C14-A475-F5CBE13DE253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42E94-B4D2-46DF-9082-CA4C813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3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E94-B4D2-46DF-9082-CA4C813DB9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8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E94-B4D2-46DF-9082-CA4C813DB9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15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E94-B4D2-46DF-9082-CA4C813DB9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12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E94-B4D2-46DF-9082-CA4C813DB9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73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E94-B4D2-46DF-9082-CA4C813DB9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2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E94-B4D2-46DF-9082-CA4C813DB9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11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E94-B4D2-46DF-9082-CA4C813DB9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33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E94-B4D2-46DF-9082-CA4C813DB9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49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E94-B4D2-46DF-9082-CA4C813DB9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41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6248401"/>
            <a:ext cx="1524000" cy="365125"/>
          </a:xfrm>
        </p:spPr>
        <p:txBody>
          <a:bodyPr/>
          <a:lstStyle/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296135020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242317"/>
            <a:ext cx="10272889" cy="640079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512" y="1563624"/>
            <a:ext cx="10272889" cy="3332816"/>
          </a:xfrm>
        </p:spPr>
        <p:txBody>
          <a:bodyPr anchor="ctr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11074400" y="6477000"/>
            <a:ext cx="812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dirty="0">
                <a:solidFill>
                  <a:schemeClr val="accent1">
                    <a:lumMod val="75000"/>
                  </a:schemeClr>
                </a:solidFill>
              </a:rPr>
              <a:t>p. </a:t>
            </a:r>
            <a:fld id="{09037DC0-086B-4903-AE09-DACB552AC4D6}" type="slidenum">
              <a:rPr lang="en-US" altLang="en-US" sz="1200" b="0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endParaRPr lang="en-US" altLang="en-US" sz="12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94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11074400" y="6477000"/>
            <a:ext cx="812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dirty="0">
                <a:solidFill>
                  <a:schemeClr val="accent1">
                    <a:lumMod val="75000"/>
                  </a:schemeClr>
                </a:solidFill>
              </a:rPr>
              <a:t>p. </a:t>
            </a:r>
            <a:fld id="{09037DC0-086B-4903-AE09-DACB552AC4D6}" type="slidenum">
              <a:rPr lang="en-US" altLang="en-US" sz="1200" b="0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endParaRPr lang="en-US" altLang="en-US" sz="12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7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642" y="1408176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697" y="2091753"/>
            <a:ext cx="4896331" cy="2665259"/>
          </a:xfrm>
        </p:spPr>
        <p:txBody>
          <a:bodyPr anchor="t">
            <a:normAutofit/>
          </a:bodyPr>
          <a:lstStyle>
            <a:lvl1pPr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2280" y="1416643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9688" y="2091753"/>
            <a:ext cx="4896331" cy="2665259"/>
          </a:xfrm>
        </p:spPr>
        <p:txBody>
          <a:bodyPr anchor="t">
            <a:normAutofit/>
          </a:bodyPr>
          <a:lstStyle>
            <a:lvl1pPr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31"/>
          <p:cNvSpPr>
            <a:spLocks noChangeArrowheads="1"/>
          </p:cNvSpPr>
          <p:nvPr/>
        </p:nvSpPr>
        <p:spPr bwMode="auto">
          <a:xfrm>
            <a:off x="11074400" y="6477000"/>
            <a:ext cx="812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dirty="0">
                <a:solidFill>
                  <a:schemeClr val="accent1">
                    <a:lumMod val="75000"/>
                  </a:schemeClr>
                </a:solidFill>
              </a:rPr>
              <a:t>p. </a:t>
            </a:r>
            <a:fld id="{09037DC0-086B-4903-AE09-DACB552AC4D6}" type="slidenum">
              <a:rPr lang="en-US" altLang="en-US" sz="1200" b="0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endParaRPr lang="en-US" altLang="en-US" sz="12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68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06227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0190" y="86869"/>
            <a:ext cx="10272889" cy="950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5833" y="1671256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588000" y="3108325"/>
            <a:ext cx="65193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0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accent6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if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Systems of Linear Equations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200" i="1" dirty="0"/>
              <a:t>All slides in this presentations are based on the book  Functions, Data and Models, S.P. Gordon and F. S Gordon</a:t>
            </a:r>
            <a:br>
              <a:rPr lang="en-US" sz="1200" i="1" dirty="0"/>
            </a:br>
            <a:r>
              <a:rPr lang="en-US" sz="1200" i="1" dirty="0"/>
              <a:t>ISBN 978-0-88385-767-0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94002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09512" y="0"/>
            <a:ext cx="10272889" cy="640079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Systems of Linear Equations that have no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D37F34-00E6-BA44-B747-22C68C0760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9512" y="1589314"/>
                <a:ext cx="5352545" cy="333281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Consider the pair of linear equations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800" b="0" dirty="0"/>
                  <a:t> 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sz="2800" dirty="0"/>
                  <a:t> </a:t>
                </a:r>
                <a:endParaRPr lang="en-US" sz="28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sz="2800" dirty="0"/>
                  <a:t> 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/>
                  <a:t>These are two parallel lines with the same slope -2!</a:t>
                </a:r>
              </a:p>
              <a:p>
                <a:pPr marL="0" indent="0">
                  <a:buNone/>
                </a:pPr>
                <a:r>
                  <a:rPr lang="en-US" sz="2800" dirty="0"/>
                  <a:t>Such a system is called </a:t>
                </a:r>
                <a:r>
                  <a:rPr lang="en-US" sz="2800" dirty="0">
                    <a:solidFill>
                      <a:srgbClr val="0070C0"/>
                    </a:solidFill>
                  </a:rPr>
                  <a:t>inconsistent.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D37F34-00E6-BA44-B747-22C68C0760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9512" y="1589314"/>
                <a:ext cx="5352545" cy="3332816"/>
              </a:xfrm>
              <a:blipFill>
                <a:blip r:embed="rId3"/>
                <a:stretch>
                  <a:fillRect l="-2392" t="-7692" r="-1708" b="-1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4E2DBD7-463A-8C40-991A-4E2922001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560" y="1589314"/>
            <a:ext cx="4197787" cy="359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09512" y="242317"/>
            <a:ext cx="10272889" cy="1151054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Systems of Linear Equations that have multiple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D37F34-00E6-BA44-B747-22C68C0760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99947" y="2186622"/>
                <a:ext cx="9946317" cy="333281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Suppose we have a pair of linear equations such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32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Graph the two lines. </a:t>
                </a:r>
              </a:p>
              <a:p>
                <a:pPr marL="0" indent="0">
                  <a:buNone/>
                </a:pPr>
                <a:r>
                  <a:rPr lang="en-US" sz="3200" dirty="0"/>
                  <a:t>What do you notice?</a:t>
                </a:r>
              </a:p>
              <a:p>
                <a:pPr marL="0" indent="0">
                  <a:buNone/>
                </a:pPr>
                <a:r>
                  <a:rPr lang="en-US" sz="3200" dirty="0"/>
                  <a:t>They coincide!! So there are infinitely many solutions, all points on this line.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D37F34-00E6-BA44-B747-22C68C0760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9947" y="2186622"/>
                <a:ext cx="9946317" cy="3332816"/>
              </a:xfrm>
              <a:blipFill>
                <a:blip r:embed="rId3"/>
                <a:stretch>
                  <a:fillRect l="-1594" t="-15201" b="-18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007D22D-F4D0-F94E-AF8F-B34716E2E6B1}"/>
              </a:ext>
            </a:extLst>
          </p:cNvPr>
          <p:cNvSpPr txBox="1"/>
          <p:nvPr/>
        </p:nvSpPr>
        <p:spPr>
          <a:xfrm>
            <a:off x="7271657" y="1589314"/>
            <a:ext cx="4310744" cy="3592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2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F73F10-5AF2-F342-8F20-9E9C5EBF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1" y="-103907"/>
            <a:ext cx="10272889" cy="1752599"/>
          </a:xfrm>
        </p:spPr>
        <p:txBody>
          <a:bodyPr>
            <a:normAutofit/>
          </a:bodyPr>
          <a:lstStyle/>
          <a:p>
            <a:r>
              <a:rPr lang="en-US" sz="3600" dirty="0"/>
              <a:t>Comparison of 100-meter dash for men and women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C2C80F0-82EA-AC4A-911E-2CC59890CD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09511" y="1648692"/>
            <a:ext cx="4986337" cy="967863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8F18B968-F5DF-DD41-B999-C998383576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716624" y="1648692"/>
            <a:ext cx="4445000" cy="2692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B5C011-A729-3446-B868-C4735E86592E}"/>
                  </a:ext>
                </a:extLst>
              </p:cNvPr>
              <p:cNvSpPr txBox="1"/>
              <p:nvPr/>
            </p:nvSpPr>
            <p:spPr>
              <a:xfrm>
                <a:off x="1309509" y="2734807"/>
                <a:ext cx="498633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=−0.0062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+10,438  </m:t>
                      </m:r>
                      <m:r>
                        <a:rPr lang="en-US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𝑚𝑒𝑛</m:t>
                      </m:r>
                    </m:oMath>
                  </m:oMathPara>
                </a14:m>
                <a:endParaRPr lang="en-US" sz="20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 R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0.0206t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12.48  women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B5C011-A729-3446-B868-C4735E865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509" y="2734807"/>
                <a:ext cx="4986337" cy="707886"/>
              </a:xfrm>
              <a:prstGeom prst="rect">
                <a:avLst/>
              </a:prstGeom>
              <a:blipFill>
                <a:blip r:embed="rId5"/>
                <a:stretch>
                  <a:fillRect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0F83045-643C-0F40-AA13-D03F69B849D8}"/>
              </a:ext>
            </a:extLst>
          </p:cNvPr>
          <p:cNvSpPr txBox="1"/>
          <p:nvPr/>
        </p:nvSpPr>
        <p:spPr>
          <a:xfrm>
            <a:off x="1415570" y="3560945"/>
            <a:ext cx="48802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If the trends continue when will the women’s world record surpass the men’s one?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Need to find the point where the extensions of the two lines intersect one another.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A7B43C-9A4A-5048-83BA-462DDB6FC49D}"/>
              </a:ext>
            </a:extLst>
          </p:cNvPr>
          <p:cNvSpPr txBox="1"/>
          <p:nvPr/>
        </p:nvSpPr>
        <p:spPr>
          <a:xfrm>
            <a:off x="6716624" y="4616363"/>
            <a:ext cx="444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There 3 ways to do this: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Trial and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Graphically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By solving the two equations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318964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09512" y="470917"/>
            <a:ext cx="10272889" cy="640079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Systems of Linear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D37F34-00E6-BA44-B747-22C68C0760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9511" y="2216766"/>
                <a:ext cx="10272889" cy="3332816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A pair of linear equations such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called a </a:t>
                </a:r>
                <a:r>
                  <a:rPr lang="en-US" dirty="0">
                    <a:solidFill>
                      <a:srgbClr val="0070C0"/>
                    </a:solidFill>
                  </a:rPr>
                  <a:t>system of linear equations</a:t>
                </a:r>
              </a:p>
              <a:p>
                <a:r>
                  <a:rPr lang="en-US" dirty="0"/>
                  <a:t>Its </a:t>
                </a:r>
                <a:r>
                  <a:rPr lang="en-US" dirty="0">
                    <a:solidFill>
                      <a:srgbClr val="0070C0"/>
                    </a:solidFill>
                  </a:rPr>
                  <a:t>solution </a:t>
                </a:r>
                <a:r>
                  <a:rPr lang="en-US" dirty="0"/>
                  <a:t>is a pair of values, for x and y that satisfy both equations </a:t>
                </a:r>
                <a:r>
                  <a:rPr lang="en-US" dirty="0">
                    <a:solidFill>
                      <a:srgbClr val="0070C0"/>
                    </a:solidFill>
                  </a:rPr>
                  <a:t>simultaneously.</a:t>
                </a:r>
              </a:p>
              <a:p>
                <a:r>
                  <a:rPr lang="en-US" dirty="0"/>
                  <a:t>The solution to this system is x = 2 and y = -1. To verify this we plug these values in the equations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2+5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=2−5=−3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=8+3=11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D37F34-00E6-BA44-B747-22C68C0760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9511" y="2216766"/>
                <a:ext cx="10272889" cy="3332816"/>
              </a:xfrm>
              <a:blipFill>
                <a:blip r:embed="rId3"/>
                <a:stretch>
                  <a:fillRect l="-1543" t="-2435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37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09512" y="0"/>
            <a:ext cx="10272889" cy="935852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Systems of Linear Equations</a:t>
            </a:r>
            <a:br>
              <a:rPr lang="en-US" dirty="0"/>
            </a:br>
            <a:r>
              <a:rPr lang="en-US" dirty="0"/>
              <a:t>Geometric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D37F34-00E6-BA44-B747-22C68C0760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9512" y="1985654"/>
                <a:ext cx="10272889" cy="3332816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/>
                  <a:t>Each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n-US" sz="32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      represents a straight line</a:t>
                </a:r>
                <a:endParaRPr lang="en-US" sz="3200" dirty="0">
                  <a:solidFill>
                    <a:srgbClr val="0070C0"/>
                  </a:solidFill>
                </a:endParaRPr>
              </a:p>
              <a:p>
                <a:r>
                  <a:rPr lang="en-US" sz="3200" dirty="0"/>
                  <a:t>Every pair of points x and y satisfying a given equation is a point (x, y) on the respective straight line.</a:t>
                </a:r>
                <a:endParaRPr lang="en-US" sz="3200" dirty="0">
                  <a:solidFill>
                    <a:srgbClr val="0070C0"/>
                  </a:solidFill>
                </a:endParaRPr>
              </a:p>
              <a:p>
                <a:r>
                  <a:rPr lang="en-US" sz="3200" dirty="0"/>
                  <a:t>The solution to this system is then the </a:t>
                </a:r>
                <a:r>
                  <a:rPr lang="en-US" sz="3200" dirty="0">
                    <a:solidFill>
                      <a:srgbClr val="0070C0"/>
                    </a:solidFill>
                  </a:rPr>
                  <a:t>point of intersection</a:t>
                </a:r>
                <a:r>
                  <a:rPr lang="en-US" sz="3200" dirty="0"/>
                  <a:t>, i.e. the point that is on the two lines </a:t>
                </a:r>
                <a:r>
                  <a:rPr lang="en-US" sz="3200" dirty="0">
                    <a:solidFill>
                      <a:srgbClr val="0070C0"/>
                    </a:solidFill>
                  </a:rPr>
                  <a:t>simultaneously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D37F34-00E6-BA44-B747-22C68C0760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9512" y="1985654"/>
                <a:ext cx="10272889" cy="3332816"/>
              </a:xfrm>
              <a:blipFill>
                <a:blip r:embed="rId2"/>
                <a:stretch>
                  <a:fillRect l="-2374" t="-35897" b="-33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76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09512" y="154394"/>
            <a:ext cx="10272889" cy="935852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Systems of Linear Equations</a:t>
            </a:r>
            <a:br>
              <a:rPr lang="en-US" dirty="0"/>
            </a:br>
            <a:r>
              <a:rPr lang="en-US" dirty="0"/>
              <a:t>Geometric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D37F34-00E6-BA44-B747-22C68C0760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9512" y="1402737"/>
                <a:ext cx="10272889" cy="1197161"/>
              </a:xfrm>
            </p:spPr>
            <p:txBody>
              <a:bodyPr>
                <a:normAutofit fontScale="25000" lnSpcReduction="20000"/>
              </a:bodyPr>
              <a:lstStyle/>
              <a:p>
                <a:r>
                  <a:rPr lang="en-US" sz="9600" dirty="0">
                    <a:latin typeface="+mj-lt"/>
                  </a:rPr>
                  <a:t>To graph the equations we need to solve for y typically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n-US" sz="9600" b="0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9600" b="0" i="1" smtClean="0"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US" sz="9600" dirty="0">
                  <a:latin typeface="+mj-lt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D37F34-00E6-BA44-B747-22C68C0760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9512" y="1402737"/>
                <a:ext cx="10272889" cy="1197161"/>
              </a:xfrm>
              <a:blipFill>
                <a:blip r:embed="rId3"/>
                <a:stretch>
                  <a:fillRect l="-1481" t="-30208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D8DB1F-0182-174D-9E7F-682441436D7D}"/>
                  </a:ext>
                </a:extLst>
              </p:cNvPr>
              <p:cNvSpPr txBox="1"/>
              <p:nvPr/>
            </p:nvSpPr>
            <p:spPr>
              <a:xfrm>
                <a:off x="1461259" y="2599898"/>
                <a:ext cx="4071380" cy="1355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Eq. 1 leads to </a:t>
                </a:r>
                <a:endParaRPr lang="en-US" sz="240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x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D8DB1F-0182-174D-9E7F-682441436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259" y="2599898"/>
                <a:ext cx="4071380" cy="1355628"/>
              </a:xfrm>
              <a:prstGeom prst="rect">
                <a:avLst/>
              </a:prstGeom>
              <a:blipFill>
                <a:blip r:embed="rId4"/>
                <a:stretch>
                  <a:fillRect l="-2395" t="-3587" b="-2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18B9B8-6847-324B-AF28-83125C00DD19}"/>
                  </a:ext>
                </a:extLst>
              </p:cNvPr>
              <p:cNvSpPr txBox="1"/>
              <p:nvPr/>
            </p:nvSpPr>
            <p:spPr>
              <a:xfrm>
                <a:off x="1461259" y="4475482"/>
                <a:ext cx="3569677" cy="1354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Eq. 2 leads to</a:t>
                </a:r>
              </a:p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4x – 11 = 3y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18B9B8-6847-324B-AF28-83125C00D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259" y="4475482"/>
                <a:ext cx="3569677" cy="1354410"/>
              </a:xfrm>
              <a:prstGeom prst="rect">
                <a:avLst/>
              </a:prstGeom>
              <a:blipFill>
                <a:blip r:embed="rId5"/>
                <a:stretch>
                  <a:fillRect l="-2735" t="-3604" b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934D553-332F-DB43-BB00-FA89EFEEAF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8775" y="2599898"/>
            <a:ext cx="42418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8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09512" y="0"/>
            <a:ext cx="10272889" cy="1058945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Systems of Linear Equations</a:t>
            </a:r>
            <a:br>
              <a:rPr lang="en-US" dirty="0"/>
            </a:br>
            <a:r>
              <a:rPr lang="en-US" dirty="0"/>
              <a:t>Method of Substitution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D37F34-00E6-BA44-B747-22C68C0760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4985" y="1301261"/>
                <a:ext cx="9507416" cy="513470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Note, the coefficient of x in Eq. 1 is one, so we solve the first equation for x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:r>
                  <a:rPr lang="en-US" i="1" dirty="0"/>
                  <a:t>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i="1" dirty="0"/>
                  <a:t>5y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i="1" dirty="0"/>
                  <a:t>3</a:t>
                </a:r>
              </a:p>
              <a:p>
                <a:pPr marL="0" indent="0">
                  <a:buNone/>
                </a:pPr>
                <a:r>
                  <a:rPr lang="en-US" dirty="0"/>
                  <a:t>and then we substitute it in the second equation</a:t>
                </a:r>
              </a:p>
              <a:p>
                <a:pPr marL="0" indent="0" algn="ctr">
                  <a:buNone/>
                </a:pPr>
                <a:r>
                  <a:rPr lang="en-US" dirty="0"/>
                  <a:t>4(</a:t>
                </a:r>
                <a14:m>
                  <m:oMath xmlns:m="http://schemas.openxmlformats.org/officeDocument/2006/math">
                    <m:r>
                      <a:rPr lang="en-US" i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5y </a:t>
                </a:r>
                <a14:m>
                  <m:oMath xmlns:m="http://schemas.openxmlformats.org/officeDocument/2006/math">
                    <m:r>
                      <a:rPr lang="en-US" i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3) </a:t>
                </a:r>
                <a14:m>
                  <m:oMath xmlns:m="http://schemas.openxmlformats.org/officeDocument/2006/math">
                    <m:r>
                      <a:rPr lang="en-US" i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3y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11</a:t>
                </a:r>
              </a:p>
              <a:p>
                <a:pPr marL="0" indent="0">
                  <a:buNone/>
                </a:pPr>
                <a:r>
                  <a:rPr lang="en-US" dirty="0"/>
                  <a:t>then distribute to get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20y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12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3y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11</a:t>
                </a:r>
              </a:p>
              <a:p>
                <a:pPr marL="0" indent="0">
                  <a:buNone/>
                </a:pPr>
                <a:r>
                  <a:rPr lang="en-US" dirty="0"/>
                  <a:t>Note, this is a simple linear equation in y which we know how to solve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23y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12 = 11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23y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23, y = 23/(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23)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D37F34-00E6-BA44-B747-22C68C0760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4985" y="1301261"/>
                <a:ext cx="9507416" cy="5134707"/>
              </a:xfrm>
              <a:blipFill>
                <a:blip r:embed="rId3"/>
                <a:stretch>
                  <a:fillRect l="-800" b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662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74887" y="0"/>
            <a:ext cx="10272889" cy="1111698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Systems of Linear Equations</a:t>
            </a:r>
            <a:br>
              <a:rPr lang="en-US" dirty="0"/>
            </a:br>
            <a:r>
              <a:rPr lang="en-US" dirty="0"/>
              <a:t>Method of Substitution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D37F34-00E6-BA44-B747-22C68C0760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2292" y="1111698"/>
                <a:ext cx="9507416" cy="513470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Remember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we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need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find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value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also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sz="3600" b="0" dirty="0"/>
              </a:p>
              <a:p>
                <a:pPr marL="0" indent="0">
                  <a:buNone/>
                </a:pPr>
                <a:r>
                  <a:rPr lang="en-US" sz="3600" dirty="0">
                    <a:latin typeface="Cambria Math" panose="02040503050406030204" pitchFamily="18" charset="0"/>
                  </a:rPr>
                  <a:t>So we need to substitute y = </a:t>
                </a:r>
                <a14:m>
                  <m:oMath xmlns:m="http://schemas.openxmlformats.org/officeDocument/2006/math">
                    <m:r>
                      <a:rPr lang="en-US" sz="360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600" dirty="0">
                    <a:latin typeface="Cambria Math" panose="02040503050406030204" pitchFamily="18" charset="0"/>
                  </a:rPr>
                  <a:t>1 back into the equation for x </a:t>
                </a:r>
              </a:p>
              <a:p>
                <a:pPr marL="0" indent="0" algn="ctr">
                  <a:buNone/>
                </a:pPr>
                <a:r>
                  <a:rPr lang="en-US" sz="3600" dirty="0">
                    <a:latin typeface="Cambria Math" panose="02040503050406030204" pitchFamily="18" charset="0"/>
                  </a:rPr>
                  <a:t> x </a:t>
                </a:r>
                <a14:m>
                  <m:oMath xmlns:m="http://schemas.openxmlformats.org/officeDocument/2006/math"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sz="3600" dirty="0">
                    <a:latin typeface="Cambria Math" panose="02040503050406030204" pitchFamily="18" charset="0"/>
                  </a:rPr>
                  <a:t>5y </a:t>
                </a:r>
                <a14:m>
                  <m:oMath xmlns:m="http://schemas.openxmlformats.org/officeDocument/2006/math">
                    <m:r>
                      <a:rPr lang="en-US" sz="360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sz="3600" dirty="0">
                    <a:latin typeface="Cambria Math" panose="02040503050406030204" pitchFamily="18" charset="0"/>
                  </a:rPr>
                  <a:t>3</a:t>
                </a:r>
              </a:p>
              <a:p>
                <a:pPr marL="0" indent="0">
                  <a:buNone/>
                </a:pPr>
                <a:r>
                  <a:rPr lang="en-US" sz="3600" dirty="0">
                    <a:latin typeface="Cambria Math" panose="02040503050406030204" pitchFamily="18" charset="0"/>
                  </a:rPr>
                  <a:t>So we have x </a:t>
                </a:r>
                <a14:m>
                  <m:oMath xmlns:m="http://schemas.openxmlformats.org/officeDocument/2006/math"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sz="3600" dirty="0">
                    <a:latin typeface="Cambria Math" panose="02040503050406030204" pitchFamily="18" charset="0"/>
                  </a:rPr>
                  <a:t>5(</a:t>
                </a:r>
                <a14:m>
                  <m:oMath xmlns:m="http://schemas.openxmlformats.org/officeDocument/2006/math">
                    <m:r>
                      <a:rPr lang="en-US" sz="3600">
                        <a:latin typeface="Cambria Math" panose="02040503050406030204" pitchFamily="18" charset="0"/>
                      </a:rPr>
                      <m:t>−1)−</m:t>
                    </m:r>
                  </m:oMath>
                </a14:m>
                <a:r>
                  <a:rPr lang="en-US" sz="3600" dirty="0">
                    <a:latin typeface="Cambria Math" panose="02040503050406030204" pitchFamily="18" charset="0"/>
                  </a:rPr>
                  <a:t>3 = 5 </a:t>
                </a:r>
                <a14:m>
                  <m:oMath xmlns:m="http://schemas.openxmlformats.org/officeDocument/2006/math">
                    <m:r>
                      <a:rPr lang="en-US" sz="360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600" dirty="0">
                    <a:latin typeface="Cambria Math" panose="02040503050406030204" pitchFamily="18" charset="0"/>
                  </a:rPr>
                  <a:t> 3 = 2</a:t>
                </a:r>
              </a:p>
              <a:p>
                <a:pPr marL="0" indent="0">
                  <a:buNone/>
                </a:pPr>
                <a:endParaRPr lang="en-US" sz="36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D37F34-00E6-BA44-B747-22C68C0760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2292" y="1111698"/>
                <a:ext cx="9507416" cy="5134707"/>
              </a:xfrm>
              <a:blipFill>
                <a:blip r:embed="rId3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91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7227" y="251885"/>
            <a:ext cx="10272889" cy="1002841"/>
          </a:xfrm>
        </p:spPr>
        <p:txBody>
          <a:bodyPr>
            <a:normAutofit/>
          </a:bodyPr>
          <a:lstStyle/>
          <a:p>
            <a:r>
              <a:rPr lang="en-US" sz="3200" dirty="0"/>
              <a:t>Systems of Linear Equations - Method of Elimination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D37F34-00E6-BA44-B747-22C68C0760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92700" y="2220686"/>
                <a:ext cx="9507416" cy="463731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Suppose we decide to eliminate x (which is easier, why?) we multiply Eq. 1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4 to get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4x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20y = 12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add the two equations to eliminate the x terms we get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23y = 23 so y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1.</a:t>
                </a:r>
              </a:p>
              <a:p>
                <a:pPr marL="0" indent="0">
                  <a:buNone/>
                </a:pPr>
                <a:r>
                  <a:rPr lang="en-US" dirty="0"/>
                  <a:t>So why did we decide to multiply eq. 1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r>
                  <a:rPr lang="en-US" dirty="0"/>
                  <a:t>in particular?</a:t>
                </a:r>
              </a:p>
              <a:p>
                <a:pPr marL="0" indent="0">
                  <a:buNone/>
                </a:pPr>
                <a:r>
                  <a:rPr lang="en-US" dirty="0"/>
                  <a:t>We need to find x so we plug in Eq. 1 y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1 which leads to x + 5(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1)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dirty="0"/>
                  <a:t>3 or x = 5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dirty="0"/>
                  <a:t> 3 = 2.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D37F34-00E6-BA44-B747-22C68C0760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92700" y="2220686"/>
                <a:ext cx="9507416" cy="4637314"/>
              </a:xfrm>
              <a:blipFill>
                <a:blip r:embed="rId3"/>
                <a:stretch>
                  <a:fillRect l="-962" t="-18134" r="-1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026A437A-C772-6147-A4C2-CD87AFCCDB61}"/>
              </a:ext>
            </a:extLst>
          </p:cNvPr>
          <p:cNvSpPr/>
          <p:nvPr/>
        </p:nvSpPr>
        <p:spPr>
          <a:xfrm>
            <a:off x="589065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D4304-FB18-F049-80E8-6B4BD64783DB}"/>
              </a:ext>
            </a:extLst>
          </p:cNvPr>
          <p:cNvSpPr txBox="1"/>
          <p:nvPr/>
        </p:nvSpPr>
        <p:spPr>
          <a:xfrm>
            <a:off x="5890655" y="1363583"/>
            <a:ext cx="2317174" cy="748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1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420044" y="0"/>
            <a:ext cx="10272889" cy="640079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Systems of Linear Equations – Original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D37F34-00E6-BA44-B747-22C68C0760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9416" y="1834930"/>
                <a:ext cx="10272889" cy="414049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Now can you solve the original system of equations by the two algebraic methods we have just learned?</a:t>
                </a:r>
              </a:p>
              <a:p>
                <a:pPr marL="0" indent="0">
                  <a:buNone/>
                </a:pPr>
                <a:r>
                  <a:rPr lang="en-US" sz="3200" dirty="0"/>
                  <a:t>     The system was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=−0.0062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+10,438  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𝑚𝑒𝑛</m:t>
                    </m:r>
                  </m:oMath>
                </a14:m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3200" i="1" dirty="0">
                    <a:latin typeface="Cambria Math" panose="02040503050406030204" pitchFamily="18" charset="0"/>
                  </a:rPr>
                  <a:t>  R = </a:t>
                </a:r>
                <a14:m>
                  <m:oMath xmlns:m="http://schemas.openxmlformats.org/officeDocument/2006/math">
                    <m:r>
                      <a:rPr lang="en-US" sz="3200" i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0.0206t </a:t>
                </a:r>
                <a14:m>
                  <m:oMath xmlns:m="http://schemas.openxmlformats.org/officeDocument/2006/math">
                    <m:r>
                      <a:rPr lang="en-US" sz="3200" i="0">
                        <a:latin typeface="Cambria Math" panose="02040503050406030204" pitchFamily="18" charset="0"/>
                      </a:rPr>
                      <m:t> +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12.48  </a:t>
                </a:r>
                <a:r>
                  <a:rPr lang="en-US" sz="3200" i="1" dirty="0">
                    <a:latin typeface="Cambria Math" panose="02040503050406030204" pitchFamily="18" charset="0"/>
                  </a:rPr>
                  <a:t>women</a:t>
                </a:r>
              </a:p>
              <a:p>
                <a:pPr marL="0" indent="0" algn="ctr">
                  <a:buNone/>
                </a:pPr>
                <a:r>
                  <a:rPr lang="en-US" sz="3200" i="1" dirty="0">
                    <a:latin typeface="Cambria Math" panose="02040503050406030204" pitchFamily="18" charset="0"/>
                  </a:rPr>
                  <a:t>The answer is  t =141.8 years.</a:t>
                </a:r>
              </a:p>
              <a:p>
                <a:pPr marL="0" indent="0" algn="ctr">
                  <a:buNone/>
                </a:pPr>
                <a:r>
                  <a:rPr lang="en-US" sz="3200" i="1" dirty="0">
                    <a:latin typeface="Cambria Math" panose="02040503050406030204" pitchFamily="18" charset="0"/>
                  </a:rPr>
                  <a:t>So in which year will the women become faster athletes than men?</a:t>
                </a:r>
              </a:p>
              <a:p>
                <a:pPr marL="0" indent="0" algn="ctr">
                  <a:buNone/>
                </a:pPr>
                <a:r>
                  <a:rPr lang="en-US" sz="3200" i="1" dirty="0">
                    <a:latin typeface="Cambria Math" panose="02040503050406030204" pitchFamily="18" charset="0"/>
                  </a:rPr>
                  <a:t>Almost 142 years after 1900, which would be in late 2041.</a:t>
                </a:r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D37F34-00E6-BA44-B747-22C68C0760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9416" y="1834930"/>
                <a:ext cx="10272889" cy="4140490"/>
              </a:xfrm>
              <a:blipFill>
                <a:blip r:embed="rId3"/>
                <a:stretch>
                  <a:fillRect l="-1543" t="-18557" r="-1365" b="-5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05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k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Custom 1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ke" id="{7BF31CE2-3C1B-45FC-9384-503691636CF1}" vid="{A7BB91BF-794A-4FF7-8CCE-45B879453F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7342</TotalTime>
  <Words>845</Words>
  <Application>Microsoft Office PowerPoint</Application>
  <PresentationFormat>Widescreen</PresentationFormat>
  <Paragraphs>93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</vt:lpstr>
      <vt:lpstr>Cambria Math</vt:lpstr>
      <vt:lpstr>Mike</vt:lpstr>
      <vt:lpstr> Systems of Linear Equations </vt:lpstr>
      <vt:lpstr>Comparison of 100-meter dash for men and women</vt:lpstr>
      <vt:lpstr>Systems of Linear Equations</vt:lpstr>
      <vt:lpstr>Systems of Linear Equations Geometric Solution</vt:lpstr>
      <vt:lpstr>Systems of Linear Equations Geometric Solution</vt:lpstr>
      <vt:lpstr>Systems of Linear Equations Method of Substitution</vt:lpstr>
      <vt:lpstr>Systems of Linear Equations Method of Substitution</vt:lpstr>
      <vt:lpstr>Systems of Linear Equations - Method of Elimination</vt:lpstr>
      <vt:lpstr>Systems of Linear Equations – Original Example</vt:lpstr>
      <vt:lpstr>Systems of Linear Equations that have no solution</vt:lpstr>
      <vt:lpstr>Systems of Linear Equations that have multiple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Elena Tzenova</dc:creator>
  <cp:lastModifiedBy>Michael Fernandez</cp:lastModifiedBy>
  <cp:revision>158</cp:revision>
  <dcterms:created xsi:type="dcterms:W3CDTF">2019-06-12T21:35:10Z</dcterms:created>
  <dcterms:modified xsi:type="dcterms:W3CDTF">2019-10-07T02:49:30Z</dcterms:modified>
</cp:coreProperties>
</file>