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ena.tzenova\Google%20Drive\CSI\Documents\fall19\Lesson%202.4%20-%20cricket%20chirps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Rate</a:t>
            </a:r>
            <a:r>
              <a:rPr lang="en-US" baseline="0" dirty="0"/>
              <a:t> of chirps versus temperature</a:t>
            </a:r>
            <a:endParaRPr lang="en-US" dirty="0"/>
          </a:p>
        </c:rich>
      </c:tx>
      <c:layout>
        <c:manualLayout>
          <c:xMode val="edge"/>
          <c:yMode val="edge"/>
          <c:x val="6.9172231296866032E-2"/>
          <c:y val="4.16667237067083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183624784596495E-2"/>
          <c:y val="9.7523563678423311E-2"/>
          <c:w val="0.93401104365016041"/>
          <c:h val="0.83708709571306805"/>
        </c:manualLayout>
      </c:layout>
      <c:scatterChart>
        <c:scatterStyle val="lineMarker"/>
        <c:varyColors val="0"/>
        <c:ser>
          <c:idx val="0"/>
          <c:order val="0"/>
          <c:tx>
            <c:v>T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6.4667104111986007E-2"/>
                  <c:y val="-0.163883420822397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Sheet1!$A$1:$A$7</c:f>
              <c:numCache>
                <c:formatCode>General</c:formatCode>
                <c:ptCount val="7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  <c:pt idx="4">
                  <c:v>120</c:v>
                </c:pt>
                <c:pt idx="5">
                  <c:v>140</c:v>
                </c:pt>
                <c:pt idx="6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DC-4A2A-9978-BF1C1A1F4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023488"/>
        <c:axId val="356023816"/>
      </c:scatterChart>
      <c:valAx>
        <c:axId val="356023488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23816"/>
        <c:crosses val="autoZero"/>
        <c:crossBetween val="midCat"/>
      </c:valAx>
      <c:valAx>
        <c:axId val="356023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23488"/>
        <c:crosses val="autoZero"/>
        <c:crossBetween val="midCat"/>
      </c:valAx>
      <c:spPr>
        <a:noFill/>
        <a:ln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319AEE-32D0-44C0-BCCD-94F11342080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2689350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0D51BAF-0EB9-6F4B-938A-2B807B80645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8692911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4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0D51BAF-0EB9-6F4B-938A-2B807B8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3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1BAF-0EB9-6F4B-938A-2B807B8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855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1BAF-0EB9-6F4B-938A-2B807B8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319AEE-32D0-44C0-BCCD-94F11342080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4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D51BAF-0EB9-6F4B-938A-2B807B8064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tif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96BA-9D0B-F841-81EF-B2EE5BCCF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2.4 Mathematical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F66DE-BFCF-7140-9839-9F796B953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All slides in this presentations are based on the book  Functions, Data and Models, S.P. Gordon and F. S Gordon</a:t>
            </a:r>
            <a:br>
              <a:rPr lang="en-US" i="1" dirty="0"/>
            </a:br>
            <a:r>
              <a:rPr lang="en-US" i="1" dirty="0"/>
              <a:t>ISBN 978-0-88385-767-0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28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03ADE-D732-484B-9B59-F98802D1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11539"/>
            <a:ext cx="10272889" cy="640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Parameters and Mathematical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656FEF-E3B8-984E-998F-142DB2BFB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971876"/>
                <a:ext cx="10272889" cy="4941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 object dropped from the 180 – foot - tall tower of Pisa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=180−16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 object dropped from the 555 – foot - high Washington monument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=555−16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 object dropped from the 1821 – foot - high CN tower in Toronto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=1821−16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 general,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initial height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a variable; it is called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parameter of the model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656FEF-E3B8-984E-998F-142DB2BFB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971876"/>
                <a:ext cx="10272889" cy="4941679"/>
              </a:xfrm>
              <a:blipFill>
                <a:blip r:embed="rId3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64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E0B5-0E81-6943-BC79-C81B89C1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Example 2 -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E7377-3550-F948-A53B-77D4E5F4D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877133"/>
                <a:ext cx="10272889" cy="33328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Drive steadily at 60 miles per hour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+mn-lt"/>
                        </a:rPr>
                        <m:t>𝐷</m:t>
                      </m:r>
                      <m:r>
                        <a:rPr lang="en-US" b="0" i="1" smtClean="0">
                          <a:latin typeface="+mn-lt"/>
                        </a:rPr>
                        <m:t>=60</m:t>
                      </m:r>
                      <m:r>
                        <a:rPr lang="en-US" b="0" i="1" smtClean="0">
                          <a:latin typeface="+mn-lt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Drive steadily at 75 miles per hour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+mn-lt"/>
                        </a:rPr>
                        <m:t>𝐷</m:t>
                      </m:r>
                      <m:r>
                        <a:rPr lang="en-US" b="0" i="1" smtClean="0">
                          <a:latin typeface="+mn-lt"/>
                        </a:rPr>
                        <m:t>=75</m:t>
                      </m:r>
                      <m:r>
                        <a:rPr lang="en-US" b="0" i="1" smtClean="0">
                          <a:latin typeface="+mn-lt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Drive steadily at 50 miles per hour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+mn-lt"/>
                        </a:rPr>
                        <m:t>𝐷</m:t>
                      </m:r>
                      <m:r>
                        <a:rPr lang="en-US" b="0" i="1" smtClean="0">
                          <a:latin typeface="+mn-lt"/>
                        </a:rPr>
                        <m:t>=50</m:t>
                      </m:r>
                      <m:r>
                        <a:rPr lang="en-US" b="0" i="1" smtClean="0">
                          <a:latin typeface="+mn-lt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notice that in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n-lt"/>
                      </a:rPr>
                      <m:t>𝐷</m:t>
                    </m:r>
                    <m:r>
                      <a:rPr lang="en-US" b="0" i="1" smtClean="0">
                        <a:latin typeface="+mn-lt"/>
                      </a:rPr>
                      <m:t>=</m:t>
                    </m:r>
                    <m:r>
                      <a:rPr lang="en-US" b="0" i="1" smtClean="0">
                        <a:latin typeface="+mn-lt"/>
                      </a:rPr>
                      <m:t>𝑠</m:t>
                    </m:r>
                    <m:r>
                      <a:rPr lang="en-US" b="0" i="1" smtClean="0">
                        <a:latin typeface="+mn-lt"/>
                      </a:rPr>
                      <m:t> × </m:t>
                    </m:r>
                    <m:r>
                      <a:rPr lang="en-US" b="0" i="1" smtClean="0">
                        <a:latin typeface="+mn-lt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 where s is the steady speed at which is driven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 is a parameter for this model/formula.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E7377-3550-F948-A53B-77D4E5F4D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877133"/>
                <a:ext cx="10272889" cy="3332816"/>
              </a:xfrm>
              <a:blipFill>
                <a:blip r:embed="rId3"/>
                <a:stretch>
                  <a:fillRect l="-950" t="-14625" b="-17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45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69A9-3675-0346-9AB9-957AC505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4359"/>
            <a:ext cx="10272889" cy="6814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Math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CF34B9-A227-1F49-9F01-BF39652438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00"/>
          <a:stretch/>
        </p:blipFill>
        <p:spPr>
          <a:xfrm>
            <a:off x="1410789" y="1783534"/>
            <a:ext cx="3794448" cy="2714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8960B-8AC2-EF48-B0BC-46D541F17C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694628"/>
                <a:ext cx="4986528" cy="41923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 simplified version of the real phenomenon/ process that captures realistically its most important 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characteristics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 ball thrown vertically from ground level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=64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does this model describe?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Often math models are expressed as functions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8960B-8AC2-EF48-B0BC-46D541F17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694628"/>
                <a:ext cx="4986528" cy="4192366"/>
              </a:xfrm>
              <a:blipFill>
                <a:blip r:embed="rId4"/>
                <a:stretch>
                  <a:fillRect l="-3056" t="-3052" r="-3056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96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ECBD-8BE6-0747-9684-1E5BF56D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1139823"/>
          </a:xfrm>
        </p:spPr>
        <p:txBody>
          <a:bodyPr>
            <a:normAutofit fontScale="90000"/>
          </a:bodyPr>
          <a:lstStyle/>
          <a:p>
            <a:r>
              <a:rPr lang="en-US" dirty="0"/>
              <a:t>Avg. daily intake of animal fats and death rates from breast cancer in different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1F6D7-3ED8-524C-A7C6-345EB10D4E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1111"/>
          <a:stretch/>
        </p:blipFill>
        <p:spPr>
          <a:xfrm>
            <a:off x="1186543" y="1328893"/>
            <a:ext cx="5181600" cy="88308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1651E2-9B35-E744-9CAE-A4A1C296A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0375" y="1456509"/>
            <a:ext cx="4986528" cy="44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 = 0.2F – 1 is the mathematical model of this example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avg. daily animal fat intake in Mexico is F = 23 grams and that in Denmark is F = 135 grams. What can you say about the death rate in these countries?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3AF38-1414-C74D-AEF1-549CD2543B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543" y="2511427"/>
            <a:ext cx="4889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53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ECBD-8BE6-0747-9684-1E5BF56D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388" y="1768"/>
            <a:ext cx="10272889" cy="993464"/>
          </a:xfrm>
        </p:spPr>
        <p:txBody>
          <a:bodyPr>
            <a:normAutofit fontScale="90000"/>
          </a:bodyPr>
          <a:lstStyle/>
          <a:p>
            <a:r>
              <a:rPr lang="en-US" dirty="0"/>
              <a:t>Avg. daily intake of animal fats and death rates from breast cancer in different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1F6D7-3ED8-524C-A7C6-345EB10D4E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358"/>
          <a:stretch/>
        </p:blipFill>
        <p:spPr>
          <a:xfrm>
            <a:off x="1173281" y="1328893"/>
            <a:ext cx="5181600" cy="900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71651E2-9B35-E744-9CAE-A4A1C296AF4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95832" y="1468573"/>
                <a:ext cx="5451764" cy="467096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D = 0.2F – 1 is the mathematical model of this example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The avg. daily animal fat intake in Mexico is F = 23 grams and that in Denmark is F = 135 grams. What can you say about the death rate in these countries?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=0.2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</a:rPr>
                            <m:t>23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−1=3.6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𝑑𝑒𝑎𝑡h𝑠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𝑝𝑒𝑟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 100,000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𝑤𝑜𝑚𝑒𝑛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𝑖𝑛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rPr>
                      <m:t>𝑀𝑒𝑥𝑖𝑐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=0.2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</a:rPr>
                            <m:t>135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−1=26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𝑑𝑒𝑎𝑡h𝑠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𝑝𝑒𝑟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 100,000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𝑤𝑜𝑚𝑒𝑛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𝑖𝑛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m:t>𝐷𝑒𝑛𝑚𝑎𝑟𝑘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71651E2-9B35-E744-9CAE-A4A1C296A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95832" y="1468573"/>
                <a:ext cx="5451764" cy="4670969"/>
              </a:xfrm>
              <a:blipFill>
                <a:blip r:embed="rId4"/>
                <a:stretch>
                  <a:fillRect l="-1790" t="-5091" r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A43AF38-1414-C74D-AEF1-549CD2543B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6500" y="2387969"/>
            <a:ext cx="4889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80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7973FF-FB0A-C84D-804D-546B668E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Avg. daily intake of animal fats and death rates from breast cancer in different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C05B-8115-6848-97AF-FCB10140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01" y="1276241"/>
            <a:ext cx="10272889" cy="4863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prediction in Mexico is called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r>
              <a:rPr lang="en-US" sz="2800" dirty="0"/>
              <a:t> since 23 is between 20 and 120 (values of F in the data set)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prediction in Denmark is called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extrapolation</a:t>
            </a:r>
            <a:r>
              <a:rPr lang="en-US" sz="2800" dirty="0"/>
              <a:t> since 135 is outside of the data range, 20 to 120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is more realistic to assume that the incidence of breast cancer depends on many other factors in combination with animal fat intake. </a:t>
            </a:r>
          </a:p>
          <a:p>
            <a:pPr marL="0" indent="0">
              <a:buNone/>
            </a:pPr>
            <a:r>
              <a:rPr lang="en-US" sz="2800" dirty="0"/>
              <a:t>This leads to a function of several variables – outside the scope of our course.</a:t>
            </a:r>
          </a:p>
        </p:txBody>
      </p:sp>
    </p:spTree>
    <p:extLst>
      <p:ext uri="{BB962C8B-B14F-4D97-AF65-F5344CB8AC3E}">
        <p14:creationId xmlns:p14="http://schemas.microsoft.com/office/powerpoint/2010/main" val="1194837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EE92-9E09-6544-A750-476063C7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Snowy Tree Cricket in Colorado Rockies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9830-FA1F-414E-A599-D5FD9914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563623"/>
            <a:ext cx="10272889" cy="4575919"/>
          </a:xfrm>
        </p:spPr>
        <p:txBody>
          <a:bodyPr>
            <a:normAutofit/>
          </a:bodyPr>
          <a:lstStyle/>
          <a:p>
            <a:r>
              <a:rPr lang="en-US" sz="3200" dirty="0"/>
              <a:t>Data relating cricket’s rate of chirping, in chirps per minute, and air temperature in degrees Fahrenheit.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Which is the dependent variable? Which is the independent one?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0D2A2-98C3-5C4B-B803-ACD181F0C4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00" y="3022600"/>
            <a:ext cx="5613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80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EE92-9E09-6544-A750-476063C7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20247"/>
            <a:ext cx="10272889" cy="640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Snowy Tree Cricket in Colorado Rockies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9830-FA1F-414E-A599-D5FD9914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1" y="1024437"/>
            <a:ext cx="10272889" cy="550263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 relating cricket’s rate of chirping, in chirps per minute, and air temperature in degrees Fahrenheit.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Which is the dependent variable? Which is the independent one?</a:t>
            </a:r>
          </a:p>
          <a:p>
            <a:pPr marL="0" indent="0">
              <a:buNone/>
            </a:pPr>
            <a:r>
              <a:rPr lang="en-US" sz="2800" dirty="0"/>
              <a:t> 	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800" dirty="0"/>
              <a:t> is the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dependent</a:t>
            </a:r>
            <a:r>
              <a:rPr lang="en-US" sz="2800" dirty="0"/>
              <a:t> variable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T </a:t>
            </a:r>
            <a:r>
              <a:rPr lang="en-US" sz="2800" dirty="0"/>
              <a:t>is the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independent</a:t>
            </a:r>
            <a:r>
              <a:rPr lang="en-US" sz="2800" dirty="0"/>
              <a:t> variable</a:t>
            </a:r>
          </a:p>
          <a:p>
            <a:pPr marL="914400" lvl="2" indent="0">
              <a:buNone/>
            </a:pPr>
            <a:r>
              <a:rPr lang="en-US" sz="2800" dirty="0"/>
              <a:t>Want to visualize the data. Use it to predict R when the temperature is 82 degrees.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0D2A2-98C3-5C4B-B803-ACD181F0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2284352"/>
            <a:ext cx="5613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6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C179-F8FB-D64A-AA6B-F121BF2E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Graph of the model; Formula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140241"/>
              </p:ext>
            </p:extLst>
          </p:nvPr>
        </p:nvGraphicFramePr>
        <p:xfrm>
          <a:off x="2203337" y="1297859"/>
          <a:ext cx="8485238" cy="469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7941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FDA6-2C14-234C-A70C-5F550DD5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28956"/>
            <a:ext cx="10272889" cy="640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Cricket chirps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F998-31E1-1C41-82DA-0350634B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102070"/>
            <a:ext cx="10272889" cy="4872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Every 5 degrees increase in the temperature lead to an increase of 20 chirps per minute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 1 degree increase in temperature would lead to an increase of how many chirps per minute?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see that R(80)=160 so at 82 degrees there is an increase of 2 degrees or 2(4)=8 chirps per minute; therefore R(82)=160 + 8=168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201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ppt/theme/theme2.xml><?xml version="1.0" encoding="utf-8"?>
<a:theme xmlns:a="http://schemas.openxmlformats.org/drawingml/2006/main" name="1_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10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1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3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4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5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6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7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8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9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656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Mike</vt:lpstr>
      <vt:lpstr>1_Mike</vt:lpstr>
      <vt:lpstr>2.4 Mathematical Models</vt:lpstr>
      <vt:lpstr>What is a Math Model</vt:lpstr>
      <vt:lpstr>Avg. daily intake of animal fats and death rates from breast cancer in different countries</vt:lpstr>
      <vt:lpstr>Avg. daily intake of animal fats and death rates from breast cancer in different countries</vt:lpstr>
      <vt:lpstr>Avg. daily intake of animal fats and death rates from breast cancer in different countries</vt:lpstr>
      <vt:lpstr>Snowy Tree Cricket in Colorado Rockies</vt:lpstr>
      <vt:lpstr>Snowy Tree Cricket in Colorado Rockies</vt:lpstr>
      <vt:lpstr>Graph of the model; Formula </vt:lpstr>
      <vt:lpstr>Cricket chirps continued</vt:lpstr>
      <vt:lpstr>Parameters and Mathematical Models</vt:lpstr>
      <vt:lpstr>Example 2 -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Mathematical Models</dc:title>
  <dc:creator>Microsoft Office User</dc:creator>
  <cp:lastModifiedBy>Michael Fernandez</cp:lastModifiedBy>
  <cp:revision>19</cp:revision>
  <dcterms:created xsi:type="dcterms:W3CDTF">2019-09-02T22:23:54Z</dcterms:created>
  <dcterms:modified xsi:type="dcterms:W3CDTF">2019-09-05T04:03:38Z</dcterms:modified>
</cp:coreProperties>
</file>