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7" r:id="rId3"/>
    <p:sldId id="288" r:id="rId4"/>
    <p:sldId id="290" r:id="rId5"/>
    <p:sldId id="291" r:id="rId6"/>
    <p:sldId id="294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6420"/>
  </p:normalViewPr>
  <p:slideViewPr>
    <p:cSldViewPr snapToGrid="0">
      <p:cViewPr varScale="1">
        <p:scale>
          <a:sx n="95" d="100"/>
          <a:sy n="95" d="100"/>
        </p:scale>
        <p:origin x="106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Kepler's</a:t>
            </a:r>
            <a:r>
              <a:rPr lang="en-US" baseline="0"/>
              <a:t>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Sheet1!$N$6</c:f>
              <c:strCache>
                <c:ptCount val="1"/>
                <c:pt idx="0">
                  <c:v>Year (t)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Sheet1!$M$7:$M$12</c:f>
              <c:numCache>
                <c:formatCode>General</c:formatCode>
                <c:ptCount val="6"/>
                <c:pt idx="0">
                  <c:v>0.39</c:v>
                </c:pt>
                <c:pt idx="1">
                  <c:v>0.72</c:v>
                </c:pt>
                <c:pt idx="2">
                  <c:v>1</c:v>
                </c:pt>
                <c:pt idx="3">
                  <c:v>1.52</c:v>
                </c:pt>
                <c:pt idx="4">
                  <c:v>5.2</c:v>
                </c:pt>
                <c:pt idx="5">
                  <c:v>9.5399999999999991</c:v>
                </c:pt>
              </c:numCache>
            </c:numRef>
          </c:xVal>
          <c:yVal>
            <c:numRef>
              <c:f>Sheet1!$N$7:$N$12</c:f>
              <c:numCache>
                <c:formatCode>General</c:formatCode>
                <c:ptCount val="6"/>
                <c:pt idx="0">
                  <c:v>0.24</c:v>
                </c:pt>
                <c:pt idx="1">
                  <c:v>0.61499999999999999</c:v>
                </c:pt>
                <c:pt idx="2">
                  <c:v>1</c:v>
                </c:pt>
                <c:pt idx="3">
                  <c:v>1.88</c:v>
                </c:pt>
                <c:pt idx="4">
                  <c:v>11.9</c:v>
                </c:pt>
                <c:pt idx="5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CD-41D5-A630-244AE83BC0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4713520"/>
        <c:axId val="1207936768"/>
      </c:scatterChart>
      <c:valAx>
        <c:axId val="1374713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936768"/>
        <c:crosses val="autoZero"/>
        <c:crossBetween val="midCat"/>
      </c:valAx>
      <c:valAx>
        <c:axId val="120793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71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DBD-91FD-4C14-A475-F5CBE13DE25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42E94-B4D2-46DF-9082-CA4C813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3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8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1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6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77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44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35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64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9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6248401"/>
            <a:ext cx="1524000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9613502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242317"/>
            <a:ext cx="10272889" cy="640079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563624"/>
            <a:ext cx="10272889" cy="3332816"/>
          </a:xfrm>
        </p:spPr>
        <p:txBody>
          <a:bodyPr anchor="ctr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4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7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1408176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1416643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8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0622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190" y="86869"/>
            <a:ext cx="10272889" cy="950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833" y="1671256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588000" y="3108325"/>
            <a:ext cx="65193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0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accent6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0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:br>
                  <a:rPr lang="en-US" dirty="0"/>
                </a:br>
                <a:r>
                  <a:rPr lang="en-US" dirty="0"/>
                  <a:t>Power Functions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r="-3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i="1" dirty="0"/>
              <a:t>All slides in this presentations are based on the book  Functions, Data and Models, S.P. Gordon and F. S Gordon</a:t>
            </a:r>
            <a:br>
              <a:rPr lang="en-US" sz="1200" i="1" dirty="0"/>
            </a:br>
            <a:r>
              <a:rPr lang="en-US" sz="1200" i="1" dirty="0"/>
              <a:t>ISBN 978-0-88385-767-0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4002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B85882-27F9-4680-89FB-F33282A473EE}"/>
              </a:ext>
            </a:extLst>
          </p:cNvPr>
          <p:cNvSpPr txBox="1">
            <a:spLocks/>
          </p:cNvSpPr>
          <p:nvPr/>
        </p:nvSpPr>
        <p:spPr>
          <a:xfrm>
            <a:off x="1380238" y="0"/>
            <a:ext cx="10272889" cy="63661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277BDC-132E-4B8E-A83F-00CF55ADE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517016"/>
              </p:ext>
            </p:extLst>
          </p:nvPr>
        </p:nvGraphicFramePr>
        <p:xfrm>
          <a:off x="6651501" y="1080142"/>
          <a:ext cx="3195886" cy="2298618"/>
        </p:xfrm>
        <a:graphic>
          <a:graphicData uri="http://schemas.openxmlformats.org/drawingml/2006/table">
            <a:tbl>
              <a:tblPr/>
              <a:tblGrid>
                <a:gridCol w="755677">
                  <a:extLst>
                    <a:ext uri="{9D8B030D-6E8A-4147-A177-3AD203B41FA5}">
                      <a16:colId xmlns:a16="http://schemas.microsoft.com/office/drawing/2014/main" val="968188282"/>
                    </a:ext>
                  </a:extLst>
                </a:gridCol>
                <a:gridCol w="1259463">
                  <a:extLst>
                    <a:ext uri="{9D8B030D-6E8A-4147-A177-3AD203B41FA5}">
                      <a16:colId xmlns:a16="http://schemas.microsoft.com/office/drawing/2014/main" val="449208996"/>
                    </a:ext>
                  </a:extLst>
                </a:gridCol>
                <a:gridCol w="1180746">
                  <a:extLst>
                    <a:ext uri="{9D8B030D-6E8A-4147-A177-3AD203B41FA5}">
                      <a16:colId xmlns:a16="http://schemas.microsoft.com/office/drawing/2014/main" val="613729094"/>
                    </a:ext>
                  </a:extLst>
                </a:gridCol>
              </a:tblGrid>
              <a:tr h="32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Planet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Distance (D)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Year (t)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15606"/>
                  </a:ext>
                </a:extLst>
              </a:tr>
              <a:tr h="32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Mercury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06202"/>
                  </a:ext>
                </a:extLst>
              </a:tr>
              <a:tr h="32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349922"/>
                  </a:ext>
                </a:extLst>
              </a:tr>
              <a:tr h="32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00148"/>
                  </a:ext>
                </a:extLst>
              </a:tr>
              <a:tr h="32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358373"/>
                  </a:ext>
                </a:extLst>
              </a:tr>
              <a:tr h="32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632391"/>
                  </a:ext>
                </a:extLst>
              </a:tr>
              <a:tr h="32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Jupiter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7926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CA3755F-3810-4069-BCF1-CF5F9E195B65}"/>
              </a:ext>
            </a:extLst>
          </p:cNvPr>
          <p:cNvGrpSpPr/>
          <p:nvPr/>
        </p:nvGrpSpPr>
        <p:grpSpPr>
          <a:xfrm>
            <a:off x="1457012" y="1067403"/>
            <a:ext cx="8390374" cy="3424210"/>
            <a:chOff x="1457012" y="1067403"/>
            <a:chExt cx="7503300" cy="29218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75F5137-00D6-4A48-AAC3-0F59647854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967" t="17393" r="47465" b="60733"/>
            <a:stretch/>
          </p:blipFill>
          <p:spPr>
            <a:xfrm>
              <a:off x="1457012" y="1067403"/>
              <a:ext cx="4638988" cy="291698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8DA469-45D5-4629-90AF-8E2B8BB0E4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083" t="32463" r="35467" b="60733"/>
            <a:stretch/>
          </p:blipFill>
          <p:spPr>
            <a:xfrm>
              <a:off x="6008915" y="3081878"/>
              <a:ext cx="2951397" cy="907334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6FFA9DD-3FB9-4B8A-BE31-6C46D50D8280}"/>
              </a:ext>
            </a:extLst>
          </p:cNvPr>
          <p:cNvSpPr txBox="1"/>
          <p:nvPr/>
        </p:nvSpPr>
        <p:spPr>
          <a:xfrm>
            <a:off x="1380238" y="4825842"/>
            <a:ext cx="8651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Explain why a power function is a reasonable choice as a model for this relationship.</a:t>
            </a:r>
          </a:p>
        </p:txBody>
      </p:sp>
    </p:spTree>
    <p:extLst>
      <p:ext uri="{BB962C8B-B14F-4D97-AF65-F5344CB8AC3E}">
        <p14:creationId xmlns:p14="http://schemas.microsoft.com/office/powerpoint/2010/main" val="43274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B85882-27F9-4680-89FB-F33282A473EE}"/>
              </a:ext>
            </a:extLst>
          </p:cNvPr>
          <p:cNvSpPr txBox="1">
            <a:spLocks/>
          </p:cNvSpPr>
          <p:nvPr/>
        </p:nvSpPr>
        <p:spPr>
          <a:xfrm>
            <a:off x="1380238" y="0"/>
            <a:ext cx="10272889" cy="63661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64131BD-2E77-4FC1-A8D8-EF23D89347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100481"/>
              </p:ext>
            </p:extLst>
          </p:nvPr>
        </p:nvGraphicFramePr>
        <p:xfrm>
          <a:off x="1984548" y="2722313"/>
          <a:ext cx="5792875" cy="3461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B759F24-71B8-47A3-915A-66C6E56F9BEB}"/>
              </a:ext>
            </a:extLst>
          </p:cNvPr>
          <p:cNvSpPr/>
          <p:nvPr/>
        </p:nvSpPr>
        <p:spPr>
          <a:xfrm>
            <a:off x="1912535" y="783321"/>
            <a:ext cx="96129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Explain why a power function is a reasonable choice as a model for this relationship.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Scatterplot suggests that data fits a power function.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Curve passes through point (1, 1)</a:t>
            </a:r>
          </a:p>
        </p:txBody>
      </p:sp>
    </p:spTree>
    <p:extLst>
      <p:ext uri="{BB962C8B-B14F-4D97-AF65-F5344CB8AC3E}">
        <p14:creationId xmlns:p14="http://schemas.microsoft.com/office/powerpoint/2010/main" val="163742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B85882-27F9-4680-89FB-F33282A473EE}"/>
              </a:ext>
            </a:extLst>
          </p:cNvPr>
          <p:cNvSpPr txBox="1">
            <a:spLocks/>
          </p:cNvSpPr>
          <p:nvPr/>
        </p:nvSpPr>
        <p:spPr>
          <a:xfrm>
            <a:off x="1380238" y="0"/>
            <a:ext cx="10272889" cy="63661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 Continued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759F24-71B8-47A3-915A-66C6E56F9BEB}"/>
              </a:ext>
            </a:extLst>
          </p:cNvPr>
          <p:cNvSpPr/>
          <p:nvPr/>
        </p:nvSpPr>
        <p:spPr>
          <a:xfrm>
            <a:off x="1710220" y="1195304"/>
            <a:ext cx="9612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 startAt="2"/>
            </a:pP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Using your calculator, create a power model to predict t.</a:t>
            </a:r>
          </a:p>
          <a:p>
            <a:pPr marL="457200" indent="-457200">
              <a:buFont typeface="+mj-lt"/>
              <a:buAutoNum type="alphaLcPeriod" startAt="2"/>
            </a:pPr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EA48C6-BE60-4911-BF38-FABD30532CA7}"/>
              </a:ext>
            </a:extLst>
          </p:cNvPr>
          <p:cNvGrpSpPr/>
          <p:nvPr/>
        </p:nvGrpSpPr>
        <p:grpSpPr>
          <a:xfrm>
            <a:off x="1935564" y="2227600"/>
            <a:ext cx="673825" cy="388756"/>
            <a:chOff x="2208436" y="1079863"/>
            <a:chExt cx="673825" cy="3887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72EB1A-8EF2-4798-A27F-1BE58BC9D862}"/>
                </a:ext>
              </a:extLst>
            </p:cNvPr>
            <p:cNvSpPr/>
            <p:nvPr/>
          </p:nvSpPr>
          <p:spPr>
            <a:xfrm>
              <a:off x="2208436" y="1079863"/>
              <a:ext cx="673825" cy="388756"/>
            </a:xfrm>
            <a:prstGeom prst="rect">
              <a:avLst/>
            </a:prstGeom>
            <a:solidFill>
              <a:srgbClr val="3737E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5B3A52-E2C0-4DBB-B73F-6A93FCA055EA}"/>
                </a:ext>
              </a:extLst>
            </p:cNvPr>
            <p:cNvSpPr txBox="1"/>
            <p:nvPr/>
          </p:nvSpPr>
          <p:spPr>
            <a:xfrm>
              <a:off x="2281647" y="1143390"/>
              <a:ext cx="525780" cy="276999"/>
            </a:xfrm>
            <a:prstGeom prst="rect">
              <a:avLst/>
            </a:prstGeom>
            <a:solidFill>
              <a:srgbClr val="3737ED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EDIT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D3EC11-9CA7-40CD-9FD5-588E9C61B2D7}"/>
              </a:ext>
            </a:extLst>
          </p:cNvPr>
          <p:cNvGrpSpPr/>
          <p:nvPr/>
        </p:nvGrpSpPr>
        <p:grpSpPr>
          <a:xfrm>
            <a:off x="1194502" y="4309727"/>
            <a:ext cx="748658" cy="369332"/>
            <a:chOff x="7197913" y="2556572"/>
            <a:chExt cx="1005561" cy="369332"/>
          </a:xfrm>
          <a:solidFill>
            <a:srgbClr val="0000FF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F470A6-D5AC-4FFC-80FA-5FA9733575CF}"/>
                </a:ext>
              </a:extLst>
            </p:cNvPr>
            <p:cNvSpPr/>
            <p:nvPr/>
          </p:nvSpPr>
          <p:spPr>
            <a:xfrm>
              <a:off x="7197913" y="2556572"/>
              <a:ext cx="1005561" cy="369332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0C6E6-A18D-4234-8405-9C49933F62CF}"/>
                </a:ext>
              </a:extLst>
            </p:cNvPr>
            <p:cNvSpPr txBox="1"/>
            <p:nvPr/>
          </p:nvSpPr>
          <p:spPr>
            <a:xfrm>
              <a:off x="7266670" y="2600776"/>
              <a:ext cx="845525" cy="276999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Speak Pro" panose="020B0504020101020102" pitchFamily="34" charset="0"/>
                  <a:cs typeface="Times New Roman" panose="02020603050405020304" pitchFamily="18" charset="0"/>
                </a:rPr>
                <a:t>GRAPH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B5FA2D-2EB8-4C70-8E91-691328002B07}"/>
              </a:ext>
            </a:extLst>
          </p:cNvPr>
          <p:cNvGrpSpPr/>
          <p:nvPr/>
        </p:nvGrpSpPr>
        <p:grpSpPr>
          <a:xfrm>
            <a:off x="1188528" y="2227270"/>
            <a:ext cx="673825" cy="388756"/>
            <a:chOff x="2208436" y="1079863"/>
            <a:chExt cx="673825" cy="3887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146040-2013-460D-B876-09BFCA4D714B}"/>
                </a:ext>
              </a:extLst>
            </p:cNvPr>
            <p:cNvSpPr/>
            <p:nvPr/>
          </p:nvSpPr>
          <p:spPr>
            <a:xfrm>
              <a:off x="2208436" y="1079863"/>
              <a:ext cx="673825" cy="388756"/>
            </a:xfrm>
            <a:prstGeom prst="rect">
              <a:avLst/>
            </a:prstGeom>
            <a:solidFill>
              <a:srgbClr val="3737E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3E6C8E-8EBF-4634-8DB9-ADD168332D74}"/>
                </a:ext>
              </a:extLst>
            </p:cNvPr>
            <p:cNvSpPr txBox="1"/>
            <p:nvPr/>
          </p:nvSpPr>
          <p:spPr>
            <a:xfrm>
              <a:off x="2281647" y="1143390"/>
              <a:ext cx="525780" cy="276999"/>
            </a:xfrm>
            <a:prstGeom prst="rect">
              <a:avLst/>
            </a:prstGeom>
            <a:solidFill>
              <a:srgbClr val="3737ED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DB68572-2968-4B09-B7D8-C1F777C26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28" y="2743080"/>
            <a:ext cx="1828800" cy="12192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DBD775F-D84F-4630-B988-D2BD36352EB3}"/>
              </a:ext>
            </a:extLst>
          </p:cNvPr>
          <p:cNvGrpSpPr/>
          <p:nvPr/>
        </p:nvGrpSpPr>
        <p:grpSpPr>
          <a:xfrm>
            <a:off x="3392014" y="2227270"/>
            <a:ext cx="673825" cy="388756"/>
            <a:chOff x="2208436" y="1079863"/>
            <a:chExt cx="673825" cy="3887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46AD12-728B-45DE-B922-CB9874E05883}"/>
                </a:ext>
              </a:extLst>
            </p:cNvPr>
            <p:cNvSpPr/>
            <p:nvPr/>
          </p:nvSpPr>
          <p:spPr>
            <a:xfrm>
              <a:off x="2208436" y="1079863"/>
              <a:ext cx="673825" cy="388756"/>
            </a:xfrm>
            <a:prstGeom prst="rect">
              <a:avLst/>
            </a:prstGeom>
            <a:solidFill>
              <a:srgbClr val="3737E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A5DBFA-0B10-4876-A2B9-106055DD351E}"/>
                </a:ext>
              </a:extLst>
            </p:cNvPr>
            <p:cNvSpPr txBox="1"/>
            <p:nvPr/>
          </p:nvSpPr>
          <p:spPr>
            <a:xfrm>
              <a:off x="2281647" y="1143390"/>
              <a:ext cx="525780" cy="276999"/>
            </a:xfrm>
            <a:prstGeom prst="rect">
              <a:avLst/>
            </a:prstGeom>
            <a:solidFill>
              <a:srgbClr val="3737ED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F0E81C-6518-4812-BFF8-A86FA225FB90}"/>
              </a:ext>
            </a:extLst>
          </p:cNvPr>
          <p:cNvGrpSpPr/>
          <p:nvPr/>
        </p:nvGrpSpPr>
        <p:grpSpPr>
          <a:xfrm>
            <a:off x="4156426" y="2227270"/>
            <a:ext cx="673825" cy="388756"/>
            <a:chOff x="2208436" y="1079863"/>
            <a:chExt cx="673825" cy="38875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B43D2D-A991-43C6-9EEE-C2626151EC05}"/>
                </a:ext>
              </a:extLst>
            </p:cNvPr>
            <p:cNvSpPr/>
            <p:nvPr/>
          </p:nvSpPr>
          <p:spPr>
            <a:xfrm>
              <a:off x="2208436" y="1079863"/>
              <a:ext cx="673825" cy="388756"/>
            </a:xfrm>
            <a:prstGeom prst="rect">
              <a:avLst/>
            </a:prstGeom>
            <a:solidFill>
              <a:srgbClr val="3737E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B3FA11-DAE0-4FBF-BE5E-2150030B3171}"/>
                </a:ext>
              </a:extLst>
            </p:cNvPr>
            <p:cNvSpPr txBox="1"/>
            <p:nvPr/>
          </p:nvSpPr>
          <p:spPr>
            <a:xfrm>
              <a:off x="2281647" y="1143390"/>
              <a:ext cx="525780" cy="276999"/>
            </a:xfrm>
            <a:prstGeom prst="rect">
              <a:avLst/>
            </a:prstGeom>
            <a:solidFill>
              <a:srgbClr val="3737ED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CALC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242778-4024-4E24-AE95-79DE38477E17}"/>
              </a:ext>
            </a:extLst>
          </p:cNvPr>
          <p:cNvGrpSpPr/>
          <p:nvPr/>
        </p:nvGrpSpPr>
        <p:grpSpPr>
          <a:xfrm>
            <a:off x="4877386" y="2227270"/>
            <a:ext cx="353825" cy="388756"/>
            <a:chOff x="2208436" y="1079863"/>
            <a:chExt cx="673825" cy="3887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3926B5-3EC8-4576-9CCF-7915209C3E21}"/>
                </a:ext>
              </a:extLst>
            </p:cNvPr>
            <p:cNvSpPr/>
            <p:nvPr/>
          </p:nvSpPr>
          <p:spPr>
            <a:xfrm>
              <a:off x="2208436" y="1079863"/>
              <a:ext cx="673825" cy="388756"/>
            </a:xfrm>
            <a:prstGeom prst="rect">
              <a:avLst/>
            </a:prstGeom>
            <a:solidFill>
              <a:srgbClr val="3737E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4136FE-5F75-4F8D-9147-62CE42794F7C}"/>
                </a:ext>
              </a:extLst>
            </p:cNvPr>
            <p:cNvSpPr txBox="1"/>
            <p:nvPr/>
          </p:nvSpPr>
          <p:spPr>
            <a:xfrm>
              <a:off x="2281647" y="1143390"/>
              <a:ext cx="525780" cy="276999"/>
            </a:xfrm>
            <a:prstGeom prst="rect">
              <a:avLst/>
            </a:prstGeom>
            <a:solidFill>
              <a:srgbClr val="3737ED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D04E590B-66BC-40AD-BFCE-DB50C907B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032" y="2743080"/>
            <a:ext cx="1828800" cy="1219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2D38D47-9E4D-4DD7-BCE5-C21289E06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002" y="2743080"/>
            <a:ext cx="1828800" cy="12192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80E8745-B2CD-498F-8B0A-3B01F20E9610}"/>
              </a:ext>
            </a:extLst>
          </p:cNvPr>
          <p:cNvGrpSpPr/>
          <p:nvPr/>
        </p:nvGrpSpPr>
        <p:grpSpPr>
          <a:xfrm>
            <a:off x="9753655" y="2227270"/>
            <a:ext cx="1005561" cy="369332"/>
            <a:chOff x="7197913" y="2556572"/>
            <a:chExt cx="1005561" cy="369332"/>
          </a:xfrm>
          <a:solidFill>
            <a:srgbClr val="0000FF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22BA7C-3EB4-47E2-A2C1-3084E82D831B}"/>
                </a:ext>
              </a:extLst>
            </p:cNvPr>
            <p:cNvSpPr/>
            <p:nvPr/>
          </p:nvSpPr>
          <p:spPr>
            <a:xfrm>
              <a:off x="7197913" y="2556572"/>
              <a:ext cx="1005561" cy="36933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9AAC3DF-63E0-4C02-A2B2-6E40513130A6}"/>
                </a:ext>
              </a:extLst>
            </p:cNvPr>
            <p:cNvSpPr txBox="1"/>
            <p:nvPr/>
          </p:nvSpPr>
          <p:spPr>
            <a:xfrm>
              <a:off x="7266670" y="2600776"/>
              <a:ext cx="845525" cy="27699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Speak Pro" panose="020B0504020101020102" pitchFamily="34" charset="0"/>
                  <a:cs typeface="Times New Roman" panose="02020603050405020304" pitchFamily="18" charset="0"/>
                </a:rPr>
                <a:t>WINDOW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C4FCE749-276D-483C-B2B8-3D985DC4E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897" y="2743080"/>
            <a:ext cx="1828800" cy="1219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90751D6-275E-4515-A9DA-B81224C69CEE}"/>
              </a:ext>
            </a:extLst>
          </p:cNvPr>
          <p:cNvSpPr txBox="1"/>
          <p:nvPr/>
        </p:nvSpPr>
        <p:spPr>
          <a:xfrm>
            <a:off x="7827886" y="2290797"/>
            <a:ext cx="404957" cy="276999"/>
          </a:xfrm>
          <a:prstGeom prst="rect">
            <a:avLst/>
          </a:prstGeom>
          <a:solidFill>
            <a:srgbClr val="3737ED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peak Pro" panose="020B0504020101020102" pitchFamily="34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=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F8EE037-628C-47F5-A495-81574A168D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537" y="2743080"/>
            <a:ext cx="1828800" cy="12192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BEDFAFC-8A0E-4B64-A0BC-E99759F408C8}"/>
              </a:ext>
            </a:extLst>
          </p:cNvPr>
          <p:cNvSpPr txBox="1"/>
          <p:nvPr/>
        </p:nvSpPr>
        <p:spPr>
          <a:xfrm>
            <a:off x="9753537" y="4056739"/>
            <a:ext cx="208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WHY THESE VALUES FOR X AND Y?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9FEB485-FF1E-4FF6-91B5-63E50BAA47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8528" y="4831700"/>
            <a:ext cx="1828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5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B85882-27F9-4680-89FB-F33282A473EE}"/>
              </a:ext>
            </a:extLst>
          </p:cNvPr>
          <p:cNvSpPr txBox="1">
            <a:spLocks/>
          </p:cNvSpPr>
          <p:nvPr/>
        </p:nvSpPr>
        <p:spPr>
          <a:xfrm>
            <a:off x="1380238" y="0"/>
            <a:ext cx="10272889" cy="63661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Applications of Power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8224BC-7EBD-4E34-8CD9-2D9324346C1F}"/>
                  </a:ext>
                </a:extLst>
              </p:cNvPr>
              <p:cNvSpPr txBox="1"/>
              <p:nvPr/>
            </p:nvSpPr>
            <p:spPr>
              <a:xfrm>
                <a:off x="2502040" y="1406769"/>
                <a:ext cx="75664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</a:rPr>
                  <a:t>Form of Model: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8224BC-7EBD-4E34-8CD9-2D9324346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040" y="1406769"/>
                <a:ext cx="7566408" cy="584775"/>
              </a:xfrm>
              <a:prstGeom prst="rect">
                <a:avLst/>
              </a:prstGeom>
              <a:blipFill>
                <a:blip r:embed="rId2"/>
                <a:stretch>
                  <a:fillRect l="-201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21C291-FD17-49E0-92EC-7F5D9C2CE4B9}"/>
                  </a:ext>
                </a:extLst>
              </p:cNvPr>
              <p:cNvSpPr txBox="1"/>
              <p:nvPr/>
            </p:nvSpPr>
            <p:spPr>
              <a:xfrm>
                <a:off x="1828799" y="2451798"/>
                <a:ext cx="90133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Example  </a:t>
                </a:r>
              </a:p>
              <a:p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Suppose we are given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and would like to know the value of x when y = 250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21C291-FD17-49E0-92EC-7F5D9C2CE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9" y="2451798"/>
                <a:ext cx="9013371" cy="1200329"/>
              </a:xfrm>
              <a:prstGeom prst="rect">
                <a:avLst/>
              </a:prstGeom>
              <a:blipFill>
                <a:blip r:embed="rId3"/>
                <a:stretch>
                  <a:fillRect l="-1014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C5F7FB-C358-45BE-93E3-4722864D1E81}"/>
                  </a:ext>
                </a:extLst>
              </p:cNvPr>
              <p:cNvSpPr txBox="1"/>
              <p:nvPr/>
            </p:nvSpPr>
            <p:spPr>
              <a:xfrm>
                <a:off x="1828799" y="4058341"/>
                <a:ext cx="9013371" cy="1990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Solution</a:t>
                </a:r>
              </a:p>
              <a:p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25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240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g>
                        <m:e>
                          <m:r>
                            <a:rPr lang="en-US" sz="24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rad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1.749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C5F7FB-C358-45BE-93E3-4722864D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9" y="4058341"/>
                <a:ext cx="9013371" cy="1990032"/>
              </a:xfrm>
              <a:prstGeom prst="rect">
                <a:avLst/>
              </a:prstGeom>
              <a:blipFill>
                <a:blip r:embed="rId4"/>
                <a:stretch>
                  <a:fillRect l="-1014" t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04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B85882-27F9-4680-89FB-F33282A473EE}"/>
              </a:ext>
            </a:extLst>
          </p:cNvPr>
          <p:cNvSpPr txBox="1">
            <a:spLocks/>
          </p:cNvSpPr>
          <p:nvPr/>
        </p:nvSpPr>
        <p:spPr>
          <a:xfrm>
            <a:off x="1380238" y="0"/>
            <a:ext cx="10272889" cy="63661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C5F7FB-C358-45BE-93E3-4722864D1E81}"/>
                  </a:ext>
                </a:extLst>
              </p:cNvPr>
              <p:cNvSpPr txBox="1"/>
              <p:nvPr/>
            </p:nvSpPr>
            <p:spPr>
              <a:xfrm>
                <a:off x="1887127" y="2357793"/>
                <a:ext cx="9013371" cy="237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Solution</a:t>
                </a:r>
              </a:p>
              <a:p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0.15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06.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acc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f>
                          <m:fPr>
                            <m:ctrlP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106.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acc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7.97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C5F7FB-C358-45BE-93E3-4722864D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127" y="2357793"/>
                <a:ext cx="9013371" cy="2378215"/>
              </a:xfrm>
              <a:prstGeom prst="rect">
                <a:avLst/>
              </a:prstGeom>
              <a:blipFill>
                <a:blip r:embed="rId3"/>
                <a:stretch>
                  <a:fillRect l="-1083" t="-2051" b="-4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E92130B-BE87-4A67-9534-4ABC5BD4B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01" t="57729" r="31017" b="35611"/>
          <a:stretch/>
        </p:blipFill>
        <p:spPr>
          <a:xfrm>
            <a:off x="1828799" y="1045026"/>
            <a:ext cx="9071699" cy="904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4DB90-2349-466A-A586-48343E65312C}"/>
              </a:ext>
            </a:extLst>
          </p:cNvPr>
          <p:cNvSpPr txBox="1"/>
          <p:nvPr/>
        </p:nvSpPr>
        <p:spPr>
          <a:xfrm>
            <a:off x="1887127" y="5225143"/>
            <a:ext cx="7506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The wingspan is approximately 8 feet.</a:t>
            </a:r>
          </a:p>
        </p:txBody>
      </p:sp>
    </p:spTree>
    <p:extLst>
      <p:ext uri="{BB962C8B-B14F-4D97-AF65-F5344CB8AC3E}">
        <p14:creationId xmlns:p14="http://schemas.microsoft.com/office/powerpoint/2010/main" val="352219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B85882-27F9-4680-89FB-F33282A473EE}"/>
              </a:ext>
            </a:extLst>
          </p:cNvPr>
          <p:cNvSpPr txBox="1">
            <a:spLocks/>
          </p:cNvSpPr>
          <p:nvPr/>
        </p:nvSpPr>
        <p:spPr>
          <a:xfrm>
            <a:off x="1380238" y="0"/>
            <a:ext cx="10272889" cy="63661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57AB6-CBAA-4A11-9253-0E4DAA633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30" t="45861" r="32253" b="40366"/>
          <a:stretch/>
        </p:blipFill>
        <p:spPr>
          <a:xfrm>
            <a:off x="1758003" y="2649522"/>
            <a:ext cx="9366574" cy="1939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23FD1E-B4A4-4409-8A7B-C9F37F3739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95" t="36190" r="31841" b="54527"/>
          <a:stretch/>
        </p:blipFill>
        <p:spPr>
          <a:xfrm>
            <a:off x="1761521" y="872425"/>
            <a:ext cx="9363056" cy="129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8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B85882-27F9-4680-89FB-F33282A473EE}"/>
              </a:ext>
            </a:extLst>
          </p:cNvPr>
          <p:cNvSpPr txBox="1">
            <a:spLocks/>
          </p:cNvSpPr>
          <p:nvPr/>
        </p:nvSpPr>
        <p:spPr>
          <a:xfrm>
            <a:off x="1380238" y="0"/>
            <a:ext cx="10272889" cy="63661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 Continued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57AB6-CBAA-4A11-9253-0E4DAA633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30" t="52093" r="32253" b="45267"/>
          <a:stretch/>
        </p:blipFill>
        <p:spPr>
          <a:xfrm>
            <a:off x="1707762" y="1075173"/>
            <a:ext cx="9366574" cy="371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61B15E-553E-4753-89D6-3EB3DEAEE5FF}"/>
                  </a:ext>
                </a:extLst>
              </p:cNvPr>
              <p:cNvSpPr txBox="1"/>
              <p:nvPr/>
            </p:nvSpPr>
            <p:spPr>
              <a:xfrm>
                <a:off x="5461980" y="1964452"/>
                <a:ext cx="126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61B15E-553E-4753-89D6-3EB3DEAEE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980" y="1964452"/>
                <a:ext cx="1268039" cy="276999"/>
              </a:xfrm>
              <a:prstGeom prst="rect">
                <a:avLst/>
              </a:prstGeom>
              <a:blipFill>
                <a:blip r:embed="rId4"/>
                <a:stretch>
                  <a:fillRect l="-4327" r="-48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D64D2B-2ED9-49D8-8C81-BDB329401F73}"/>
                  </a:ext>
                </a:extLst>
              </p:cNvPr>
              <p:cNvSpPr txBox="1"/>
              <p:nvPr/>
            </p:nvSpPr>
            <p:spPr>
              <a:xfrm>
                <a:off x="5461980" y="2481941"/>
                <a:ext cx="155568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5730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D64D2B-2ED9-49D8-8C81-BDB329401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980" y="2481941"/>
                <a:ext cx="1555682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87C1DA-9926-4F0C-BCD0-DB4C53D84CDA}"/>
                  </a:ext>
                </a:extLst>
              </p:cNvPr>
              <p:cNvSpPr txBox="1"/>
              <p:nvPr/>
            </p:nvSpPr>
            <p:spPr>
              <a:xfrm>
                <a:off x="5461980" y="3241035"/>
                <a:ext cx="101553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5730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87C1DA-9926-4F0C-BCD0-DB4C53D84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980" y="3241035"/>
                <a:ext cx="1015534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45F711-F34F-4F6E-9F6B-CB2D8BD2FF6E}"/>
                  </a:ext>
                </a:extLst>
              </p:cNvPr>
              <p:cNvSpPr txBox="1"/>
              <p:nvPr/>
            </p:nvSpPr>
            <p:spPr>
              <a:xfrm>
                <a:off x="5461980" y="4000129"/>
                <a:ext cx="1278107" cy="774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5730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45F711-F34F-4F6E-9F6B-CB2D8BD2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980" y="4000129"/>
                <a:ext cx="1278107" cy="7748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495730-3081-4E4E-A76C-A8FE64AB5A91}"/>
                  </a:ext>
                </a:extLst>
              </p:cNvPr>
              <p:cNvSpPr txBox="1"/>
              <p:nvPr/>
            </p:nvSpPr>
            <p:spPr>
              <a:xfrm>
                <a:off x="5451912" y="4999713"/>
                <a:ext cx="1298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.99988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495730-3081-4E4E-A76C-A8FE64AB5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912" y="4999713"/>
                <a:ext cx="1298689" cy="276999"/>
              </a:xfrm>
              <a:prstGeom prst="rect">
                <a:avLst/>
              </a:prstGeom>
              <a:blipFill>
                <a:blip r:embed="rId8"/>
                <a:stretch>
                  <a:fillRect l="-3756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41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B85882-27F9-4680-89FB-F33282A473EE}"/>
              </a:ext>
            </a:extLst>
          </p:cNvPr>
          <p:cNvSpPr txBox="1">
            <a:spLocks/>
          </p:cNvSpPr>
          <p:nvPr/>
        </p:nvSpPr>
        <p:spPr>
          <a:xfrm>
            <a:off x="1380238" y="0"/>
            <a:ext cx="10272889" cy="63661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61B15E-553E-4753-89D6-3EB3DEAEE5FF}"/>
                  </a:ext>
                </a:extLst>
              </p:cNvPr>
              <p:cNvSpPr txBox="1"/>
              <p:nvPr/>
            </p:nvSpPr>
            <p:spPr>
              <a:xfrm>
                <a:off x="5461979" y="1351871"/>
                <a:ext cx="14058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61B15E-553E-4753-89D6-3EB3DEAEE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979" y="1351871"/>
                <a:ext cx="1405898" cy="307777"/>
              </a:xfrm>
              <a:prstGeom prst="rect">
                <a:avLst/>
              </a:prstGeom>
              <a:blipFill>
                <a:blip r:embed="rId3"/>
                <a:stretch>
                  <a:fillRect l="-3896" r="-86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D64D2B-2ED9-49D8-8C81-BDB329401F73}"/>
                  </a:ext>
                </a:extLst>
              </p:cNvPr>
              <p:cNvSpPr txBox="1"/>
              <p:nvPr/>
            </p:nvSpPr>
            <p:spPr>
              <a:xfrm>
                <a:off x="5435368" y="1989940"/>
                <a:ext cx="23803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(0.99988)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D64D2B-2ED9-49D8-8C81-BDB329401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368" y="1989940"/>
                <a:ext cx="2380395" cy="307777"/>
              </a:xfrm>
              <a:prstGeom prst="rect">
                <a:avLst/>
              </a:prstGeom>
              <a:blipFill>
                <a:blip r:embed="rId4"/>
                <a:stretch>
                  <a:fillRect l="-2051" t="-1961" r="-51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1AD7503-25C1-4F13-8ABD-04E59DAE34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330" t="54440" r="32253" b="43593"/>
          <a:stretch/>
        </p:blipFill>
        <p:spPr>
          <a:xfrm>
            <a:off x="1942280" y="920983"/>
            <a:ext cx="9366574" cy="276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9F53A1-5529-46AA-8632-870279EC9E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330" t="56405" r="32253" b="40366"/>
          <a:stretch/>
        </p:blipFill>
        <p:spPr>
          <a:xfrm>
            <a:off x="1942280" y="2457202"/>
            <a:ext cx="9366574" cy="454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67037B-50FC-4BED-979A-3C75DD817836}"/>
                  </a:ext>
                </a:extLst>
              </p:cNvPr>
              <p:cNvSpPr txBox="1"/>
              <p:nvPr/>
            </p:nvSpPr>
            <p:spPr>
              <a:xfrm>
                <a:off x="5243206" y="3071377"/>
                <a:ext cx="23803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(0.99988)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67037B-50FC-4BED-979A-3C75DD817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206" y="3071377"/>
                <a:ext cx="2380395" cy="307777"/>
              </a:xfrm>
              <a:prstGeom prst="rect">
                <a:avLst/>
              </a:prstGeom>
              <a:blipFill>
                <a:blip r:embed="rId6"/>
                <a:stretch>
                  <a:fillRect l="-1790" t="-2000" r="-256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14BC83-44A0-4313-9539-A199F467D212}"/>
                  </a:ext>
                </a:extLst>
              </p:cNvPr>
              <p:cNvSpPr txBox="1"/>
              <p:nvPr/>
            </p:nvSpPr>
            <p:spPr>
              <a:xfrm>
                <a:off x="5253090" y="3487814"/>
                <a:ext cx="25783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0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.46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(0.99988)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14BC83-44A0-4313-9539-A199F467D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090" y="3487814"/>
                <a:ext cx="2578398" cy="307777"/>
              </a:xfrm>
              <a:prstGeom prst="rect">
                <a:avLst/>
              </a:prstGeom>
              <a:blipFill>
                <a:blip r:embed="rId7"/>
                <a:stretch>
                  <a:fillRect l="-6147" t="-25490" r="-946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298E3E-A211-4AF4-A78C-E27125F93183}"/>
                  </a:ext>
                </a:extLst>
              </p:cNvPr>
              <p:cNvSpPr txBox="1"/>
              <p:nvPr/>
            </p:nvSpPr>
            <p:spPr>
              <a:xfrm>
                <a:off x="5253090" y="3912319"/>
                <a:ext cx="20913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0.46=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(0.99988)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298E3E-A211-4AF4-A78C-E27125F93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090" y="3912319"/>
                <a:ext cx="2091342" cy="307777"/>
              </a:xfrm>
              <a:prstGeom prst="rect">
                <a:avLst/>
              </a:prstGeom>
              <a:blipFill>
                <a:blip r:embed="rId8"/>
                <a:stretch>
                  <a:fillRect l="-2624" t="-2000" r="-58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54A807-F1FD-414D-AF39-8D1088A58740}"/>
                  </a:ext>
                </a:extLst>
              </p:cNvPr>
              <p:cNvSpPr txBox="1"/>
              <p:nvPr/>
            </p:nvSpPr>
            <p:spPr>
              <a:xfrm>
                <a:off x="5277489" y="4336824"/>
                <a:ext cx="30142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⁡(0.46)=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(0.99988)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54A807-F1FD-414D-AF39-8D1088A5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489" y="4336824"/>
                <a:ext cx="3014223" cy="307777"/>
              </a:xfrm>
              <a:prstGeom prst="rect">
                <a:avLst/>
              </a:prstGeom>
              <a:blipFill>
                <a:blip r:embed="rId9"/>
                <a:stretch>
                  <a:fillRect l="-2632" t="-1961" r="-20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2263C7-D297-4AD1-BC91-EB0C1ECCEEA2}"/>
                  </a:ext>
                </a:extLst>
              </p:cNvPr>
              <p:cNvSpPr txBox="1"/>
              <p:nvPr/>
            </p:nvSpPr>
            <p:spPr>
              <a:xfrm>
                <a:off x="5277489" y="4776020"/>
                <a:ext cx="31625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⁡(0.46)=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⁡(0.99988)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2263C7-D297-4AD1-BC91-EB0C1ECCE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489" y="4776020"/>
                <a:ext cx="3162597" cy="307777"/>
              </a:xfrm>
              <a:prstGeom prst="rect">
                <a:avLst/>
              </a:prstGeom>
              <a:blipFill>
                <a:blip r:embed="rId10"/>
                <a:stretch>
                  <a:fillRect l="-2505" t="-1961" r="-231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3B052E-BB47-4A0A-A5C0-6B4A26805F29}"/>
                  </a:ext>
                </a:extLst>
              </p:cNvPr>
              <p:cNvSpPr txBox="1"/>
              <p:nvPr/>
            </p:nvSpPr>
            <p:spPr>
              <a:xfrm>
                <a:off x="5553739" y="5228938"/>
                <a:ext cx="1759328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⁡(0.46)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⁡(0.99988)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3B052E-BB47-4A0A-A5C0-6B4A26805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739" y="5228938"/>
                <a:ext cx="1759328" cy="5767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79040C-6FF2-47D5-A873-5BD50DBD5F71}"/>
                  </a:ext>
                </a:extLst>
              </p:cNvPr>
              <p:cNvSpPr txBox="1"/>
              <p:nvPr/>
            </p:nvSpPr>
            <p:spPr>
              <a:xfrm>
                <a:off x="5832975" y="5931033"/>
                <a:ext cx="1140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6470.7=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79040C-6FF2-47D5-A873-5BD50DBD5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975" y="5931033"/>
                <a:ext cx="1140569" cy="276999"/>
              </a:xfrm>
              <a:prstGeom prst="rect">
                <a:avLst/>
              </a:prstGeom>
              <a:blipFill>
                <a:blip r:embed="rId12"/>
                <a:stretch>
                  <a:fillRect l="-4813" r="-320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18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  <p:bldP spid="14" grpId="0"/>
      <p:bldP spid="15" grpId="0"/>
      <p:bldP spid="16" grpId="0"/>
      <p:bldP spid="17" grpId="0"/>
      <p:bldP spid="8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B85882-27F9-4680-89FB-F33282A473EE}"/>
              </a:ext>
            </a:extLst>
          </p:cNvPr>
          <p:cNvSpPr txBox="1">
            <a:spLocks/>
          </p:cNvSpPr>
          <p:nvPr/>
        </p:nvSpPr>
        <p:spPr>
          <a:xfrm>
            <a:off x="1380238" y="0"/>
            <a:ext cx="10272889" cy="63661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D5191D-A19A-408B-97D9-B61CD87E3CB4}"/>
                  </a:ext>
                </a:extLst>
              </p:cNvPr>
              <p:cNvSpPr txBox="1"/>
              <p:nvPr/>
            </p:nvSpPr>
            <p:spPr>
              <a:xfrm>
                <a:off x="462223" y="1240971"/>
                <a:ext cx="5898383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 defTabSz="23177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𝑆𝑜𝑙𝑣𝑒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𝑔𝑟𝑎𝑝h𝑖𝑐𝑎𝑙𝑙𝑦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	Solution:  Find the zeros for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D5191D-A19A-408B-97D9-B61CD87E3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23" y="1240971"/>
                <a:ext cx="5898383" cy="1107996"/>
              </a:xfrm>
              <a:prstGeom prst="rect">
                <a:avLst/>
              </a:prstGeom>
              <a:blipFill>
                <a:blip r:embed="rId3"/>
                <a:stretch>
                  <a:fillRect t="-552" b="-16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CC20121-3102-4DBE-BB41-2A14996F9B41}"/>
              </a:ext>
            </a:extLst>
          </p:cNvPr>
          <p:cNvGrpSpPr/>
          <p:nvPr/>
        </p:nvGrpSpPr>
        <p:grpSpPr>
          <a:xfrm>
            <a:off x="3483996" y="2658975"/>
            <a:ext cx="1005561" cy="369332"/>
            <a:chOff x="7197913" y="2556572"/>
            <a:chExt cx="1005561" cy="369332"/>
          </a:xfrm>
          <a:solidFill>
            <a:srgbClr val="0000FF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99D76C-6AE0-4F56-B1E3-1CBEBB849531}"/>
                </a:ext>
              </a:extLst>
            </p:cNvPr>
            <p:cNvSpPr/>
            <p:nvPr/>
          </p:nvSpPr>
          <p:spPr>
            <a:xfrm>
              <a:off x="7197913" y="2556572"/>
              <a:ext cx="1005561" cy="36933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C1457F-468F-4006-893E-45E8E31B82BD}"/>
                </a:ext>
              </a:extLst>
            </p:cNvPr>
            <p:cNvSpPr txBox="1"/>
            <p:nvPr/>
          </p:nvSpPr>
          <p:spPr>
            <a:xfrm>
              <a:off x="7266670" y="2600776"/>
              <a:ext cx="845525" cy="27699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Speak Pro" panose="020B0504020101020102" pitchFamily="34" charset="0"/>
                  <a:cs typeface="Times New Roman" panose="02020603050405020304" pitchFamily="18" charset="0"/>
                </a:rPr>
                <a:t>WINDOW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7891B93-BFD0-4D21-89CC-DA2642E67999}"/>
              </a:ext>
            </a:extLst>
          </p:cNvPr>
          <p:cNvSpPr txBox="1"/>
          <p:nvPr/>
        </p:nvSpPr>
        <p:spPr>
          <a:xfrm>
            <a:off x="1397454" y="2722502"/>
            <a:ext cx="404957" cy="276999"/>
          </a:xfrm>
          <a:prstGeom prst="rect">
            <a:avLst/>
          </a:prstGeom>
          <a:solidFill>
            <a:srgbClr val="3737ED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peak Pro" panose="020B0504020101020102" pitchFamily="34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=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4E70B-72EF-4E90-A141-E0C64E0B6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878" y="3174785"/>
            <a:ext cx="18288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884318-00B9-42A5-B9E8-FB6917130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238" y="3174785"/>
            <a:ext cx="1828800" cy="12192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3ACEB6D-E8E5-4A42-9288-9CF241E4202B}"/>
              </a:ext>
            </a:extLst>
          </p:cNvPr>
          <p:cNvGrpSpPr/>
          <p:nvPr/>
        </p:nvGrpSpPr>
        <p:grpSpPr>
          <a:xfrm>
            <a:off x="5796813" y="2657012"/>
            <a:ext cx="748658" cy="369332"/>
            <a:chOff x="7197913" y="2556572"/>
            <a:chExt cx="1005561" cy="369332"/>
          </a:xfrm>
          <a:solidFill>
            <a:srgbClr val="0000FF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E9B2767-FC11-4A13-8ED4-8AFF418DEEE4}"/>
                </a:ext>
              </a:extLst>
            </p:cNvPr>
            <p:cNvSpPr/>
            <p:nvPr/>
          </p:nvSpPr>
          <p:spPr>
            <a:xfrm>
              <a:off x="7197913" y="2556572"/>
              <a:ext cx="1005561" cy="369332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238729-3143-403B-82C5-110C3D1DD076}"/>
                </a:ext>
              </a:extLst>
            </p:cNvPr>
            <p:cNvSpPr txBox="1"/>
            <p:nvPr/>
          </p:nvSpPr>
          <p:spPr>
            <a:xfrm>
              <a:off x="7266670" y="2600776"/>
              <a:ext cx="845525" cy="276999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Speak Pro" panose="020B0504020101020102" pitchFamily="34" charset="0"/>
                  <a:cs typeface="Times New Roman" panose="02020603050405020304" pitchFamily="18" charset="0"/>
                </a:rPr>
                <a:t>GRAPH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CD48A31-5637-4CB0-A643-545EAF953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813" y="3174785"/>
            <a:ext cx="1828800" cy="12192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2BE98BD-692C-49A2-BC98-D2DA71E62E15}"/>
              </a:ext>
            </a:extLst>
          </p:cNvPr>
          <p:cNvGrpSpPr/>
          <p:nvPr/>
        </p:nvGrpSpPr>
        <p:grpSpPr>
          <a:xfrm>
            <a:off x="8712466" y="2670096"/>
            <a:ext cx="673825" cy="388756"/>
            <a:chOff x="2208436" y="1079863"/>
            <a:chExt cx="673825" cy="38875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D3FC1E-B103-4BEC-A0FC-444E677E9779}"/>
                </a:ext>
              </a:extLst>
            </p:cNvPr>
            <p:cNvSpPr/>
            <p:nvPr/>
          </p:nvSpPr>
          <p:spPr>
            <a:xfrm>
              <a:off x="2208436" y="1079863"/>
              <a:ext cx="673825" cy="388756"/>
            </a:xfrm>
            <a:prstGeom prst="rect">
              <a:avLst/>
            </a:prstGeom>
            <a:solidFill>
              <a:srgbClr val="3737E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619716-49AE-4C61-8CBD-D900714BB2F1}"/>
                </a:ext>
              </a:extLst>
            </p:cNvPr>
            <p:cNvSpPr txBox="1"/>
            <p:nvPr/>
          </p:nvSpPr>
          <p:spPr>
            <a:xfrm>
              <a:off x="2281647" y="1143390"/>
              <a:ext cx="525780" cy="276999"/>
            </a:xfrm>
            <a:prstGeom prst="rect">
              <a:avLst/>
            </a:prstGeom>
            <a:solidFill>
              <a:srgbClr val="3737ED"/>
            </a:solidFill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Speak Pro" panose="020B0504020101020102" pitchFamily="34" charset="0"/>
                  <a:cs typeface="Times New Roman" panose="02020603050405020304" pitchFamily="18" charset="0"/>
                </a:rPr>
                <a:t>CALC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310944-7535-47E4-B618-0AB7B62F45A8}"/>
              </a:ext>
            </a:extLst>
          </p:cNvPr>
          <p:cNvGrpSpPr/>
          <p:nvPr/>
        </p:nvGrpSpPr>
        <p:grpSpPr>
          <a:xfrm>
            <a:off x="8036764" y="2653542"/>
            <a:ext cx="620896" cy="425378"/>
            <a:chOff x="6158726" y="754634"/>
            <a:chExt cx="518982" cy="38875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EE6DB6-A2F9-4D1A-9F3D-BACA10F85D9E}"/>
                </a:ext>
              </a:extLst>
            </p:cNvPr>
            <p:cNvSpPr/>
            <p:nvPr/>
          </p:nvSpPr>
          <p:spPr>
            <a:xfrm>
              <a:off x="6158726" y="754634"/>
              <a:ext cx="518982" cy="388756"/>
            </a:xfrm>
            <a:prstGeom prst="rect">
              <a:avLst/>
            </a:prstGeom>
            <a:solidFill>
              <a:srgbClr val="3737E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AB5F23-6BB0-4EEA-908F-02562A1E8DBD}"/>
                </a:ext>
              </a:extLst>
            </p:cNvPr>
            <p:cNvSpPr txBox="1"/>
            <p:nvPr/>
          </p:nvSpPr>
          <p:spPr>
            <a:xfrm>
              <a:off x="6215738" y="818161"/>
              <a:ext cx="404957" cy="276999"/>
            </a:xfrm>
            <a:prstGeom prst="rect">
              <a:avLst/>
            </a:prstGeom>
            <a:solidFill>
              <a:srgbClr val="3737ED"/>
            </a:solidFill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Speak Pro" panose="020B0504020101020102" pitchFamily="34" charset="0"/>
                  <a:cs typeface="Times New Roman" panose="02020603050405020304" pitchFamily="18" charset="0"/>
                </a:rPr>
                <a:t>2nd</a:t>
              </a:r>
              <a:endParaRPr lang="en-US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A492AEC-96EA-4AA2-8F5D-208D64347C6E}"/>
              </a:ext>
            </a:extLst>
          </p:cNvPr>
          <p:cNvGrpSpPr/>
          <p:nvPr/>
        </p:nvGrpSpPr>
        <p:grpSpPr>
          <a:xfrm>
            <a:off x="9459502" y="2653542"/>
            <a:ext cx="518982" cy="388756"/>
            <a:chOff x="6158726" y="754634"/>
            <a:chExt cx="518982" cy="38875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E8F6BC-82F8-4934-BC84-90A79BC11398}"/>
                </a:ext>
              </a:extLst>
            </p:cNvPr>
            <p:cNvSpPr/>
            <p:nvPr/>
          </p:nvSpPr>
          <p:spPr>
            <a:xfrm>
              <a:off x="6158726" y="754634"/>
              <a:ext cx="518982" cy="388756"/>
            </a:xfrm>
            <a:prstGeom prst="rect">
              <a:avLst/>
            </a:prstGeom>
            <a:solidFill>
              <a:srgbClr val="3737E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5ACAA6-30A0-4A1A-A7F3-5ED2E8755DF2}"/>
                </a:ext>
              </a:extLst>
            </p:cNvPr>
            <p:cNvSpPr txBox="1"/>
            <p:nvPr/>
          </p:nvSpPr>
          <p:spPr>
            <a:xfrm>
              <a:off x="6257109" y="819502"/>
              <a:ext cx="322218" cy="276999"/>
            </a:xfrm>
            <a:prstGeom prst="rect">
              <a:avLst/>
            </a:prstGeom>
            <a:solidFill>
              <a:srgbClr val="3737ED"/>
            </a:solidFill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Speak Pro" panose="020B0504020101020102" pitchFamily="34" charset="0"/>
                  <a:cs typeface="Times New Roman" panose="02020603050405020304" pitchFamily="18" charset="0"/>
                </a:rPr>
                <a:t>2</a:t>
              </a:r>
              <a:endParaRPr lang="en-US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259B1A9C-8C61-4B9A-BC9A-E5858E5320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6329" y="3174785"/>
            <a:ext cx="1828800" cy="12192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64F108DB-41F6-4D32-BD9C-3ECD4765C294}"/>
              </a:ext>
            </a:extLst>
          </p:cNvPr>
          <p:cNvGrpSpPr/>
          <p:nvPr/>
        </p:nvGrpSpPr>
        <p:grpSpPr>
          <a:xfrm>
            <a:off x="2055940" y="4585823"/>
            <a:ext cx="673825" cy="388756"/>
            <a:chOff x="2208436" y="1079863"/>
            <a:chExt cx="673825" cy="38875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BCFB1B8-13FE-425F-B5D9-D6F5C72ED5AD}"/>
                </a:ext>
              </a:extLst>
            </p:cNvPr>
            <p:cNvSpPr/>
            <p:nvPr/>
          </p:nvSpPr>
          <p:spPr>
            <a:xfrm>
              <a:off x="2208436" y="1079863"/>
              <a:ext cx="673825" cy="388756"/>
            </a:xfrm>
            <a:prstGeom prst="rect">
              <a:avLst/>
            </a:prstGeom>
            <a:solidFill>
              <a:srgbClr val="3737E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FE0B129-76B5-4DDC-BBB2-F25440B3C9F0}"/>
                </a:ext>
              </a:extLst>
            </p:cNvPr>
            <p:cNvSpPr txBox="1"/>
            <p:nvPr/>
          </p:nvSpPr>
          <p:spPr>
            <a:xfrm>
              <a:off x="2281647" y="1143390"/>
              <a:ext cx="525780" cy="276999"/>
            </a:xfrm>
            <a:prstGeom prst="rect">
              <a:avLst/>
            </a:prstGeom>
            <a:solidFill>
              <a:srgbClr val="3737ED"/>
            </a:solidFill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Speak Pro" panose="020B0504020101020102" pitchFamily="34" charset="0"/>
                  <a:cs typeface="Times New Roman" panose="02020603050405020304" pitchFamily="18" charset="0"/>
                </a:rPr>
                <a:t>CALC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00A8A2E-3551-48C5-910E-AF2FD6AD3D06}"/>
              </a:ext>
            </a:extLst>
          </p:cNvPr>
          <p:cNvGrpSpPr/>
          <p:nvPr/>
        </p:nvGrpSpPr>
        <p:grpSpPr>
          <a:xfrm>
            <a:off x="1380238" y="4569269"/>
            <a:ext cx="620896" cy="425378"/>
            <a:chOff x="6158726" y="754634"/>
            <a:chExt cx="518982" cy="38875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45FBB5-1E2F-4E70-996B-1DF8015E3336}"/>
                </a:ext>
              </a:extLst>
            </p:cNvPr>
            <p:cNvSpPr/>
            <p:nvPr/>
          </p:nvSpPr>
          <p:spPr>
            <a:xfrm>
              <a:off x="6158726" y="754634"/>
              <a:ext cx="518982" cy="388756"/>
            </a:xfrm>
            <a:prstGeom prst="rect">
              <a:avLst/>
            </a:prstGeom>
            <a:solidFill>
              <a:srgbClr val="3737E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490B1E-72CD-4D20-9935-2AC8A2A34E2C}"/>
                </a:ext>
              </a:extLst>
            </p:cNvPr>
            <p:cNvSpPr txBox="1"/>
            <p:nvPr/>
          </p:nvSpPr>
          <p:spPr>
            <a:xfrm>
              <a:off x="6215738" y="818161"/>
              <a:ext cx="404957" cy="276999"/>
            </a:xfrm>
            <a:prstGeom prst="rect">
              <a:avLst/>
            </a:prstGeom>
            <a:solidFill>
              <a:srgbClr val="3737ED"/>
            </a:solidFill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Speak Pro" panose="020B0504020101020102" pitchFamily="34" charset="0"/>
                  <a:cs typeface="Times New Roman" panose="02020603050405020304" pitchFamily="18" charset="0"/>
                </a:rPr>
                <a:t>2nd</a:t>
              </a:r>
              <a:endParaRPr lang="en-US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C9E980-19CB-4C68-B647-3BADBD558593}"/>
              </a:ext>
            </a:extLst>
          </p:cNvPr>
          <p:cNvGrpSpPr/>
          <p:nvPr/>
        </p:nvGrpSpPr>
        <p:grpSpPr>
          <a:xfrm>
            <a:off x="2802976" y="4569269"/>
            <a:ext cx="518982" cy="388756"/>
            <a:chOff x="6158726" y="754634"/>
            <a:chExt cx="518982" cy="3887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346D81-D918-4118-B879-BB842D06E7C9}"/>
                </a:ext>
              </a:extLst>
            </p:cNvPr>
            <p:cNvSpPr/>
            <p:nvPr/>
          </p:nvSpPr>
          <p:spPr>
            <a:xfrm>
              <a:off x="6158726" y="754634"/>
              <a:ext cx="518982" cy="388756"/>
            </a:xfrm>
            <a:prstGeom prst="rect">
              <a:avLst/>
            </a:prstGeom>
            <a:solidFill>
              <a:srgbClr val="3737E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22D167-FDCB-4636-9CA7-B023DFF51EFB}"/>
                </a:ext>
              </a:extLst>
            </p:cNvPr>
            <p:cNvSpPr txBox="1"/>
            <p:nvPr/>
          </p:nvSpPr>
          <p:spPr>
            <a:xfrm>
              <a:off x="6257109" y="819502"/>
              <a:ext cx="322218" cy="276999"/>
            </a:xfrm>
            <a:prstGeom prst="rect">
              <a:avLst/>
            </a:prstGeom>
            <a:solidFill>
              <a:srgbClr val="3737ED"/>
            </a:solidFill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Speak Pro" panose="020B0504020101020102" pitchFamily="34" charset="0"/>
                  <a:cs typeface="Times New Roman" panose="02020603050405020304" pitchFamily="18" charset="0"/>
                </a:rPr>
                <a:t>2</a:t>
              </a:r>
              <a:endParaRPr lang="en-US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71A4BB95-96A1-4A84-9E21-5699D41AF9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0238" y="5106752"/>
            <a:ext cx="1828800" cy="12192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46FC23D4-1FC5-4CDB-BB40-486A6C0BE081}"/>
              </a:ext>
            </a:extLst>
          </p:cNvPr>
          <p:cNvGrpSpPr/>
          <p:nvPr/>
        </p:nvGrpSpPr>
        <p:grpSpPr>
          <a:xfrm>
            <a:off x="4398278" y="4589705"/>
            <a:ext cx="673825" cy="388756"/>
            <a:chOff x="2208436" y="1079863"/>
            <a:chExt cx="673825" cy="38875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7F80BDA-BE07-4AB5-8B48-EC8F3B465363}"/>
                </a:ext>
              </a:extLst>
            </p:cNvPr>
            <p:cNvSpPr/>
            <p:nvPr/>
          </p:nvSpPr>
          <p:spPr>
            <a:xfrm>
              <a:off x="2208436" y="1079863"/>
              <a:ext cx="673825" cy="388756"/>
            </a:xfrm>
            <a:prstGeom prst="rect">
              <a:avLst/>
            </a:prstGeom>
            <a:solidFill>
              <a:srgbClr val="3737E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F7BFD88-BF0D-469F-A9A1-3D3D10F9624E}"/>
                </a:ext>
              </a:extLst>
            </p:cNvPr>
            <p:cNvSpPr txBox="1"/>
            <p:nvPr/>
          </p:nvSpPr>
          <p:spPr>
            <a:xfrm>
              <a:off x="2281647" y="1143390"/>
              <a:ext cx="525780" cy="276999"/>
            </a:xfrm>
            <a:prstGeom prst="rect">
              <a:avLst/>
            </a:prstGeom>
            <a:solidFill>
              <a:srgbClr val="3737ED"/>
            </a:solidFill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Speak Pro" panose="020B0504020101020102" pitchFamily="34" charset="0"/>
                  <a:cs typeface="Times New Roman" panose="02020603050405020304" pitchFamily="18" charset="0"/>
                </a:rPr>
                <a:t>CALC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EABA09A-2262-4AA2-BF75-182BC4A1837E}"/>
              </a:ext>
            </a:extLst>
          </p:cNvPr>
          <p:cNvGrpSpPr/>
          <p:nvPr/>
        </p:nvGrpSpPr>
        <p:grpSpPr>
          <a:xfrm>
            <a:off x="3722576" y="4573151"/>
            <a:ext cx="620896" cy="425378"/>
            <a:chOff x="6158726" y="754634"/>
            <a:chExt cx="518982" cy="3887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39D9E8B-B514-4596-9213-C2A63FA4A397}"/>
                </a:ext>
              </a:extLst>
            </p:cNvPr>
            <p:cNvSpPr/>
            <p:nvPr/>
          </p:nvSpPr>
          <p:spPr>
            <a:xfrm>
              <a:off x="6158726" y="754634"/>
              <a:ext cx="518982" cy="388756"/>
            </a:xfrm>
            <a:prstGeom prst="rect">
              <a:avLst/>
            </a:prstGeom>
            <a:solidFill>
              <a:srgbClr val="3737E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DBE12FA-6CFD-4A27-BF44-AE010BD5D67C}"/>
                </a:ext>
              </a:extLst>
            </p:cNvPr>
            <p:cNvSpPr txBox="1"/>
            <p:nvPr/>
          </p:nvSpPr>
          <p:spPr>
            <a:xfrm>
              <a:off x="6215738" y="818161"/>
              <a:ext cx="404957" cy="276999"/>
            </a:xfrm>
            <a:prstGeom prst="rect">
              <a:avLst/>
            </a:prstGeom>
            <a:solidFill>
              <a:srgbClr val="3737ED"/>
            </a:solidFill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Speak Pro" panose="020B0504020101020102" pitchFamily="34" charset="0"/>
                  <a:cs typeface="Times New Roman" panose="02020603050405020304" pitchFamily="18" charset="0"/>
                </a:rPr>
                <a:t>2nd</a:t>
              </a:r>
              <a:endParaRPr lang="en-US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5DDB414-057E-4F73-B296-80D96277C900}"/>
              </a:ext>
            </a:extLst>
          </p:cNvPr>
          <p:cNvGrpSpPr/>
          <p:nvPr/>
        </p:nvGrpSpPr>
        <p:grpSpPr>
          <a:xfrm>
            <a:off x="5145314" y="4573151"/>
            <a:ext cx="518982" cy="388756"/>
            <a:chOff x="6158726" y="754634"/>
            <a:chExt cx="518982" cy="38875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75A67B3-9FE7-4999-83D3-4EDEFC2A549B}"/>
                </a:ext>
              </a:extLst>
            </p:cNvPr>
            <p:cNvSpPr/>
            <p:nvPr/>
          </p:nvSpPr>
          <p:spPr>
            <a:xfrm>
              <a:off x="6158726" y="754634"/>
              <a:ext cx="518982" cy="388756"/>
            </a:xfrm>
            <a:prstGeom prst="rect">
              <a:avLst/>
            </a:prstGeom>
            <a:solidFill>
              <a:srgbClr val="3737E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53739A-35C9-43D0-AC04-4686A8483509}"/>
                </a:ext>
              </a:extLst>
            </p:cNvPr>
            <p:cNvSpPr txBox="1"/>
            <p:nvPr/>
          </p:nvSpPr>
          <p:spPr>
            <a:xfrm>
              <a:off x="6257109" y="819502"/>
              <a:ext cx="322218" cy="276999"/>
            </a:xfrm>
            <a:prstGeom prst="rect">
              <a:avLst/>
            </a:prstGeom>
            <a:solidFill>
              <a:srgbClr val="3737ED"/>
            </a:solidFill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Speak Pro" panose="020B0504020101020102" pitchFamily="34" charset="0"/>
                  <a:cs typeface="Times New Roman" panose="02020603050405020304" pitchFamily="18" charset="0"/>
                </a:rPr>
                <a:t>2</a:t>
              </a:r>
              <a:endParaRPr lang="en-US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897293B0-50D9-4728-A5C0-ED1CF1A352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2576" y="5106752"/>
            <a:ext cx="1828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B85882-27F9-4680-89FB-F33282A473EE}"/>
              </a:ext>
            </a:extLst>
          </p:cNvPr>
          <p:cNvSpPr txBox="1">
            <a:spLocks/>
          </p:cNvSpPr>
          <p:nvPr/>
        </p:nvSpPr>
        <p:spPr>
          <a:xfrm>
            <a:off x="1380238" y="0"/>
            <a:ext cx="10272889" cy="63661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Power Function Through Two Points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439A8-1910-49AB-A69F-6897675BD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77" t="58315" r="31758" b="23663"/>
          <a:stretch/>
        </p:blipFill>
        <p:spPr>
          <a:xfrm>
            <a:off x="1380238" y="1549756"/>
            <a:ext cx="10332219" cy="278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5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F73F10-5AF2-F342-8F20-9E9C5EBF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Examples of Power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C81A9E3-2AAE-4CD0-BF8B-7F0DBC4DF9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370189" y="1539093"/>
                <a:ext cx="10272889" cy="3726243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SzPct val="95000"/>
                  <a:buFont typeface="Calibri" panose="020F0502020204030204" pitchFamily="34" charset="0"/>
                  <a:buChar char="–"/>
                </a:pPr>
                <a:r>
                  <a:rPr lang="en-US" sz="3600" dirty="0"/>
                  <a:t>Area of a Circle: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  <a:p>
                <a:pPr>
                  <a:buSzPct val="95000"/>
                  <a:buFont typeface="Calibri" panose="020F0502020204030204" pitchFamily="34" charset="0"/>
                  <a:buChar char="–"/>
                </a:pPr>
                <a:r>
                  <a:rPr lang="en-US" sz="3600" dirty="0"/>
                  <a:t>Surface Area of a Sphere: S = S(r)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</a:p>
              <a:p>
                <a:pPr>
                  <a:buSzPct val="95000"/>
                  <a:buFont typeface="Calibri" panose="020F0502020204030204" pitchFamily="34" charset="0"/>
                  <a:buChar char="–"/>
                </a:pPr>
                <a:r>
                  <a:rPr lang="en-US" sz="3600" dirty="0"/>
                  <a:t>Volume of a Sphere: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3600" dirty="0"/>
              </a:p>
              <a:p>
                <a:pPr>
                  <a:buSzPct val="95000"/>
                  <a:buFont typeface="Calibri" panose="020F0502020204030204" pitchFamily="34" charset="0"/>
                  <a:buChar char="–"/>
                </a:pPr>
                <a:r>
                  <a:rPr lang="en-US" sz="3600" dirty="0"/>
                  <a:t>Biologist have found a relationship between # species and the area they inhabit to be: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sup>
                    </m:sSup>
                  </m:oMath>
                </a14:m>
                <a:r>
                  <a:rPr lang="en-US" sz="3600" dirty="0"/>
                  <a:t>, where k is a positive constant</a:t>
                </a:r>
              </a:p>
              <a:p>
                <a:pPr>
                  <a:buSzPct val="95000"/>
                  <a:buFont typeface="Calibri" panose="020F0502020204030204" pitchFamily="34" charset="0"/>
                  <a:buChar char="–"/>
                </a:pPr>
                <a:r>
                  <a:rPr lang="en-US" sz="3600" dirty="0"/>
                  <a:t>Biologist have found a relationship between weight (W) of a birds and their wingspan (S) to be 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2.25</m:t>
                        </m:r>
                      </m:sup>
                    </m:sSup>
                  </m:oMath>
                </a14:m>
                <a:endParaRPr lang="en-US" sz="3600" dirty="0"/>
              </a:p>
              <a:p>
                <a:pPr lvl="1">
                  <a:buSzPct val="95000"/>
                  <a:buFont typeface="Calibri" panose="020F0502020204030204" pitchFamily="34" charset="0"/>
                  <a:buChar char="–"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C81A9E3-2AAE-4CD0-BF8B-7F0DBC4DF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70189" y="1539093"/>
                <a:ext cx="10272889" cy="3726243"/>
              </a:xfrm>
              <a:blipFill>
                <a:blip r:embed="rId3"/>
                <a:stretch>
                  <a:fillRect l="-1128" t="-3595" r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7F8E69-E67E-4F02-BDDE-96686DE71F43}"/>
                  </a:ext>
                </a:extLst>
              </p:cNvPr>
              <p:cNvSpPr txBox="1"/>
              <p:nvPr/>
            </p:nvSpPr>
            <p:spPr>
              <a:xfrm>
                <a:off x="1889090" y="5213926"/>
                <a:ext cx="9083710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1">
                        <a:lumMod val="50000"/>
                      </a:schemeClr>
                    </a:solidFill>
                  </a:rPr>
                  <a:t>All these functions fit the form: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7F8E69-E67E-4F02-BDDE-96686DE71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090" y="5213926"/>
                <a:ext cx="9083710" cy="584775"/>
              </a:xfrm>
              <a:prstGeom prst="rect">
                <a:avLst/>
              </a:prstGeom>
              <a:blipFill>
                <a:blip r:embed="rId4"/>
                <a:stretch>
                  <a:fillRect l="-1676" t="-11224" b="-32653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64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531A-159B-489C-AB21-7D88955F83CA}"/>
              </a:ext>
            </a:extLst>
          </p:cNvPr>
          <p:cNvSpPr txBox="1">
            <a:spLocks/>
          </p:cNvSpPr>
          <p:nvPr/>
        </p:nvSpPr>
        <p:spPr>
          <a:xfrm>
            <a:off x="1380238" y="0"/>
            <a:ext cx="10272889" cy="63661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Power Function Through Two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7F531E-26CF-439F-A8A7-25A50F4F3C7A}"/>
                  </a:ext>
                </a:extLst>
              </p:cNvPr>
              <p:cNvSpPr txBox="1"/>
              <p:nvPr/>
            </p:nvSpPr>
            <p:spPr>
              <a:xfrm>
                <a:off x="5076597" y="2373602"/>
                <a:ext cx="2015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=2.3739∙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0.3466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7F531E-26CF-439F-A8A7-25A50F4F3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97" y="2373602"/>
                <a:ext cx="2015552" cy="276999"/>
              </a:xfrm>
              <a:prstGeom prst="rect">
                <a:avLst/>
              </a:prstGeom>
              <a:blipFill>
                <a:blip r:embed="rId2"/>
                <a:stretch>
                  <a:fillRect l="-2424" t="-4348" r="-90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FD004CA-BB8E-43D4-ABB6-642743D58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77" t="69175" r="31758" b="26469"/>
          <a:stretch/>
        </p:blipFill>
        <p:spPr>
          <a:xfrm>
            <a:off x="1571157" y="1169056"/>
            <a:ext cx="10332219" cy="6721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86038C-8FE1-4AE1-A4E3-183E1D352B90}"/>
                  </a:ext>
                </a:extLst>
              </p:cNvPr>
              <p:cNvSpPr txBox="1"/>
              <p:nvPr/>
            </p:nvSpPr>
            <p:spPr>
              <a:xfrm>
                <a:off x="5076597" y="2974194"/>
                <a:ext cx="256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=2.3739∙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44,218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0.3466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86038C-8FE1-4AE1-A4E3-183E1D352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97" y="2974194"/>
                <a:ext cx="2561214" cy="276999"/>
              </a:xfrm>
              <a:prstGeom prst="rect">
                <a:avLst/>
              </a:prstGeom>
              <a:blipFill>
                <a:blip r:embed="rId4"/>
                <a:stretch>
                  <a:fillRect l="-1905" t="-4444" r="-47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64E8B5-6FF5-4D15-80FB-4D8D92B389CE}"/>
                  </a:ext>
                </a:extLst>
              </p:cNvPr>
              <p:cNvSpPr txBox="1"/>
              <p:nvPr/>
            </p:nvSpPr>
            <p:spPr>
              <a:xfrm>
                <a:off x="5076597" y="3506638"/>
                <a:ext cx="913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=96.7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64E8B5-6FF5-4D15-80FB-4D8D92B3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97" y="3506638"/>
                <a:ext cx="913392" cy="276999"/>
              </a:xfrm>
              <a:prstGeom prst="rect">
                <a:avLst/>
              </a:prstGeom>
              <a:blipFill>
                <a:blip r:embed="rId5"/>
                <a:stretch>
                  <a:fillRect l="-6000" r="-533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E06FD47-0884-45BD-8691-4C79CB6FADF6}"/>
              </a:ext>
            </a:extLst>
          </p:cNvPr>
          <p:cNvSpPr txBox="1"/>
          <p:nvPr/>
        </p:nvSpPr>
        <p:spPr>
          <a:xfrm>
            <a:off x="1571157" y="4642338"/>
            <a:ext cx="976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 best estimate would be 97 species of reptiles and amphibians</a:t>
            </a:r>
          </a:p>
        </p:txBody>
      </p:sp>
    </p:spTree>
    <p:extLst>
      <p:ext uri="{BB962C8B-B14F-4D97-AF65-F5344CB8AC3E}">
        <p14:creationId xmlns:p14="http://schemas.microsoft.com/office/powerpoint/2010/main" val="394461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531A-159B-489C-AB21-7D88955F83CA}"/>
              </a:ext>
            </a:extLst>
          </p:cNvPr>
          <p:cNvSpPr txBox="1">
            <a:spLocks/>
          </p:cNvSpPr>
          <p:nvPr/>
        </p:nvSpPr>
        <p:spPr>
          <a:xfrm>
            <a:off x="1380238" y="0"/>
            <a:ext cx="10272889" cy="63661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Power Function Through Two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7F531E-26CF-439F-A8A7-25A50F4F3C7A}"/>
                  </a:ext>
                </a:extLst>
              </p:cNvPr>
              <p:cNvSpPr txBox="1"/>
              <p:nvPr/>
            </p:nvSpPr>
            <p:spPr>
              <a:xfrm>
                <a:off x="5076597" y="2373602"/>
                <a:ext cx="214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25=2.3739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0.3466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7F531E-26CF-439F-A8A7-25A50F4F3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97" y="2373602"/>
                <a:ext cx="2145716" cy="276999"/>
              </a:xfrm>
              <a:prstGeom prst="rect">
                <a:avLst/>
              </a:prstGeom>
              <a:blipFill>
                <a:blip r:embed="rId2"/>
                <a:stretch>
                  <a:fillRect l="-2273" t="-4348" r="-56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86038C-8FE1-4AE1-A4E3-183E1D352B90}"/>
                  </a:ext>
                </a:extLst>
              </p:cNvPr>
              <p:cNvSpPr txBox="1"/>
              <p:nvPr/>
            </p:nvSpPr>
            <p:spPr>
              <a:xfrm>
                <a:off x="5076597" y="2974194"/>
                <a:ext cx="170963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2.3739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0.3466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86038C-8FE1-4AE1-A4E3-183E1D352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97" y="2974194"/>
                <a:ext cx="1709635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A184A9E-5CE8-4EAA-976D-27C9A760C9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77" t="73668" r="31758" b="23663"/>
          <a:stretch/>
        </p:blipFill>
        <p:spPr>
          <a:xfrm>
            <a:off x="1671640" y="1254533"/>
            <a:ext cx="10332219" cy="4117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88A2C4-0DB9-460C-8E65-52A48CC27111}"/>
                  </a:ext>
                </a:extLst>
              </p:cNvPr>
              <p:cNvSpPr txBox="1"/>
              <p:nvPr/>
            </p:nvSpPr>
            <p:spPr>
              <a:xfrm>
                <a:off x="5076597" y="3819954"/>
                <a:ext cx="1972528" cy="774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2.3739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0.3466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88A2C4-0DB9-460C-8E65-52A48CC27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97" y="3819954"/>
                <a:ext cx="1972528" cy="7748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C255CE-8B7D-4546-B87C-3BFFA487B47C}"/>
                  </a:ext>
                </a:extLst>
              </p:cNvPr>
              <p:cNvSpPr txBox="1"/>
              <p:nvPr/>
            </p:nvSpPr>
            <p:spPr>
              <a:xfrm>
                <a:off x="5076597" y="4914628"/>
                <a:ext cx="10457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91.3=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C255CE-8B7D-4546-B87C-3BFFA487B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97" y="4914628"/>
                <a:ext cx="1045735" cy="276999"/>
              </a:xfrm>
              <a:prstGeom prst="rect">
                <a:avLst/>
              </a:prstGeom>
              <a:blipFill>
                <a:blip r:embed="rId6"/>
                <a:stretch>
                  <a:fillRect l="-5263" r="-233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7E9AAB6-648E-4E40-9660-FF1E8CC1011C}"/>
              </a:ext>
            </a:extLst>
          </p:cNvPr>
          <p:cNvSpPr txBox="1"/>
          <p:nvPr/>
        </p:nvSpPr>
        <p:spPr>
          <a:xfrm>
            <a:off x="1677417" y="5501158"/>
            <a:ext cx="888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An area of approximately 891 square miles would support 25 species.</a:t>
            </a:r>
          </a:p>
        </p:txBody>
      </p:sp>
    </p:spTree>
    <p:extLst>
      <p:ext uri="{BB962C8B-B14F-4D97-AF65-F5344CB8AC3E}">
        <p14:creationId xmlns:p14="http://schemas.microsoft.com/office/powerpoint/2010/main" val="43733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F73F10-5AF2-F342-8F20-9E9C5EBF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Algebra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C81A9E3-2AAE-4CD0-BF8B-7F0DBC4DF9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370189" y="1249355"/>
                <a:ext cx="10272889" cy="4359289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lvl="1" indent="0">
                  <a:buSzPct val="95000"/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3200" dirty="0"/>
                  <a:t> means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sz="3200" dirty="0"/>
              </a:p>
              <a:p>
                <a:pPr marL="457200" lvl="1" indent="0">
                  <a:buSzPct val="95000"/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3200" dirty="0"/>
                  <a:t> means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sz="3200" dirty="0"/>
              </a:p>
              <a:p>
                <a:pPr marL="457200" lvl="1" indent="0">
                  <a:buSzPct val="95000"/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3200" dirty="0"/>
                  <a:t> means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g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g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 marL="457200" lvl="1" indent="0">
                  <a:buSzPct val="95000"/>
                  <a:buNone/>
                </a:pPr>
                <a:r>
                  <a:rPr lang="en-US" sz="3200" dirty="0"/>
                  <a:t>In general: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g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 marL="457200" lvl="1" indent="0">
                  <a:buSzPct val="95000"/>
                  <a:buNone/>
                </a:pPr>
                <a:r>
                  <a:rPr lang="en-US" sz="3200" dirty="0">
                    <a:solidFill>
                      <a:schemeClr val="accent6">
                        <a:lumMod val="50000"/>
                      </a:schemeClr>
                    </a:solidFill>
                  </a:rPr>
                  <a:t>Example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2.25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accent6">
                        <a:lumMod val="50000"/>
                      </a:schemeClr>
                    </a:solidFill>
                  </a:rPr>
                  <a:t>  </a:t>
                </a:r>
              </a:p>
              <a:p>
                <a:pPr marL="1428750" lvl="2" indent="-514350">
                  <a:buClr>
                    <a:schemeClr val="accent6">
                      <a:lumMod val="50000"/>
                    </a:schemeClr>
                  </a:buClr>
                  <a:buSzPct val="95000"/>
                  <a:buFont typeface="+mj-lt"/>
                  <a:buAutoNum type="alphaLcPeriod"/>
                </a:pPr>
                <a:r>
                  <a:rPr lang="en-US" sz="3000" dirty="0">
                    <a:solidFill>
                      <a:schemeClr val="accent6">
                        <a:lumMod val="50000"/>
                      </a:schemeClr>
                    </a:solidFill>
                  </a:rPr>
                  <a:t>Write S in radical form</a:t>
                </a:r>
              </a:p>
              <a:p>
                <a:pPr marL="1428750" lvl="2" indent="-514350">
                  <a:buClr>
                    <a:schemeClr val="accent6">
                      <a:lumMod val="50000"/>
                    </a:schemeClr>
                  </a:buClr>
                  <a:buSzPct val="95000"/>
                  <a:buFont typeface="+mj-lt"/>
                  <a:buAutoNum type="alphaLcPeriod"/>
                </a:pPr>
                <a:r>
                  <a:rPr lang="en-US" sz="3000" dirty="0">
                    <a:solidFill>
                      <a:schemeClr val="accent6">
                        <a:lumMod val="50000"/>
                      </a:schemeClr>
                    </a:solidFill>
                  </a:rPr>
                  <a:t>if k = 0.15 and the wingspan S =10, approximate the weight</a:t>
                </a:r>
              </a:p>
              <a:p>
                <a:pPr marL="457200" lvl="1" indent="0">
                  <a:buSzPct val="95000"/>
                  <a:buNone/>
                </a:pPr>
                <a:endParaRPr lang="en-US" sz="3200" dirty="0"/>
              </a:p>
              <a:p>
                <a:pPr lvl="1">
                  <a:buSzPct val="95000"/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C81A9E3-2AAE-4CD0-BF8B-7F0DBC4DF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70189" y="1249355"/>
                <a:ext cx="10272889" cy="4359289"/>
              </a:xfrm>
              <a:blipFill>
                <a:blip r:embed="rId3"/>
                <a:stretch>
                  <a:fillRect t="-979" b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54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AFAB-BE8F-4FBF-A752-B7DADEBD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Power Function for x &gt; 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3024F9-6C28-43C2-96F4-B58AA453B42B}"/>
              </a:ext>
            </a:extLst>
          </p:cNvPr>
          <p:cNvGrpSpPr/>
          <p:nvPr/>
        </p:nvGrpSpPr>
        <p:grpSpPr>
          <a:xfrm>
            <a:off x="5848147" y="1824524"/>
            <a:ext cx="5687367" cy="3888712"/>
            <a:chOff x="6199833" y="1678076"/>
            <a:chExt cx="5687367" cy="38887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0EAD112-7090-4CDB-8902-B37B1A6BA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093" t="13480" r="24258" b="29817"/>
            <a:stretch/>
          </p:blipFill>
          <p:spPr>
            <a:xfrm>
              <a:off x="6199833" y="1678076"/>
              <a:ext cx="5687367" cy="388871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240AC4-55A2-4FDA-BDFD-5CD18D201630}"/>
                </a:ext>
              </a:extLst>
            </p:cNvPr>
            <p:cNvSpPr txBox="1"/>
            <p:nvPr/>
          </p:nvSpPr>
          <p:spPr>
            <a:xfrm>
              <a:off x="6290268" y="1874016"/>
              <a:ext cx="221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F4DEC1-109D-49CA-B208-30AAE971CB30}"/>
                </a:ext>
              </a:extLst>
            </p:cNvPr>
            <p:cNvSpPr txBox="1"/>
            <p:nvPr/>
          </p:nvSpPr>
          <p:spPr>
            <a:xfrm>
              <a:off x="7648470" y="2313390"/>
              <a:ext cx="221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0E3C4D-6267-4614-BA96-4CBF09AF01AC}"/>
                </a:ext>
              </a:extLst>
            </p:cNvPr>
            <p:cNvSpPr txBox="1"/>
            <p:nvPr/>
          </p:nvSpPr>
          <p:spPr>
            <a:xfrm>
              <a:off x="10805328" y="4200211"/>
              <a:ext cx="221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28E666-9666-47DA-99BE-93E799AFA026}"/>
                </a:ext>
              </a:extLst>
            </p:cNvPr>
            <p:cNvSpPr txBox="1"/>
            <p:nvPr/>
          </p:nvSpPr>
          <p:spPr>
            <a:xfrm>
              <a:off x="10250993" y="2568098"/>
              <a:ext cx="221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CB97C2-A95E-46F7-A873-F23104EDCE0F}"/>
                </a:ext>
              </a:extLst>
            </p:cNvPr>
            <p:cNvSpPr txBox="1"/>
            <p:nvPr/>
          </p:nvSpPr>
          <p:spPr>
            <a:xfrm>
              <a:off x="9356690" y="4810592"/>
              <a:ext cx="221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AA9BE7-B192-4185-9014-2F7BE3B88991}"/>
              </a:ext>
            </a:extLst>
          </p:cNvPr>
          <p:cNvGrpSpPr/>
          <p:nvPr/>
        </p:nvGrpSpPr>
        <p:grpSpPr>
          <a:xfrm>
            <a:off x="1276140" y="1874016"/>
            <a:ext cx="2354664" cy="3428332"/>
            <a:chOff x="1276140" y="1874016"/>
            <a:chExt cx="2354664" cy="34283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4B7A1CC-BF96-46C4-80B6-C9D69F4BF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853" t="18827" r="87748" b="47253"/>
            <a:stretch/>
          </p:blipFill>
          <p:spPr>
            <a:xfrm>
              <a:off x="1276140" y="1874016"/>
              <a:ext cx="2354664" cy="342833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ED3FBE6-AA33-4F6E-BAE5-FEC549F44B4A}"/>
                </a:ext>
              </a:extLst>
            </p:cNvPr>
            <p:cNvGrpSpPr/>
            <p:nvPr/>
          </p:nvGrpSpPr>
          <p:grpSpPr>
            <a:xfrm>
              <a:off x="2806839" y="2034008"/>
              <a:ext cx="221064" cy="3101449"/>
              <a:chOff x="2806839" y="2034008"/>
              <a:chExt cx="221064" cy="310144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FCDD30-A996-477B-BE0B-66BB81CF554A}"/>
                  </a:ext>
                </a:extLst>
              </p:cNvPr>
              <p:cNvSpPr txBox="1"/>
              <p:nvPr/>
            </p:nvSpPr>
            <p:spPr>
              <a:xfrm>
                <a:off x="2806839" y="2034008"/>
                <a:ext cx="221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953EC8-0C95-4A36-862E-D06E01662C89}"/>
                  </a:ext>
                </a:extLst>
              </p:cNvPr>
              <p:cNvSpPr txBox="1"/>
              <p:nvPr/>
            </p:nvSpPr>
            <p:spPr>
              <a:xfrm>
                <a:off x="2806839" y="2779671"/>
                <a:ext cx="221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11C467-0910-42A9-875C-A7AEF6E5D1BA}"/>
                  </a:ext>
                </a:extLst>
              </p:cNvPr>
              <p:cNvSpPr txBox="1"/>
              <p:nvPr/>
            </p:nvSpPr>
            <p:spPr>
              <a:xfrm>
                <a:off x="2806839" y="3437766"/>
                <a:ext cx="221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CDD215-F54F-43A6-A4E0-8215EFE08DE9}"/>
                  </a:ext>
                </a:extLst>
              </p:cNvPr>
              <p:cNvSpPr txBox="1"/>
              <p:nvPr/>
            </p:nvSpPr>
            <p:spPr>
              <a:xfrm>
                <a:off x="2806839" y="4125103"/>
                <a:ext cx="221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0447D4-94EB-48C4-BB30-A206402B0B8A}"/>
                  </a:ext>
                </a:extLst>
              </p:cNvPr>
              <p:cNvSpPr txBox="1"/>
              <p:nvPr/>
            </p:nvSpPr>
            <p:spPr>
              <a:xfrm>
                <a:off x="2806839" y="4766125"/>
                <a:ext cx="221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sp>
        <p:nvSpPr>
          <p:cNvPr id="18" name="Right Brace 17">
            <a:extLst>
              <a:ext uri="{FF2B5EF4-FFF2-40B4-BE49-F238E27FC236}">
                <a16:creationId xmlns:a16="http://schemas.microsoft.com/office/drawing/2014/main" id="{7413367E-51D4-400B-B62E-A52F3ACB294C}"/>
              </a:ext>
            </a:extLst>
          </p:cNvPr>
          <p:cNvSpPr/>
          <p:nvPr/>
        </p:nvSpPr>
        <p:spPr>
          <a:xfrm>
            <a:off x="3630804" y="3969099"/>
            <a:ext cx="408633" cy="133324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A9FA4-DD54-4287-9B8B-7580122F88FC}"/>
              </a:ext>
            </a:extLst>
          </p:cNvPr>
          <p:cNvSpPr txBox="1"/>
          <p:nvPr/>
        </p:nvSpPr>
        <p:spPr>
          <a:xfrm>
            <a:off x="4088841" y="4174058"/>
            <a:ext cx="146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Special cases when p =1 and p = 0</a:t>
            </a:r>
          </a:p>
        </p:txBody>
      </p:sp>
    </p:spTree>
    <p:extLst>
      <p:ext uri="{BB962C8B-B14F-4D97-AF65-F5344CB8AC3E}">
        <p14:creationId xmlns:p14="http://schemas.microsoft.com/office/powerpoint/2010/main" val="26981988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73AFAB-BE8F-4FBF-A752-B7DADEBDCA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Summary of Power Function for 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0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73AFAB-BE8F-4FBF-A752-B7DADEBDC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4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503B159C-BA73-424C-ADA7-19254039B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10" t="39559" r="31170" b="31406"/>
          <a:stretch/>
        </p:blipFill>
        <p:spPr>
          <a:xfrm>
            <a:off x="1924585" y="1656722"/>
            <a:ext cx="8728916" cy="35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3890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AFAB-BE8F-4FBF-A752-B7DADEBD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EF0808-BB71-4389-8842-B1E09401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167" y="1510752"/>
            <a:ext cx="2430976" cy="23529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2E88F1-7007-4FFD-A555-1DC32AAC48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34"/>
          <a:stretch/>
        </p:blipFill>
        <p:spPr>
          <a:xfrm>
            <a:off x="5978716" y="1510752"/>
            <a:ext cx="1055836" cy="3675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AA91C6-4BD6-4AF4-B269-EDDF20D9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064"/>
          <a:stretch/>
        </p:blipFill>
        <p:spPr>
          <a:xfrm>
            <a:off x="9184194" y="1510752"/>
            <a:ext cx="2066234" cy="1918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E19F2-F4E8-462B-99BA-011929936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655" y="5571183"/>
            <a:ext cx="6019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33206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73AFAB-BE8F-4FBF-A752-B7DADEBDCA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Facts for Power Function for 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0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73AFAB-BE8F-4FBF-A752-B7DADEBDC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4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85E5687-60E0-40D5-9F74-5062274D0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54" t="28571" r="32912" b="50000"/>
          <a:stretch/>
        </p:blipFill>
        <p:spPr>
          <a:xfrm>
            <a:off x="1688123" y="1879041"/>
            <a:ext cx="9705778" cy="32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60076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73AFAB-BE8F-4FBF-A752-B7DADEBDCA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Behavior of Power Function for 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1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73AFAB-BE8F-4FBF-A752-B7DADEBDC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4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ADD79DF-7114-4299-93B9-ED7ED8EED9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30" t="47033" r="31676" b="24652"/>
          <a:stretch/>
        </p:blipFill>
        <p:spPr>
          <a:xfrm>
            <a:off x="3540633" y="1132950"/>
            <a:ext cx="6211011" cy="2703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2DBFB0-EBFF-4859-8D3D-305D7DD312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30" t="75616" r="31676" b="4176"/>
          <a:stretch/>
        </p:blipFill>
        <p:spPr>
          <a:xfrm>
            <a:off x="3540633" y="4374650"/>
            <a:ext cx="6211011" cy="19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023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73AFAB-BE8F-4FBF-A752-B7DADEBDCA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Behavior of Power Function for 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1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73AFAB-BE8F-4FBF-A752-B7DADEBDC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4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740DBD6-96B4-403F-B1A6-BD3F7600A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2" t="42637" r="24917" b="43496"/>
          <a:stretch/>
        </p:blipFill>
        <p:spPr>
          <a:xfrm>
            <a:off x="1689798" y="1554984"/>
            <a:ext cx="8812404" cy="950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B501FB-A354-4681-8C89-168A0FEED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5" t="74270" r="89863" b="22341"/>
          <a:stretch/>
        </p:blipFill>
        <p:spPr>
          <a:xfrm>
            <a:off x="1689798" y="4621537"/>
            <a:ext cx="1823600" cy="458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48A6BD-EE32-48AE-AD78-6AA64BD0BC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6" t="57032" r="89863" b="39498"/>
          <a:stretch/>
        </p:blipFill>
        <p:spPr>
          <a:xfrm>
            <a:off x="1689798" y="3177991"/>
            <a:ext cx="1823600" cy="458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35FE61-937F-4C8A-BEA5-017227568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6" t="65477" r="89863" b="30566"/>
          <a:stretch/>
        </p:blipFill>
        <p:spPr>
          <a:xfrm>
            <a:off x="1708967" y="3897954"/>
            <a:ext cx="1820971" cy="55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30758"/>
      </p:ext>
    </p:extLst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k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ke" id="{7BF31CE2-3C1B-45FC-9384-503691636CF1}" vid="{A7BB91BF-794A-4FF7-8CCE-45B879453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26457</TotalTime>
  <Words>627</Words>
  <Application>Microsoft Office PowerPoint</Application>
  <PresentationFormat>Widescreen</PresentationFormat>
  <Paragraphs>147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Speak Pro</vt:lpstr>
      <vt:lpstr>Mike</vt:lpstr>
      <vt:lpstr> Power Functions y=Cx^p</vt:lpstr>
      <vt:lpstr>Examples of Power Functions</vt:lpstr>
      <vt:lpstr>Algebra Review</vt:lpstr>
      <vt:lpstr>Behavior of Power Function for x &gt; 0</vt:lpstr>
      <vt:lpstr>Summary of Power Function for x ≥ 0</vt:lpstr>
      <vt:lpstr>Example</vt:lpstr>
      <vt:lpstr>Facts for Power Function for x ≥ 0</vt:lpstr>
      <vt:lpstr>Behavior of Power Function for x &gt; 1</vt:lpstr>
      <vt:lpstr>Behavior of Power Function for x &gt;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Tzenova</dc:creator>
  <cp:lastModifiedBy>Michael Fernandez</cp:lastModifiedBy>
  <cp:revision>249</cp:revision>
  <dcterms:created xsi:type="dcterms:W3CDTF">2019-06-12T21:35:10Z</dcterms:created>
  <dcterms:modified xsi:type="dcterms:W3CDTF">2019-12-15T18:16:41Z</dcterms:modified>
</cp:coreProperties>
</file>