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87" r:id="rId3"/>
    <p:sldId id="320" r:id="rId4"/>
    <p:sldId id="319" r:id="rId5"/>
    <p:sldId id="324" r:id="rId6"/>
    <p:sldId id="325" r:id="rId7"/>
    <p:sldId id="321" r:id="rId8"/>
    <p:sldId id="322" r:id="rId9"/>
    <p:sldId id="323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4" r:id="rId18"/>
    <p:sldId id="33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86420"/>
  </p:normalViewPr>
  <p:slideViewPr>
    <p:cSldViewPr snapToGrid="0">
      <p:cViewPr varScale="1">
        <p:scale>
          <a:sx n="95" d="100"/>
          <a:sy n="95" d="100"/>
        </p:scale>
        <p:origin x="106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DBD-91FD-4C14-A475-F5CBE13DE253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42E94-B4D2-46DF-9082-CA4C813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3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E94-B4D2-46DF-9082-CA4C813DB9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8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E94-B4D2-46DF-9082-CA4C813DB9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84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E94-B4D2-46DF-9082-CA4C813DB9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30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E94-B4D2-46DF-9082-CA4C813DB9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46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E94-B4D2-46DF-9082-CA4C813DB9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10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E94-B4D2-46DF-9082-CA4C813DB9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22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E94-B4D2-46DF-9082-CA4C813DB9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92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E94-B4D2-46DF-9082-CA4C813DB9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27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6248401"/>
            <a:ext cx="1524000" cy="365125"/>
          </a:xfrm>
        </p:spPr>
        <p:txBody>
          <a:bodyPr/>
          <a:lstStyle/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296135020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242317"/>
            <a:ext cx="10272889" cy="640079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512" y="1563624"/>
            <a:ext cx="10272889" cy="3332816"/>
          </a:xfrm>
        </p:spPr>
        <p:txBody>
          <a:bodyPr anchor="ctr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11074400" y="6477000"/>
            <a:ext cx="812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 dirty="0">
                <a:solidFill>
                  <a:schemeClr val="accent1">
                    <a:lumMod val="75000"/>
                  </a:schemeClr>
                </a:solidFill>
              </a:rPr>
              <a:t>p. </a:t>
            </a:r>
            <a:fld id="{09037DC0-086B-4903-AE09-DACB552AC4D6}" type="slidenum">
              <a:rPr lang="en-US" altLang="en-US" sz="1200" b="0" smtClean="0">
                <a:solidFill>
                  <a:schemeClr val="accent1">
                    <a:lumMod val="75000"/>
                  </a:schemeClr>
                </a:solidFill>
              </a:rPr>
              <a:pPr/>
              <a:t>‹#›</a:t>
            </a:fld>
            <a:endParaRPr lang="en-US" altLang="en-US" sz="1200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94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1090" y="6116071"/>
            <a:ext cx="551311" cy="365125"/>
          </a:xfrm>
        </p:spPr>
        <p:txBody>
          <a:bodyPr/>
          <a:lstStyle/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3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85802"/>
            <a:ext cx="10272889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9511" y="2667000"/>
            <a:ext cx="4986528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11074400" y="6477000"/>
            <a:ext cx="812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 dirty="0">
                <a:solidFill>
                  <a:schemeClr val="accent1">
                    <a:lumMod val="75000"/>
                  </a:schemeClr>
                </a:solidFill>
              </a:rPr>
              <a:t>p. </a:t>
            </a:r>
            <a:fld id="{09037DC0-086B-4903-AE09-DACB552AC4D6}" type="slidenum">
              <a:rPr lang="en-US" altLang="en-US" sz="1200" b="0" smtClean="0">
                <a:solidFill>
                  <a:schemeClr val="accent1">
                    <a:lumMod val="75000"/>
                  </a:schemeClr>
                </a:solidFill>
              </a:rPr>
              <a:pPr/>
              <a:t>‹#›</a:t>
            </a:fld>
            <a:endParaRPr lang="en-US" altLang="en-US" sz="1200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47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642" y="1408176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697" y="2091753"/>
            <a:ext cx="4896331" cy="2665259"/>
          </a:xfrm>
        </p:spPr>
        <p:txBody>
          <a:bodyPr anchor="t">
            <a:normAutofit/>
          </a:bodyPr>
          <a:lstStyle>
            <a:lvl1pPr>
              <a:defRPr sz="1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2280" y="1416643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9688" y="2091753"/>
            <a:ext cx="4896331" cy="2665259"/>
          </a:xfrm>
        </p:spPr>
        <p:txBody>
          <a:bodyPr anchor="t">
            <a:normAutofit/>
          </a:bodyPr>
          <a:lstStyle>
            <a:lvl1pPr>
              <a:defRPr sz="1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31"/>
          <p:cNvSpPr>
            <a:spLocks noChangeArrowheads="1"/>
          </p:cNvSpPr>
          <p:nvPr/>
        </p:nvSpPr>
        <p:spPr bwMode="auto">
          <a:xfrm>
            <a:off x="11074400" y="6477000"/>
            <a:ext cx="812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 dirty="0">
                <a:solidFill>
                  <a:schemeClr val="accent1">
                    <a:lumMod val="75000"/>
                  </a:schemeClr>
                </a:solidFill>
              </a:rPr>
              <a:t>p. </a:t>
            </a:r>
            <a:fld id="{09037DC0-086B-4903-AE09-DACB552AC4D6}" type="slidenum">
              <a:rPr lang="en-US" altLang="en-US" sz="1200" b="0" smtClean="0">
                <a:solidFill>
                  <a:schemeClr val="accent1">
                    <a:lumMod val="75000"/>
                  </a:schemeClr>
                </a:solidFill>
              </a:rPr>
              <a:pPr/>
              <a:t>‹#›</a:t>
            </a:fld>
            <a:endParaRPr lang="en-US" altLang="en-US" sz="1200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68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06227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0190" y="86869"/>
            <a:ext cx="10272889" cy="9509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5833" y="1671256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588000" y="3108325"/>
            <a:ext cx="65193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0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accent6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Polynomial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200" i="1" dirty="0"/>
              <a:t>All slides in this presentations are based on the book  Functions, Data and Models, S.P. Gordon and F. S Gordon</a:t>
            </a:r>
            <a:br>
              <a:rPr lang="en-US" sz="1200" i="1" dirty="0"/>
            </a:br>
            <a:r>
              <a:rPr lang="en-US" sz="1200" i="1" dirty="0"/>
              <a:t>ISBN 978-0-88385-767-0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94002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BC4EAA-5CD4-469D-809B-4DA5FD061D46}"/>
              </a:ext>
            </a:extLst>
          </p:cNvPr>
          <p:cNvSpPr txBox="1">
            <a:spLocks/>
          </p:cNvSpPr>
          <p:nvPr/>
        </p:nvSpPr>
        <p:spPr>
          <a:xfrm>
            <a:off x="1400335" y="0"/>
            <a:ext cx="10272889" cy="77372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Polynomials of Degree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45244E5-D177-4F47-810F-2544554712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5899" y="980780"/>
                <a:ext cx="10272889" cy="3332816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If the degree of a polynomial is 3, it is a cubic function and its graph is called a cubic</a:t>
                </a:r>
              </a:p>
              <a:p>
                <a:r>
                  <a:rPr lang="en-US" sz="2800" dirty="0"/>
                  <a:t>The general form of a cubic function is: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b="0" dirty="0"/>
                  <a:t>  </a:t>
                </a:r>
                <a:r>
                  <a:rPr lang="en-US" sz="2400" dirty="0"/>
                  <a:t>where a, b, c and d are constants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400" dirty="0"/>
              </a:p>
              <a:p>
                <a:pPr marL="457200" lvl="1" indent="0">
                  <a:buNone/>
                </a:pPr>
                <a:endParaRPr lang="en-US" sz="2400" b="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45244E5-D177-4F47-810F-2544554712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5899" y="980780"/>
                <a:ext cx="10272889" cy="3332816"/>
              </a:xfrm>
              <a:blipFill>
                <a:blip r:embed="rId2"/>
                <a:stretch>
                  <a:fillRect l="-1958" r="-1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7C6A962-7683-45BA-A974-8C20E0284B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05" t="40193" r="32253" b="40367"/>
          <a:stretch/>
        </p:blipFill>
        <p:spPr>
          <a:xfrm>
            <a:off x="7699464" y="3650405"/>
            <a:ext cx="3146637" cy="19615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1922D1-3F05-4A6C-8056-004CDD1A7333}"/>
                  </a:ext>
                </a:extLst>
              </p:cNvPr>
              <p:cNvSpPr txBox="1"/>
              <p:nvPr/>
            </p:nvSpPr>
            <p:spPr>
              <a:xfrm>
                <a:off x="1422168" y="3551157"/>
                <a:ext cx="511461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For example, the graph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−8</m:t>
                    </m:r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is shown in figure 6.7. This graph is typical of a cubic function in that it has two turning points and one inflection point.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1922D1-3F05-4A6C-8056-004CDD1A7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168" y="3551157"/>
                <a:ext cx="5114611" cy="1938992"/>
              </a:xfrm>
              <a:prstGeom prst="rect">
                <a:avLst/>
              </a:prstGeom>
              <a:blipFill>
                <a:blip r:embed="rId4"/>
                <a:stretch>
                  <a:fillRect l="-1788" t="-2516" r="-119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1AF5F3E-67E8-48C1-B261-1B5180EBCD5D}"/>
              </a:ext>
            </a:extLst>
          </p:cNvPr>
          <p:cNvSpPr txBox="1"/>
          <p:nvPr/>
        </p:nvSpPr>
        <p:spPr>
          <a:xfrm>
            <a:off x="2276277" y="5877220"/>
            <a:ext cx="9118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Note: A cubic function has either 0 turning points or two turning points and always has 1 point of inflection</a:t>
            </a:r>
          </a:p>
        </p:txBody>
      </p:sp>
    </p:spTree>
    <p:extLst>
      <p:ext uri="{BB962C8B-B14F-4D97-AF65-F5344CB8AC3E}">
        <p14:creationId xmlns:p14="http://schemas.microsoft.com/office/powerpoint/2010/main" val="73052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BC4EAA-5CD4-469D-809B-4DA5FD061D46}"/>
              </a:ext>
            </a:extLst>
          </p:cNvPr>
          <p:cNvSpPr txBox="1">
            <a:spLocks/>
          </p:cNvSpPr>
          <p:nvPr/>
        </p:nvSpPr>
        <p:spPr>
          <a:xfrm>
            <a:off x="1400335" y="0"/>
            <a:ext cx="10272889" cy="77372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Polynomials of Degree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45244E5-D177-4F47-810F-2544554712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5899" y="980780"/>
                <a:ext cx="10591543" cy="3332816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If the degree of a polynomial is 4, it is a quartic function and its graph is called a quartic</a:t>
                </a:r>
              </a:p>
              <a:p>
                <a:r>
                  <a:rPr lang="en-US" sz="2800" dirty="0"/>
                  <a:t>The general form of a cubic function is: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        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b="0" dirty="0"/>
                  <a:t>  </a:t>
                </a:r>
                <a:r>
                  <a:rPr lang="en-US" sz="2400" dirty="0"/>
                  <a:t>where a, b, c, d and e are constants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400" dirty="0"/>
              </a:p>
              <a:p>
                <a:pPr marL="457200" lvl="1" indent="0">
                  <a:buNone/>
                </a:pPr>
                <a:endParaRPr lang="en-US" sz="2400" b="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45244E5-D177-4F47-810F-2544554712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5899" y="980780"/>
                <a:ext cx="10591543" cy="3332816"/>
              </a:xfrm>
              <a:blipFill>
                <a:blip r:embed="rId3"/>
                <a:stretch>
                  <a:fillRect l="-1900" r="-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1922D1-3F05-4A6C-8056-004CDD1A7333}"/>
                  </a:ext>
                </a:extLst>
              </p:cNvPr>
              <p:cNvSpPr txBox="1"/>
              <p:nvPr/>
            </p:nvSpPr>
            <p:spPr>
              <a:xfrm>
                <a:off x="1422168" y="3551157"/>
                <a:ext cx="511461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For example, the graph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−5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is shown in figure 6.8. This graph is typical of a quartic function in that it has three turning points and two inflection points.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1922D1-3F05-4A6C-8056-004CDD1A7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168" y="3551157"/>
                <a:ext cx="5114611" cy="1938992"/>
              </a:xfrm>
              <a:prstGeom prst="rect">
                <a:avLst/>
              </a:prstGeom>
              <a:blipFill>
                <a:blip r:embed="rId4"/>
                <a:stretch>
                  <a:fillRect l="-1788" t="-2516" r="-715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1AF5F3E-67E8-48C1-B261-1B5180EBCD5D}"/>
              </a:ext>
            </a:extLst>
          </p:cNvPr>
          <p:cNvSpPr txBox="1"/>
          <p:nvPr/>
        </p:nvSpPr>
        <p:spPr>
          <a:xfrm>
            <a:off x="2276277" y="5877220"/>
            <a:ext cx="958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Note: A quartic function has either 1 turning points or three turning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736A1D-C95B-4B83-B12B-06FCDC252A89}"/>
                  </a:ext>
                </a:extLst>
              </p:cNvPr>
              <p:cNvSpPr txBox="1"/>
              <p:nvPr/>
            </p:nvSpPr>
            <p:spPr>
              <a:xfrm>
                <a:off x="4311191" y="2988290"/>
                <a:ext cx="808748" cy="368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736A1D-C95B-4B83-B12B-06FCDC252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191" y="2988290"/>
                <a:ext cx="808748" cy="368242"/>
              </a:xfrm>
              <a:prstGeom prst="rect">
                <a:avLst/>
              </a:prstGeom>
              <a:blipFill>
                <a:blip r:embed="rId5"/>
                <a:stretch>
                  <a:fillRect l="-9023" r="-4511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FC583BD-A044-44A6-A787-4ECDCBC3B35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9121" t="16926" r="32418" b="63077"/>
          <a:stretch/>
        </p:blipFill>
        <p:spPr>
          <a:xfrm>
            <a:off x="8443292" y="3551157"/>
            <a:ext cx="2760620" cy="168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8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05F6-DA9D-4A53-9C75-01ECCF711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0"/>
            <a:ext cx="10272889" cy="640079"/>
          </a:xfrm>
        </p:spPr>
        <p:txBody>
          <a:bodyPr>
            <a:normAutofit fontScale="90000"/>
          </a:bodyPr>
          <a:lstStyle/>
          <a:p>
            <a:r>
              <a:rPr lang="en-US" dirty="0"/>
              <a:t>Zeros and Roots of a Polynomial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B9698-A9B4-43F4-BCA2-30AF3A816E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9512" y="640079"/>
                <a:ext cx="10272889" cy="3332816"/>
              </a:xfrm>
            </p:spPr>
            <p:txBody>
              <a:bodyPr/>
              <a:lstStyle/>
              <a:p>
                <a:r>
                  <a:rPr lang="en-US" dirty="0"/>
                  <a:t>Definition – Zeros of a polynomial</a:t>
                </a:r>
              </a:p>
              <a:p>
                <a:pPr marL="457200" lvl="1" indent="0">
                  <a:buNone/>
                </a:pPr>
                <a:r>
                  <a:rPr lang="en-US" dirty="0"/>
                  <a:t>The value or values of the independent variable that make the function zero .  </a:t>
                </a:r>
                <a:r>
                  <a:rPr lang="en-US" b="1" i="1" dirty="0"/>
                  <a:t>Zeros are associated with functions!</a:t>
                </a:r>
              </a:p>
              <a:p>
                <a:pPr marL="457200" lvl="1" indent="0">
                  <a:buNone/>
                </a:pPr>
                <a:r>
                  <a:rPr lang="en-US" sz="2400" dirty="0"/>
                  <a:t>Ex.</a:t>
                </a:r>
              </a:p>
              <a:p>
                <a:pPr marL="457200" lvl="1" indent="0">
                  <a:buNone/>
                </a:pPr>
                <a:r>
                  <a:rPr lang="en-US" sz="2400" dirty="0"/>
                  <a:t> 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r>
                  <a:rPr lang="en-US" sz="2400" dirty="0"/>
                  <a:t>, the zeros are x = 2 and x = 4 because</a:t>
                </a:r>
              </a:p>
              <a:p>
                <a:pPr marL="457200" lvl="1" indent="0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(2)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+8=0</m:t>
                    </m:r>
                  </m:oMath>
                </a14:m>
                <a:r>
                  <a:rPr lang="en-US" sz="2400" dirty="0"/>
                  <a:t> 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(4)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+8=0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B9698-A9B4-43F4-BCA2-30AF3A816E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9512" y="640079"/>
                <a:ext cx="10272889" cy="3332816"/>
              </a:xfrm>
              <a:blipFill>
                <a:blip r:embed="rId2"/>
                <a:stretch>
                  <a:fillRect l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987F5BC-C76A-466A-A222-C1CB13D421A5}"/>
                  </a:ext>
                </a:extLst>
              </p:cNvPr>
              <p:cNvSpPr/>
              <p:nvPr/>
            </p:nvSpPr>
            <p:spPr>
              <a:xfrm>
                <a:off x="1818752" y="3781974"/>
                <a:ext cx="9967966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Quadratic 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equations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 have 2 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roots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. We can find the 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roots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 of a quadratic 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equation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 by setting y = 0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i="1" dirty="0">
                    <a:solidFill>
                      <a:schemeClr val="accent1">
                        <a:lumMod val="75000"/>
                      </a:schemeClr>
                    </a:solidFill>
                  </a:rPr>
                  <a:t>Roots are associated with solving equations.</a:t>
                </a:r>
              </a:p>
              <a:p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= 0  Factoring we get  (x – 2)(x – 4) =0</a:t>
                </a:r>
              </a:p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Solving we get x = 2 and x = 4, and these two numbers are the roots of this quadratic equation.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987F5BC-C76A-466A-A222-C1CB13D42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752" y="3781974"/>
                <a:ext cx="9967966" cy="2677656"/>
              </a:xfrm>
              <a:prstGeom prst="rect">
                <a:avLst/>
              </a:prstGeom>
              <a:blipFill>
                <a:blip r:embed="rId3"/>
                <a:stretch>
                  <a:fillRect l="-917" t="-1818" b="-4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86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14DB-0AD0-41A5-A3F3-67CD52355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517" y="-5702"/>
            <a:ext cx="10272889" cy="546177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C65FE9-95C1-4B75-B78B-A6DB90CC3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65" t="22924" r="51711" b="71801"/>
          <a:stretch/>
        </p:blipFill>
        <p:spPr>
          <a:xfrm>
            <a:off x="1481461" y="1792588"/>
            <a:ext cx="4640339" cy="759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BD946A-AC5C-4C95-AAC2-961D966F2B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39" t="22519" r="32088" b="60343"/>
          <a:stretch/>
        </p:blipFill>
        <p:spPr>
          <a:xfrm>
            <a:off x="6121800" y="1792588"/>
            <a:ext cx="4832253" cy="24682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FD2D89-718D-4F83-9515-9804D36E8D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65" t="17876" r="32838" b="77689"/>
          <a:stretch/>
        </p:blipFill>
        <p:spPr>
          <a:xfrm>
            <a:off x="1481461" y="1153840"/>
            <a:ext cx="9472592" cy="6387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21A7C7D-1A1F-4955-BDBD-F89A669C830E}"/>
              </a:ext>
            </a:extLst>
          </p:cNvPr>
          <p:cNvSpPr/>
          <p:nvPr/>
        </p:nvSpPr>
        <p:spPr>
          <a:xfrm>
            <a:off x="6121800" y="4260799"/>
            <a:ext cx="4832253" cy="1154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1767C0-4A0C-4552-8CB7-5AD00A396F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65" t="42795" r="47216" b="51066"/>
          <a:stretch/>
        </p:blipFill>
        <p:spPr>
          <a:xfrm>
            <a:off x="1455661" y="4531649"/>
            <a:ext cx="5791202" cy="884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7ACDE8-0354-49F8-A4A8-A48A19ED64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65" t="28408" r="51711" b="57848"/>
          <a:stretch/>
        </p:blipFill>
        <p:spPr>
          <a:xfrm>
            <a:off x="1455661" y="2552281"/>
            <a:ext cx="4640339" cy="197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8781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14DB-0AD0-41A5-A3F3-67CD5235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Quadratic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13065708-C05F-4CB3-A78C-54AE00FE9A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6114" y="1101400"/>
                <a:ext cx="10272889" cy="142073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Quadratic equations that are not factorable can be solved using the quadratic formula :</a:t>
                </a: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 the solutions for x can be found using the formula: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13065708-C05F-4CB3-A78C-54AE00FE9A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6114" y="1101400"/>
                <a:ext cx="10272889" cy="1420736"/>
              </a:xfrm>
              <a:blipFill>
                <a:blip r:embed="rId2"/>
                <a:stretch>
                  <a:fillRect l="-1543" t="-10730" b="-6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DC2C23-96DC-4D5C-8A00-3235B062D8F4}"/>
                  </a:ext>
                </a:extLst>
              </p:cNvPr>
              <p:cNvSpPr txBox="1"/>
              <p:nvPr/>
            </p:nvSpPr>
            <p:spPr>
              <a:xfrm>
                <a:off x="3343026" y="3135086"/>
                <a:ext cx="6179064" cy="1053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32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2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32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32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DC2C23-96DC-4D5C-8A00-3235B062D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026" y="3135086"/>
                <a:ext cx="6179064" cy="10538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91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14DB-0AD0-41A5-A3F3-67CD5235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Quadratic Formula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13065708-C05F-4CB3-A78C-54AE00FE9A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6114" y="1101400"/>
                <a:ext cx="10272889" cy="288779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Ex.</a:t>
                </a:r>
              </a:p>
              <a:p>
                <a:pPr marL="0" indent="0">
                  <a:buNone/>
                </a:pPr>
                <a:r>
                  <a:rPr lang="en-US" dirty="0"/>
                  <a:t>Find the zeros for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−5 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algebraically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 this quadratic is cannot be factored in a simple way.</a:t>
                </a:r>
              </a:p>
              <a:p>
                <a:pPr marL="0" indent="0">
                  <a:buNone/>
                </a:pPr>
                <a:r>
                  <a:rPr lang="en-US" dirty="0"/>
                  <a:t>a = 1 (why?)</a:t>
                </a:r>
              </a:p>
              <a:p>
                <a:pPr marL="0" indent="0">
                  <a:buNone/>
                </a:pPr>
                <a:r>
                  <a:rPr lang="en-US" dirty="0"/>
                  <a:t>b = -3</a:t>
                </a:r>
              </a:p>
              <a:p>
                <a:pPr marL="0" indent="0">
                  <a:buNone/>
                </a:pPr>
                <a:r>
                  <a:rPr lang="en-US" dirty="0"/>
                  <a:t>c = -5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13065708-C05F-4CB3-A78C-54AE00FE9A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6114" y="1101400"/>
                <a:ext cx="10272889" cy="2887796"/>
              </a:xfrm>
              <a:blipFill>
                <a:blip r:embed="rId2"/>
                <a:stretch>
                  <a:fillRect l="-772" t="-5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90AC33-1EE2-48D1-9759-5522AAB7A320}"/>
                  </a:ext>
                </a:extLst>
              </p:cNvPr>
              <p:cNvSpPr txBox="1"/>
              <p:nvPr/>
            </p:nvSpPr>
            <p:spPr>
              <a:xfrm>
                <a:off x="3322930" y="2469862"/>
                <a:ext cx="5908797" cy="1154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−(−3)</m:t>
                          </m:r>
                          <m:r>
                            <a:rPr lang="en-US" sz="3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3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(−3)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−4(1)(−5)</m:t>
                              </m:r>
                            </m:e>
                          </m:rad>
                        </m:num>
                        <m:den>
                          <m:r>
                            <a:rPr lang="en-US" sz="3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2(1)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90AC33-1EE2-48D1-9759-5522AAB7A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930" y="2469862"/>
                <a:ext cx="5908797" cy="1154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58EC253-D959-4959-B521-044C9270E87A}"/>
                  </a:ext>
                </a:extLst>
              </p:cNvPr>
              <p:cNvSpPr/>
              <p:nvPr/>
            </p:nvSpPr>
            <p:spPr>
              <a:xfrm>
                <a:off x="3689581" y="3697572"/>
                <a:ext cx="2854884" cy="1121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3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9+20</m:t>
                              </m:r>
                            </m:e>
                          </m:rad>
                        </m:num>
                        <m:den>
                          <m:r>
                            <a:rPr lang="en-US" sz="3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58EC253-D959-4959-B521-044C9270E8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581" y="3697572"/>
                <a:ext cx="2854884" cy="1121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680C04D-F3E6-47E3-963A-78B0405DDCB7}"/>
                  </a:ext>
                </a:extLst>
              </p:cNvPr>
              <p:cNvSpPr/>
              <p:nvPr/>
            </p:nvSpPr>
            <p:spPr>
              <a:xfrm>
                <a:off x="3689581" y="4993256"/>
                <a:ext cx="2138726" cy="11251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3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29</m:t>
                              </m:r>
                            </m:e>
                          </m:rad>
                        </m:num>
                        <m:den>
                          <m:r>
                            <a:rPr lang="en-US" sz="3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680C04D-F3E6-47E3-963A-78B0405DDC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581" y="4993256"/>
                <a:ext cx="2138726" cy="11251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1E68669-B918-442D-8EAF-19DF9E733464}"/>
                  </a:ext>
                </a:extLst>
              </p:cNvPr>
              <p:cNvSpPr/>
              <p:nvPr/>
            </p:nvSpPr>
            <p:spPr>
              <a:xfrm>
                <a:off x="7093001" y="4760181"/>
                <a:ext cx="2483180" cy="11251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3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29</m:t>
                              </m:r>
                            </m:e>
                          </m:rad>
                        </m:num>
                        <m:den>
                          <m:r>
                            <a:rPr lang="en-US" sz="3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1E68669-B918-442D-8EAF-19DF9E7334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001" y="4760181"/>
                <a:ext cx="2483180" cy="11251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098ADB8-A05C-4E82-AA6C-48BD22E595FB}"/>
                  </a:ext>
                </a:extLst>
              </p:cNvPr>
              <p:cNvSpPr/>
              <p:nvPr/>
            </p:nvSpPr>
            <p:spPr>
              <a:xfrm>
                <a:off x="9599285" y="4760181"/>
                <a:ext cx="2483180" cy="11251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3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29</m:t>
                              </m:r>
                            </m:e>
                          </m:rad>
                        </m:num>
                        <m:den>
                          <m:r>
                            <a:rPr lang="en-US" sz="3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098ADB8-A05C-4E82-AA6C-48BD22E59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9285" y="4760181"/>
                <a:ext cx="2483180" cy="11251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47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/>
      <p:bldP spid="8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14DB-0AD0-41A5-A3F3-67CD5235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Quadratic Formula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1E68669-B918-442D-8EAF-19DF9E733464}"/>
                  </a:ext>
                </a:extLst>
              </p:cNvPr>
              <p:cNvSpPr/>
              <p:nvPr/>
            </p:nvSpPr>
            <p:spPr>
              <a:xfrm>
                <a:off x="2953080" y="1150973"/>
                <a:ext cx="5220275" cy="16175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𝑆𝑜</m:t>
                      </m:r>
                      <m:r>
                        <a:rPr lang="en-US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3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29</m:t>
                              </m:r>
                            </m:e>
                          </m:rad>
                        </m:num>
                        <m:den>
                          <m:r>
                            <a:rPr lang="en-US" sz="3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≈4.19258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1E68669-B918-442D-8EAF-19DF9E7334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080" y="1150973"/>
                <a:ext cx="5220275" cy="16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098ADB8-A05C-4E82-AA6C-48BD22E595FB}"/>
                  </a:ext>
                </a:extLst>
              </p:cNvPr>
              <p:cNvSpPr/>
              <p:nvPr/>
            </p:nvSpPr>
            <p:spPr>
              <a:xfrm>
                <a:off x="3542482" y="2956466"/>
                <a:ext cx="4769447" cy="11251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3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29</m:t>
                              </m:r>
                            </m:e>
                          </m:rad>
                        </m:num>
                        <m:den>
                          <m:r>
                            <a:rPr lang="en-US" sz="3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−1.19258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098ADB8-A05C-4E82-AA6C-48BD22E59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482" y="2956466"/>
                <a:ext cx="4769447" cy="11251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0BC4216-E55A-44B7-B096-0B4B7290AAA4}"/>
              </a:ext>
            </a:extLst>
          </p:cNvPr>
          <p:cNvSpPr txBox="1"/>
          <p:nvPr/>
        </p:nvSpPr>
        <p:spPr>
          <a:xfrm>
            <a:off x="1379851" y="2414589"/>
            <a:ext cx="1195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16842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5973E9-FCBC-41FE-B466-8CC21E0CB8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87" t="60659" r="37198" b="35824"/>
          <a:stretch/>
        </p:blipFill>
        <p:spPr>
          <a:xfrm>
            <a:off x="1698170" y="1175657"/>
            <a:ext cx="10055493" cy="73353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97A98B8-5B38-4F8E-AC00-86654FC72F58}"/>
              </a:ext>
            </a:extLst>
          </p:cNvPr>
          <p:cNvSpPr txBox="1">
            <a:spLocks/>
          </p:cNvSpPr>
          <p:nvPr/>
        </p:nvSpPr>
        <p:spPr>
          <a:xfrm>
            <a:off x="1289416" y="91591"/>
            <a:ext cx="10272889" cy="640079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Solving Polynomial Equations Graphically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6A1C5-92D5-43A1-95FB-3E642FAA1228}"/>
              </a:ext>
            </a:extLst>
          </p:cNvPr>
          <p:cNvSpPr txBox="1"/>
          <p:nvPr/>
        </p:nvSpPr>
        <p:spPr>
          <a:xfrm>
            <a:off x="1773211" y="2392709"/>
            <a:ext cx="726830" cy="369332"/>
          </a:xfrm>
          <a:prstGeom prst="rect">
            <a:avLst/>
          </a:prstGeom>
          <a:solidFill>
            <a:srgbClr val="3333CC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 Y = 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6694E7-E7F3-4FD8-9523-5527DA8B561D}"/>
              </a:ext>
            </a:extLst>
          </p:cNvPr>
          <p:cNvSpPr txBox="1"/>
          <p:nvPr/>
        </p:nvSpPr>
        <p:spPr>
          <a:xfrm>
            <a:off x="4235489" y="2392709"/>
            <a:ext cx="1341345" cy="369332"/>
          </a:xfrm>
          <a:prstGeom prst="rect">
            <a:avLst/>
          </a:prstGeom>
          <a:solidFill>
            <a:srgbClr val="3333CC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[WINDOWS]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D198C-6433-4CFB-B548-2FB4FB132CEF}"/>
              </a:ext>
            </a:extLst>
          </p:cNvPr>
          <p:cNvSpPr txBox="1"/>
          <p:nvPr/>
        </p:nvSpPr>
        <p:spPr>
          <a:xfrm>
            <a:off x="6650696" y="2373270"/>
            <a:ext cx="1006147" cy="369332"/>
          </a:xfrm>
          <a:prstGeom prst="rect">
            <a:avLst/>
          </a:prstGeom>
          <a:solidFill>
            <a:srgbClr val="3333CC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[GRAPH]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D947DB-01C0-44B4-9314-26DD1E23E1E6}"/>
              </a:ext>
            </a:extLst>
          </p:cNvPr>
          <p:cNvSpPr txBox="1"/>
          <p:nvPr/>
        </p:nvSpPr>
        <p:spPr>
          <a:xfrm>
            <a:off x="8825539" y="2353174"/>
            <a:ext cx="1614698" cy="369332"/>
          </a:xfrm>
          <a:prstGeom prst="rect">
            <a:avLst/>
          </a:prstGeom>
          <a:solidFill>
            <a:srgbClr val="3333CC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[2</a:t>
            </a:r>
            <a:r>
              <a:rPr lang="en-US" baseline="30000" dirty="0"/>
              <a:t>ND</a:t>
            </a:r>
            <a:r>
              <a:rPr lang="en-US" dirty="0"/>
              <a:t>] [CALC] [2]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26D2B3-1B22-4A64-8658-FB57A4082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211" y="2876760"/>
            <a:ext cx="1828800" cy="121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45287D-3A2F-49A2-8B35-8124ECA0C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489" y="2876760"/>
            <a:ext cx="1828800" cy="121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72E3E0-6A19-4817-AC6F-484B10FE19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696" y="2876760"/>
            <a:ext cx="1828800" cy="1219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5521E7-7D7E-4AD6-97C7-1CD2A243D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5539" y="2876760"/>
            <a:ext cx="1828800" cy="1219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D49E75-F9E2-455B-A1F3-D7640268E8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3211" y="4463143"/>
            <a:ext cx="1828800" cy="1219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429018-7093-407B-8713-9F389CAF0FC4}"/>
              </a:ext>
            </a:extLst>
          </p:cNvPr>
          <p:cNvSpPr txBox="1"/>
          <p:nvPr/>
        </p:nvSpPr>
        <p:spPr>
          <a:xfrm>
            <a:off x="1698170" y="5828044"/>
            <a:ext cx="202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zero  = -4.5616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6E2AE0-FB1F-42C9-AD2A-1BF0350DF0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5489" y="4463143"/>
            <a:ext cx="1828800" cy="1219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31A9C54-166A-4FE5-B30B-256998A60DC0}"/>
              </a:ext>
            </a:extLst>
          </p:cNvPr>
          <p:cNvSpPr txBox="1"/>
          <p:nvPr/>
        </p:nvSpPr>
        <p:spPr>
          <a:xfrm>
            <a:off x="4235489" y="5828044"/>
            <a:ext cx="202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2nd zero  = -0.4384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105982D-EC2B-489E-8808-85869789B4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50696" y="4463143"/>
            <a:ext cx="1828800" cy="1219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FC6468B-C197-4595-BBDF-BB2CE81C168D}"/>
              </a:ext>
            </a:extLst>
          </p:cNvPr>
          <p:cNvSpPr txBox="1"/>
          <p:nvPr/>
        </p:nvSpPr>
        <p:spPr>
          <a:xfrm>
            <a:off x="6550212" y="5828044"/>
            <a:ext cx="202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3rd zero  = 2</a:t>
            </a:r>
          </a:p>
        </p:txBody>
      </p:sp>
    </p:spTree>
    <p:extLst>
      <p:ext uri="{BB962C8B-B14F-4D97-AF65-F5344CB8AC3E}">
        <p14:creationId xmlns:p14="http://schemas.microsoft.com/office/powerpoint/2010/main" val="356544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3" grpId="0"/>
      <p:bldP spid="15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97A98B8-5B38-4F8E-AC00-86654FC72F58}"/>
              </a:ext>
            </a:extLst>
          </p:cNvPr>
          <p:cNvSpPr txBox="1">
            <a:spLocks/>
          </p:cNvSpPr>
          <p:nvPr/>
        </p:nvSpPr>
        <p:spPr>
          <a:xfrm>
            <a:off x="1289416" y="91591"/>
            <a:ext cx="10272889" cy="640079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Solving Polynomial Equations Graphically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D49E75-F9E2-455B-A1F3-D7640268E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167" y="2121877"/>
            <a:ext cx="1828800" cy="1219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429018-7093-407B-8713-9F389CAF0FC4}"/>
              </a:ext>
            </a:extLst>
          </p:cNvPr>
          <p:cNvSpPr txBox="1"/>
          <p:nvPr/>
        </p:nvSpPr>
        <p:spPr>
          <a:xfrm>
            <a:off x="1874126" y="3486778"/>
            <a:ext cx="202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zero  = -4.5616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6E2AE0-FB1F-42C9-AD2A-1BF0350DF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445" y="2121877"/>
            <a:ext cx="1828800" cy="1219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31A9C54-166A-4FE5-B30B-256998A60DC0}"/>
              </a:ext>
            </a:extLst>
          </p:cNvPr>
          <p:cNvSpPr txBox="1"/>
          <p:nvPr/>
        </p:nvSpPr>
        <p:spPr>
          <a:xfrm>
            <a:off x="4411445" y="3486778"/>
            <a:ext cx="202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2nd zero  = -0.4384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105982D-EC2B-489E-8808-85869789B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652" y="2121877"/>
            <a:ext cx="1828800" cy="1219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FC6468B-C197-4595-BBDF-BB2CE81C168D}"/>
              </a:ext>
            </a:extLst>
          </p:cNvPr>
          <p:cNvSpPr txBox="1"/>
          <p:nvPr/>
        </p:nvSpPr>
        <p:spPr>
          <a:xfrm>
            <a:off x="6726168" y="3486778"/>
            <a:ext cx="202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3rd zero  =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9DF1773-6570-4D45-A43A-F490AFB088BB}"/>
                  </a:ext>
                </a:extLst>
              </p:cNvPr>
              <p:cNvSpPr txBox="1"/>
              <p:nvPr/>
            </p:nvSpPr>
            <p:spPr>
              <a:xfrm>
                <a:off x="5309463" y="1102622"/>
                <a:ext cx="26824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−8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9DF1773-6570-4D45-A43A-F490AFB08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463" y="1102622"/>
                <a:ext cx="2682466" cy="369332"/>
              </a:xfrm>
              <a:prstGeom prst="rect">
                <a:avLst/>
              </a:prstGeom>
              <a:blipFill>
                <a:blip r:embed="rId5"/>
                <a:stretch>
                  <a:fillRect l="-3182" r="-2273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F2B50D5C-A324-455B-9912-D4A0D8ADF966}"/>
              </a:ext>
            </a:extLst>
          </p:cNvPr>
          <p:cNvSpPr txBox="1"/>
          <p:nvPr/>
        </p:nvSpPr>
        <p:spPr>
          <a:xfrm>
            <a:off x="1874126" y="1056456"/>
            <a:ext cx="7722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We found all the zeros for			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We will now use the zeros to factor the polynomial.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1FC07B-16BB-418A-A5FA-7D37066AFDA3}"/>
              </a:ext>
            </a:extLst>
          </p:cNvPr>
          <p:cNvSpPr txBox="1"/>
          <p:nvPr/>
        </p:nvSpPr>
        <p:spPr>
          <a:xfrm>
            <a:off x="8051019" y="1056456"/>
            <a:ext cx="163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(see below)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FB6BC17-DA41-474B-9C4B-B1FA6FB49181}"/>
                  </a:ext>
                </a:extLst>
              </p:cNvPr>
              <p:cNvSpPr txBox="1"/>
              <p:nvPr/>
            </p:nvSpPr>
            <p:spPr>
              <a:xfrm>
                <a:off x="1874126" y="4249431"/>
                <a:ext cx="65989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−4.5616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−0.4384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FB6BC17-DA41-474B-9C4B-B1FA6FB49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126" y="4249431"/>
                <a:ext cx="6598986" cy="369332"/>
              </a:xfrm>
              <a:prstGeom prst="rect">
                <a:avLst/>
              </a:prstGeom>
              <a:blipFill>
                <a:blip r:embed="rId6"/>
                <a:stretch>
                  <a:fillRect l="-1016" r="-1200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97C58F-EB8A-4ED0-B402-425B66EEC8D7}"/>
                  </a:ext>
                </a:extLst>
              </p:cNvPr>
              <p:cNvSpPr txBox="1"/>
              <p:nvPr/>
            </p:nvSpPr>
            <p:spPr>
              <a:xfrm>
                <a:off x="1874126" y="4940402"/>
                <a:ext cx="54949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+4.5616)(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+0.4384)(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97C58F-EB8A-4ED0-B402-425B66EEC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126" y="4940402"/>
                <a:ext cx="5494966" cy="369332"/>
              </a:xfrm>
              <a:prstGeom prst="rect">
                <a:avLst/>
              </a:prstGeom>
              <a:blipFill>
                <a:blip r:embed="rId7"/>
                <a:stretch>
                  <a:fillRect l="-1330" r="-1552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34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F73F10-5AF2-F342-8F20-9E9C5EBF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 to Polynomial 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418A2E-1141-438E-B5EE-0EAB1744C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76141" y="1267788"/>
            <a:ext cx="5094514" cy="4520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We have studied</a:t>
            </a:r>
          </a:p>
          <a:p>
            <a:pPr marL="800100" lvl="1" indent="-342900">
              <a:buSzPct val="95000"/>
              <a:buFont typeface="+mj-lt"/>
              <a:buAutoNum type="arabicPeriod"/>
            </a:pPr>
            <a:r>
              <a:rPr lang="en-US" sz="2600" dirty="0"/>
              <a:t>Linear Functions</a:t>
            </a:r>
          </a:p>
          <a:p>
            <a:pPr marL="800100" lvl="1" indent="-342900">
              <a:buSzPct val="95000"/>
              <a:buFont typeface="+mj-lt"/>
              <a:buAutoNum type="arabicPeriod"/>
            </a:pPr>
            <a:r>
              <a:rPr lang="en-US" sz="2600" dirty="0"/>
              <a:t>Exponential Functions</a:t>
            </a:r>
          </a:p>
          <a:p>
            <a:pPr marL="800100" lvl="1" indent="-342900">
              <a:buSzPct val="95000"/>
              <a:buFont typeface="+mj-lt"/>
              <a:buAutoNum type="arabicPeriod"/>
            </a:pPr>
            <a:r>
              <a:rPr lang="en-US" sz="2600" dirty="0"/>
              <a:t>Power Functions</a:t>
            </a:r>
          </a:p>
          <a:p>
            <a:pPr marL="800100" lvl="1" indent="-342900">
              <a:buSzPct val="95000"/>
              <a:buFont typeface="+mj-lt"/>
              <a:buAutoNum type="arabicPeriod"/>
            </a:pPr>
            <a:r>
              <a:rPr lang="en-US" sz="2600" dirty="0"/>
              <a:t>Logarithmic Functions</a:t>
            </a:r>
          </a:p>
          <a:p>
            <a:pPr marL="0" indent="0">
              <a:buSzPct val="95000"/>
              <a:buNone/>
            </a:pPr>
            <a:r>
              <a:rPr lang="en-US" sz="2800" dirty="0"/>
              <a:t>But none of these functions have the type of behavior pattern shown in figure 6.2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2E423B-0BC0-4771-B1DB-2809D8E1DA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28" t="46061" r="33572" b="38168"/>
          <a:stretch/>
        </p:blipFill>
        <p:spPr>
          <a:xfrm>
            <a:off x="6697387" y="1267788"/>
            <a:ext cx="4987594" cy="2665258"/>
          </a:xfrm>
          <a:prstGeom prst="rect">
            <a:avLst/>
          </a:prstGeom>
        </p:spPr>
      </p:pic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3CD798E0-97FA-47EE-B18D-88097236BCAC}"/>
              </a:ext>
            </a:extLst>
          </p:cNvPr>
          <p:cNvSpPr txBox="1">
            <a:spLocks/>
          </p:cNvSpPr>
          <p:nvPr/>
        </p:nvSpPr>
        <p:spPr>
          <a:xfrm>
            <a:off x="6844602" y="4149437"/>
            <a:ext cx="5094514" cy="2665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/>
              <a:t>Some behavior patterns for figure 6.2</a:t>
            </a:r>
          </a:p>
          <a:p>
            <a:pPr marL="914400" lvl="1" indent="-457200">
              <a:buSzPct val="95000"/>
              <a:buFont typeface="+mj-lt"/>
              <a:buAutoNum type="arabicPeriod"/>
            </a:pPr>
            <a:r>
              <a:rPr lang="en-US" sz="2200" dirty="0"/>
              <a:t>Function increase and decreases</a:t>
            </a:r>
          </a:p>
          <a:p>
            <a:pPr marL="914400" lvl="1" indent="-457200">
              <a:buSzPct val="95000"/>
              <a:buFont typeface="+mj-lt"/>
              <a:buAutoNum type="arabicPeriod"/>
            </a:pPr>
            <a:r>
              <a:rPr lang="en-US" sz="2200" dirty="0"/>
              <a:t>Multiple turning points</a:t>
            </a:r>
          </a:p>
          <a:p>
            <a:pPr marL="914400" lvl="1" indent="-457200">
              <a:buSzPct val="95000"/>
              <a:buFont typeface="+mj-lt"/>
              <a:buAutoNum type="arabicPeriod"/>
            </a:pPr>
            <a:r>
              <a:rPr lang="en-US" sz="2200" dirty="0"/>
              <a:t>Multiple inflection points</a:t>
            </a:r>
          </a:p>
        </p:txBody>
      </p:sp>
    </p:spTree>
    <p:extLst>
      <p:ext uri="{BB962C8B-B14F-4D97-AF65-F5344CB8AC3E}">
        <p14:creationId xmlns:p14="http://schemas.microsoft.com/office/powerpoint/2010/main" val="318964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752A10-1678-4550-B5AB-F46651074C42}"/>
              </a:ext>
            </a:extLst>
          </p:cNvPr>
          <p:cNvSpPr txBox="1">
            <a:spLocks/>
          </p:cNvSpPr>
          <p:nvPr/>
        </p:nvSpPr>
        <p:spPr>
          <a:xfrm>
            <a:off x="1370190" y="86869"/>
            <a:ext cx="10272889" cy="95097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Examples of Polynomial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90582A-7DCF-4EFB-8278-EFBB769B7B4A}"/>
              </a:ext>
            </a:extLst>
          </p:cNvPr>
          <p:cNvSpPr txBox="1"/>
          <p:nvPr/>
        </p:nvSpPr>
        <p:spPr>
          <a:xfrm>
            <a:off x="1627833" y="1037844"/>
            <a:ext cx="102728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Polynomial functions can change both their direction and concavity. Specifically a polynomial is any finite sum of power functions with nonnegative integer powers.  Here are some examples: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8A9B10-FCC1-49F8-B819-29408A0E57E4}"/>
                  </a:ext>
                </a:extLst>
              </p:cNvPr>
              <p:cNvSpPr txBox="1"/>
              <p:nvPr/>
            </p:nvSpPr>
            <p:spPr>
              <a:xfrm>
                <a:off x="4280598" y="3330983"/>
                <a:ext cx="5419519" cy="25901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Clr>
                    <a:schemeClr val="accent1">
                      <a:lumMod val="75000"/>
                    </a:schemeClr>
                  </a:buClr>
                  <a:buSzPct val="70000"/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endParaRPr lang="en-US" sz="2800" b="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342900" indent="-342900">
                  <a:buClr>
                    <a:schemeClr val="accent1">
                      <a:lumMod val="75000"/>
                    </a:schemeClr>
                  </a:buClr>
                  <a:buSzPct val="70000"/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=6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−7</m:t>
                    </m:r>
                  </m:oMath>
                </a14:m>
                <a:endParaRPr lang="en-US" sz="2800" b="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342900" indent="-342900">
                  <a:buClr>
                    <a:schemeClr val="accent1">
                      <a:lumMod val="75000"/>
                    </a:schemeClr>
                  </a:buClr>
                  <a:buSzPct val="70000"/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=6+8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342900" indent="-342900">
                  <a:buClr>
                    <a:schemeClr val="accent1">
                      <a:lumMod val="75000"/>
                    </a:schemeClr>
                  </a:buClr>
                  <a:buSzPct val="70000"/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−7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+12</m:t>
                    </m:r>
                  </m:oMath>
                </a14:m>
                <a:endParaRPr lang="en-US" sz="2800" b="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342900" indent="-342900">
                  <a:buClr>
                    <a:schemeClr val="accent1">
                      <a:lumMod val="75000"/>
                    </a:schemeClr>
                  </a:buClr>
                  <a:buSzPct val="70000"/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=10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−7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sz="2800" b="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342900" indent="-342900">
                  <a:buClr>
                    <a:schemeClr val="accent1">
                      <a:lumMod val="75000"/>
                    </a:schemeClr>
                  </a:buClr>
                  <a:buSzPct val="70000"/>
                  <a:buFont typeface="+mj-lt"/>
                  <a:buAutoNum type="arabicPeriod"/>
                </a:pPr>
                <a:endParaRPr lang="en-US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8A9B10-FCC1-49F8-B819-29408A0E5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598" y="3330983"/>
                <a:ext cx="5419519" cy="25901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91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F73F10-5AF2-F342-8F20-9E9C5EBF4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1" y="15027"/>
            <a:ext cx="10272889" cy="58526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Polynomial Functions: Degree of Polynomial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96364-0D90-4081-89BF-CF5F4DED4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9511" y="1755332"/>
            <a:ext cx="4986528" cy="5012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i="1" u="sng" dirty="0">
                <a:solidFill>
                  <a:schemeClr val="accent1">
                    <a:lumMod val="75000"/>
                  </a:schemeClr>
                </a:solidFill>
              </a:rPr>
              <a:t>Degree of Polynomial 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– Highest power of the variable present. See the example to the right</a:t>
            </a:r>
          </a:p>
          <a:p>
            <a:pPr marL="800100" lvl="1" indent="-342900">
              <a:buSzPct val="95000"/>
              <a:buFont typeface="+mj-lt"/>
              <a:buAutoNum type="arabicPeriod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Degree equals 1</a:t>
            </a:r>
          </a:p>
          <a:p>
            <a:pPr marL="800100" lvl="1" indent="-342900">
              <a:buSzPct val="95000"/>
              <a:buFont typeface="+mj-lt"/>
              <a:buAutoNum type="arabicPeriod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Degree equals 2</a:t>
            </a:r>
          </a:p>
          <a:p>
            <a:pPr marL="800100" lvl="1" indent="-342900">
              <a:buSzPct val="95000"/>
              <a:buFont typeface="+mj-lt"/>
              <a:buAutoNum type="arabicPeriod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Degree equals 2</a:t>
            </a:r>
          </a:p>
          <a:p>
            <a:pPr marL="800100" lvl="1" indent="-342900">
              <a:buSzPct val="95000"/>
              <a:buFont typeface="+mj-lt"/>
              <a:buAutoNum type="arabicPeriod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Degree equals 3</a:t>
            </a:r>
          </a:p>
          <a:p>
            <a:pPr marL="800100" lvl="1" indent="-342900">
              <a:buSzPct val="95000"/>
              <a:buFont typeface="+mj-lt"/>
              <a:buAutoNum type="arabicPeriod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Degree equals 8</a:t>
            </a:r>
          </a:p>
          <a:p>
            <a:pPr marL="341313" indent="-341313">
              <a:buSzPct val="95000"/>
              <a:buFont typeface="+mj-lt"/>
              <a:buAutoNum type="arabicPeriod"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EE72E4-FD16-4B15-BA14-CB7F8EC4399F}"/>
                  </a:ext>
                </a:extLst>
              </p:cNvPr>
              <p:cNvSpPr txBox="1"/>
              <p:nvPr/>
            </p:nvSpPr>
            <p:spPr>
              <a:xfrm>
                <a:off x="7596555" y="2133902"/>
                <a:ext cx="4401178" cy="25901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Clr>
                    <a:schemeClr val="accent1">
                      <a:lumMod val="75000"/>
                    </a:schemeClr>
                  </a:buClr>
                  <a:buSzPct val="70000"/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endParaRPr lang="en-US" sz="2800" b="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342900" indent="-342900">
                  <a:buClr>
                    <a:schemeClr val="accent1">
                      <a:lumMod val="75000"/>
                    </a:schemeClr>
                  </a:buClr>
                  <a:buSzPct val="70000"/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=6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−7</m:t>
                    </m:r>
                  </m:oMath>
                </a14:m>
                <a:endParaRPr lang="en-US" sz="2800" b="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342900" indent="-342900">
                  <a:buClr>
                    <a:schemeClr val="accent1">
                      <a:lumMod val="75000"/>
                    </a:schemeClr>
                  </a:buClr>
                  <a:buSzPct val="70000"/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=6+8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342900" indent="-342900">
                  <a:buClr>
                    <a:schemeClr val="accent1">
                      <a:lumMod val="75000"/>
                    </a:schemeClr>
                  </a:buClr>
                  <a:buSzPct val="70000"/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−7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+12</m:t>
                    </m:r>
                  </m:oMath>
                </a14:m>
                <a:endParaRPr lang="en-US" sz="2800" b="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342900" indent="-342900">
                  <a:buClr>
                    <a:schemeClr val="accent1">
                      <a:lumMod val="75000"/>
                    </a:schemeClr>
                  </a:buClr>
                  <a:buSzPct val="70000"/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=10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−7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sz="2800" b="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342900" indent="-342900">
                  <a:buClr>
                    <a:schemeClr val="accent1">
                      <a:lumMod val="75000"/>
                    </a:schemeClr>
                  </a:buClr>
                  <a:buSzPct val="70000"/>
                  <a:buFont typeface="+mj-lt"/>
                  <a:buAutoNum type="arabicPeriod"/>
                </a:pPr>
                <a:endParaRPr lang="en-US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EE72E4-FD16-4B15-BA14-CB7F8EC43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555" y="2133902"/>
                <a:ext cx="4401178" cy="25901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9E93E27-7249-45F9-AD71-C16A458951E2}"/>
              </a:ext>
            </a:extLst>
          </p:cNvPr>
          <p:cNvSpPr txBox="1"/>
          <p:nvPr/>
        </p:nvSpPr>
        <p:spPr>
          <a:xfrm>
            <a:off x="7486022" y="1755332"/>
            <a:ext cx="2049864" cy="378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23332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F73F10-5AF2-F342-8F20-9E9C5EBF4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1" y="15027"/>
            <a:ext cx="10272889" cy="58526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Polynomial Functions: Coefficients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96364-0D90-4081-89BF-CF5F4DED4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9172" y="1336435"/>
            <a:ext cx="4986528" cy="5012894"/>
          </a:xfrm>
        </p:spPr>
        <p:txBody>
          <a:bodyPr>
            <a:normAutofit/>
          </a:bodyPr>
          <a:lstStyle/>
          <a:p>
            <a:pPr marL="0" indent="0">
              <a:buSzPct val="95000"/>
              <a:buNone/>
            </a:pPr>
            <a:r>
              <a:rPr lang="en-US" sz="3200" b="1" i="1" u="sng" dirty="0">
                <a:solidFill>
                  <a:schemeClr val="accent1">
                    <a:lumMod val="75000"/>
                  </a:schemeClr>
                </a:solidFill>
              </a:rPr>
              <a:t>Coefficients</a:t>
            </a:r>
            <a:r>
              <a:rPr lang="en-US" sz="3200" b="1" i="1" dirty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The numbers that multiply each power term in the polynomial. </a:t>
            </a:r>
          </a:p>
          <a:p>
            <a:pPr marL="798513" lvl="1" indent="-341313">
              <a:buSzPct val="95000"/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Coefficients are: 3, -5</a:t>
            </a:r>
          </a:p>
          <a:p>
            <a:pPr marL="798513" lvl="1" indent="-341313">
              <a:buSzPct val="95000"/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Coefficients are 6, 1, -7</a:t>
            </a:r>
          </a:p>
          <a:p>
            <a:pPr marL="341313" indent="-341313">
              <a:buSzPct val="95000"/>
              <a:buFont typeface="+mj-lt"/>
              <a:buAutoNum type="arabicPeriod"/>
            </a:pP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EE72E4-FD16-4B15-BA14-CB7F8EC4399F}"/>
                  </a:ext>
                </a:extLst>
              </p:cNvPr>
              <p:cNvSpPr txBox="1"/>
              <p:nvPr/>
            </p:nvSpPr>
            <p:spPr>
              <a:xfrm>
                <a:off x="7033846" y="1715005"/>
                <a:ext cx="4903597" cy="29602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Clr>
                    <a:schemeClr val="accent1">
                      <a:lumMod val="75000"/>
                    </a:schemeClr>
                  </a:buClr>
                  <a:buSzPct val="70000"/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endParaRPr lang="en-US" sz="3200" b="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342900" indent="-342900">
                  <a:buClr>
                    <a:schemeClr val="accent1">
                      <a:lumMod val="75000"/>
                    </a:schemeClr>
                  </a:buClr>
                  <a:buSzPct val="70000"/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=6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−7</m:t>
                    </m:r>
                  </m:oMath>
                </a14:m>
                <a:endParaRPr lang="en-US" sz="3200" b="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342900" indent="-342900">
                  <a:buClr>
                    <a:schemeClr val="accent1">
                      <a:lumMod val="75000"/>
                    </a:schemeClr>
                  </a:buClr>
                  <a:buSzPct val="70000"/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=6+8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b="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342900" indent="-342900">
                  <a:buClr>
                    <a:schemeClr val="accent1">
                      <a:lumMod val="75000"/>
                    </a:schemeClr>
                  </a:buClr>
                  <a:buSzPct val="70000"/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−7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+12</m:t>
                    </m:r>
                  </m:oMath>
                </a14:m>
                <a:endParaRPr lang="en-US" sz="3200" b="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342900" indent="-342900">
                  <a:buClr>
                    <a:schemeClr val="accent1">
                      <a:lumMod val="75000"/>
                    </a:schemeClr>
                  </a:buClr>
                  <a:buSzPct val="70000"/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=10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−7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sz="3200" b="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342900" indent="-342900">
                  <a:buClr>
                    <a:schemeClr val="accent1">
                      <a:lumMod val="75000"/>
                    </a:schemeClr>
                  </a:buClr>
                  <a:buSzPct val="70000"/>
                  <a:buFont typeface="+mj-lt"/>
                  <a:buAutoNum type="arabicPeriod"/>
                </a:pPr>
                <a:endParaRPr lang="en-US" sz="32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EE72E4-FD16-4B15-BA14-CB7F8EC43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846" y="1715005"/>
                <a:ext cx="4903597" cy="29602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9E93E27-7249-45F9-AD71-C16A458951E2}"/>
              </a:ext>
            </a:extLst>
          </p:cNvPr>
          <p:cNvSpPr txBox="1"/>
          <p:nvPr/>
        </p:nvSpPr>
        <p:spPr>
          <a:xfrm>
            <a:off x="7033846" y="1376633"/>
            <a:ext cx="204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92209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F73F10-5AF2-F342-8F20-9E9C5EBF4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1" y="15027"/>
            <a:ext cx="10272889" cy="58526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Polynomial Functions: 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EE72E4-FD16-4B15-BA14-CB7F8EC4399F}"/>
                  </a:ext>
                </a:extLst>
              </p:cNvPr>
              <p:cNvSpPr txBox="1"/>
              <p:nvPr/>
            </p:nvSpPr>
            <p:spPr>
              <a:xfrm>
                <a:off x="7536265" y="1715005"/>
                <a:ext cx="4401178" cy="25901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Clr>
                    <a:schemeClr val="accent1">
                      <a:lumMod val="75000"/>
                    </a:schemeClr>
                  </a:buClr>
                  <a:buSzPct val="70000"/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endParaRPr lang="en-US" sz="2800" b="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342900" indent="-342900">
                  <a:buClr>
                    <a:schemeClr val="accent1">
                      <a:lumMod val="75000"/>
                    </a:schemeClr>
                  </a:buClr>
                  <a:buSzPct val="70000"/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=6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−7</m:t>
                    </m:r>
                  </m:oMath>
                </a14:m>
                <a:endParaRPr lang="en-US" sz="2800" b="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342900" indent="-342900">
                  <a:buClr>
                    <a:schemeClr val="accent1">
                      <a:lumMod val="75000"/>
                    </a:schemeClr>
                  </a:buClr>
                  <a:buSzPct val="70000"/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=6+8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342900" indent="-342900">
                  <a:buClr>
                    <a:schemeClr val="accent1">
                      <a:lumMod val="75000"/>
                    </a:schemeClr>
                  </a:buClr>
                  <a:buSzPct val="70000"/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−7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+12</m:t>
                    </m:r>
                  </m:oMath>
                </a14:m>
                <a:endParaRPr lang="en-US" sz="2800" b="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342900" indent="-342900">
                  <a:buClr>
                    <a:schemeClr val="accent1">
                      <a:lumMod val="75000"/>
                    </a:schemeClr>
                  </a:buClr>
                  <a:buSzPct val="70000"/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=10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−7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sz="2800" b="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342900" indent="-342900">
                  <a:buClr>
                    <a:schemeClr val="accent1">
                      <a:lumMod val="75000"/>
                    </a:schemeClr>
                  </a:buClr>
                  <a:buSzPct val="70000"/>
                  <a:buFont typeface="+mj-lt"/>
                  <a:buAutoNum type="arabicPeriod"/>
                </a:pPr>
                <a:endParaRPr lang="en-US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EE72E4-FD16-4B15-BA14-CB7F8EC43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265" y="1715005"/>
                <a:ext cx="4401178" cy="25901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9E93E27-7249-45F9-AD71-C16A458951E2}"/>
              </a:ext>
            </a:extLst>
          </p:cNvPr>
          <p:cNvSpPr txBox="1"/>
          <p:nvPr/>
        </p:nvSpPr>
        <p:spPr>
          <a:xfrm>
            <a:off x="7425732" y="1336435"/>
            <a:ext cx="2049864" cy="378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940D5A0-8AEE-4808-93D8-EF8DE2399A17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219253" y="1525720"/>
            <a:ext cx="4986337" cy="4543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95000"/>
              <a:buFont typeface="Arial"/>
              <a:buNone/>
            </a:pPr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Leading Coefficient </a:t>
            </a:r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Coefficient of the highest power term.</a:t>
            </a:r>
          </a:p>
          <a:p>
            <a:pPr marL="341313" indent="-341313">
              <a:buSzPct val="95000"/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Leading Coefficients = 3</a:t>
            </a:r>
          </a:p>
          <a:p>
            <a:pPr marL="341313" indent="-341313">
              <a:buSzPct val="95000"/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Leading Coefficients = 6</a:t>
            </a:r>
          </a:p>
          <a:p>
            <a:pPr marL="341313" indent="-341313">
              <a:buSzPct val="95000"/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Leading Coefficients = -3</a:t>
            </a:r>
          </a:p>
          <a:p>
            <a:pPr marL="341313" indent="-341313">
              <a:buSzPct val="95000"/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Leading Coefficients = 4</a:t>
            </a:r>
          </a:p>
          <a:p>
            <a:pPr marL="341313" indent="-341313">
              <a:buSzPct val="95000"/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Leading Coefficients = 10</a:t>
            </a:r>
          </a:p>
          <a:p>
            <a:pPr marL="341313" indent="-341313">
              <a:buSzPct val="95000"/>
              <a:buFont typeface="+mj-lt"/>
              <a:buAutoNum type="arabicPeriod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77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6EFF-FA8A-4F1C-8FB7-207737D3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Polynomials of Degree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A95617-397C-445D-ADE7-A4546AE064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02" t="54799" r="34725" b="35824"/>
          <a:stretch/>
        </p:blipFill>
        <p:spPr>
          <a:xfrm>
            <a:off x="1679584" y="1174806"/>
            <a:ext cx="9588337" cy="15574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686954-5EA6-4ABF-A038-415CE242FA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313" t="33993" r="24835" b="24102"/>
          <a:stretch/>
        </p:blipFill>
        <p:spPr>
          <a:xfrm>
            <a:off x="2421652" y="3082336"/>
            <a:ext cx="7635977" cy="3539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CA7299-8393-4242-B162-63BE81497636}"/>
              </a:ext>
            </a:extLst>
          </p:cNvPr>
          <p:cNvSpPr txBox="1"/>
          <p:nvPr/>
        </p:nvSpPr>
        <p:spPr>
          <a:xfrm>
            <a:off x="4700954" y="4268893"/>
            <a:ext cx="89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 = 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EC5A19-9BB2-45A9-A30E-55DF0FCB203E}"/>
              </a:ext>
            </a:extLst>
          </p:cNvPr>
          <p:cNvCxnSpPr>
            <a:cxnSpLocks/>
          </p:cNvCxnSpPr>
          <p:nvPr/>
        </p:nvCxnSpPr>
        <p:spPr>
          <a:xfrm>
            <a:off x="6330461" y="4160018"/>
            <a:ext cx="7134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8C18BA9-E865-42DD-9C2B-B9E9781C9FD5}"/>
              </a:ext>
            </a:extLst>
          </p:cNvPr>
          <p:cNvSpPr txBox="1"/>
          <p:nvPr/>
        </p:nvSpPr>
        <p:spPr>
          <a:xfrm>
            <a:off x="6240026" y="3836852"/>
            <a:ext cx="894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Run = 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761D55-F8F8-4A7B-AFA1-F76B60B3260D}"/>
              </a:ext>
            </a:extLst>
          </p:cNvPr>
          <p:cNvCxnSpPr/>
          <p:nvPr/>
        </p:nvCxnSpPr>
        <p:spPr>
          <a:xfrm>
            <a:off x="7043895" y="4160018"/>
            <a:ext cx="0" cy="36933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4D915E-9A03-48B2-997D-37A71B529931}"/>
              </a:ext>
            </a:extLst>
          </p:cNvPr>
          <p:cNvCxnSpPr/>
          <p:nvPr/>
        </p:nvCxnSpPr>
        <p:spPr>
          <a:xfrm flipV="1">
            <a:off x="5355771" y="4160018"/>
            <a:ext cx="839038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89A325-3B6C-400B-9C93-56F026317985}"/>
              </a:ext>
            </a:extLst>
          </p:cNvPr>
          <p:cNvSpPr txBox="1"/>
          <p:nvPr/>
        </p:nvSpPr>
        <p:spPr>
          <a:xfrm>
            <a:off x="7134329" y="4175407"/>
            <a:ext cx="1045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Rise = -1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6528D4-0804-4EF9-B465-9F76CB54AC92}"/>
              </a:ext>
            </a:extLst>
          </p:cNvPr>
          <p:cNvSpPr txBox="1"/>
          <p:nvPr/>
        </p:nvSpPr>
        <p:spPr>
          <a:xfrm>
            <a:off x="1076683" y="3059668"/>
            <a:ext cx="12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-x + 2</a:t>
            </a:r>
          </a:p>
        </p:txBody>
      </p:sp>
    </p:spTree>
    <p:extLst>
      <p:ext uri="{BB962C8B-B14F-4D97-AF65-F5344CB8AC3E}">
        <p14:creationId xmlns:p14="http://schemas.microsoft.com/office/powerpoint/2010/main" val="69833816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6EFF-FA8A-4F1C-8FB7-207737D3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Polynomials of Degree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514171-D571-4885-9D5D-7868265AD6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961" t="21245" r="11896" b="67180"/>
          <a:stretch/>
        </p:blipFill>
        <p:spPr>
          <a:xfrm>
            <a:off x="2029767" y="1098888"/>
            <a:ext cx="8829823" cy="1788608"/>
          </a:xfrm>
          <a:prstGeom prst="rect">
            <a:avLst/>
          </a:prstGeom>
        </p:spPr>
      </p:pic>
      <p:pic>
        <p:nvPicPr>
          <p:cNvPr id="6" name="Picture 2" descr="Image result for GW bridge cables a parabola">
            <a:extLst>
              <a:ext uri="{FF2B5EF4-FFF2-40B4-BE49-F238E27FC236}">
                <a16:creationId xmlns:a16="http://schemas.microsoft.com/office/drawing/2014/main" id="{5875A539-D3C4-49A2-A4ED-6CD43FC9C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767" y="3032823"/>
            <a:ext cx="8829823" cy="340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03381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A2A96DB-F7F0-47A6-AC43-B20F8BACF3E8}"/>
              </a:ext>
            </a:extLst>
          </p:cNvPr>
          <p:cNvSpPr txBox="1">
            <a:spLocks/>
          </p:cNvSpPr>
          <p:nvPr/>
        </p:nvSpPr>
        <p:spPr>
          <a:xfrm>
            <a:off x="1460566" y="76820"/>
            <a:ext cx="10272889" cy="9509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Parabola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E986E-CFC9-41D8-9981-841FA87731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74" t="55971" r="10082" b="21611"/>
          <a:stretch/>
        </p:blipFill>
        <p:spPr>
          <a:xfrm>
            <a:off x="2919045" y="3274011"/>
            <a:ext cx="6353909" cy="238857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333419-7519-4614-BF3B-AE472337E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1563623"/>
            <a:ext cx="10272889" cy="1330301"/>
          </a:xfrm>
        </p:spPr>
        <p:txBody>
          <a:bodyPr>
            <a:normAutofit/>
          </a:bodyPr>
          <a:lstStyle/>
          <a:p>
            <a:r>
              <a:rPr lang="en-US" sz="3200" dirty="0"/>
              <a:t>The graph of any quadratic function is called a parabola</a:t>
            </a:r>
          </a:p>
          <a:p>
            <a:r>
              <a:rPr lang="en-US" sz="3200" dirty="0"/>
              <a:t>Figure 6.6 shows the graphs of two parabolas</a:t>
            </a:r>
          </a:p>
          <a:p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1FE011-320D-4156-9F3D-43ACEAFC3306}"/>
                  </a:ext>
                </a:extLst>
              </p:cNvPr>
              <p:cNvSpPr txBox="1"/>
              <p:nvPr/>
            </p:nvSpPr>
            <p:spPr>
              <a:xfrm>
                <a:off x="3763107" y="3709851"/>
                <a:ext cx="16698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1FE011-320D-4156-9F3D-43ACEAFC3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107" y="3709851"/>
                <a:ext cx="1669816" cy="276999"/>
              </a:xfrm>
              <a:prstGeom prst="rect">
                <a:avLst/>
              </a:prstGeom>
              <a:blipFill>
                <a:blip r:embed="rId3"/>
                <a:stretch>
                  <a:fillRect l="-2920" t="-4444" r="-292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A8AC47-F24F-4D09-B045-0A526E67280E}"/>
                  </a:ext>
                </a:extLst>
              </p:cNvPr>
              <p:cNvSpPr txBox="1"/>
              <p:nvPr/>
            </p:nvSpPr>
            <p:spPr>
              <a:xfrm>
                <a:off x="6928351" y="5271060"/>
                <a:ext cx="11354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=9−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A8AC47-F24F-4D09-B045-0A526E672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51" y="5271060"/>
                <a:ext cx="1135439" cy="276999"/>
              </a:xfrm>
              <a:prstGeom prst="rect">
                <a:avLst/>
              </a:prstGeom>
              <a:blipFill>
                <a:blip r:embed="rId4"/>
                <a:stretch>
                  <a:fillRect l="-4839" t="-4444" r="-10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05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k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Custom 1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ke" id="{7BF31CE2-3C1B-45FC-9384-503691636CF1}" vid="{A7BB91BF-794A-4FF7-8CCE-45B879453F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22989</TotalTime>
  <Words>1088</Words>
  <Application>Microsoft Office PowerPoint</Application>
  <PresentationFormat>Widescreen</PresentationFormat>
  <Paragraphs>140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</vt:lpstr>
      <vt:lpstr>Cambria Math</vt:lpstr>
      <vt:lpstr>Mike</vt:lpstr>
      <vt:lpstr> Polynomial Functions</vt:lpstr>
      <vt:lpstr>Introduction to Polynomial functions</vt:lpstr>
      <vt:lpstr>PowerPoint Presentation</vt:lpstr>
      <vt:lpstr>Polynomial Functions: Degree of Polynomial</vt:lpstr>
      <vt:lpstr>Polynomial Functions: Coefficients</vt:lpstr>
      <vt:lpstr>Polynomial Functions: Terminology</vt:lpstr>
      <vt:lpstr>Polynomials of Degree 1</vt:lpstr>
      <vt:lpstr>Polynomials of Degree 2</vt:lpstr>
      <vt:lpstr>PowerPoint Presentation</vt:lpstr>
      <vt:lpstr>PowerPoint Presentation</vt:lpstr>
      <vt:lpstr>PowerPoint Presentation</vt:lpstr>
      <vt:lpstr>Zeros and Roots of a Polynomial</vt:lpstr>
      <vt:lpstr>Example</vt:lpstr>
      <vt:lpstr>Quadratic Formula</vt:lpstr>
      <vt:lpstr>Quadratic Formula Example</vt:lpstr>
      <vt:lpstr>Quadratic Formula Example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Elena Tzenova</dc:creator>
  <cp:lastModifiedBy>Michael Fernandez</cp:lastModifiedBy>
  <cp:revision>201</cp:revision>
  <dcterms:created xsi:type="dcterms:W3CDTF">2019-06-12T21:35:10Z</dcterms:created>
  <dcterms:modified xsi:type="dcterms:W3CDTF">2019-12-15T18:21:41Z</dcterms:modified>
</cp:coreProperties>
</file>