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673" r:id="rId2"/>
    <p:sldId id="266" r:id="rId3"/>
    <p:sldId id="256" r:id="rId4"/>
    <p:sldId id="257" r:id="rId5"/>
    <p:sldId id="258" r:id="rId6"/>
    <p:sldId id="265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686" r:id="rId15"/>
    <p:sldId id="685" r:id="rId16"/>
    <p:sldId id="687" r:id="rId17"/>
    <p:sldId id="643" r:id="rId18"/>
    <p:sldId id="684" r:id="rId19"/>
    <p:sldId id="6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718"/>
  </p:normalViewPr>
  <p:slideViewPr>
    <p:cSldViewPr snapToGrid="0" snapToObjects="1">
      <p:cViewPr varScale="1">
        <p:scale>
          <a:sx n="106" d="100"/>
          <a:sy n="106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ef\Downloads\1199_CSI01_MTH122_D001_5099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Dallas Weather</a:t>
            </a:r>
          </a:p>
        </c:rich>
      </c:tx>
      <c:layout>
        <c:manualLayout>
          <c:xMode val="edge"/>
          <c:yMode val="edge"/>
          <c:x val="0.42396897503196718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34868962275238"/>
          <c:y val="0.14321428571428574"/>
          <c:w val="0.84891996709366557"/>
          <c:h val="0.676613860767404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Sheet1!$L$28</c:f>
              <c:strCache>
                <c:ptCount val="1"/>
                <c:pt idx="0">
                  <c:v>Temperature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Sheet1!$M$27:$T$27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</c:numCache>
            </c:numRef>
          </c:xVal>
          <c:yVal>
            <c:numRef>
              <c:f>Sheet1!$M$28:$T$28</c:f>
              <c:numCache>
                <c:formatCode>General</c:formatCode>
                <c:ptCount val="8"/>
                <c:pt idx="0">
                  <c:v>73</c:v>
                </c:pt>
                <c:pt idx="1">
                  <c:v>73</c:v>
                </c:pt>
                <c:pt idx="2">
                  <c:v>70</c:v>
                </c:pt>
                <c:pt idx="3">
                  <c:v>69</c:v>
                </c:pt>
                <c:pt idx="4">
                  <c:v>72</c:v>
                </c:pt>
                <c:pt idx="5">
                  <c:v>81</c:v>
                </c:pt>
                <c:pt idx="6">
                  <c:v>88</c:v>
                </c:pt>
                <c:pt idx="7">
                  <c:v>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EA-4E8F-99D4-F41C6C520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016400"/>
        <c:axId val="250079552"/>
      </c:scatterChart>
      <c:valAx>
        <c:axId val="7401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79552"/>
        <c:crosses val="autoZero"/>
        <c:crossBetween val="midCat"/>
      </c:valAx>
      <c:valAx>
        <c:axId val="250079552"/>
        <c:scaling>
          <c:orientation val="minMax"/>
          <c:max val="95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16400"/>
        <c:crosses val="autoZero"/>
        <c:crossBetween val="midCat"/>
        <c:majorUnit val="5"/>
      </c:valAx>
      <c:spPr>
        <a:solidFill>
          <a:schemeClr val="bg2">
            <a:lumMod val="7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D8BC-7848-431C-AA1D-D4D827331F0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3890-9316-48A0-B846-EB8012C0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0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6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9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6FB00AD4-2677-9843-8EDC-60C099AB8B5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3361916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1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6FB00AD4-2677-9843-8EDC-60C099AB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3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0AD4-2677-9843-8EDC-60C099AB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9414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0AD4-2677-9843-8EDC-60C099AB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5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B00AD4-2677-9843-8EDC-60C099AB8B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9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1" y="1270002"/>
            <a:ext cx="6947127" cy="1981199"/>
          </a:xfrm>
        </p:spPr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24401" y="3276601"/>
            <a:ext cx="5762563" cy="1364531"/>
          </a:xfrm>
        </p:spPr>
        <p:txBody>
          <a:bodyPr>
            <a:normAutofit/>
          </a:bodyPr>
          <a:lstStyle/>
          <a:p>
            <a:r>
              <a:rPr lang="en-US" sz="2400" dirty="0"/>
              <a:t>Data Everywhere</a:t>
            </a:r>
          </a:p>
        </p:txBody>
      </p:sp>
    </p:spTree>
    <p:extLst>
      <p:ext uri="{BB962C8B-B14F-4D97-AF65-F5344CB8AC3E}">
        <p14:creationId xmlns:p14="http://schemas.microsoft.com/office/powerpoint/2010/main" val="1846090005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9148-2FA8-3447-B7FE-3D3D2D52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94" y="123465"/>
            <a:ext cx="10272889" cy="698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Scatter Plots - 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7498-50D4-3C40-B1D7-C8B8AAF8F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9594" y="1744663"/>
            <a:ext cx="4986528" cy="40987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 the Area of the island increases, the Number of species who live on the island also increases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 grows more and more slowly as A increases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Want to answer predictive questions, e.g. </a:t>
            </a:r>
          </a:p>
          <a:p>
            <a:pPr marL="695325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Area of Barbados is 166 sq. miles; estimate the number of species that live there</a:t>
            </a:r>
          </a:p>
          <a:p>
            <a:pPr marL="695325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Estimate the size of a habitat that will support 25 species of reptiles and amphibians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2FBC04-1578-0644-8662-62C82885B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4339" y="1825625"/>
            <a:ext cx="3994929" cy="234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2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7D67-740A-FD4D-987D-E466EDD8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159041"/>
            <a:ext cx="10272889" cy="1053521"/>
          </a:xfrm>
        </p:spPr>
        <p:txBody>
          <a:bodyPr/>
          <a:lstStyle/>
          <a:p>
            <a:pPr algn="ctr"/>
            <a:r>
              <a:rPr lang="en-US" dirty="0"/>
              <a:t>US population between 1780 and 1900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4EFD-4D57-D044-A63C-0FC34F45F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913" y="1739322"/>
            <a:ext cx="4986528" cy="3868997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Which is the independent/dependent variable?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scale of the scatter is good to be used?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State what each variable you use stands for in reality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Draw the scatterplot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predictive questions can be answered later once we get a formula?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CBA3B0-1853-3E49-B94C-9540133B5F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56977" y="1739323"/>
            <a:ext cx="2044700" cy="414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AD9A54-F895-274B-99C7-B8D2B60251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1732" y="1739322"/>
            <a:ext cx="2133600" cy="41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5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E065-728A-2043-B54F-D2A0C609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56" y="205744"/>
            <a:ext cx="10272889" cy="960118"/>
          </a:xfrm>
        </p:spPr>
        <p:txBody>
          <a:bodyPr/>
          <a:lstStyle/>
          <a:p>
            <a:r>
              <a:rPr lang="en-US" dirty="0"/>
              <a:t>Scatterplot of US population since 1780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2C4BE-53C4-5A4A-A5A9-77B0FA681D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3555" y="1838096"/>
            <a:ext cx="1987255" cy="34303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1A4A48-6B5C-0546-8293-00114C7840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1070" y="1838096"/>
            <a:ext cx="51562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25E6-B707-BB4A-BF55-FE0FEF4C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67" y="111036"/>
            <a:ext cx="10272889" cy="942701"/>
          </a:xfrm>
        </p:spPr>
        <p:txBody>
          <a:bodyPr/>
          <a:lstStyle/>
          <a:p>
            <a:pPr algn="ctr"/>
            <a:r>
              <a:rPr lang="en-US" dirty="0"/>
              <a:t>Predictive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1077-6D86-124D-9510-24CB56833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45" y="1744663"/>
            <a:ext cx="4986528" cy="336867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What would the population of the U.S. have been in 1920?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What was the population in 1875?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When would the U.S. population have reached 100 million?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6308A-1DF2-0C4C-972C-CCD16ACE49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5929" y="1744663"/>
            <a:ext cx="51562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C84F-A087-4115-A5F0-791E26B7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58" y="1"/>
            <a:ext cx="8048776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Independent/Dependent Variable 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78874-AD7D-491F-97B7-6ED40A448DE5}"/>
              </a:ext>
            </a:extLst>
          </p:cNvPr>
          <p:cNvSpPr/>
          <p:nvPr/>
        </p:nvSpPr>
        <p:spPr>
          <a:xfrm>
            <a:off x="2783477" y="1150483"/>
            <a:ext cx="719872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In a study to determine whether how long a student sleeps affects test scores; what is the independent variable and what is the dependent variable?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The independent variable is the length of time spent sleeping while the dependent variable is the test score.</a:t>
            </a:r>
          </a:p>
        </p:txBody>
      </p:sp>
    </p:spTree>
    <p:extLst>
      <p:ext uri="{BB962C8B-B14F-4D97-AF65-F5344CB8AC3E}">
        <p14:creationId xmlns:p14="http://schemas.microsoft.com/office/powerpoint/2010/main" val="402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E36609-1A8D-4D45-A680-E632467D3094}"/>
              </a:ext>
            </a:extLst>
          </p:cNvPr>
          <p:cNvSpPr/>
          <p:nvPr/>
        </p:nvSpPr>
        <p:spPr>
          <a:xfrm>
            <a:off x="2801436" y="1295400"/>
            <a:ext cx="69701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If you want to know whether caffeine affects your appetite, what is the independent variable and what is the dependent variable?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the presence/absence of the amount of caffeine would be the independent variable. How hungry you are would be the dependent variable.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6F11D3-AA19-42DD-970E-2DAC3FB92D92}"/>
              </a:ext>
            </a:extLst>
          </p:cNvPr>
          <p:cNvSpPr txBox="1">
            <a:spLocks/>
          </p:cNvSpPr>
          <p:nvPr/>
        </p:nvSpPr>
        <p:spPr>
          <a:xfrm>
            <a:off x="2090058" y="1"/>
            <a:ext cx="8048776" cy="990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1D381-EDFA-4E94-AE3B-4905A4B3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0"/>
            <a:ext cx="7944803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Independent/Dependent Variable Examples</a:t>
            </a:r>
          </a:p>
        </p:txBody>
      </p:sp>
    </p:spTree>
    <p:extLst>
      <p:ext uri="{BB962C8B-B14F-4D97-AF65-F5344CB8AC3E}">
        <p14:creationId xmlns:p14="http://schemas.microsoft.com/office/powerpoint/2010/main" val="1434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2D4BE7-2BD2-4530-A36C-D742FEA1C84E}"/>
              </a:ext>
            </a:extLst>
          </p:cNvPr>
          <p:cNvSpPr/>
          <p:nvPr/>
        </p:nvSpPr>
        <p:spPr>
          <a:xfrm>
            <a:off x="2743200" y="1219201"/>
            <a:ext cx="6705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You want to compare different brands of paper towels, to see which holds the most liquid. What is the independent variable and what is the dependent variable?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The independent variable in your experiment would be the brand of paper towel. The dependent variable would be the amount of liquid absorbed by a paper towel.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5D9E7E-CA04-48F7-818E-6701F04E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04" y="0"/>
            <a:ext cx="8510860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Independent/Dependent Variable Examples</a:t>
            </a:r>
          </a:p>
        </p:txBody>
      </p:sp>
    </p:spTree>
    <p:extLst>
      <p:ext uri="{BB962C8B-B14F-4D97-AF65-F5344CB8AC3E}">
        <p14:creationId xmlns:p14="http://schemas.microsoft.com/office/powerpoint/2010/main" val="250043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indent="-17145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indent="-17145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indent="-17145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indent="-17145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buNone/>
            </a:pPr>
            <a:endParaRPr lang="en-US" altLang="en-US" i="1" kern="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2200" y="304801"/>
            <a:ext cx="6622326" cy="590931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endParaRPr lang="en-US" sz="3600" kern="0" dirty="0">
              <a:solidFill>
                <a:srgbClr val="008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3D4551-7288-4786-A4C6-99751772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624E6CA-7971-402F-8772-2450C33A4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91" y="3048000"/>
            <a:ext cx="7704667" cy="3332816"/>
          </a:xfrm>
        </p:spPr>
        <p:txBody>
          <a:bodyPr/>
          <a:lstStyle/>
          <a:p>
            <a:pPr marL="457200" indent="-457200">
              <a:buSzPct val="95000"/>
              <a:buFont typeface="+mj-lt"/>
              <a:buAutoNum type="alphaLcPeriod"/>
            </a:pPr>
            <a:r>
              <a:rPr lang="en-US" dirty="0"/>
              <a:t>Decide which is the independent variable and which is the dependent variable.</a:t>
            </a:r>
          </a:p>
          <a:p>
            <a:pPr marL="457200" indent="-457200">
              <a:buSzPct val="95000"/>
              <a:buFont typeface="+mj-lt"/>
              <a:buAutoNum type="alphaLcPeriod"/>
            </a:pPr>
            <a:r>
              <a:rPr lang="en-US" dirty="0"/>
              <a:t>Decide on the appropriate scales for the two variables for a scatterplot.</a:t>
            </a:r>
          </a:p>
          <a:p>
            <a:pPr marL="457200" indent="-457200">
              <a:buSzPct val="95000"/>
              <a:buFont typeface="+mj-lt"/>
              <a:buAutoNum type="alphaLcPeriod"/>
            </a:pPr>
            <a:r>
              <a:rPr lang="en-US" dirty="0"/>
              <a:t>What letter will you use for each variable?</a:t>
            </a:r>
          </a:p>
          <a:p>
            <a:pPr marL="457200" indent="-457200">
              <a:buSzPct val="95000"/>
              <a:buFont typeface="+mj-lt"/>
              <a:buAutoNum type="alphaLcPeriod"/>
            </a:pPr>
            <a:r>
              <a:rPr lang="en-US" dirty="0"/>
              <a:t>Draw the scatterplot.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3163681-A3CC-4436-9839-1B5827488371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2562335"/>
          <a:ext cx="4610100" cy="485775"/>
        </p:xfrm>
        <a:graphic>
          <a:graphicData uri="http://schemas.openxmlformats.org/drawingml/2006/table">
            <a:tbl>
              <a:tblPr/>
              <a:tblGrid>
                <a:gridCol w="1048324">
                  <a:extLst>
                    <a:ext uri="{9D8B030D-6E8A-4147-A177-3AD203B41FA5}">
                      <a16:colId xmlns:a16="http://schemas.microsoft.com/office/drawing/2014/main" val="2136709360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113434147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31208539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3798112182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1339103977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1779463587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2116932304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535141395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277585229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38886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84822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53320E0-5D6F-4B33-9C5C-4007204883ED}"/>
              </a:ext>
            </a:extLst>
          </p:cNvPr>
          <p:cNvSpPr/>
          <p:nvPr/>
        </p:nvSpPr>
        <p:spPr>
          <a:xfrm>
            <a:off x="3078481" y="946459"/>
            <a:ext cx="6096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Temperature readings were recorded every two hours from midnight to 2:00 P.M. in Dallas on June 5, 2017. The time was measured in hours from midnight. </a:t>
            </a:r>
          </a:p>
        </p:txBody>
      </p:sp>
    </p:spTree>
    <p:extLst>
      <p:ext uri="{BB962C8B-B14F-4D97-AF65-F5344CB8AC3E}">
        <p14:creationId xmlns:p14="http://schemas.microsoft.com/office/powerpoint/2010/main" val="60874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indent="-17145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indent="-17145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indent="-17145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indent="-17145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buNone/>
            </a:pPr>
            <a:endParaRPr lang="en-US" altLang="en-US" i="1" kern="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2200" y="304801"/>
            <a:ext cx="6622326" cy="590931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endParaRPr lang="en-US" sz="3600" kern="0" dirty="0">
              <a:solidFill>
                <a:srgbClr val="008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3D4551-7288-4786-A4C6-99751772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624E6CA-7971-402F-8772-2450C33A4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91" y="3048000"/>
            <a:ext cx="7704667" cy="333281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SzPct val="95000"/>
              <a:buFont typeface="+mj-lt"/>
              <a:buAutoNum type="alphaLcPeriod"/>
            </a:pPr>
            <a:r>
              <a:rPr lang="en-US" dirty="0"/>
              <a:t>Decide which is the independent variable and which is the dependent variable. The Independent variable is time and the dependent variable is Temperature</a:t>
            </a:r>
          </a:p>
          <a:p>
            <a:pPr marL="457200" indent="-457200">
              <a:buSzPct val="95000"/>
              <a:buFont typeface="+mj-lt"/>
              <a:buAutoNum type="alphaLcPeriod"/>
            </a:pPr>
            <a:r>
              <a:rPr lang="en-US" dirty="0"/>
              <a:t>Decide on the appropriate scales for the two variables for a scatterplot. The time scale: 0 – 16 increments of 2 and the Temperature scale: 65 – 95 increments of 5</a:t>
            </a:r>
          </a:p>
          <a:p>
            <a:pPr marL="457200" indent="-457200">
              <a:buSzPct val="95000"/>
              <a:buFont typeface="+mj-lt"/>
              <a:buAutoNum type="alphaLcPeriod"/>
            </a:pPr>
            <a:r>
              <a:rPr lang="en-US" dirty="0"/>
              <a:t>What letter will you use for each variable? We might use t for time and T for Temperature.</a:t>
            </a:r>
          </a:p>
          <a:p>
            <a:pPr marL="457200" indent="-457200">
              <a:buSzPct val="95000"/>
              <a:buFont typeface="+mj-lt"/>
              <a:buAutoNum type="alphaLcPeriod"/>
            </a:pPr>
            <a:r>
              <a:rPr lang="en-US" dirty="0"/>
              <a:t>Draw the scatterplot. (next page)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3163681-A3CC-4436-9839-1B5827488371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2562335"/>
          <a:ext cx="4610100" cy="485775"/>
        </p:xfrm>
        <a:graphic>
          <a:graphicData uri="http://schemas.openxmlformats.org/drawingml/2006/table">
            <a:tbl>
              <a:tblPr/>
              <a:tblGrid>
                <a:gridCol w="1048324">
                  <a:extLst>
                    <a:ext uri="{9D8B030D-6E8A-4147-A177-3AD203B41FA5}">
                      <a16:colId xmlns:a16="http://schemas.microsoft.com/office/drawing/2014/main" val="2136709360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113434147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31208539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3798112182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1339103977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1779463587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2116932304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535141395"/>
                    </a:ext>
                  </a:extLst>
                </a:gridCol>
                <a:gridCol w="445222">
                  <a:extLst>
                    <a:ext uri="{9D8B030D-6E8A-4147-A177-3AD203B41FA5}">
                      <a16:colId xmlns:a16="http://schemas.microsoft.com/office/drawing/2014/main" val="277585229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38886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84822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53320E0-5D6F-4B33-9C5C-4007204883ED}"/>
              </a:ext>
            </a:extLst>
          </p:cNvPr>
          <p:cNvSpPr/>
          <p:nvPr/>
        </p:nvSpPr>
        <p:spPr>
          <a:xfrm>
            <a:off x="3078481" y="946459"/>
            <a:ext cx="6096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Temperature readings were recorded every two hours from midnight to 2:00 P.M. in Dallas on June 5, 2017. The time was measured in hours from midnight. </a:t>
            </a:r>
          </a:p>
        </p:txBody>
      </p:sp>
    </p:spTree>
    <p:extLst>
      <p:ext uri="{BB962C8B-B14F-4D97-AF65-F5344CB8AC3E}">
        <p14:creationId xmlns:p14="http://schemas.microsoft.com/office/powerpoint/2010/main" val="344162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8CA4-DEBA-420D-AEFA-F3E126D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790D16-1D42-48C2-99EB-C2F638BEAC95}"/>
              </a:ext>
            </a:extLst>
          </p:cNvPr>
          <p:cNvGraphicFramePr>
            <a:graphicFrameLocks/>
          </p:cNvGraphicFramePr>
          <p:nvPr/>
        </p:nvGraphicFramePr>
        <p:xfrm>
          <a:off x="2971800" y="1676400"/>
          <a:ext cx="5943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591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6F5D-12A7-4740-B418-24AF837D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Everywhere</a:t>
            </a:r>
            <a:br>
              <a:rPr lang="en-US" dirty="0"/>
            </a:br>
            <a:r>
              <a:rPr lang="en-US" sz="1400" i="1" dirty="0"/>
              <a:t>All slides in this presentations are based on the book  Functions, Data and Models, S.P. Gordon and F. S Gordon</a:t>
            </a:r>
            <a:br>
              <a:rPr lang="en-US" sz="1400" i="1" dirty="0"/>
            </a:br>
            <a:r>
              <a:rPr lang="en-US" sz="1400" i="1" dirty="0"/>
              <a:t>ISBN 978-0-88385-767-0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C5C7-124B-FE48-91CB-A93D996D5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400115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We are surrounded in everyday life by different data. Here are some important questions regarding data.</a:t>
            </a:r>
          </a:p>
          <a:p>
            <a:pPr marL="971550" lvl="1" indent="-344488">
              <a:buSzPct val="95000"/>
              <a:buFont typeface="+mj-lt"/>
              <a:buAutoNum type="arabicPeriod"/>
            </a:pPr>
            <a:r>
              <a:rPr lang="en-US" sz="2800" dirty="0"/>
              <a:t>How to make decisions based on data? </a:t>
            </a:r>
          </a:p>
          <a:p>
            <a:pPr marL="971550" lvl="1" indent="-344488">
              <a:buSzPct val="95000"/>
              <a:buFont typeface="+mj-lt"/>
              <a:buAutoNum type="arabicPeriod"/>
            </a:pPr>
            <a:r>
              <a:rPr lang="en-US" sz="2800" dirty="0"/>
              <a:t>How to interpret data? </a:t>
            </a:r>
          </a:p>
          <a:p>
            <a:pPr marL="971550" lvl="1" indent="-344488">
              <a:buSzPct val="95000"/>
              <a:buFont typeface="+mj-lt"/>
              <a:buAutoNum type="arabicPeriod"/>
            </a:pPr>
            <a:r>
              <a:rPr lang="en-US" sz="2800" dirty="0"/>
              <a:t>How to use data to answer various questions?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One variable data; two-variable data; data on more than 2 variables</a:t>
            </a:r>
          </a:p>
        </p:txBody>
      </p:sp>
    </p:spTree>
    <p:extLst>
      <p:ext uri="{BB962C8B-B14F-4D97-AF65-F5344CB8AC3E}">
        <p14:creationId xmlns:p14="http://schemas.microsoft.com/office/powerpoint/2010/main" val="3764115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FD1D9A-B837-1D45-8D2E-ABFDAD77F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60763"/>
            <a:ext cx="9144000" cy="1108363"/>
          </a:xfrm>
        </p:spPr>
        <p:txBody>
          <a:bodyPr>
            <a:normAutofit/>
          </a:bodyPr>
          <a:lstStyle/>
          <a:p>
            <a:r>
              <a:rPr lang="en-US" sz="4000" dirty="0"/>
              <a:t>Two-Variable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6A4D0D-861F-F643-BF6C-91E440699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563" y="2964873"/>
            <a:ext cx="9144000" cy="1336964"/>
          </a:xfrm>
        </p:spPr>
        <p:txBody>
          <a:bodyPr>
            <a:normAutofit/>
          </a:bodyPr>
          <a:lstStyle/>
          <a:p>
            <a:r>
              <a:rPr lang="en-US" sz="2800" dirty="0"/>
              <a:t>Independent/Dependent Variables Scale</a:t>
            </a:r>
          </a:p>
        </p:txBody>
      </p:sp>
    </p:spTree>
    <p:extLst>
      <p:ext uri="{BB962C8B-B14F-4D97-AF65-F5344CB8AC3E}">
        <p14:creationId xmlns:p14="http://schemas.microsoft.com/office/powerpoint/2010/main" val="210996334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75F5-7DF1-4648-8CA4-111E9BD6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753" y="1046999"/>
            <a:ext cx="10515600" cy="551728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many situations we have data that involve 2 different quantities/variables</a:t>
            </a:r>
          </a:p>
          <a:p>
            <a:pPr marL="982663" indent="-504825">
              <a:lnSpc>
                <a:spcPct val="200000"/>
              </a:lnSpc>
              <a:buFont typeface="+mj-lt"/>
              <a:buAutoNum type="alphaLcParenR"/>
            </a:pPr>
            <a:r>
              <a:rPr lang="en-US" dirty="0"/>
              <a:t>Education level and salary of employees</a:t>
            </a:r>
          </a:p>
          <a:p>
            <a:pPr marL="982663" indent="-504825">
              <a:lnSpc>
                <a:spcPct val="200000"/>
              </a:lnSpc>
              <a:buFont typeface="+mj-lt"/>
              <a:buAutoNum type="alphaLcParenR"/>
            </a:pPr>
            <a:r>
              <a:rPr lang="en-US" dirty="0"/>
              <a:t>Height and weight of people</a:t>
            </a:r>
          </a:p>
          <a:p>
            <a:pPr marL="982663" indent="-504825">
              <a:lnSpc>
                <a:spcPct val="200000"/>
              </a:lnSpc>
              <a:buFont typeface="+mj-lt"/>
              <a:buAutoNum type="alphaLcParenR"/>
            </a:pPr>
            <a:r>
              <a:rPr lang="en-US" dirty="0"/>
              <a:t>Size of a land/habitat and number of distinct species who live there</a:t>
            </a:r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  <a:p>
            <a:pPr marL="354013" indent="-354013"/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54C736-0CC9-4EE1-8D9B-FB9DD046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-63134"/>
            <a:ext cx="10272889" cy="873032"/>
          </a:xfrm>
        </p:spPr>
        <p:txBody>
          <a:bodyPr/>
          <a:lstStyle/>
          <a:p>
            <a:pPr algn="ctr"/>
            <a:r>
              <a:rPr lang="en-US" dirty="0"/>
              <a:t>Two Variable Examples</a:t>
            </a:r>
          </a:p>
        </p:txBody>
      </p:sp>
    </p:spTree>
    <p:extLst>
      <p:ext uri="{BB962C8B-B14F-4D97-AF65-F5344CB8AC3E}">
        <p14:creationId xmlns:p14="http://schemas.microsoft.com/office/powerpoint/2010/main" val="38550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CC932-158D-424C-AB9E-5818311F6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9946" y="1841072"/>
            <a:ext cx="5181600" cy="41068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Ex.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Number of reptiles and amphibians living on different islands in the Caribbean Sea and the area of these islands in sq. miles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Two variables – lets give them names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N - number of species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A - area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One of them depends on the other… What do you suggest?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A4236C-5954-D944-9272-8FDFB7F5A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2282" y="1841072"/>
            <a:ext cx="4470400" cy="3314700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638768CE-600C-461D-8707-8DCDBD63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809897"/>
          </a:xfrm>
        </p:spPr>
        <p:txBody>
          <a:bodyPr/>
          <a:lstStyle/>
          <a:p>
            <a:pPr algn="ctr"/>
            <a:r>
              <a:rPr lang="en-US" dirty="0"/>
              <a:t>Example of Two Variable Data</a:t>
            </a:r>
          </a:p>
        </p:txBody>
      </p:sp>
    </p:spTree>
    <p:extLst>
      <p:ext uri="{BB962C8B-B14F-4D97-AF65-F5344CB8AC3E}">
        <p14:creationId xmlns:p14="http://schemas.microsoft.com/office/powerpoint/2010/main" val="188212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5D126-0381-4647-AA40-839D5CFC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93619"/>
            <a:ext cx="10272889" cy="916575"/>
          </a:xfrm>
        </p:spPr>
        <p:txBody>
          <a:bodyPr/>
          <a:lstStyle/>
          <a:p>
            <a:pPr algn="ctr"/>
            <a:r>
              <a:rPr lang="en-US" dirty="0"/>
              <a:t>Independent/Dependent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DB191-6D04-964A-8C39-80889D268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3407" y="1648097"/>
            <a:ext cx="5172632" cy="33686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We have two quantities/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variables;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one depends on the other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One is the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independent variable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 the other is the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dependent variable</a:t>
            </a:r>
          </a:p>
          <a:p>
            <a:pPr>
              <a:lnSpc>
                <a:spcPct val="110000"/>
              </a:lnSpc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Which is the independent variable? How about the dependent variable? Why?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6841E-7B62-3B47-99A1-4C6C7E30E6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7698" y="1648097"/>
            <a:ext cx="3890895" cy="28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5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CC932-158D-424C-AB9E-5818311F6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964" y="947650"/>
            <a:ext cx="5181600" cy="5276418"/>
          </a:xfrm>
        </p:spPr>
        <p:txBody>
          <a:bodyPr>
            <a:normAutofit/>
          </a:bodyPr>
          <a:lstStyle/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(number of species) is the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dependent variable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(area of the island) is the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independent variable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independent variable is graphed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horizontally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and the dependent variable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- vertically</a:t>
            </a:r>
          </a:p>
          <a:p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A4236C-5954-D944-9272-8FDFB7F5A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7974" y="1771650"/>
            <a:ext cx="4470400" cy="3314700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D1498598-7215-40B9-B0FC-31E81B4F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93619"/>
            <a:ext cx="10272889" cy="916575"/>
          </a:xfrm>
        </p:spPr>
        <p:txBody>
          <a:bodyPr/>
          <a:lstStyle/>
          <a:p>
            <a:pPr algn="ctr"/>
            <a:r>
              <a:rPr lang="en-US" dirty="0"/>
              <a:t>Independent/Dependent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41931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E301-89A5-FC45-A3DA-F0F79003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-53974"/>
            <a:ext cx="10272889" cy="1038043"/>
          </a:xfrm>
        </p:spPr>
        <p:txBody>
          <a:bodyPr/>
          <a:lstStyle/>
          <a:p>
            <a:pPr algn="ctr"/>
            <a:r>
              <a:rPr lang="en-US" dirty="0"/>
              <a:t>Graphing the data -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4A99-A205-BF43-8FFB-3F0CFACCE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1539800"/>
            <a:ext cx="4986528" cy="3180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 area A extends 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horizontally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from 1 to 44,218 sq. miles</a:t>
            </a:r>
          </a:p>
          <a:p>
            <a:pPr marL="627063" indent="-227013">
              <a:buSzPct val="95000"/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From 0 to 45,000 sq. miles with  tick marks every 15,000 sq. miles</a:t>
            </a:r>
          </a:p>
          <a:p>
            <a:pPr marL="627063" indent="-227013">
              <a:buSzPct val="95000"/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From 0 to 45,000 sq. miles with tick marks every 9,000 sq. miles</a:t>
            </a:r>
          </a:p>
          <a:p>
            <a:pPr marL="627063" indent="-227013">
              <a:buSzPct val="95000"/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From 0 to 50,000 sq. miles with tick marks every  every 5,000 sq. miles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70C29-6041-714C-A80B-359F9C36D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9083" y="1626887"/>
            <a:ext cx="4986528" cy="334682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 number of species N extends </a:t>
            </a: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vertically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from 3 to 84</a:t>
            </a:r>
          </a:p>
          <a:p>
            <a:pPr marL="627063" indent="-227013">
              <a:buSzPct val="95000"/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From 0 to 90 with tick marks every 10 species</a:t>
            </a:r>
          </a:p>
          <a:p>
            <a:pPr marL="627063" indent="-227013">
              <a:buSzPct val="95000"/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From 0 to 100 with tick marks every 20 species</a:t>
            </a:r>
          </a:p>
          <a:p>
            <a:pPr marL="627063" indent="-227013">
              <a:buSzPct val="95000"/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From 0 to 100 with tick marks every 10 species</a:t>
            </a: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4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9148-2FA8-3447-B7FE-3D3D2D52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69038"/>
            <a:ext cx="10272889" cy="759821"/>
          </a:xfrm>
        </p:spPr>
        <p:txBody>
          <a:bodyPr/>
          <a:lstStyle/>
          <a:p>
            <a:pPr algn="ctr"/>
            <a:r>
              <a:rPr lang="en-US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7498-50D4-3C40-B1D7-C8B8AAF8F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7591" y="2588625"/>
            <a:ext cx="4986528" cy="26278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Island “Saba” is represented by the point (A, N) = (4, 5)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Jamaica – by (A, N) = (4 411, 39)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Cuba – by (A, N) = (44 218, 76)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2FBC04-1578-0644-8662-62C82885B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4339" y="2731319"/>
            <a:ext cx="3994929" cy="2342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8F8037-9EC1-4522-806C-4077330CA7B1}"/>
              </a:ext>
            </a:extLst>
          </p:cNvPr>
          <p:cNvSpPr txBox="1"/>
          <p:nvPr/>
        </p:nvSpPr>
        <p:spPr>
          <a:xfrm>
            <a:off x="1309511" y="1166949"/>
            <a:ext cx="9602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Def - a graph in which the values of two variables are plotted along two axes, the pattern of the resulting points revealing any correlation present.</a:t>
            </a:r>
          </a:p>
        </p:txBody>
      </p:sp>
    </p:spTree>
    <p:extLst>
      <p:ext uri="{BB962C8B-B14F-4D97-AF65-F5344CB8AC3E}">
        <p14:creationId xmlns:p14="http://schemas.microsoft.com/office/powerpoint/2010/main" val="26096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999</Words>
  <Application>Microsoft Office PowerPoint</Application>
  <PresentationFormat>Widescreen</PresentationFormat>
  <Paragraphs>127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Mike</vt:lpstr>
      <vt:lpstr>Chapter 1</vt:lpstr>
      <vt:lpstr>Data Everywhere All slides in this presentations are based on the book  Functions, Data and Models, S.P. Gordon and F. S Gordon ISBN 978-0-88385-767-0</vt:lpstr>
      <vt:lpstr>Two-Variable Data</vt:lpstr>
      <vt:lpstr>Two Variable Examples</vt:lpstr>
      <vt:lpstr>Example of Two Variable Data</vt:lpstr>
      <vt:lpstr>Independent/Dependent Variables</vt:lpstr>
      <vt:lpstr>Independent/Dependent Variables</vt:lpstr>
      <vt:lpstr>Graphing the data - Scale</vt:lpstr>
      <vt:lpstr>Scatter Plots</vt:lpstr>
      <vt:lpstr>Scatter Plots - Example Continued</vt:lpstr>
      <vt:lpstr>US population between 1780 and 1900</vt:lpstr>
      <vt:lpstr>Scatterplot of US population since 1780</vt:lpstr>
      <vt:lpstr>Predictive Questions</vt:lpstr>
      <vt:lpstr>Independent/Dependent Variable Examples</vt:lpstr>
      <vt:lpstr>Independent/Dependent Variable Examples</vt:lpstr>
      <vt:lpstr>Independent/Dependent Variable Examples</vt:lpstr>
      <vt:lpstr>Example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Two-Variable Data</dc:title>
  <dc:creator>Microsoft Office User</dc:creator>
  <cp:lastModifiedBy>Michael Fernandez</cp:lastModifiedBy>
  <cp:revision>28</cp:revision>
  <dcterms:created xsi:type="dcterms:W3CDTF">2019-08-25T20:00:37Z</dcterms:created>
  <dcterms:modified xsi:type="dcterms:W3CDTF">2019-10-20T21:40:28Z</dcterms:modified>
</cp:coreProperties>
</file>