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7" r:id="rId4"/>
    <p:sldId id="288" r:id="rId5"/>
    <p:sldId id="289" r:id="rId6"/>
    <p:sldId id="290" r:id="rId7"/>
    <p:sldId id="292" r:id="rId8"/>
    <p:sldId id="291" r:id="rId9"/>
    <p:sldId id="293" r:id="rId10"/>
    <p:sldId id="294" r:id="rId11"/>
    <p:sldId id="295" r:id="rId12"/>
    <p:sldId id="296" r:id="rId13"/>
    <p:sldId id="29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41" autoAdjust="0"/>
    <p:restoredTop sz="94660"/>
  </p:normalViewPr>
  <p:slideViewPr>
    <p:cSldViewPr snapToGrid="0">
      <p:cViewPr varScale="1">
        <p:scale>
          <a:sx n="85" d="100"/>
          <a:sy n="85" d="100"/>
        </p:scale>
        <p:origin x="11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70933" y="1"/>
            <a:ext cx="5037667"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319565" y="914401"/>
            <a:ext cx="9262836"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3898985" y="4402667"/>
            <a:ext cx="768341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10363200" y="6248401"/>
            <a:ext cx="1524000" cy="365125"/>
          </a:xfrm>
        </p:spPr>
        <p:txBody>
          <a:bodyPr/>
          <a:lstStyle/>
          <a:p>
            <a:fld id="{F2319AEE-32D0-44C0-BCCD-94F113420805}" type="slidenum">
              <a:rPr lang="en-US" smtClean="0"/>
              <a:t>‹#›</a:t>
            </a:fld>
            <a:endParaRPr lang="en-US"/>
          </a:p>
        </p:txBody>
      </p:sp>
      <p:sp>
        <p:nvSpPr>
          <p:cNvPr id="23" name="Freeform 12"/>
          <p:cNvSpPr/>
          <p:nvPr/>
        </p:nvSpPr>
        <p:spPr bwMode="auto">
          <a:xfrm>
            <a:off x="270933" y="3771900"/>
            <a:ext cx="48260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747185" y="3867150"/>
            <a:ext cx="82551"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296135020"/>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09512" y="242317"/>
            <a:ext cx="10272889" cy="640079"/>
          </a:xfrm>
        </p:spPr>
        <p:txBody>
          <a:bodyPr/>
          <a:lstStyle>
            <a:lvl1pPr>
              <a:defRPr>
                <a:solidFill>
                  <a:schemeClr val="accent6">
                    <a:lumMod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1309512" y="1563624"/>
            <a:ext cx="10272889" cy="3332816"/>
          </a:xfrm>
        </p:spPr>
        <p:txBody>
          <a:bodyPr anchor="ctr"/>
          <a:lstStyle>
            <a:lvl1pPr>
              <a:defRPr>
                <a:solidFill>
                  <a:schemeClr val="accent1">
                    <a:lumMod val="75000"/>
                  </a:schemeClr>
                </a:solidFill>
              </a:defRPr>
            </a:lvl1pPr>
            <a:lvl2pPr>
              <a:defRPr>
                <a:solidFill>
                  <a:schemeClr val="accent1">
                    <a:lumMod val="75000"/>
                  </a:schemeClr>
                </a:solidFill>
              </a:defRPr>
            </a:lvl2pPr>
            <a:lvl3pPr>
              <a:defRPr>
                <a:solidFill>
                  <a:schemeClr val="accent1">
                    <a:lumMod val="75000"/>
                  </a:schemeClr>
                </a:solidFill>
              </a:defRPr>
            </a:lvl3pPr>
            <a:lvl4pPr>
              <a:defRPr>
                <a:solidFill>
                  <a:schemeClr val="accent1">
                    <a:lumMod val="75000"/>
                  </a:schemeClr>
                </a:solidFill>
              </a:defRPr>
            </a:lvl4pPr>
            <a:lvl5pPr>
              <a:defRPr>
                <a:solidFill>
                  <a:schemeClr val="accent1">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31"/>
          <p:cNvSpPr>
            <a:spLocks noChangeArrowheads="1"/>
          </p:cNvSpPr>
          <p:nvPr/>
        </p:nvSpPr>
        <p:spPr bwMode="auto">
          <a:xfrm>
            <a:off x="11074400" y="6477000"/>
            <a:ext cx="812800" cy="239712"/>
          </a:xfrm>
          <a:prstGeom prst="rect">
            <a:avLst/>
          </a:prstGeom>
          <a:noFill/>
          <a:ln w="9525">
            <a:noFill/>
            <a:miter lim="800000"/>
            <a:headEnd/>
            <a:tailEnd/>
          </a:ln>
          <a:effec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r>
              <a:rPr lang="en-US" altLang="en-US" sz="1200" b="0" dirty="0">
                <a:solidFill>
                  <a:schemeClr val="accent1">
                    <a:lumMod val="75000"/>
                  </a:schemeClr>
                </a:solidFill>
              </a:rPr>
              <a:t>p. </a:t>
            </a:r>
            <a:fld id="{09037DC0-086B-4903-AE09-DACB552AC4D6}" type="slidenum">
              <a:rPr lang="en-US" altLang="en-US" sz="1200" b="0" smtClean="0">
                <a:solidFill>
                  <a:schemeClr val="accent1">
                    <a:lumMod val="75000"/>
                  </a:schemeClr>
                </a:solidFill>
              </a:rPr>
              <a:pPr/>
              <a:t>‹#›</a:t>
            </a:fld>
            <a:endParaRPr lang="en-US" altLang="en-US" sz="1200" b="0" dirty="0">
              <a:solidFill>
                <a:schemeClr val="accent1">
                  <a:lumMod val="75000"/>
                </a:schemeClr>
              </a:solidFill>
            </a:endParaRPr>
          </a:p>
        </p:txBody>
      </p:sp>
    </p:spTree>
    <p:extLst>
      <p:ext uri="{BB962C8B-B14F-4D97-AF65-F5344CB8AC3E}">
        <p14:creationId xmlns:p14="http://schemas.microsoft.com/office/powerpoint/2010/main" val="1214948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9328" y="2666999"/>
            <a:ext cx="8933073"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649331" y="5027070"/>
            <a:ext cx="893306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a:xfrm>
            <a:off x="11031090" y="6116071"/>
            <a:ext cx="551311" cy="365125"/>
          </a:xfrm>
        </p:spPr>
        <p:txBody>
          <a:bodyPr/>
          <a:lstStyle/>
          <a:p>
            <a:fld id="{F2319AEE-32D0-44C0-BCCD-94F113420805}" type="slidenum">
              <a:rPr lang="en-US" smtClean="0"/>
              <a:t>‹#›</a:t>
            </a:fld>
            <a:endParaRPr lang="en-US"/>
          </a:p>
        </p:txBody>
      </p:sp>
    </p:spTree>
    <p:extLst>
      <p:ext uri="{BB962C8B-B14F-4D97-AF65-F5344CB8AC3E}">
        <p14:creationId xmlns:p14="http://schemas.microsoft.com/office/powerpoint/2010/main" val="3693235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09512" y="685802"/>
            <a:ext cx="10272889"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09511" y="2667000"/>
            <a:ext cx="4986528"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95872" y="2667000"/>
            <a:ext cx="4986528"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31"/>
          <p:cNvSpPr>
            <a:spLocks noChangeArrowheads="1"/>
          </p:cNvSpPr>
          <p:nvPr/>
        </p:nvSpPr>
        <p:spPr bwMode="auto">
          <a:xfrm>
            <a:off x="11074400" y="6477000"/>
            <a:ext cx="812800" cy="239712"/>
          </a:xfrm>
          <a:prstGeom prst="rect">
            <a:avLst/>
          </a:prstGeom>
          <a:noFill/>
          <a:ln w="9525">
            <a:noFill/>
            <a:miter lim="800000"/>
            <a:headEnd/>
            <a:tailEnd/>
          </a:ln>
          <a:effec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r>
              <a:rPr lang="en-US" altLang="en-US" sz="1200" b="0" dirty="0">
                <a:solidFill>
                  <a:schemeClr val="accent1">
                    <a:lumMod val="75000"/>
                  </a:schemeClr>
                </a:solidFill>
              </a:rPr>
              <a:t>p. </a:t>
            </a:r>
            <a:fld id="{09037DC0-086B-4903-AE09-DACB552AC4D6}" type="slidenum">
              <a:rPr lang="en-US" altLang="en-US" sz="1200" b="0" smtClean="0">
                <a:solidFill>
                  <a:schemeClr val="accent1">
                    <a:lumMod val="75000"/>
                  </a:schemeClr>
                </a:solidFill>
              </a:rPr>
              <a:pPr/>
              <a:t>‹#›</a:t>
            </a:fld>
            <a:endParaRPr lang="en-US" altLang="en-US" sz="1200" b="0" dirty="0">
              <a:solidFill>
                <a:schemeClr val="accent1">
                  <a:lumMod val="75000"/>
                </a:schemeClr>
              </a:solidFill>
            </a:endParaRPr>
          </a:p>
        </p:txBody>
      </p:sp>
    </p:spTree>
    <p:extLst>
      <p:ext uri="{BB962C8B-B14F-4D97-AF65-F5344CB8AC3E}">
        <p14:creationId xmlns:p14="http://schemas.microsoft.com/office/powerpoint/2010/main" val="2392477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642" y="1408176"/>
            <a:ext cx="46083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697" y="2091753"/>
            <a:ext cx="4896331" cy="2665259"/>
          </a:xfrm>
        </p:spPr>
        <p:txBody>
          <a:bodyPr anchor="t">
            <a:normAutofit/>
          </a:bodyPr>
          <a:lstStyle>
            <a:lvl1pPr>
              <a:defRPr sz="1800">
                <a:solidFill>
                  <a:schemeClr val="accent1">
                    <a:lumMod val="75000"/>
                  </a:schemeClr>
                </a:solidFill>
              </a:defRPr>
            </a:lvl1pPr>
            <a:lvl2pPr>
              <a:defRPr sz="1600">
                <a:solidFill>
                  <a:schemeClr val="accent1">
                    <a:lumMod val="75000"/>
                  </a:schemeClr>
                </a:solidFill>
              </a:defRPr>
            </a:lvl2pPr>
            <a:lvl3pPr>
              <a:defRPr sz="1400">
                <a:solidFill>
                  <a:schemeClr val="accent1">
                    <a:lumMod val="75000"/>
                  </a:schemeClr>
                </a:solidFill>
              </a:defRPr>
            </a:lvl3pPr>
            <a:lvl4pPr>
              <a:defRPr sz="1200">
                <a:solidFill>
                  <a:schemeClr val="accent1">
                    <a:lumMod val="75000"/>
                  </a:schemeClr>
                </a:solidFill>
              </a:defRPr>
            </a:lvl4pPr>
            <a:lvl5pPr>
              <a:defRPr sz="1200">
                <a:solidFill>
                  <a:schemeClr val="accent1">
                    <a:lumMod val="75000"/>
                  </a:schemeClr>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2280" y="1416643"/>
            <a:ext cx="462374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9688" y="2091753"/>
            <a:ext cx="4896331" cy="2665259"/>
          </a:xfrm>
        </p:spPr>
        <p:txBody>
          <a:bodyPr anchor="t">
            <a:normAutofit/>
          </a:bodyPr>
          <a:lstStyle>
            <a:lvl1pPr>
              <a:defRPr sz="1800">
                <a:solidFill>
                  <a:schemeClr val="accent1">
                    <a:lumMod val="75000"/>
                  </a:schemeClr>
                </a:solidFill>
              </a:defRPr>
            </a:lvl1pPr>
            <a:lvl2pPr>
              <a:defRPr sz="1600">
                <a:solidFill>
                  <a:schemeClr val="accent1">
                    <a:lumMod val="75000"/>
                  </a:schemeClr>
                </a:solidFill>
              </a:defRPr>
            </a:lvl2pPr>
            <a:lvl3pPr>
              <a:defRPr sz="1400">
                <a:solidFill>
                  <a:schemeClr val="accent1">
                    <a:lumMod val="75000"/>
                  </a:schemeClr>
                </a:solidFill>
              </a:defRPr>
            </a:lvl3pPr>
            <a:lvl4pPr>
              <a:defRPr sz="1200">
                <a:solidFill>
                  <a:schemeClr val="accent1">
                    <a:lumMod val="75000"/>
                  </a:schemeClr>
                </a:solidFill>
              </a:defRPr>
            </a:lvl4pPr>
            <a:lvl5pPr>
              <a:defRPr sz="1200">
                <a:solidFill>
                  <a:schemeClr val="accent1">
                    <a:lumMod val="75000"/>
                  </a:schemeClr>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31"/>
          <p:cNvSpPr>
            <a:spLocks noChangeArrowheads="1"/>
          </p:cNvSpPr>
          <p:nvPr/>
        </p:nvSpPr>
        <p:spPr bwMode="auto">
          <a:xfrm>
            <a:off x="11074400" y="6477000"/>
            <a:ext cx="812800" cy="239712"/>
          </a:xfrm>
          <a:prstGeom prst="rect">
            <a:avLst/>
          </a:prstGeom>
          <a:noFill/>
          <a:ln w="9525">
            <a:noFill/>
            <a:miter lim="800000"/>
            <a:headEnd/>
            <a:tailEnd/>
          </a:ln>
          <a:effec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r>
              <a:rPr lang="en-US" altLang="en-US" sz="1200" b="0" dirty="0">
                <a:solidFill>
                  <a:schemeClr val="accent1">
                    <a:lumMod val="75000"/>
                  </a:schemeClr>
                </a:solidFill>
              </a:rPr>
              <a:t>p. </a:t>
            </a:r>
            <a:fld id="{09037DC0-086B-4903-AE09-DACB552AC4D6}" type="slidenum">
              <a:rPr lang="en-US" altLang="en-US" sz="1200" b="0" smtClean="0">
                <a:solidFill>
                  <a:schemeClr val="accent1">
                    <a:lumMod val="75000"/>
                  </a:schemeClr>
                </a:solidFill>
              </a:rPr>
              <a:pPr/>
              <a:t>‹#›</a:t>
            </a:fld>
            <a:endParaRPr lang="en-US" altLang="en-US" sz="1200" b="0" dirty="0">
              <a:solidFill>
                <a:schemeClr val="accent1">
                  <a:lumMod val="75000"/>
                </a:schemeClr>
              </a:solidFill>
            </a:endParaRPr>
          </a:p>
        </p:txBody>
      </p:sp>
    </p:spTree>
    <p:extLst>
      <p:ext uri="{BB962C8B-B14F-4D97-AF65-F5344CB8AC3E}">
        <p14:creationId xmlns:p14="http://schemas.microsoft.com/office/powerpoint/2010/main" val="3268683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F2319AEE-32D0-44C0-BCCD-94F113420805}" type="slidenum">
              <a:rPr lang="en-US" smtClean="0"/>
              <a:t>‹#›</a:t>
            </a:fld>
            <a:endParaRPr lang="en-US"/>
          </a:p>
        </p:txBody>
      </p:sp>
    </p:spTree>
    <p:extLst>
      <p:ext uri="{BB962C8B-B14F-4D97-AF65-F5344CB8AC3E}">
        <p14:creationId xmlns:p14="http://schemas.microsoft.com/office/powerpoint/2010/main" val="1580006227"/>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2319AEE-32D0-44C0-BCCD-94F113420805}" type="slidenum">
              <a:rPr lang="en-US" smtClean="0"/>
              <a:t>‹#›</a:t>
            </a:fld>
            <a:endParaRPr lang="en-US"/>
          </a:p>
        </p:txBody>
      </p:sp>
    </p:spTree>
    <p:extLst>
      <p:ext uri="{BB962C8B-B14F-4D97-AF65-F5344CB8AC3E}">
        <p14:creationId xmlns:p14="http://schemas.microsoft.com/office/powerpoint/2010/main" val="216944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842684"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370190" y="86869"/>
            <a:ext cx="10272889" cy="950975"/>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15833" y="1671256"/>
            <a:ext cx="10272888"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031090" y="6116071"/>
            <a:ext cx="551311"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319AEE-32D0-44C0-BCCD-94F113420805}" type="slidenum">
              <a:rPr lang="en-US" smtClean="0"/>
              <a:t>‹#›</a:t>
            </a:fld>
            <a:endParaRPr lang="en-US"/>
          </a:p>
        </p:txBody>
      </p:sp>
      <p:sp>
        <p:nvSpPr>
          <p:cNvPr id="12" name="Rectangle 8"/>
          <p:cNvSpPr>
            <a:spLocks noChangeArrowheads="1"/>
          </p:cNvSpPr>
          <p:nvPr/>
        </p:nvSpPr>
        <p:spPr bwMode="auto">
          <a:xfrm>
            <a:off x="5588000" y="3108325"/>
            <a:ext cx="651933" cy="457200"/>
          </a:xfrm>
          <a:prstGeom prst="rect">
            <a:avLst/>
          </a:prstGeom>
          <a:noFill/>
          <a:ln w="12700">
            <a:noFill/>
            <a:miter lim="800000"/>
            <a:headEnd/>
            <a:tailEnd/>
          </a:ln>
          <a:effectLst/>
        </p:spPr>
        <p:txBody>
          <a:bodyPr wrap="none" anchor="ctr"/>
          <a:lstStyle/>
          <a:p>
            <a:pPr>
              <a:defRPr/>
            </a:pPr>
            <a:endParaRPr lang="en-US" sz="1800" dirty="0">
              <a:latin typeface="Arial" charset="0"/>
            </a:endParaRPr>
          </a:p>
        </p:txBody>
      </p:sp>
    </p:spTree>
    <p:extLst>
      <p:ext uri="{BB962C8B-B14F-4D97-AF65-F5344CB8AC3E}">
        <p14:creationId xmlns:p14="http://schemas.microsoft.com/office/powerpoint/2010/main" val="2287503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ctr" defTabSz="457200" rtl="0" eaLnBrk="1" latinLnBrk="0" hangingPunct="1">
        <a:spcBef>
          <a:spcPct val="0"/>
        </a:spcBef>
        <a:buNone/>
        <a:defRPr sz="4000" kern="1200" cap="none">
          <a:ln w="3175" cmpd="sng">
            <a:noFill/>
          </a:ln>
          <a:solidFill>
            <a:schemeClr val="accent6">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6">
              <a:lumMod val="50000"/>
            </a:schemeClr>
          </a:solidFill>
          <a:effectLst/>
          <a:latin typeface="Calibri" panose="020F0502020204030204" pitchFamily="34" charset="0"/>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6">
              <a:lumMod val="50000"/>
            </a:schemeClr>
          </a:solidFill>
          <a:effectLst/>
          <a:latin typeface="Calibri" panose="020F0502020204030204" pitchFamily="34" charset="0"/>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6">
              <a:lumMod val="50000"/>
            </a:schemeClr>
          </a:solidFill>
          <a:effectLst/>
          <a:latin typeface="Calibri" panose="020F0502020204030204" pitchFamily="34" charset="0"/>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6">
              <a:lumMod val="50000"/>
            </a:schemeClr>
          </a:solidFill>
          <a:effectLst/>
          <a:latin typeface="Calibri" panose="020F0502020204030204" pitchFamily="34" charset="0"/>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6">
              <a:lumMod val="50000"/>
            </a:schemeClr>
          </a:solidFill>
          <a:effectLst/>
          <a:latin typeface="Calibri" panose="020F0502020204030204" pitchFamily="34" charset="0"/>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r>
            <a:br>
              <a:rPr lang="en-US" dirty="0"/>
            </a:br>
            <a:r>
              <a:rPr lang="en-US" dirty="0"/>
              <a:t> Modeling with Linear Functions </a:t>
            </a:r>
          </a:p>
        </p:txBody>
      </p:sp>
      <p:sp>
        <p:nvSpPr>
          <p:cNvPr id="3" name="Subtitle 2"/>
          <p:cNvSpPr>
            <a:spLocks noGrp="1"/>
          </p:cNvSpPr>
          <p:nvPr>
            <p:ph type="subTitle" idx="1"/>
          </p:nvPr>
        </p:nvSpPr>
        <p:spPr/>
        <p:txBody>
          <a:bodyPr/>
          <a:lstStyle/>
          <a:p>
            <a:r>
              <a:rPr lang="en-US" sz="1200" i="1" dirty="0"/>
              <a:t>All slides in this presentations are based on the book  Functions, Data and Models, S.P. Gordon and F. S Gordon</a:t>
            </a:r>
            <a:br>
              <a:rPr lang="en-US" sz="1200" i="1" dirty="0"/>
            </a:br>
            <a:r>
              <a:rPr lang="en-US" sz="1200" i="1" dirty="0"/>
              <a:t>ISBN 978-0-88385-767-0</a:t>
            </a:r>
            <a:endParaRPr lang="en-US" sz="1200" dirty="0"/>
          </a:p>
        </p:txBody>
      </p:sp>
    </p:spTree>
    <p:extLst>
      <p:ext uri="{BB962C8B-B14F-4D97-AF65-F5344CB8AC3E}">
        <p14:creationId xmlns:p14="http://schemas.microsoft.com/office/powerpoint/2010/main" val="3694002518"/>
      </p:ext>
    </p:extLst>
  </p:cSld>
  <p:clrMapOvr>
    <a:overrideClrMapping bg1="lt1" tx1="dk1" bg2="lt2" tx2="dk2" accent1="accent1" accent2="accent2" accent3="accent3" accent4="accent4" accent5="accent5" accent6="accent6" hlink="hlink" folHlink="folHlink"/>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59594" y="0"/>
            <a:ext cx="10272889" cy="637901"/>
          </a:xfrm>
        </p:spPr>
        <p:txBody>
          <a:bodyPr>
            <a:normAutofit fontScale="90000"/>
          </a:bodyPr>
          <a:lstStyle/>
          <a:p>
            <a:r>
              <a:rPr lang="en-US" dirty="0"/>
              <a:t>Example 3</a:t>
            </a:r>
          </a:p>
        </p:txBody>
      </p:sp>
      <p:sp>
        <p:nvSpPr>
          <p:cNvPr id="5" name="Rectangle 4">
            <a:extLst>
              <a:ext uri="{FF2B5EF4-FFF2-40B4-BE49-F238E27FC236}">
                <a16:creationId xmlns:a16="http://schemas.microsoft.com/office/drawing/2014/main" id="{972FFDC2-FFE0-4B48-A41D-DB58282A9C98}"/>
              </a:ext>
            </a:extLst>
          </p:cNvPr>
          <p:cNvSpPr/>
          <p:nvPr/>
        </p:nvSpPr>
        <p:spPr>
          <a:xfrm>
            <a:off x="1515291" y="908733"/>
            <a:ext cx="9048205" cy="2651047"/>
          </a:xfrm>
          <a:prstGeom prst="rect">
            <a:avLst/>
          </a:prstGeom>
        </p:spPr>
        <p:txBody>
          <a:bodyPr wrap="square">
            <a:spAutoFit/>
          </a:bodyPr>
          <a:lstStyle/>
          <a:p>
            <a:pPr>
              <a:lnSpc>
                <a:spcPct val="107000"/>
              </a:lnSpc>
              <a:spcAft>
                <a:spcPts val="800"/>
              </a:spcAft>
            </a:pPr>
            <a:r>
              <a:rPr lang="en-US" sz="2400"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Example 3   </a:t>
            </a: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In </a:t>
            </a:r>
            <a:r>
              <a:rPr lang="en-US" sz="2400" dirty="0" smtClean="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2008, </a:t>
            </a: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the net income of the ABC company was $520 million and has been increasing by $40 million per year since. Over the same period, its chief rival XYZ corporation has been growing at a rate of $25 million per year starting with $600 million in </a:t>
            </a:r>
            <a:r>
              <a:rPr lang="en-US" sz="2400" dirty="0" smtClean="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2008.</a:t>
            </a:r>
            <a:endPar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914400" lvl="1" indent="-457200">
              <a:lnSpc>
                <a:spcPct val="107000"/>
              </a:lnSpc>
              <a:spcAft>
                <a:spcPts val="800"/>
              </a:spcAft>
              <a:buFont typeface="+mj-lt"/>
              <a:buAutoNum type="alphaLcPeriod"/>
            </a:pP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Which company earned more income in </a:t>
            </a:r>
            <a:r>
              <a:rPr lang="en-US" sz="2400" dirty="0" smtClean="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2018?</a:t>
            </a:r>
            <a:endPar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914400" lvl="1" indent="-457200">
              <a:lnSpc>
                <a:spcPct val="107000"/>
              </a:lnSpc>
              <a:spcAft>
                <a:spcPts val="800"/>
              </a:spcAft>
              <a:buFont typeface="+mj-lt"/>
              <a:buAutoNum type="alphaLcPeriod"/>
            </a:pP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When did/will ABC surpass XYZ?</a:t>
            </a:r>
          </a:p>
        </p:txBody>
      </p:sp>
    </p:spTree>
    <p:extLst>
      <p:ext uri="{BB962C8B-B14F-4D97-AF65-F5344CB8AC3E}">
        <p14:creationId xmlns:p14="http://schemas.microsoft.com/office/powerpoint/2010/main" val="2109672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59594" y="0"/>
            <a:ext cx="10272889" cy="637901"/>
          </a:xfrm>
        </p:spPr>
        <p:txBody>
          <a:bodyPr>
            <a:normAutofit fontScale="90000"/>
          </a:bodyPr>
          <a:lstStyle/>
          <a:p>
            <a:r>
              <a:rPr lang="en-US" dirty="0"/>
              <a:t>Example 3 Solution part (a)</a:t>
            </a:r>
          </a:p>
        </p:txBody>
      </p:sp>
      <p:sp>
        <p:nvSpPr>
          <p:cNvPr id="5" name="Rectangle 4">
            <a:extLst>
              <a:ext uri="{FF2B5EF4-FFF2-40B4-BE49-F238E27FC236}">
                <a16:creationId xmlns:a16="http://schemas.microsoft.com/office/drawing/2014/main" id="{972FFDC2-FFE0-4B48-A41D-DB58282A9C98}"/>
              </a:ext>
            </a:extLst>
          </p:cNvPr>
          <p:cNvSpPr/>
          <p:nvPr/>
        </p:nvSpPr>
        <p:spPr>
          <a:xfrm>
            <a:off x="1571897" y="960985"/>
            <a:ext cx="9671836" cy="4454425"/>
          </a:xfrm>
          <a:prstGeom prst="rect">
            <a:avLst/>
          </a:prstGeom>
        </p:spPr>
        <p:txBody>
          <a:bodyPr wrap="square">
            <a:spAutoFit/>
          </a:bodyPr>
          <a:lstStyle/>
          <a:p>
            <a:pPr>
              <a:lnSpc>
                <a:spcPct val="107000"/>
              </a:lnSpc>
              <a:spcAft>
                <a:spcPts val="800"/>
              </a:spcAft>
            </a:pPr>
            <a:r>
              <a:rPr lang="en-US" sz="2400"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Example 3   </a:t>
            </a: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In 2008, the net income of the ABC company was $520 million and has been increasing by $40 million per year since. Over the same period, its chief rival XYZ corporation has been growing at a rate of $25 million per year starting with $600 million in 2008.</a:t>
            </a:r>
          </a:p>
          <a:p>
            <a:pPr marL="914400" lvl="1" indent="-457200">
              <a:lnSpc>
                <a:spcPct val="107000"/>
              </a:lnSpc>
              <a:spcAft>
                <a:spcPts val="800"/>
              </a:spcAft>
              <a:buFont typeface="+mj-lt"/>
              <a:buAutoNum type="alphaLcPeriod"/>
            </a:pP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Which company earned more income in 2018?</a:t>
            </a:r>
          </a:p>
          <a:p>
            <a:pPr lvl="2">
              <a:lnSpc>
                <a:spcPct val="107000"/>
              </a:lnSpc>
              <a:spcAft>
                <a:spcPts val="800"/>
              </a:spcAft>
            </a:pPr>
            <a:r>
              <a:rPr lang="en-US" sz="2400" dirty="0" smtClean="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Let </a:t>
            </a: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t </a:t>
            </a:r>
            <a:r>
              <a:rPr lang="en-US" sz="2400" dirty="0" smtClean="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 0 in 2008,  </a:t>
            </a: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then these are the net income functions for the two companies</a:t>
            </a:r>
          </a:p>
          <a:p>
            <a:pPr lvl="2">
              <a:lnSpc>
                <a:spcPct val="107000"/>
              </a:lnSpc>
              <a:spcAft>
                <a:spcPts val="800"/>
              </a:spcAft>
            </a:pPr>
            <a:endPar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The year </a:t>
            </a:r>
            <a:r>
              <a:rPr lang="en-US" sz="2400" dirty="0" smtClean="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2018 corresponds to t </a:t>
            </a: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 10, so we plug 10 into both functions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5C179A14-F022-4471-9180-C185B2388437}"/>
                  </a:ext>
                </a:extLst>
              </p:cNvPr>
              <p:cNvSpPr/>
              <p:nvPr/>
            </p:nvSpPr>
            <p:spPr>
              <a:xfrm>
                <a:off x="5098922" y="3543348"/>
                <a:ext cx="3004349" cy="590098"/>
              </a:xfrm>
              <a:prstGeom prst="rect">
                <a:avLst/>
              </a:prstGeom>
            </p:spPr>
            <p:txBody>
              <a:bodyPr wrap="none">
                <a:spAutoFit/>
              </a:bodyPr>
              <a:lstStyle/>
              <a:p>
                <a:pPr lvl="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2400" i="1">
                              <a:solidFill>
                                <a:schemeClr val="accent1">
                                  <a:lumMod val="75000"/>
                                </a:schemeClr>
                              </a:solidFill>
                              <a:latin typeface="Cambria Math" panose="02040503050406030204" pitchFamily="18" charset="0"/>
                              <a:cs typeface="Times New Roman" panose="02020603050405020304" pitchFamily="18" charset="0"/>
                            </a:rPr>
                          </m:ctrlPr>
                        </m:sSubPr>
                        <m:e>
                          <m:r>
                            <a:rPr lang="en-US" sz="2400" i="1">
                              <a:solidFill>
                                <a:schemeClr val="accent1">
                                  <a:lumMod val="75000"/>
                                </a:schemeClr>
                              </a:solidFill>
                              <a:latin typeface="Cambria Math" panose="02040503050406030204" pitchFamily="18" charset="0"/>
                              <a:cs typeface="Times New Roman" panose="02020603050405020304" pitchFamily="18" charset="0"/>
                            </a:rPr>
                            <m:t>𝐼</m:t>
                          </m:r>
                        </m:e>
                        <m:sub>
                          <m:r>
                            <a:rPr lang="en-US" sz="2400" i="1">
                              <a:solidFill>
                                <a:schemeClr val="accent1">
                                  <a:lumMod val="75000"/>
                                </a:schemeClr>
                              </a:solidFill>
                              <a:latin typeface="Cambria Math" panose="02040503050406030204" pitchFamily="18" charset="0"/>
                              <a:cs typeface="Times New Roman" panose="02020603050405020304" pitchFamily="18" charset="0"/>
                            </a:rPr>
                            <m:t>𝐴𝐵𝐶</m:t>
                          </m:r>
                        </m:sub>
                      </m:sSub>
                      <m:r>
                        <a:rPr lang="en-US" sz="2400" i="1">
                          <a:solidFill>
                            <a:schemeClr val="accent1">
                              <a:lumMod val="75000"/>
                            </a:schemeClr>
                          </a:solidFill>
                          <a:latin typeface="Cambria Math" panose="02040503050406030204" pitchFamily="18" charset="0"/>
                          <a:cs typeface="Times New Roman" panose="02020603050405020304" pitchFamily="18" charset="0"/>
                        </a:rPr>
                        <m:t>=40</m:t>
                      </m:r>
                      <m:r>
                        <a:rPr lang="en-US" sz="2400" i="1">
                          <a:solidFill>
                            <a:schemeClr val="accent1">
                              <a:lumMod val="75000"/>
                            </a:schemeClr>
                          </a:solidFill>
                          <a:latin typeface="Cambria Math" panose="02040503050406030204" pitchFamily="18" charset="0"/>
                          <a:cs typeface="Times New Roman" panose="02020603050405020304" pitchFamily="18" charset="0"/>
                        </a:rPr>
                        <m:t>𝑡</m:t>
                      </m:r>
                      <m:r>
                        <a:rPr lang="en-US" sz="2400" i="1">
                          <a:solidFill>
                            <a:schemeClr val="accent1">
                              <a:lumMod val="75000"/>
                            </a:schemeClr>
                          </a:solidFill>
                          <a:latin typeface="Cambria Math" panose="02040503050406030204" pitchFamily="18" charset="0"/>
                          <a:cs typeface="Times New Roman" panose="02020603050405020304" pitchFamily="18" charset="0"/>
                        </a:rPr>
                        <m:t>+520</m:t>
                      </m:r>
                    </m:oMath>
                  </m:oMathPara>
                </a14:m>
                <a:endParaRPr lang="en-US" sz="2400" dirty="0">
                  <a:solidFill>
                    <a:schemeClr val="accent1">
                      <a:lumMod val="75000"/>
                    </a:schemeClr>
                  </a:solidFill>
                  <a:latin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5C179A14-F022-4471-9180-C185B2388437}"/>
                  </a:ext>
                </a:extLst>
              </p:cNvPr>
              <p:cNvSpPr>
                <a:spLocks noRot="1" noChangeAspect="1" noMove="1" noResize="1" noEditPoints="1" noAdjustHandles="1" noChangeArrowheads="1" noChangeShapeType="1" noTextEdit="1"/>
              </p:cNvSpPr>
              <p:nvPr/>
            </p:nvSpPr>
            <p:spPr>
              <a:xfrm>
                <a:off x="5098922" y="3543348"/>
                <a:ext cx="3004349" cy="59009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1942345-75B0-4361-8D0E-9A953DF97C06}"/>
                  </a:ext>
                </a:extLst>
              </p:cNvPr>
              <p:cNvSpPr/>
              <p:nvPr/>
            </p:nvSpPr>
            <p:spPr>
              <a:xfrm>
                <a:off x="5097192" y="4035239"/>
                <a:ext cx="3006079" cy="590098"/>
              </a:xfrm>
              <a:prstGeom prst="rect">
                <a:avLst/>
              </a:prstGeom>
            </p:spPr>
            <p:txBody>
              <a:bodyPr wrap="none">
                <a:spAutoFit/>
              </a:bodyPr>
              <a:lstStyle/>
              <a:p>
                <a:pPr lvl="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2400" i="1" smtClean="0">
                              <a:solidFill>
                                <a:schemeClr val="accent1">
                                  <a:lumMod val="75000"/>
                                </a:schemeClr>
                              </a:solidFill>
                              <a:latin typeface="Cambria Math" panose="02040503050406030204" pitchFamily="18" charset="0"/>
                              <a:cs typeface="Times New Roman" panose="02020603050405020304" pitchFamily="18" charset="0"/>
                            </a:rPr>
                          </m:ctrlPr>
                        </m:sSubPr>
                        <m:e>
                          <m:r>
                            <a:rPr lang="en-US" sz="2400" i="1">
                              <a:solidFill>
                                <a:schemeClr val="accent1">
                                  <a:lumMod val="75000"/>
                                </a:schemeClr>
                              </a:solidFill>
                              <a:latin typeface="Cambria Math" panose="02040503050406030204" pitchFamily="18" charset="0"/>
                              <a:cs typeface="Times New Roman" panose="02020603050405020304" pitchFamily="18" charset="0"/>
                            </a:rPr>
                            <m:t>𝐼</m:t>
                          </m:r>
                        </m:e>
                        <m:sub>
                          <m:r>
                            <a:rPr lang="en-US" sz="2400" b="0" i="1" smtClean="0">
                              <a:solidFill>
                                <a:schemeClr val="accent1">
                                  <a:lumMod val="75000"/>
                                </a:schemeClr>
                              </a:solidFill>
                              <a:latin typeface="Cambria Math" panose="02040503050406030204" pitchFamily="18" charset="0"/>
                              <a:cs typeface="Times New Roman" panose="02020603050405020304" pitchFamily="18" charset="0"/>
                            </a:rPr>
                            <m:t>𝑋𝑌𝑍</m:t>
                          </m:r>
                        </m:sub>
                      </m:sSub>
                      <m:r>
                        <a:rPr lang="en-US" sz="2400" i="1">
                          <a:solidFill>
                            <a:schemeClr val="accent1">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1">
                              <a:lumMod val="75000"/>
                            </a:schemeClr>
                          </a:solidFill>
                          <a:latin typeface="Cambria Math" panose="02040503050406030204" pitchFamily="18" charset="0"/>
                          <a:cs typeface="Times New Roman" panose="02020603050405020304" pitchFamily="18" charset="0"/>
                        </a:rPr>
                        <m:t>25</m:t>
                      </m:r>
                      <m:r>
                        <a:rPr lang="en-US" sz="2400" i="1">
                          <a:solidFill>
                            <a:schemeClr val="accent1">
                              <a:lumMod val="75000"/>
                            </a:schemeClr>
                          </a:solidFill>
                          <a:latin typeface="Cambria Math" panose="02040503050406030204" pitchFamily="18" charset="0"/>
                          <a:cs typeface="Times New Roman" panose="02020603050405020304" pitchFamily="18" charset="0"/>
                        </a:rPr>
                        <m:t>𝑡</m:t>
                      </m:r>
                      <m:r>
                        <a:rPr lang="en-US" sz="2400" i="1">
                          <a:solidFill>
                            <a:schemeClr val="accent1">
                              <a:lumMod val="75000"/>
                            </a:schemeClr>
                          </a:solidFill>
                          <a:latin typeface="Cambria Math" panose="02040503050406030204" pitchFamily="18" charset="0"/>
                          <a:cs typeface="Times New Roman" panose="02020603050405020304" pitchFamily="18" charset="0"/>
                        </a:rPr>
                        <m:t>+600</m:t>
                      </m:r>
                    </m:oMath>
                  </m:oMathPara>
                </a14:m>
                <a:endParaRPr lang="en-US" sz="2400" dirty="0">
                  <a:solidFill>
                    <a:schemeClr val="accent1">
                      <a:lumMod val="75000"/>
                    </a:schemeClr>
                  </a:solidFill>
                  <a:latin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91942345-75B0-4361-8D0E-9A953DF97C06}"/>
                  </a:ext>
                </a:extLst>
              </p:cNvPr>
              <p:cNvSpPr>
                <a:spLocks noRot="1" noChangeAspect="1" noMove="1" noResize="1" noEditPoints="1" noAdjustHandles="1" noChangeArrowheads="1" noChangeShapeType="1" noTextEdit="1"/>
              </p:cNvSpPr>
              <p:nvPr/>
            </p:nvSpPr>
            <p:spPr>
              <a:xfrm>
                <a:off x="5097192" y="4035239"/>
                <a:ext cx="3006079" cy="59009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749F157-7810-4FA1-84E4-95B7A39B52F2}"/>
                  </a:ext>
                </a:extLst>
              </p:cNvPr>
              <p:cNvSpPr/>
              <p:nvPr/>
            </p:nvSpPr>
            <p:spPr>
              <a:xfrm>
                <a:off x="2281699" y="5117228"/>
                <a:ext cx="4380238" cy="590098"/>
              </a:xfrm>
              <a:prstGeom prst="rect">
                <a:avLst/>
              </a:prstGeom>
            </p:spPr>
            <p:txBody>
              <a:bodyPr wrap="none">
                <a:spAutoFit/>
              </a:bodyPr>
              <a:lstStyle/>
              <a:p>
                <a:pPr lvl="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2400" i="1" smtClean="0">
                              <a:solidFill>
                                <a:schemeClr val="accent1">
                                  <a:lumMod val="75000"/>
                                </a:schemeClr>
                              </a:solidFill>
                              <a:latin typeface="Cambria Math" panose="02040503050406030204" pitchFamily="18" charset="0"/>
                              <a:cs typeface="Times New Roman" panose="02020603050405020304" pitchFamily="18" charset="0"/>
                            </a:rPr>
                          </m:ctrlPr>
                        </m:sSubPr>
                        <m:e>
                          <m:r>
                            <a:rPr lang="en-US" sz="2400" i="1">
                              <a:solidFill>
                                <a:schemeClr val="accent1">
                                  <a:lumMod val="75000"/>
                                </a:schemeClr>
                              </a:solidFill>
                              <a:latin typeface="Cambria Math" panose="02040503050406030204" pitchFamily="18" charset="0"/>
                              <a:cs typeface="Times New Roman" panose="02020603050405020304" pitchFamily="18" charset="0"/>
                            </a:rPr>
                            <m:t>𝐼</m:t>
                          </m:r>
                        </m:e>
                        <m:sub>
                          <m:r>
                            <a:rPr lang="en-US" sz="2400" i="1">
                              <a:solidFill>
                                <a:schemeClr val="accent1">
                                  <a:lumMod val="75000"/>
                                </a:schemeClr>
                              </a:solidFill>
                              <a:latin typeface="Cambria Math" panose="02040503050406030204" pitchFamily="18" charset="0"/>
                              <a:cs typeface="Times New Roman" panose="02020603050405020304" pitchFamily="18" charset="0"/>
                            </a:rPr>
                            <m:t>𝐴𝐵𝐶</m:t>
                          </m:r>
                        </m:sub>
                      </m:sSub>
                      <m:r>
                        <a:rPr lang="en-US" sz="2400" i="1">
                          <a:solidFill>
                            <a:schemeClr val="accent1">
                              <a:lumMod val="75000"/>
                            </a:schemeClr>
                          </a:solidFill>
                          <a:latin typeface="Cambria Math" panose="02040503050406030204" pitchFamily="18" charset="0"/>
                          <a:cs typeface="Times New Roman" panose="02020603050405020304" pitchFamily="18" charset="0"/>
                        </a:rPr>
                        <m:t>=40</m:t>
                      </m:r>
                      <m:d>
                        <m:dPr>
                          <m:ctrlPr>
                            <a:rPr lang="en-US" sz="2400" b="0" i="1" smtClean="0">
                              <a:solidFill>
                                <a:schemeClr val="accent1">
                                  <a:lumMod val="75000"/>
                                </a:schemeClr>
                              </a:solidFill>
                              <a:latin typeface="Cambria Math" panose="02040503050406030204" pitchFamily="18" charset="0"/>
                              <a:cs typeface="Times New Roman" panose="02020603050405020304" pitchFamily="18" charset="0"/>
                            </a:rPr>
                          </m:ctrlPr>
                        </m:dPr>
                        <m:e>
                          <m:r>
                            <a:rPr lang="en-US" sz="2400" b="0" i="1" smtClean="0">
                              <a:solidFill>
                                <a:schemeClr val="accent1">
                                  <a:lumMod val="75000"/>
                                </a:schemeClr>
                              </a:solidFill>
                              <a:latin typeface="Cambria Math" panose="02040503050406030204" pitchFamily="18" charset="0"/>
                              <a:cs typeface="Times New Roman" panose="02020603050405020304" pitchFamily="18" charset="0"/>
                            </a:rPr>
                            <m:t>10</m:t>
                          </m:r>
                        </m:e>
                      </m:d>
                      <m:r>
                        <a:rPr lang="en-US" sz="2400" i="1">
                          <a:solidFill>
                            <a:schemeClr val="accent1">
                              <a:lumMod val="75000"/>
                            </a:schemeClr>
                          </a:solidFill>
                          <a:latin typeface="Cambria Math" panose="02040503050406030204" pitchFamily="18" charset="0"/>
                          <a:cs typeface="Times New Roman" panose="02020603050405020304" pitchFamily="18" charset="0"/>
                        </a:rPr>
                        <m:t>+520</m:t>
                      </m:r>
                      <m:r>
                        <a:rPr lang="en-US" sz="2400" b="0" i="1" smtClean="0">
                          <a:solidFill>
                            <a:schemeClr val="accent1">
                              <a:lumMod val="75000"/>
                            </a:schemeClr>
                          </a:solidFill>
                          <a:latin typeface="Cambria Math" panose="02040503050406030204" pitchFamily="18" charset="0"/>
                          <a:cs typeface="Times New Roman" panose="02020603050405020304" pitchFamily="18" charset="0"/>
                        </a:rPr>
                        <m:t>=920</m:t>
                      </m:r>
                    </m:oMath>
                  </m:oMathPara>
                </a14:m>
                <a:endParaRPr lang="en-US" sz="2400" dirty="0">
                  <a:solidFill>
                    <a:schemeClr val="accent1">
                      <a:lumMod val="75000"/>
                    </a:schemeClr>
                  </a:solidFill>
                  <a:latin typeface="Calibri" panose="020F0502020204030204" pitchFamily="34" charset="0"/>
                  <a:cs typeface="Times New Roman" panose="02020603050405020304" pitchFamily="18" charset="0"/>
                </a:endParaRPr>
              </a:p>
            </p:txBody>
          </p:sp>
        </mc:Choice>
        <mc:Fallback xmlns="">
          <p:sp>
            <p:nvSpPr>
              <p:cNvPr id="8" name="Rectangle 7">
                <a:extLst>
                  <a:ext uri="{FF2B5EF4-FFF2-40B4-BE49-F238E27FC236}">
                    <a16:creationId xmlns:a16="http://schemas.microsoft.com/office/drawing/2014/main" id="{0749F157-7810-4FA1-84E4-95B7A39B52F2}"/>
                  </a:ext>
                </a:extLst>
              </p:cNvPr>
              <p:cNvSpPr>
                <a:spLocks noRot="1" noChangeAspect="1" noMove="1" noResize="1" noEditPoints="1" noAdjustHandles="1" noChangeArrowheads="1" noChangeShapeType="1" noTextEdit="1"/>
              </p:cNvSpPr>
              <p:nvPr/>
            </p:nvSpPr>
            <p:spPr>
              <a:xfrm>
                <a:off x="2281699" y="5117228"/>
                <a:ext cx="4380238" cy="59009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FA1B3AE-C8A8-4A3C-82B9-3C8A6B295DC4}"/>
                  </a:ext>
                </a:extLst>
              </p:cNvPr>
              <p:cNvSpPr/>
              <p:nvPr/>
            </p:nvSpPr>
            <p:spPr>
              <a:xfrm>
                <a:off x="6600231" y="5117228"/>
                <a:ext cx="4381969" cy="590098"/>
              </a:xfrm>
              <a:prstGeom prst="rect">
                <a:avLst/>
              </a:prstGeom>
            </p:spPr>
            <p:txBody>
              <a:bodyPr wrap="none">
                <a:spAutoFit/>
              </a:bodyPr>
              <a:lstStyle/>
              <a:p>
                <a:pPr lvl="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2400" i="1" smtClean="0">
                              <a:solidFill>
                                <a:schemeClr val="accent1">
                                  <a:lumMod val="75000"/>
                                </a:schemeClr>
                              </a:solidFill>
                              <a:latin typeface="Cambria Math" panose="02040503050406030204" pitchFamily="18" charset="0"/>
                              <a:cs typeface="Times New Roman" panose="02020603050405020304" pitchFamily="18" charset="0"/>
                            </a:rPr>
                          </m:ctrlPr>
                        </m:sSubPr>
                        <m:e>
                          <m:r>
                            <a:rPr lang="en-US" sz="2400" i="1">
                              <a:solidFill>
                                <a:schemeClr val="accent1">
                                  <a:lumMod val="75000"/>
                                </a:schemeClr>
                              </a:solidFill>
                              <a:latin typeface="Cambria Math" panose="02040503050406030204" pitchFamily="18" charset="0"/>
                              <a:cs typeface="Times New Roman" panose="02020603050405020304" pitchFamily="18" charset="0"/>
                            </a:rPr>
                            <m:t>𝐼</m:t>
                          </m:r>
                        </m:e>
                        <m:sub>
                          <m:r>
                            <a:rPr lang="en-US" sz="2400" b="0" i="1" smtClean="0">
                              <a:solidFill>
                                <a:schemeClr val="accent1">
                                  <a:lumMod val="75000"/>
                                </a:schemeClr>
                              </a:solidFill>
                              <a:latin typeface="Cambria Math" panose="02040503050406030204" pitchFamily="18" charset="0"/>
                              <a:cs typeface="Times New Roman" panose="02020603050405020304" pitchFamily="18" charset="0"/>
                            </a:rPr>
                            <m:t>𝑋𝑌𝑍</m:t>
                          </m:r>
                        </m:sub>
                      </m:sSub>
                      <m:r>
                        <a:rPr lang="en-US" sz="2400" i="1">
                          <a:solidFill>
                            <a:schemeClr val="accent1">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1">
                              <a:lumMod val="75000"/>
                            </a:schemeClr>
                          </a:solidFill>
                          <a:latin typeface="Cambria Math" panose="02040503050406030204" pitchFamily="18" charset="0"/>
                          <a:cs typeface="Times New Roman" panose="02020603050405020304" pitchFamily="18" charset="0"/>
                        </a:rPr>
                        <m:t>25</m:t>
                      </m:r>
                      <m:d>
                        <m:dPr>
                          <m:ctrlPr>
                            <a:rPr lang="en-US" sz="2400" b="0" i="1" smtClean="0">
                              <a:solidFill>
                                <a:schemeClr val="accent1">
                                  <a:lumMod val="75000"/>
                                </a:schemeClr>
                              </a:solidFill>
                              <a:latin typeface="Cambria Math" panose="02040503050406030204" pitchFamily="18" charset="0"/>
                              <a:cs typeface="Times New Roman" panose="02020603050405020304" pitchFamily="18" charset="0"/>
                            </a:rPr>
                          </m:ctrlPr>
                        </m:dPr>
                        <m:e>
                          <m:r>
                            <a:rPr lang="en-US" sz="2400" b="0" i="1" smtClean="0">
                              <a:solidFill>
                                <a:schemeClr val="accent1">
                                  <a:lumMod val="75000"/>
                                </a:schemeClr>
                              </a:solidFill>
                              <a:latin typeface="Cambria Math" panose="02040503050406030204" pitchFamily="18" charset="0"/>
                              <a:cs typeface="Times New Roman" panose="02020603050405020304" pitchFamily="18" charset="0"/>
                            </a:rPr>
                            <m:t>10</m:t>
                          </m:r>
                        </m:e>
                      </m:d>
                      <m:r>
                        <a:rPr lang="en-US" sz="2400" i="1">
                          <a:solidFill>
                            <a:schemeClr val="accent1">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1">
                              <a:lumMod val="75000"/>
                            </a:schemeClr>
                          </a:solidFill>
                          <a:latin typeface="Cambria Math" panose="02040503050406030204" pitchFamily="18" charset="0"/>
                          <a:cs typeface="Times New Roman" panose="02020603050405020304" pitchFamily="18" charset="0"/>
                        </a:rPr>
                        <m:t>60</m:t>
                      </m:r>
                      <m:r>
                        <a:rPr lang="en-US" sz="2400" i="1">
                          <a:solidFill>
                            <a:schemeClr val="accent1">
                              <a:lumMod val="75000"/>
                            </a:schemeClr>
                          </a:solidFill>
                          <a:latin typeface="Cambria Math" panose="02040503050406030204" pitchFamily="18" charset="0"/>
                          <a:cs typeface="Times New Roman" panose="02020603050405020304" pitchFamily="18" charset="0"/>
                        </a:rPr>
                        <m:t>0</m:t>
                      </m:r>
                      <m:r>
                        <a:rPr lang="en-US" sz="2400" b="0" i="1" smtClean="0">
                          <a:solidFill>
                            <a:schemeClr val="accent1">
                              <a:lumMod val="75000"/>
                            </a:schemeClr>
                          </a:solidFill>
                          <a:latin typeface="Cambria Math" panose="02040503050406030204" pitchFamily="18" charset="0"/>
                          <a:cs typeface="Times New Roman" panose="02020603050405020304" pitchFamily="18" charset="0"/>
                        </a:rPr>
                        <m:t>=850</m:t>
                      </m:r>
                    </m:oMath>
                  </m:oMathPara>
                </a14:m>
                <a:endParaRPr lang="en-US" sz="2400" dirty="0">
                  <a:solidFill>
                    <a:schemeClr val="accent1">
                      <a:lumMod val="75000"/>
                    </a:schemeClr>
                  </a:solidFill>
                  <a:latin typeface="Calibri" panose="020F0502020204030204" pitchFamily="34" charset="0"/>
                  <a:cs typeface="Times New Roman" panose="02020603050405020304" pitchFamily="18" charset="0"/>
                </a:endParaRPr>
              </a:p>
            </p:txBody>
          </p:sp>
        </mc:Choice>
        <mc:Fallback xmlns="">
          <p:sp>
            <p:nvSpPr>
              <p:cNvPr id="9" name="Rectangle 8">
                <a:extLst>
                  <a:ext uri="{FF2B5EF4-FFF2-40B4-BE49-F238E27FC236}">
                    <a16:creationId xmlns:a16="http://schemas.microsoft.com/office/drawing/2014/main" id="{CFA1B3AE-C8A8-4A3C-82B9-3C8A6B295DC4}"/>
                  </a:ext>
                </a:extLst>
              </p:cNvPr>
              <p:cNvSpPr>
                <a:spLocks noRot="1" noChangeAspect="1" noMove="1" noResize="1" noEditPoints="1" noAdjustHandles="1" noChangeArrowheads="1" noChangeShapeType="1" noTextEdit="1"/>
              </p:cNvSpPr>
              <p:nvPr/>
            </p:nvSpPr>
            <p:spPr>
              <a:xfrm>
                <a:off x="6600231" y="5117228"/>
                <a:ext cx="4381969" cy="590098"/>
              </a:xfrm>
              <a:prstGeom prst="rect">
                <a:avLst/>
              </a:prstGeom>
              <a:blipFill>
                <a:blip r:embed="rId5"/>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18667FC3-7B8C-4107-9021-C4953780BA8E}"/>
              </a:ext>
            </a:extLst>
          </p:cNvPr>
          <p:cNvSpPr txBox="1"/>
          <p:nvPr/>
        </p:nvSpPr>
        <p:spPr>
          <a:xfrm>
            <a:off x="2619409" y="5668776"/>
            <a:ext cx="8813074" cy="523220"/>
          </a:xfrm>
          <a:prstGeom prst="rect">
            <a:avLst/>
          </a:prstGeom>
          <a:noFill/>
        </p:spPr>
        <p:txBody>
          <a:bodyPr wrap="square" rtlCol="0">
            <a:spAutoFit/>
          </a:bodyPr>
          <a:lstStyle/>
          <a:p>
            <a:r>
              <a:rPr lang="en-US" sz="2800" dirty="0">
                <a:solidFill>
                  <a:schemeClr val="accent1">
                    <a:lumMod val="75000"/>
                  </a:schemeClr>
                </a:solidFill>
              </a:rPr>
              <a:t>So company ABC had a larger net income in the year 2018</a:t>
            </a:r>
          </a:p>
        </p:txBody>
      </p:sp>
    </p:spTree>
    <p:extLst>
      <p:ext uri="{BB962C8B-B14F-4D97-AF65-F5344CB8AC3E}">
        <p14:creationId xmlns:p14="http://schemas.microsoft.com/office/powerpoint/2010/main" val="58821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9"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59594" y="0"/>
            <a:ext cx="10272889" cy="637901"/>
          </a:xfrm>
        </p:spPr>
        <p:txBody>
          <a:bodyPr>
            <a:normAutofit fontScale="90000"/>
          </a:bodyPr>
          <a:lstStyle/>
          <a:p>
            <a:r>
              <a:rPr lang="en-US" dirty="0"/>
              <a:t>Example 3 Solution part (b)</a:t>
            </a:r>
          </a:p>
        </p:txBody>
      </p:sp>
      <p:sp>
        <p:nvSpPr>
          <p:cNvPr id="5" name="Rectangle 4">
            <a:extLst>
              <a:ext uri="{FF2B5EF4-FFF2-40B4-BE49-F238E27FC236}">
                <a16:creationId xmlns:a16="http://schemas.microsoft.com/office/drawing/2014/main" id="{972FFDC2-FFE0-4B48-A41D-DB58282A9C98}"/>
              </a:ext>
            </a:extLst>
          </p:cNvPr>
          <p:cNvSpPr/>
          <p:nvPr/>
        </p:nvSpPr>
        <p:spPr>
          <a:xfrm>
            <a:off x="1515291" y="908733"/>
            <a:ext cx="9048205" cy="2153282"/>
          </a:xfrm>
          <a:prstGeom prst="rect">
            <a:avLst/>
          </a:prstGeom>
        </p:spPr>
        <p:txBody>
          <a:bodyPr wrap="square">
            <a:spAutoFit/>
          </a:bodyPr>
          <a:lstStyle/>
          <a:p>
            <a:pPr>
              <a:lnSpc>
                <a:spcPct val="107000"/>
              </a:lnSpc>
              <a:spcAft>
                <a:spcPts val="800"/>
              </a:spcAft>
            </a:pPr>
            <a:r>
              <a:rPr lang="en-US" sz="2400"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Example 3   </a:t>
            </a: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In 2008, the net income of the ABC company was $520 million and has been increasing by $40 million per year since. Over the same period, its chief rival XYZ corporation has been growing at a rate of $25 million per year starting with $600 million in 2008.</a:t>
            </a:r>
          </a:p>
          <a:p>
            <a:pPr marL="914400" lvl="1" indent="-457200">
              <a:lnSpc>
                <a:spcPct val="107000"/>
              </a:lnSpc>
              <a:spcAft>
                <a:spcPts val="800"/>
              </a:spcAft>
              <a:buFont typeface="+mj-lt"/>
              <a:buAutoNum type="alphaLcPeriod" startAt="2"/>
            </a:pP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When did/will ABC surpass XYZ?</a:t>
            </a:r>
          </a:p>
        </p:txBody>
      </p:sp>
      <p:pic>
        <p:nvPicPr>
          <p:cNvPr id="4" name="Picture 3">
            <a:extLst>
              <a:ext uri="{FF2B5EF4-FFF2-40B4-BE49-F238E27FC236}">
                <a16:creationId xmlns:a16="http://schemas.microsoft.com/office/drawing/2014/main" id="{14145AB3-9EAC-4568-BAA8-4A984C495C24}"/>
              </a:ext>
            </a:extLst>
          </p:cNvPr>
          <p:cNvPicPr>
            <a:picLocks noChangeAspect="1"/>
          </p:cNvPicPr>
          <p:nvPr/>
        </p:nvPicPr>
        <p:blipFill>
          <a:blip r:embed="rId2"/>
          <a:stretch>
            <a:fillRect/>
          </a:stretch>
        </p:blipFill>
        <p:spPr>
          <a:xfrm>
            <a:off x="1283763" y="4054139"/>
            <a:ext cx="2394857" cy="1596571"/>
          </a:xfrm>
          <a:prstGeom prst="rect">
            <a:avLst/>
          </a:prstGeom>
        </p:spPr>
      </p:pic>
      <p:sp>
        <p:nvSpPr>
          <p:cNvPr id="6" name="TextBox 5">
            <a:extLst>
              <a:ext uri="{FF2B5EF4-FFF2-40B4-BE49-F238E27FC236}">
                <a16:creationId xmlns:a16="http://schemas.microsoft.com/office/drawing/2014/main" id="{3105CE9A-A460-41F1-952F-02FA10356DC6}"/>
              </a:ext>
            </a:extLst>
          </p:cNvPr>
          <p:cNvSpPr txBox="1"/>
          <p:nvPr/>
        </p:nvSpPr>
        <p:spPr>
          <a:xfrm>
            <a:off x="1283764" y="3287561"/>
            <a:ext cx="2394856" cy="646331"/>
          </a:xfrm>
          <a:prstGeom prst="rect">
            <a:avLst/>
          </a:prstGeom>
          <a:noFill/>
        </p:spPr>
        <p:txBody>
          <a:bodyPr wrap="square" rtlCol="0">
            <a:spAutoFit/>
          </a:bodyPr>
          <a:lstStyle/>
          <a:p>
            <a:r>
              <a:rPr lang="en-US" dirty="0"/>
              <a:t>Type the two equations in your TI 83/84 Plus</a:t>
            </a:r>
          </a:p>
        </p:txBody>
      </p:sp>
      <p:pic>
        <p:nvPicPr>
          <p:cNvPr id="8" name="Picture 7">
            <a:extLst>
              <a:ext uri="{FF2B5EF4-FFF2-40B4-BE49-F238E27FC236}">
                <a16:creationId xmlns:a16="http://schemas.microsoft.com/office/drawing/2014/main" id="{3827009B-C538-42CC-A2B5-3C6E760B40A4}"/>
              </a:ext>
            </a:extLst>
          </p:cNvPr>
          <p:cNvPicPr>
            <a:picLocks noChangeAspect="1"/>
          </p:cNvPicPr>
          <p:nvPr/>
        </p:nvPicPr>
        <p:blipFill>
          <a:blip r:embed="rId3"/>
          <a:stretch>
            <a:fillRect/>
          </a:stretch>
        </p:blipFill>
        <p:spPr>
          <a:xfrm>
            <a:off x="4026963" y="4069377"/>
            <a:ext cx="2394856" cy="1596571"/>
          </a:xfrm>
          <a:prstGeom prst="rect">
            <a:avLst/>
          </a:prstGeom>
        </p:spPr>
      </p:pic>
      <p:sp>
        <p:nvSpPr>
          <p:cNvPr id="9" name="TextBox 8">
            <a:extLst>
              <a:ext uri="{FF2B5EF4-FFF2-40B4-BE49-F238E27FC236}">
                <a16:creationId xmlns:a16="http://schemas.microsoft.com/office/drawing/2014/main" id="{051E05E0-5AB3-4F26-A122-BE87B84C4507}"/>
              </a:ext>
            </a:extLst>
          </p:cNvPr>
          <p:cNvSpPr txBox="1"/>
          <p:nvPr/>
        </p:nvSpPr>
        <p:spPr>
          <a:xfrm>
            <a:off x="3896336" y="3287561"/>
            <a:ext cx="2394856" cy="646331"/>
          </a:xfrm>
          <a:prstGeom prst="rect">
            <a:avLst/>
          </a:prstGeom>
          <a:noFill/>
        </p:spPr>
        <p:txBody>
          <a:bodyPr wrap="square" rtlCol="0">
            <a:spAutoFit/>
          </a:bodyPr>
          <a:lstStyle/>
          <a:p>
            <a:r>
              <a:rPr lang="en-US" dirty="0"/>
              <a:t>Use the blue WINDOW key to set the scaling</a:t>
            </a:r>
          </a:p>
        </p:txBody>
      </p:sp>
      <p:pic>
        <p:nvPicPr>
          <p:cNvPr id="10" name="Picture 9">
            <a:extLst>
              <a:ext uri="{FF2B5EF4-FFF2-40B4-BE49-F238E27FC236}">
                <a16:creationId xmlns:a16="http://schemas.microsoft.com/office/drawing/2014/main" id="{FC730C1F-23C3-49F1-B492-18125B53085B}"/>
              </a:ext>
            </a:extLst>
          </p:cNvPr>
          <p:cNvPicPr>
            <a:picLocks noChangeAspect="1"/>
          </p:cNvPicPr>
          <p:nvPr/>
        </p:nvPicPr>
        <p:blipFill>
          <a:blip r:embed="rId4"/>
          <a:stretch>
            <a:fillRect/>
          </a:stretch>
        </p:blipFill>
        <p:spPr>
          <a:xfrm>
            <a:off x="7672551" y="4054139"/>
            <a:ext cx="2966618" cy="1977746"/>
          </a:xfrm>
          <a:prstGeom prst="rect">
            <a:avLst/>
          </a:prstGeom>
        </p:spPr>
      </p:pic>
      <p:sp>
        <p:nvSpPr>
          <p:cNvPr id="11" name="TextBox 10">
            <a:extLst>
              <a:ext uri="{FF2B5EF4-FFF2-40B4-BE49-F238E27FC236}">
                <a16:creationId xmlns:a16="http://schemas.microsoft.com/office/drawing/2014/main" id="{0452660C-F97D-4B04-BBE4-12C59499FCEB}"/>
              </a:ext>
            </a:extLst>
          </p:cNvPr>
          <p:cNvSpPr txBox="1"/>
          <p:nvPr/>
        </p:nvSpPr>
        <p:spPr>
          <a:xfrm>
            <a:off x="7625802" y="3010562"/>
            <a:ext cx="3806681" cy="923330"/>
          </a:xfrm>
          <a:prstGeom prst="rect">
            <a:avLst/>
          </a:prstGeom>
          <a:noFill/>
        </p:spPr>
        <p:txBody>
          <a:bodyPr wrap="square" rtlCol="0">
            <a:spAutoFit/>
          </a:bodyPr>
          <a:lstStyle/>
          <a:p>
            <a:r>
              <a:rPr lang="en-US" dirty="0"/>
              <a:t>Hit the 2</a:t>
            </a:r>
            <a:r>
              <a:rPr lang="en-US" baseline="30000" dirty="0"/>
              <a:t>nd</a:t>
            </a:r>
            <a:r>
              <a:rPr lang="en-US" dirty="0"/>
              <a:t> Trace keys, then hit 5 (intersect) to solve.  Hit enter 3 times to see the solution.</a:t>
            </a:r>
          </a:p>
        </p:txBody>
      </p:sp>
    </p:spTree>
    <p:extLst>
      <p:ext uri="{BB962C8B-B14F-4D97-AF65-F5344CB8AC3E}">
        <p14:creationId xmlns:p14="http://schemas.microsoft.com/office/powerpoint/2010/main" val="358433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59594" y="0"/>
            <a:ext cx="10272889" cy="637901"/>
          </a:xfrm>
        </p:spPr>
        <p:txBody>
          <a:bodyPr>
            <a:normAutofit fontScale="90000"/>
          </a:bodyPr>
          <a:lstStyle/>
          <a:p>
            <a:r>
              <a:rPr lang="en-US" dirty="0"/>
              <a:t>Example 3 Solution part (b)</a:t>
            </a:r>
          </a:p>
        </p:txBody>
      </p:sp>
      <p:pic>
        <p:nvPicPr>
          <p:cNvPr id="4" name="Picture 3">
            <a:extLst>
              <a:ext uri="{FF2B5EF4-FFF2-40B4-BE49-F238E27FC236}">
                <a16:creationId xmlns:a16="http://schemas.microsoft.com/office/drawing/2014/main" id="{131E8BC6-0ED2-43CC-95D3-179F32001C22}"/>
              </a:ext>
            </a:extLst>
          </p:cNvPr>
          <p:cNvPicPr>
            <a:picLocks noChangeAspect="1"/>
          </p:cNvPicPr>
          <p:nvPr/>
        </p:nvPicPr>
        <p:blipFill>
          <a:blip r:embed="rId2"/>
          <a:stretch>
            <a:fillRect/>
          </a:stretch>
        </p:blipFill>
        <p:spPr>
          <a:xfrm>
            <a:off x="6096000" y="2284042"/>
            <a:ext cx="4972594" cy="3315063"/>
          </a:xfrm>
          <a:prstGeom prst="rect">
            <a:avLst/>
          </a:prstGeom>
        </p:spPr>
      </p:pic>
      <p:pic>
        <p:nvPicPr>
          <p:cNvPr id="6" name="Picture 5">
            <a:extLst>
              <a:ext uri="{FF2B5EF4-FFF2-40B4-BE49-F238E27FC236}">
                <a16:creationId xmlns:a16="http://schemas.microsoft.com/office/drawing/2014/main" id="{C16DD7DD-F9B0-47EC-AE40-D92D9C7E725D}"/>
              </a:ext>
            </a:extLst>
          </p:cNvPr>
          <p:cNvPicPr>
            <a:picLocks noChangeAspect="1"/>
          </p:cNvPicPr>
          <p:nvPr/>
        </p:nvPicPr>
        <p:blipFill>
          <a:blip r:embed="rId3"/>
          <a:stretch>
            <a:fillRect/>
          </a:stretch>
        </p:blipFill>
        <p:spPr>
          <a:xfrm>
            <a:off x="1567542" y="1563187"/>
            <a:ext cx="2394857" cy="1596571"/>
          </a:xfrm>
          <a:prstGeom prst="rect">
            <a:avLst/>
          </a:prstGeom>
        </p:spPr>
      </p:pic>
      <p:pic>
        <p:nvPicPr>
          <p:cNvPr id="8" name="Picture 7">
            <a:extLst>
              <a:ext uri="{FF2B5EF4-FFF2-40B4-BE49-F238E27FC236}">
                <a16:creationId xmlns:a16="http://schemas.microsoft.com/office/drawing/2014/main" id="{41065FD4-1760-4ECD-90FD-FCC132359AD4}"/>
              </a:ext>
            </a:extLst>
          </p:cNvPr>
          <p:cNvPicPr>
            <a:picLocks noChangeAspect="1"/>
          </p:cNvPicPr>
          <p:nvPr/>
        </p:nvPicPr>
        <p:blipFill>
          <a:blip r:embed="rId4"/>
          <a:stretch>
            <a:fillRect/>
          </a:stretch>
        </p:blipFill>
        <p:spPr>
          <a:xfrm>
            <a:off x="1567542" y="4077059"/>
            <a:ext cx="2394856" cy="1596571"/>
          </a:xfrm>
          <a:prstGeom prst="rect">
            <a:avLst/>
          </a:prstGeom>
        </p:spPr>
      </p:pic>
      <p:sp>
        <p:nvSpPr>
          <p:cNvPr id="9" name="TextBox 8">
            <a:extLst>
              <a:ext uri="{FF2B5EF4-FFF2-40B4-BE49-F238E27FC236}">
                <a16:creationId xmlns:a16="http://schemas.microsoft.com/office/drawing/2014/main" id="{0DDDE46B-E6E3-45D5-9C6D-96D782614A5B}"/>
              </a:ext>
            </a:extLst>
          </p:cNvPr>
          <p:cNvSpPr txBox="1"/>
          <p:nvPr/>
        </p:nvSpPr>
        <p:spPr>
          <a:xfrm>
            <a:off x="1567543" y="796609"/>
            <a:ext cx="2394856" cy="646331"/>
          </a:xfrm>
          <a:prstGeom prst="rect">
            <a:avLst/>
          </a:prstGeom>
          <a:noFill/>
        </p:spPr>
        <p:txBody>
          <a:bodyPr wrap="square" rtlCol="0">
            <a:spAutoFit/>
          </a:bodyPr>
          <a:lstStyle/>
          <a:p>
            <a:r>
              <a:rPr lang="en-US" dirty="0"/>
              <a:t>Type the two equations in your TI 83/84 Plus</a:t>
            </a:r>
          </a:p>
        </p:txBody>
      </p:sp>
      <p:sp>
        <p:nvSpPr>
          <p:cNvPr id="10" name="TextBox 9">
            <a:extLst>
              <a:ext uri="{FF2B5EF4-FFF2-40B4-BE49-F238E27FC236}">
                <a16:creationId xmlns:a16="http://schemas.microsoft.com/office/drawing/2014/main" id="{E3AA6438-7FCB-454B-B6FF-2F7D370ABA37}"/>
              </a:ext>
            </a:extLst>
          </p:cNvPr>
          <p:cNvSpPr txBox="1"/>
          <p:nvPr/>
        </p:nvSpPr>
        <p:spPr>
          <a:xfrm>
            <a:off x="1436915" y="3295243"/>
            <a:ext cx="2394856" cy="646331"/>
          </a:xfrm>
          <a:prstGeom prst="rect">
            <a:avLst/>
          </a:prstGeom>
          <a:noFill/>
        </p:spPr>
        <p:txBody>
          <a:bodyPr wrap="square" rtlCol="0">
            <a:spAutoFit/>
          </a:bodyPr>
          <a:lstStyle/>
          <a:p>
            <a:r>
              <a:rPr lang="en-US" dirty="0"/>
              <a:t>Use the blue WINDOW key to set the scaling</a:t>
            </a:r>
          </a:p>
        </p:txBody>
      </p:sp>
      <p:sp>
        <p:nvSpPr>
          <p:cNvPr id="11" name="TextBox 10">
            <a:extLst>
              <a:ext uri="{FF2B5EF4-FFF2-40B4-BE49-F238E27FC236}">
                <a16:creationId xmlns:a16="http://schemas.microsoft.com/office/drawing/2014/main" id="{2E4581B1-A48D-4387-B337-702992419A41}"/>
              </a:ext>
            </a:extLst>
          </p:cNvPr>
          <p:cNvSpPr txBox="1"/>
          <p:nvPr/>
        </p:nvSpPr>
        <p:spPr>
          <a:xfrm>
            <a:off x="6096000" y="1320240"/>
            <a:ext cx="5055325" cy="646331"/>
          </a:xfrm>
          <a:prstGeom prst="rect">
            <a:avLst/>
          </a:prstGeom>
          <a:noFill/>
        </p:spPr>
        <p:txBody>
          <a:bodyPr wrap="square" rtlCol="0">
            <a:spAutoFit/>
          </a:bodyPr>
          <a:lstStyle/>
          <a:p>
            <a:r>
              <a:rPr lang="en-US" dirty="0"/>
              <a:t>Hit the 2</a:t>
            </a:r>
            <a:r>
              <a:rPr lang="en-US" baseline="30000" dirty="0"/>
              <a:t>nd</a:t>
            </a:r>
            <a:r>
              <a:rPr lang="en-US" dirty="0"/>
              <a:t> Trace keys, then hit 5 (intersect) to solve.  Hit enter 3 times to see the solution.</a:t>
            </a:r>
          </a:p>
        </p:txBody>
      </p:sp>
    </p:spTree>
    <p:extLst>
      <p:ext uri="{BB962C8B-B14F-4D97-AF65-F5344CB8AC3E}">
        <p14:creationId xmlns:p14="http://schemas.microsoft.com/office/powerpoint/2010/main" val="57964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59594" y="0"/>
            <a:ext cx="10272889" cy="637901"/>
          </a:xfrm>
        </p:spPr>
        <p:txBody>
          <a:bodyPr>
            <a:normAutofit fontScale="90000"/>
          </a:bodyPr>
          <a:lstStyle/>
          <a:p>
            <a:r>
              <a:rPr lang="en-US" dirty="0"/>
              <a:t>Example 1</a:t>
            </a:r>
          </a:p>
        </p:txBody>
      </p:sp>
      <p:graphicFrame>
        <p:nvGraphicFramePr>
          <p:cNvPr id="4" name="Table 3">
            <a:extLst>
              <a:ext uri="{FF2B5EF4-FFF2-40B4-BE49-F238E27FC236}">
                <a16:creationId xmlns:a16="http://schemas.microsoft.com/office/drawing/2014/main" id="{E871048D-051E-4A99-9782-5559FBD30122}"/>
              </a:ext>
            </a:extLst>
          </p:cNvPr>
          <p:cNvGraphicFramePr>
            <a:graphicFrameLocks noGrp="1"/>
          </p:cNvGraphicFramePr>
          <p:nvPr>
            <p:extLst>
              <p:ext uri="{D42A27DB-BD31-4B8C-83A1-F6EECF244321}">
                <p14:modId xmlns:p14="http://schemas.microsoft.com/office/powerpoint/2010/main" val="660982746"/>
              </p:ext>
            </p:extLst>
          </p:nvPr>
        </p:nvGraphicFramePr>
        <p:xfrm>
          <a:off x="2500116" y="1922967"/>
          <a:ext cx="6350000" cy="542925"/>
        </p:xfrm>
        <a:graphic>
          <a:graphicData uri="http://schemas.openxmlformats.org/drawingml/2006/table">
            <a:tbl>
              <a:tblPr/>
              <a:tblGrid>
                <a:gridCol w="2082800">
                  <a:extLst>
                    <a:ext uri="{9D8B030D-6E8A-4147-A177-3AD203B41FA5}">
                      <a16:colId xmlns:a16="http://schemas.microsoft.com/office/drawing/2014/main" val="2163998712"/>
                    </a:ext>
                  </a:extLst>
                </a:gridCol>
                <a:gridCol w="609600">
                  <a:extLst>
                    <a:ext uri="{9D8B030D-6E8A-4147-A177-3AD203B41FA5}">
                      <a16:colId xmlns:a16="http://schemas.microsoft.com/office/drawing/2014/main" val="2273679579"/>
                    </a:ext>
                  </a:extLst>
                </a:gridCol>
                <a:gridCol w="609600">
                  <a:extLst>
                    <a:ext uri="{9D8B030D-6E8A-4147-A177-3AD203B41FA5}">
                      <a16:colId xmlns:a16="http://schemas.microsoft.com/office/drawing/2014/main" val="2413056409"/>
                    </a:ext>
                  </a:extLst>
                </a:gridCol>
                <a:gridCol w="609600">
                  <a:extLst>
                    <a:ext uri="{9D8B030D-6E8A-4147-A177-3AD203B41FA5}">
                      <a16:colId xmlns:a16="http://schemas.microsoft.com/office/drawing/2014/main" val="1211417903"/>
                    </a:ext>
                  </a:extLst>
                </a:gridCol>
                <a:gridCol w="609600">
                  <a:extLst>
                    <a:ext uri="{9D8B030D-6E8A-4147-A177-3AD203B41FA5}">
                      <a16:colId xmlns:a16="http://schemas.microsoft.com/office/drawing/2014/main" val="1334733153"/>
                    </a:ext>
                  </a:extLst>
                </a:gridCol>
                <a:gridCol w="609600">
                  <a:extLst>
                    <a:ext uri="{9D8B030D-6E8A-4147-A177-3AD203B41FA5}">
                      <a16:colId xmlns:a16="http://schemas.microsoft.com/office/drawing/2014/main" val="1260032517"/>
                    </a:ext>
                  </a:extLst>
                </a:gridCol>
                <a:gridCol w="609600">
                  <a:extLst>
                    <a:ext uri="{9D8B030D-6E8A-4147-A177-3AD203B41FA5}">
                      <a16:colId xmlns:a16="http://schemas.microsoft.com/office/drawing/2014/main" val="4074479020"/>
                    </a:ext>
                  </a:extLst>
                </a:gridCol>
                <a:gridCol w="609600">
                  <a:extLst>
                    <a:ext uri="{9D8B030D-6E8A-4147-A177-3AD203B41FA5}">
                      <a16:colId xmlns:a16="http://schemas.microsoft.com/office/drawing/2014/main" val="2846451815"/>
                    </a:ext>
                  </a:extLst>
                </a:gridCol>
              </a:tblGrid>
              <a:tr h="266700">
                <a:tc>
                  <a:txBody>
                    <a:bodyPr/>
                    <a:lstStyle/>
                    <a:p>
                      <a:pPr algn="l" fontAlgn="b"/>
                      <a:r>
                        <a:rPr lang="en-US" sz="1600" b="0" i="0" u="none" strike="noStrike" dirty="0">
                          <a:solidFill>
                            <a:schemeClr val="accent1">
                              <a:lumMod val="75000"/>
                            </a:schemeClr>
                          </a:solidFill>
                          <a:effectLst/>
                          <a:latin typeface="Calibri" panose="020F0502020204030204" pitchFamily="34" charset="0"/>
                        </a:rPr>
                        <a:t>Temperature T  (⁰F)</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chemeClr val="accent1">
                              <a:lumMod val="75000"/>
                            </a:schemeClr>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80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8321689"/>
                  </a:ext>
                </a:extLst>
              </a:tr>
              <a:tr h="276225">
                <a:tc>
                  <a:txBody>
                    <a:bodyPr/>
                    <a:lstStyle/>
                    <a:p>
                      <a:pPr algn="l" fontAlgn="b"/>
                      <a:r>
                        <a:rPr lang="en-US" sz="1600" b="0" i="0" u="none" strike="noStrike" dirty="0">
                          <a:solidFill>
                            <a:schemeClr val="accent1">
                              <a:lumMod val="75000"/>
                            </a:schemeClr>
                          </a:solidFill>
                          <a:effectLst/>
                          <a:latin typeface="Calibri" panose="020F0502020204030204" pitchFamily="34" charset="0"/>
                        </a:rPr>
                        <a:t>Rate, R (chirps/minutes)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120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140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chemeClr val="accent1">
                              <a:lumMod val="75000"/>
                            </a:schemeClr>
                          </a:solidFill>
                          <a:effectLst/>
                          <a:latin typeface="Calibri" panose="020F0502020204030204" pitchFamily="34" charset="0"/>
                        </a:rPr>
                        <a:t>160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5285553"/>
                  </a:ext>
                </a:extLst>
              </a:tr>
            </a:tbl>
          </a:graphicData>
        </a:graphic>
      </p:graphicFrame>
      <p:sp>
        <p:nvSpPr>
          <p:cNvPr id="5" name="Rectangle 4">
            <a:extLst>
              <a:ext uri="{FF2B5EF4-FFF2-40B4-BE49-F238E27FC236}">
                <a16:creationId xmlns:a16="http://schemas.microsoft.com/office/drawing/2014/main" id="{972FFDC2-FFE0-4B48-A41D-DB58282A9C98}"/>
              </a:ext>
            </a:extLst>
          </p:cNvPr>
          <p:cNvSpPr/>
          <p:nvPr/>
        </p:nvSpPr>
        <p:spPr>
          <a:xfrm>
            <a:off x="1445623" y="974738"/>
            <a:ext cx="8813074" cy="5300746"/>
          </a:xfrm>
          <a:prstGeom prst="rect">
            <a:avLst/>
          </a:prstGeom>
        </p:spPr>
        <p:txBody>
          <a:bodyPr wrap="square">
            <a:spAutoFit/>
          </a:bodyPr>
          <a:lstStyle/>
          <a:p>
            <a:pPr>
              <a:lnSpc>
                <a:spcPct val="107000"/>
              </a:lnSpc>
              <a:spcAft>
                <a:spcPts val="800"/>
              </a:spcAft>
            </a:pPr>
            <a:r>
              <a:rPr lang="en-US" sz="2400"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Example 1   </a:t>
            </a: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The following data relate the snowy tree cricket’s chirp rate, R, in chirps per minute, to the temperature, T, in Fahrenheit.</a:t>
            </a:r>
          </a:p>
          <a:p>
            <a:pPr>
              <a:lnSpc>
                <a:spcPct val="107000"/>
              </a:lnSpc>
              <a:spcAft>
                <a:spcPts val="800"/>
              </a:spcAft>
            </a:pPr>
            <a:endParaRPr lang="en-US" sz="20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mj-lt"/>
              <a:buAutoNum type="alphaLcPeriod"/>
            </a:pP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Find a linear function that models the chirp-rate as a function of temperature.</a:t>
            </a:r>
          </a:p>
          <a:p>
            <a:pPr marL="342900" indent="-342900">
              <a:lnSpc>
                <a:spcPct val="107000"/>
              </a:lnSpc>
              <a:spcAft>
                <a:spcPts val="800"/>
              </a:spcAft>
              <a:buFont typeface="+mj-lt"/>
              <a:buAutoNum type="alphaLcPeriod"/>
            </a:pP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Discuss the practical meaning of the slope and the vertical intercept and give reasonable values for the domain and range.</a:t>
            </a:r>
          </a:p>
          <a:p>
            <a:pPr marL="342900" indent="-342900">
              <a:lnSpc>
                <a:spcPct val="107000"/>
              </a:lnSpc>
              <a:spcAft>
                <a:spcPts val="800"/>
              </a:spcAft>
              <a:buFont typeface="+mj-lt"/>
              <a:buAutoNum type="alphaLcPeriod"/>
            </a:pP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Use the linear function in part (a) to predict the chirp rate when the temperature is 84⁰.</a:t>
            </a:r>
          </a:p>
          <a:p>
            <a:pPr marL="342900" indent="-342900">
              <a:lnSpc>
                <a:spcPct val="107000"/>
              </a:lnSpc>
              <a:spcAft>
                <a:spcPts val="800"/>
              </a:spcAft>
              <a:buFont typeface="+mj-lt"/>
              <a:buAutoNum type="alphaLcPeriod"/>
            </a:pP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Use the function to predict the temperature if a snowy cricket is chirping 132 times per minute.</a:t>
            </a:r>
          </a:p>
        </p:txBody>
      </p:sp>
    </p:spTree>
    <p:extLst>
      <p:ext uri="{BB962C8B-B14F-4D97-AF65-F5344CB8AC3E}">
        <p14:creationId xmlns:p14="http://schemas.microsoft.com/office/powerpoint/2010/main" val="208534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59594" y="0"/>
            <a:ext cx="10272889" cy="637901"/>
          </a:xfrm>
        </p:spPr>
        <p:txBody>
          <a:bodyPr>
            <a:normAutofit fontScale="90000"/>
          </a:bodyPr>
          <a:lstStyle/>
          <a:p>
            <a:r>
              <a:rPr lang="en-US" dirty="0"/>
              <a:t>Example 1 Solution to Part a</a:t>
            </a:r>
          </a:p>
        </p:txBody>
      </p:sp>
      <p:pic>
        <p:nvPicPr>
          <p:cNvPr id="5" name="Picture 4">
            <a:extLst>
              <a:ext uri="{FF2B5EF4-FFF2-40B4-BE49-F238E27FC236}">
                <a16:creationId xmlns:a16="http://schemas.microsoft.com/office/drawing/2014/main" id="{898C7503-C531-489E-9641-968F7F1F0616}"/>
              </a:ext>
            </a:extLst>
          </p:cNvPr>
          <p:cNvPicPr>
            <a:picLocks noChangeAspect="1"/>
          </p:cNvPicPr>
          <p:nvPr/>
        </p:nvPicPr>
        <p:blipFill rotWithShape="1">
          <a:blip r:embed="rId2"/>
          <a:srcRect l="45516" t="23047" r="26485" b="48890"/>
          <a:stretch/>
        </p:blipFill>
        <p:spPr>
          <a:xfrm>
            <a:off x="8630196" y="3355399"/>
            <a:ext cx="3413760" cy="1924596"/>
          </a:xfrm>
          <a:prstGeom prst="rect">
            <a:avLst/>
          </a:prstGeom>
        </p:spPr>
      </p:pic>
      <p:graphicFrame>
        <p:nvGraphicFramePr>
          <p:cNvPr id="6" name="Table 5">
            <a:extLst>
              <a:ext uri="{FF2B5EF4-FFF2-40B4-BE49-F238E27FC236}">
                <a16:creationId xmlns:a16="http://schemas.microsoft.com/office/drawing/2014/main" id="{440D4BE6-4961-4999-AE18-F764D5E69B43}"/>
              </a:ext>
            </a:extLst>
          </p:cNvPr>
          <p:cNvGraphicFramePr>
            <a:graphicFrameLocks noGrp="1"/>
          </p:cNvGraphicFramePr>
          <p:nvPr>
            <p:extLst>
              <p:ext uri="{D42A27DB-BD31-4B8C-83A1-F6EECF244321}">
                <p14:modId xmlns:p14="http://schemas.microsoft.com/office/powerpoint/2010/main" val="1297598344"/>
              </p:ext>
            </p:extLst>
          </p:nvPr>
        </p:nvGraphicFramePr>
        <p:xfrm>
          <a:off x="2090812" y="1940384"/>
          <a:ext cx="6350000" cy="542925"/>
        </p:xfrm>
        <a:graphic>
          <a:graphicData uri="http://schemas.openxmlformats.org/drawingml/2006/table">
            <a:tbl>
              <a:tblPr/>
              <a:tblGrid>
                <a:gridCol w="2082800">
                  <a:extLst>
                    <a:ext uri="{9D8B030D-6E8A-4147-A177-3AD203B41FA5}">
                      <a16:colId xmlns:a16="http://schemas.microsoft.com/office/drawing/2014/main" val="2163998712"/>
                    </a:ext>
                  </a:extLst>
                </a:gridCol>
                <a:gridCol w="609600">
                  <a:extLst>
                    <a:ext uri="{9D8B030D-6E8A-4147-A177-3AD203B41FA5}">
                      <a16:colId xmlns:a16="http://schemas.microsoft.com/office/drawing/2014/main" val="2273679579"/>
                    </a:ext>
                  </a:extLst>
                </a:gridCol>
                <a:gridCol w="609600">
                  <a:extLst>
                    <a:ext uri="{9D8B030D-6E8A-4147-A177-3AD203B41FA5}">
                      <a16:colId xmlns:a16="http://schemas.microsoft.com/office/drawing/2014/main" val="2413056409"/>
                    </a:ext>
                  </a:extLst>
                </a:gridCol>
                <a:gridCol w="609600">
                  <a:extLst>
                    <a:ext uri="{9D8B030D-6E8A-4147-A177-3AD203B41FA5}">
                      <a16:colId xmlns:a16="http://schemas.microsoft.com/office/drawing/2014/main" val="1211417903"/>
                    </a:ext>
                  </a:extLst>
                </a:gridCol>
                <a:gridCol w="609600">
                  <a:extLst>
                    <a:ext uri="{9D8B030D-6E8A-4147-A177-3AD203B41FA5}">
                      <a16:colId xmlns:a16="http://schemas.microsoft.com/office/drawing/2014/main" val="1334733153"/>
                    </a:ext>
                  </a:extLst>
                </a:gridCol>
                <a:gridCol w="609600">
                  <a:extLst>
                    <a:ext uri="{9D8B030D-6E8A-4147-A177-3AD203B41FA5}">
                      <a16:colId xmlns:a16="http://schemas.microsoft.com/office/drawing/2014/main" val="1260032517"/>
                    </a:ext>
                  </a:extLst>
                </a:gridCol>
                <a:gridCol w="609600">
                  <a:extLst>
                    <a:ext uri="{9D8B030D-6E8A-4147-A177-3AD203B41FA5}">
                      <a16:colId xmlns:a16="http://schemas.microsoft.com/office/drawing/2014/main" val="4074479020"/>
                    </a:ext>
                  </a:extLst>
                </a:gridCol>
                <a:gridCol w="609600">
                  <a:extLst>
                    <a:ext uri="{9D8B030D-6E8A-4147-A177-3AD203B41FA5}">
                      <a16:colId xmlns:a16="http://schemas.microsoft.com/office/drawing/2014/main" val="2846451815"/>
                    </a:ext>
                  </a:extLst>
                </a:gridCol>
              </a:tblGrid>
              <a:tr h="266700">
                <a:tc>
                  <a:txBody>
                    <a:bodyPr/>
                    <a:lstStyle/>
                    <a:p>
                      <a:pPr algn="l" fontAlgn="b"/>
                      <a:r>
                        <a:rPr lang="en-US" sz="1600" b="0" i="0" u="none" strike="noStrike" dirty="0">
                          <a:solidFill>
                            <a:schemeClr val="accent1">
                              <a:lumMod val="75000"/>
                            </a:schemeClr>
                          </a:solidFill>
                          <a:effectLst/>
                          <a:latin typeface="Calibri" panose="020F0502020204030204" pitchFamily="34" charset="0"/>
                        </a:rPr>
                        <a:t>Temperature T  (⁰F)</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chemeClr val="accent1">
                              <a:lumMod val="75000"/>
                            </a:schemeClr>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80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8321689"/>
                  </a:ext>
                </a:extLst>
              </a:tr>
              <a:tr h="276225">
                <a:tc>
                  <a:txBody>
                    <a:bodyPr/>
                    <a:lstStyle/>
                    <a:p>
                      <a:pPr algn="l" fontAlgn="b"/>
                      <a:r>
                        <a:rPr lang="en-US" sz="1600" b="0" i="0" u="none" strike="noStrike">
                          <a:solidFill>
                            <a:schemeClr val="accent1">
                              <a:lumMod val="75000"/>
                            </a:schemeClr>
                          </a:solidFill>
                          <a:effectLst/>
                          <a:latin typeface="Calibri" panose="020F0502020204030204" pitchFamily="34" charset="0"/>
                        </a:rPr>
                        <a:t>Rate, R (chirps/minutes)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120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140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chemeClr val="accent1">
                              <a:lumMod val="75000"/>
                            </a:schemeClr>
                          </a:solidFill>
                          <a:effectLst/>
                          <a:latin typeface="Calibri" panose="020F0502020204030204" pitchFamily="34" charset="0"/>
                        </a:rPr>
                        <a:t>160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5285553"/>
                  </a:ext>
                </a:extLst>
              </a:tr>
            </a:tbl>
          </a:graphicData>
        </a:graphic>
      </p:graphicFrame>
      <p:sp>
        <p:nvSpPr>
          <p:cNvPr id="10" name="Rectangle 9">
            <a:extLst>
              <a:ext uri="{FF2B5EF4-FFF2-40B4-BE49-F238E27FC236}">
                <a16:creationId xmlns:a16="http://schemas.microsoft.com/office/drawing/2014/main" id="{6A1F4830-10AA-4698-ABA6-C85BA3E714C9}"/>
              </a:ext>
            </a:extLst>
          </p:cNvPr>
          <p:cNvSpPr/>
          <p:nvPr/>
        </p:nvSpPr>
        <p:spPr>
          <a:xfrm>
            <a:off x="1297575" y="824473"/>
            <a:ext cx="8813074" cy="1070871"/>
          </a:xfrm>
          <a:prstGeom prst="rect">
            <a:avLst/>
          </a:prstGeom>
        </p:spPr>
        <p:txBody>
          <a:bodyPr wrap="square">
            <a:spAutoFit/>
          </a:bodyPr>
          <a:lstStyle/>
          <a:p>
            <a:pPr>
              <a:lnSpc>
                <a:spcPct val="107000"/>
              </a:lnSpc>
              <a:spcAft>
                <a:spcPts val="800"/>
              </a:spcAft>
            </a:pPr>
            <a:r>
              <a:rPr lang="en-US"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Example 1   </a:t>
            </a:r>
            <a:r>
              <a:rPr lang="en-US"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The following data relate the snowy tree cricket’s chirp rate, R, in chirps per minute, to the temperature, T, in Fahrenheit.</a:t>
            </a:r>
            <a:endParaRPr lang="en-US" sz="16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LcPeriod"/>
            </a:pPr>
            <a:r>
              <a:rPr lang="en-US"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Find a linear function that models the chirp-rate as a function of temperature.</a:t>
            </a:r>
            <a:endPar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BB5E7329-034E-4EF4-9957-92EA4BA813F0}"/>
              </a:ext>
            </a:extLst>
          </p:cNvPr>
          <p:cNvSpPr/>
          <p:nvPr/>
        </p:nvSpPr>
        <p:spPr>
          <a:xfrm>
            <a:off x="1297575" y="2582095"/>
            <a:ext cx="10450288" cy="968278"/>
          </a:xfrm>
          <a:prstGeom prst="rect">
            <a:avLst/>
          </a:prstGeom>
        </p:spPr>
        <p:txBody>
          <a:bodyPr wrap="square">
            <a:spAutoFit/>
          </a:bodyPr>
          <a:lstStyle/>
          <a:p>
            <a:pPr>
              <a:lnSpc>
                <a:spcPct val="107000"/>
              </a:lnSpc>
              <a:spcAft>
                <a:spcPts val="800"/>
              </a:spcAft>
            </a:pPr>
            <a:r>
              <a:rPr lang="en-US"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We can use any two of the given points-say, (55, 60) and (75, 140)- to find the equation of this linear function.  As shown in </a:t>
            </a:r>
            <a:r>
              <a:rPr lang="en-US"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figure 3.15</a:t>
            </a:r>
            <a:r>
              <a:rPr lang="en-US"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 the rise is from R = 60 to R = 140, so the rise is 140 – 60 = 80, and the run is from T = 55 to T = 75, so the run = 20. Therefore, the slope of the line is:</a:t>
            </a:r>
            <a:endPar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875F5F3-AA79-4E70-94C5-3E5F1735FE22}"/>
                  </a:ext>
                </a:extLst>
              </p:cNvPr>
              <p:cNvSpPr/>
              <p:nvPr/>
            </p:nvSpPr>
            <p:spPr>
              <a:xfrm>
                <a:off x="2656663" y="3662626"/>
                <a:ext cx="4425058" cy="6580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lumMod val="75000"/>
                            </a:schemeClr>
                          </a:solidFill>
                          <a:latin typeface="Cambria Math" panose="02040503050406030204" pitchFamily="18" charset="0"/>
                        </a:rPr>
                        <m:t>𝑚</m:t>
                      </m:r>
                      <m:r>
                        <a:rPr lang="en-US" i="0">
                          <a:solidFill>
                            <a:schemeClr val="accent1">
                              <a:lumMod val="75000"/>
                            </a:schemeClr>
                          </a:solidFill>
                          <a:latin typeface="Cambria Math" panose="02040503050406030204" pitchFamily="18" charset="0"/>
                        </a:rPr>
                        <m:t>=</m:t>
                      </m:r>
                      <m:f>
                        <m:fPr>
                          <m:ctrlPr>
                            <a:rPr lang="en-US" i="1">
                              <a:solidFill>
                                <a:schemeClr val="accent1">
                                  <a:lumMod val="75000"/>
                                </a:schemeClr>
                              </a:solidFill>
                              <a:latin typeface="Cambria Math" panose="02040503050406030204" pitchFamily="18" charset="0"/>
                            </a:rPr>
                          </m:ctrlPr>
                        </m:fPr>
                        <m:num>
                          <m:r>
                            <a:rPr lang="en-US" i="1">
                              <a:solidFill>
                                <a:schemeClr val="accent1">
                                  <a:lumMod val="75000"/>
                                </a:schemeClr>
                              </a:solidFill>
                              <a:latin typeface="Cambria Math" panose="02040503050406030204" pitchFamily="18" charset="0"/>
                            </a:rPr>
                            <m:t>𝑟𝑖𝑠𝑒</m:t>
                          </m:r>
                        </m:num>
                        <m:den>
                          <m:r>
                            <a:rPr lang="en-US" i="1">
                              <a:solidFill>
                                <a:schemeClr val="accent1">
                                  <a:lumMod val="75000"/>
                                </a:schemeClr>
                              </a:solidFill>
                              <a:latin typeface="Cambria Math" panose="02040503050406030204" pitchFamily="18" charset="0"/>
                            </a:rPr>
                            <m:t>𝑟𝑢𝑛</m:t>
                          </m:r>
                        </m:den>
                      </m:f>
                      <m:r>
                        <a:rPr lang="en-US" i="0">
                          <a:solidFill>
                            <a:schemeClr val="accent1">
                              <a:lumMod val="75000"/>
                            </a:schemeClr>
                          </a:solidFill>
                          <a:latin typeface="Cambria Math" panose="02040503050406030204" pitchFamily="18" charset="0"/>
                        </a:rPr>
                        <m:t>=</m:t>
                      </m:r>
                      <m:f>
                        <m:fPr>
                          <m:ctrlPr>
                            <a:rPr lang="en-US" i="1">
                              <a:solidFill>
                                <a:schemeClr val="accent1">
                                  <a:lumMod val="75000"/>
                                </a:schemeClr>
                              </a:solidFill>
                              <a:latin typeface="Cambria Math" panose="02040503050406030204" pitchFamily="18" charset="0"/>
                            </a:rPr>
                          </m:ctrlPr>
                        </m:fPr>
                        <m:num>
                          <m:sSub>
                            <m:sSubPr>
                              <m:ctrlPr>
                                <a:rPr lang="en-US" i="1">
                                  <a:solidFill>
                                    <a:schemeClr val="accent1">
                                      <a:lumMod val="75000"/>
                                    </a:schemeClr>
                                  </a:solidFill>
                                  <a:latin typeface="Cambria Math" panose="02040503050406030204" pitchFamily="18" charset="0"/>
                                </a:rPr>
                              </m:ctrlPr>
                            </m:sSubPr>
                            <m:e>
                              <m:r>
                                <a:rPr lang="en-US" i="1">
                                  <a:solidFill>
                                    <a:schemeClr val="accent1">
                                      <a:lumMod val="75000"/>
                                    </a:schemeClr>
                                  </a:solidFill>
                                  <a:latin typeface="Cambria Math" panose="02040503050406030204" pitchFamily="18" charset="0"/>
                                </a:rPr>
                                <m:t>𝑅</m:t>
                              </m:r>
                            </m:e>
                            <m:sub>
                              <m:r>
                                <a:rPr lang="en-US" i="0">
                                  <a:solidFill>
                                    <a:schemeClr val="accent1">
                                      <a:lumMod val="75000"/>
                                    </a:schemeClr>
                                  </a:solidFill>
                                  <a:latin typeface="Cambria Math" panose="02040503050406030204" pitchFamily="18" charset="0"/>
                                </a:rPr>
                                <m:t>2</m:t>
                              </m:r>
                            </m:sub>
                          </m:sSub>
                          <m:r>
                            <a:rPr lang="en-US" i="0">
                              <a:solidFill>
                                <a:schemeClr val="accent1">
                                  <a:lumMod val="75000"/>
                                </a:schemeClr>
                              </a:solidFill>
                              <a:latin typeface="Cambria Math" panose="02040503050406030204" pitchFamily="18" charset="0"/>
                            </a:rPr>
                            <m:t>−</m:t>
                          </m:r>
                          <m:sSub>
                            <m:sSubPr>
                              <m:ctrlPr>
                                <a:rPr lang="en-US" i="1">
                                  <a:solidFill>
                                    <a:schemeClr val="accent1">
                                      <a:lumMod val="75000"/>
                                    </a:schemeClr>
                                  </a:solidFill>
                                  <a:latin typeface="Cambria Math" panose="02040503050406030204" pitchFamily="18" charset="0"/>
                                </a:rPr>
                              </m:ctrlPr>
                            </m:sSubPr>
                            <m:e>
                              <m:r>
                                <a:rPr lang="en-US" i="1">
                                  <a:solidFill>
                                    <a:schemeClr val="accent1">
                                      <a:lumMod val="75000"/>
                                    </a:schemeClr>
                                  </a:solidFill>
                                  <a:latin typeface="Cambria Math" panose="02040503050406030204" pitchFamily="18" charset="0"/>
                                </a:rPr>
                                <m:t>𝑅</m:t>
                              </m:r>
                            </m:e>
                            <m:sub>
                              <m:r>
                                <a:rPr lang="en-US" i="0">
                                  <a:solidFill>
                                    <a:schemeClr val="accent1">
                                      <a:lumMod val="75000"/>
                                    </a:schemeClr>
                                  </a:solidFill>
                                  <a:latin typeface="Cambria Math" panose="02040503050406030204" pitchFamily="18" charset="0"/>
                                </a:rPr>
                                <m:t>1</m:t>
                              </m:r>
                            </m:sub>
                          </m:sSub>
                        </m:num>
                        <m:den>
                          <m:sSub>
                            <m:sSubPr>
                              <m:ctrlPr>
                                <a:rPr lang="en-US" i="1">
                                  <a:solidFill>
                                    <a:schemeClr val="accent1">
                                      <a:lumMod val="75000"/>
                                    </a:schemeClr>
                                  </a:solidFill>
                                  <a:latin typeface="Cambria Math" panose="02040503050406030204" pitchFamily="18" charset="0"/>
                                </a:rPr>
                              </m:ctrlPr>
                            </m:sSubPr>
                            <m:e>
                              <m:r>
                                <a:rPr lang="en-US" i="1">
                                  <a:solidFill>
                                    <a:schemeClr val="accent1">
                                      <a:lumMod val="75000"/>
                                    </a:schemeClr>
                                  </a:solidFill>
                                  <a:latin typeface="Cambria Math" panose="02040503050406030204" pitchFamily="18" charset="0"/>
                                </a:rPr>
                                <m:t>𝑇</m:t>
                              </m:r>
                            </m:e>
                            <m:sub>
                              <m:r>
                                <a:rPr lang="en-US" i="0">
                                  <a:solidFill>
                                    <a:schemeClr val="accent1">
                                      <a:lumMod val="75000"/>
                                    </a:schemeClr>
                                  </a:solidFill>
                                  <a:latin typeface="Cambria Math" panose="02040503050406030204" pitchFamily="18" charset="0"/>
                                </a:rPr>
                                <m:t>2</m:t>
                              </m:r>
                            </m:sub>
                          </m:sSub>
                          <m:r>
                            <a:rPr lang="en-US" i="0">
                              <a:solidFill>
                                <a:schemeClr val="accent1">
                                  <a:lumMod val="75000"/>
                                </a:schemeClr>
                              </a:solidFill>
                              <a:latin typeface="Cambria Math" panose="02040503050406030204" pitchFamily="18" charset="0"/>
                            </a:rPr>
                            <m:t>−</m:t>
                          </m:r>
                          <m:sSub>
                            <m:sSubPr>
                              <m:ctrlPr>
                                <a:rPr lang="en-US" i="1">
                                  <a:solidFill>
                                    <a:schemeClr val="accent1">
                                      <a:lumMod val="75000"/>
                                    </a:schemeClr>
                                  </a:solidFill>
                                  <a:latin typeface="Cambria Math" panose="02040503050406030204" pitchFamily="18" charset="0"/>
                                </a:rPr>
                              </m:ctrlPr>
                            </m:sSubPr>
                            <m:e>
                              <m:r>
                                <a:rPr lang="en-US" i="1">
                                  <a:solidFill>
                                    <a:schemeClr val="accent1">
                                      <a:lumMod val="75000"/>
                                    </a:schemeClr>
                                  </a:solidFill>
                                  <a:latin typeface="Cambria Math" panose="02040503050406030204" pitchFamily="18" charset="0"/>
                                </a:rPr>
                                <m:t>𝑇</m:t>
                              </m:r>
                            </m:e>
                            <m:sub>
                              <m:r>
                                <a:rPr lang="en-US" i="0">
                                  <a:solidFill>
                                    <a:schemeClr val="accent1">
                                      <a:lumMod val="75000"/>
                                    </a:schemeClr>
                                  </a:solidFill>
                                  <a:latin typeface="Cambria Math" panose="02040503050406030204" pitchFamily="18" charset="0"/>
                                </a:rPr>
                                <m:t>1</m:t>
                              </m:r>
                            </m:sub>
                          </m:sSub>
                        </m:den>
                      </m:f>
                      <m:r>
                        <a:rPr lang="en-US" i="0">
                          <a:solidFill>
                            <a:schemeClr val="accent1">
                              <a:lumMod val="75000"/>
                            </a:schemeClr>
                          </a:solidFill>
                          <a:latin typeface="Cambria Math" panose="02040503050406030204" pitchFamily="18" charset="0"/>
                        </a:rPr>
                        <m:t>=</m:t>
                      </m:r>
                      <m:f>
                        <m:fPr>
                          <m:ctrlPr>
                            <a:rPr lang="en-US" i="1">
                              <a:solidFill>
                                <a:schemeClr val="accent1">
                                  <a:lumMod val="75000"/>
                                </a:schemeClr>
                              </a:solidFill>
                              <a:latin typeface="Cambria Math" panose="02040503050406030204" pitchFamily="18" charset="0"/>
                            </a:rPr>
                          </m:ctrlPr>
                        </m:fPr>
                        <m:num>
                          <m:r>
                            <a:rPr lang="en-US" i="0">
                              <a:solidFill>
                                <a:schemeClr val="accent1">
                                  <a:lumMod val="75000"/>
                                </a:schemeClr>
                              </a:solidFill>
                              <a:latin typeface="Cambria Math" panose="02040503050406030204" pitchFamily="18" charset="0"/>
                            </a:rPr>
                            <m:t>140−60</m:t>
                          </m:r>
                        </m:num>
                        <m:den>
                          <m:r>
                            <a:rPr lang="en-US" i="0">
                              <a:solidFill>
                                <a:schemeClr val="accent1">
                                  <a:lumMod val="75000"/>
                                </a:schemeClr>
                              </a:solidFill>
                              <a:latin typeface="Cambria Math" panose="02040503050406030204" pitchFamily="18" charset="0"/>
                            </a:rPr>
                            <m:t>75−55</m:t>
                          </m:r>
                        </m:den>
                      </m:f>
                      <m:r>
                        <a:rPr lang="en-US" i="0">
                          <a:solidFill>
                            <a:schemeClr val="accent1">
                              <a:lumMod val="75000"/>
                            </a:schemeClr>
                          </a:solidFill>
                          <a:latin typeface="Cambria Math" panose="02040503050406030204" pitchFamily="18" charset="0"/>
                        </a:rPr>
                        <m:t>=</m:t>
                      </m:r>
                      <m:f>
                        <m:fPr>
                          <m:ctrlPr>
                            <a:rPr lang="en-US" i="1">
                              <a:solidFill>
                                <a:schemeClr val="accent1">
                                  <a:lumMod val="75000"/>
                                </a:schemeClr>
                              </a:solidFill>
                              <a:latin typeface="Cambria Math" panose="02040503050406030204" pitchFamily="18" charset="0"/>
                            </a:rPr>
                          </m:ctrlPr>
                        </m:fPr>
                        <m:num>
                          <m:r>
                            <a:rPr lang="en-US" i="0">
                              <a:solidFill>
                                <a:schemeClr val="accent1">
                                  <a:lumMod val="75000"/>
                                </a:schemeClr>
                              </a:solidFill>
                              <a:latin typeface="Cambria Math" panose="02040503050406030204" pitchFamily="18" charset="0"/>
                            </a:rPr>
                            <m:t>80</m:t>
                          </m:r>
                        </m:num>
                        <m:den>
                          <m:r>
                            <a:rPr lang="en-US" i="0">
                              <a:solidFill>
                                <a:schemeClr val="accent1">
                                  <a:lumMod val="75000"/>
                                </a:schemeClr>
                              </a:solidFill>
                              <a:latin typeface="Cambria Math" panose="02040503050406030204" pitchFamily="18" charset="0"/>
                            </a:rPr>
                            <m:t>20</m:t>
                          </m:r>
                        </m:den>
                      </m:f>
                      <m:r>
                        <a:rPr lang="en-US" i="0">
                          <a:solidFill>
                            <a:schemeClr val="accent1">
                              <a:lumMod val="75000"/>
                            </a:schemeClr>
                          </a:solidFill>
                          <a:latin typeface="Cambria Math" panose="02040503050406030204" pitchFamily="18" charset="0"/>
                        </a:rPr>
                        <m:t>=4</m:t>
                      </m:r>
                    </m:oMath>
                  </m:oMathPara>
                </a14:m>
                <a:endParaRPr lang="en-US" dirty="0">
                  <a:solidFill>
                    <a:schemeClr val="accent1">
                      <a:lumMod val="75000"/>
                    </a:schemeClr>
                  </a:solidFill>
                </a:endParaRPr>
              </a:p>
            </p:txBody>
          </p:sp>
        </mc:Choice>
        <mc:Fallback xmlns="">
          <p:sp>
            <p:nvSpPr>
              <p:cNvPr id="13" name="Rectangle 12">
                <a:extLst>
                  <a:ext uri="{FF2B5EF4-FFF2-40B4-BE49-F238E27FC236}">
                    <a16:creationId xmlns:a16="http://schemas.microsoft.com/office/drawing/2014/main" id="{E875F5F3-AA79-4E70-94C5-3E5F1735FE22}"/>
                  </a:ext>
                </a:extLst>
              </p:cNvPr>
              <p:cNvSpPr>
                <a:spLocks noRot="1" noChangeAspect="1" noMove="1" noResize="1" noEditPoints="1" noAdjustHandles="1" noChangeArrowheads="1" noChangeShapeType="1" noTextEdit="1"/>
              </p:cNvSpPr>
              <p:nvPr/>
            </p:nvSpPr>
            <p:spPr>
              <a:xfrm>
                <a:off x="2656663" y="3662626"/>
                <a:ext cx="4425058" cy="658065"/>
              </a:xfrm>
              <a:prstGeom prst="rect">
                <a:avLst/>
              </a:prstGeom>
              <a:blipFill>
                <a:blip r:embed="rId3"/>
                <a:stretch>
                  <a:fillRect/>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CF435C43-8E34-44E7-962E-E26F4ED020CA}"/>
              </a:ext>
            </a:extLst>
          </p:cNvPr>
          <p:cNvSpPr/>
          <p:nvPr/>
        </p:nvSpPr>
        <p:spPr>
          <a:xfrm>
            <a:off x="1297574" y="4317697"/>
            <a:ext cx="7143237" cy="671915"/>
          </a:xfrm>
          <a:prstGeom prst="rect">
            <a:avLst/>
          </a:prstGeom>
        </p:spPr>
        <p:txBody>
          <a:bodyPr wrap="square">
            <a:spAutoFit/>
          </a:bodyPr>
          <a:lstStyle/>
          <a:p>
            <a:pPr>
              <a:lnSpc>
                <a:spcPct val="107000"/>
              </a:lnSpc>
              <a:spcAft>
                <a:spcPts val="800"/>
              </a:spcAft>
            </a:pPr>
            <a:r>
              <a:rPr lang="en-US"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Next, we apply the point-slope formula to find the equation of the line, using any point on the line.  If we pick (55, 60), we obtain: </a:t>
            </a:r>
            <a:endParaRPr lang="en-US" sz="16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2DFE89AB-0AEE-4E08-8D00-1BBCDA5D8BD6}"/>
              </a:ext>
            </a:extLst>
          </p:cNvPr>
          <p:cNvSpPr/>
          <p:nvPr/>
        </p:nvSpPr>
        <p:spPr>
          <a:xfrm>
            <a:off x="2281645" y="4973837"/>
            <a:ext cx="6096000" cy="1566198"/>
          </a:xfrm>
          <a:prstGeom prst="rect">
            <a:avLst/>
          </a:prstGeom>
        </p:spPr>
        <p:txBody>
          <a:bodyPr>
            <a:spAutoFit/>
          </a:bodyPr>
          <a:lstStyle/>
          <a:p>
            <a:pPr>
              <a:lnSpc>
                <a:spcPct val="107000"/>
              </a:lnSpc>
              <a:spcAft>
                <a:spcPts val="800"/>
              </a:spcAft>
            </a:pPr>
            <a:r>
              <a:rPr lang="en-US"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R – 60 = 4(T – 55)</a:t>
            </a:r>
            <a:endParaRPr lang="en-US" sz="16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R – 60 = 4T – 220 (Distributive Rule)</a:t>
            </a:r>
            <a:endParaRPr lang="en-US" sz="16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Adding 60 to both sides of the equation, we get:</a:t>
            </a:r>
            <a:endParaRPr lang="en-US" sz="16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r>
              <a:rPr lang="en-US"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R = f(T) = 4T - 160</a:t>
            </a:r>
            <a:endParaRPr lang="en-US" dirty="0">
              <a:solidFill>
                <a:schemeClr val="accent1">
                  <a:lumMod val="75000"/>
                </a:schemeClr>
              </a:solidFill>
            </a:endParaRPr>
          </a:p>
        </p:txBody>
      </p:sp>
    </p:spTree>
    <p:extLst>
      <p:ext uri="{BB962C8B-B14F-4D97-AF65-F5344CB8AC3E}">
        <p14:creationId xmlns:p14="http://schemas.microsoft.com/office/powerpoint/2010/main" val="318964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59594" y="0"/>
            <a:ext cx="10272889" cy="637901"/>
          </a:xfrm>
        </p:spPr>
        <p:txBody>
          <a:bodyPr>
            <a:normAutofit fontScale="90000"/>
          </a:bodyPr>
          <a:lstStyle/>
          <a:p>
            <a:r>
              <a:rPr lang="en-US" dirty="0"/>
              <a:t>Example 1 Solution to Part b, c</a:t>
            </a:r>
          </a:p>
        </p:txBody>
      </p:sp>
      <p:sp>
        <p:nvSpPr>
          <p:cNvPr id="10" name="Rectangle 9">
            <a:extLst>
              <a:ext uri="{FF2B5EF4-FFF2-40B4-BE49-F238E27FC236}">
                <a16:creationId xmlns:a16="http://schemas.microsoft.com/office/drawing/2014/main" id="{6A1F4830-10AA-4698-ABA6-C85BA3E714C9}"/>
              </a:ext>
            </a:extLst>
          </p:cNvPr>
          <p:cNvSpPr/>
          <p:nvPr/>
        </p:nvSpPr>
        <p:spPr>
          <a:xfrm>
            <a:off x="1297575" y="824473"/>
            <a:ext cx="8813074" cy="1039387"/>
          </a:xfrm>
          <a:prstGeom prst="rect">
            <a:avLst/>
          </a:prstGeom>
        </p:spPr>
        <p:txBody>
          <a:bodyPr wrap="square">
            <a:spAutoFit/>
          </a:bodyPr>
          <a:lstStyle/>
          <a:p>
            <a:pPr>
              <a:lnSpc>
                <a:spcPct val="107000"/>
              </a:lnSpc>
              <a:spcAft>
                <a:spcPts val="800"/>
              </a:spcAft>
            </a:pPr>
            <a:r>
              <a:rPr lang="en-US"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Example 1   </a:t>
            </a:r>
            <a:r>
              <a:rPr lang="en-US"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The following data relate the snowy tree cricket’s chirp rate, R, in chirps per minute, to the temperature, T, in Fahrenheit.</a:t>
            </a:r>
          </a:p>
          <a:p>
            <a:pPr>
              <a:lnSpc>
                <a:spcPct val="107000"/>
              </a:lnSpc>
              <a:spcAft>
                <a:spcPts val="800"/>
              </a:spcAft>
            </a:pPr>
            <a:endParaRPr lang="en-US" sz="16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7CADF4A-546E-4888-9904-EF1221DEDA57}"/>
                  </a:ext>
                </a:extLst>
              </p:cNvPr>
              <p:cNvSpPr/>
              <p:nvPr/>
            </p:nvSpPr>
            <p:spPr>
              <a:xfrm>
                <a:off x="1384661" y="2631784"/>
                <a:ext cx="9945192" cy="3349378"/>
              </a:xfrm>
              <a:prstGeom prst="rect">
                <a:avLst/>
              </a:prstGeom>
            </p:spPr>
            <p:txBody>
              <a:bodyPr wrap="square">
                <a:spAutoFit/>
              </a:bodyPr>
              <a:lstStyle/>
              <a:p>
                <a:pPr marL="342900" indent="-342900">
                  <a:lnSpc>
                    <a:spcPct val="107000"/>
                  </a:lnSpc>
                  <a:spcAft>
                    <a:spcPts val="800"/>
                  </a:spcAft>
                  <a:buFont typeface="+mj-lt"/>
                  <a:buAutoNum type="alphaLcPeriod" startAt="2"/>
                </a:pPr>
                <a:r>
                  <a:rPr lang="en-US" sz="20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Discuss the practical meaning of the slope and the vertical intercept and give reasonable values for the domain and range.</a:t>
                </a:r>
              </a:p>
              <a:p>
                <a:pPr marL="800100" lvl="1" indent="-342900">
                  <a:lnSpc>
                    <a:spcPct val="107000"/>
                  </a:lnSpc>
                  <a:spcAft>
                    <a:spcPts val="800"/>
                  </a:spcAft>
                  <a:buFont typeface="+mj-lt"/>
                  <a:buAutoNum type="alphaLcPeriod" startAt="2"/>
                </a:pPr>
                <a:r>
                  <a:rPr lang="en-US" sz="20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The slope m = 4 tells us that the cricket’s chirp rate goes up 4 chirps/minute for every 1</a:t>
                </a:r>
                <a:r>
                  <a:rPr lang="en-US"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⁰</a:t>
                </a:r>
                <a:r>
                  <a:rPr lang="en-US" sz="20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F increase in temperature.   Since R = f(T) = 4T – 160, the equation tells us that the vertical intercept is R = -160 (when T = 0). Of course, a chirp rate of R = -160 chirps per minute is meaningless. Domain:</a:t>
                </a:r>
                <a14:m>
                  <m:oMath xmlns:m="http://schemas.openxmlformats.org/officeDocument/2006/math">
                    <m:r>
                      <a:rPr lang="en-US" sz="2000">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t> </m:t>
                    </m:r>
                    <m:r>
                      <a:rPr lang="en-US" sz="2000" b="0" i="0" smtClean="0">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t> </m:t>
                    </m:r>
                    <m:r>
                      <a:rPr lang="en-US" sz="2000" b="0" i="1" smtClean="0">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t>40</m:t>
                    </m:r>
                    <m:r>
                      <a:rPr lang="en-US" sz="2000" b="0" i="1" smtClean="0">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𝑇</m:t>
                    </m:r>
                    <m:r>
                      <a:rPr lang="en-US" sz="2000" b="0" i="1" smtClean="0">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  80  and Range: </a:t>
                </a:r>
                <a14:m>
                  <m:oMath xmlns:m="http://schemas.openxmlformats.org/officeDocument/2006/math">
                    <m:r>
                      <a:rPr lang="en-US" sz="2000" b="0" i="1" smtClean="0">
                        <a:solidFill>
                          <a:schemeClr val="accent1">
                            <a:lumMod val="75000"/>
                          </a:schemeClr>
                        </a:solidFill>
                        <a:latin typeface="Cambria Math" panose="02040503050406030204" pitchFamily="18" charset="0"/>
                        <a:ea typeface="Calibri" panose="020F0502020204030204" pitchFamily="34" charset="0"/>
                        <a:cs typeface="Times New Roman" panose="02020603050405020304" pitchFamily="18" charset="0"/>
                      </a:rPr>
                      <m:t>0</m:t>
                    </m:r>
                    <m:r>
                      <a:rPr lang="en-US" sz="2000" b="0" i="1" smtClean="0">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𝑅</m:t>
                    </m:r>
                    <m:r>
                      <a:rPr lang="en-US" sz="2000" b="0" i="1" smtClean="0">
                        <a:solidFill>
                          <a:schemeClr val="accent1">
                            <a:lumMod val="75000"/>
                          </a:schemeClr>
                        </a:solidFill>
                        <a:latin typeface="Cambria Math" panose="02040503050406030204" pitchFamily="18" charset="0"/>
                        <a:ea typeface="Cambria Math" panose="02040503050406030204" pitchFamily="18" charset="0"/>
                        <a:cs typeface="Times New Roman" panose="02020603050405020304" pitchFamily="18" charset="0"/>
                      </a:rPr>
                      <m:t>≤160</m:t>
                    </m:r>
                  </m:oMath>
                </a14:m>
                <a:r>
                  <a:rPr lang="en-US" sz="20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        </a:t>
                </a:r>
              </a:p>
              <a:p>
                <a:pPr marL="342900" indent="-342900">
                  <a:lnSpc>
                    <a:spcPct val="107000"/>
                  </a:lnSpc>
                  <a:spcAft>
                    <a:spcPts val="800"/>
                  </a:spcAft>
                  <a:buFont typeface="+mj-lt"/>
                  <a:buAutoNum type="alphaLcPeriod" startAt="2"/>
                </a:pPr>
                <a:r>
                  <a:rPr lang="en-US" sz="20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Use the linear function in part (a) to predict the chirp rate when the temperature is 84</a:t>
                </a:r>
                <a:r>
                  <a:rPr lang="en-US"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⁰.</a:t>
                </a:r>
              </a:p>
              <a:p>
                <a:pPr marL="914400" lvl="1" indent="-457200">
                  <a:lnSpc>
                    <a:spcPct val="107000"/>
                  </a:lnSpc>
                  <a:spcAft>
                    <a:spcPts val="800"/>
                  </a:spcAft>
                  <a:buFont typeface="+mj-lt"/>
                  <a:buAutoNum type="alphaLcPeriod" startAt="3"/>
                </a:pPr>
                <a:r>
                  <a:rPr lang="en-US" sz="20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If the temperature T = 84</a:t>
                </a:r>
                <a:r>
                  <a:rPr lang="en-US"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⁰F, the linear function predicts that the </a:t>
                </a:r>
                <a:r>
                  <a:rPr lang="en-US" sz="20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snowy tree crickets chirp at a rate of:  R = f(84) = 4*84 – 160 = 336 – 160 = 176 chirps/minute.     </a:t>
                </a:r>
              </a:p>
            </p:txBody>
          </p:sp>
        </mc:Choice>
        <mc:Fallback xmlns="">
          <p:sp>
            <p:nvSpPr>
              <p:cNvPr id="2" name="Rectangle 1">
                <a:extLst>
                  <a:ext uri="{FF2B5EF4-FFF2-40B4-BE49-F238E27FC236}">
                    <a16:creationId xmlns:a16="http://schemas.microsoft.com/office/drawing/2014/main" id="{97CADF4A-546E-4888-9904-EF1221DEDA57}"/>
                  </a:ext>
                </a:extLst>
              </p:cNvPr>
              <p:cNvSpPr>
                <a:spLocks noRot="1" noChangeAspect="1" noMove="1" noResize="1" noEditPoints="1" noAdjustHandles="1" noChangeArrowheads="1" noChangeShapeType="1" noTextEdit="1"/>
              </p:cNvSpPr>
              <p:nvPr/>
            </p:nvSpPr>
            <p:spPr>
              <a:xfrm>
                <a:off x="1384661" y="2631784"/>
                <a:ext cx="9945192" cy="3349378"/>
              </a:xfrm>
              <a:prstGeom prst="rect">
                <a:avLst/>
              </a:prstGeom>
              <a:blipFill>
                <a:blip r:embed="rId2"/>
                <a:stretch>
                  <a:fillRect l="-674" t="-1093" r="-184" b="-2368"/>
                </a:stretch>
              </a:blipFill>
            </p:spPr>
            <p:txBody>
              <a:bodyPr/>
              <a:lstStyle/>
              <a:p>
                <a:r>
                  <a:rPr lang="en-US">
                    <a:noFill/>
                  </a:rPr>
                  <a:t> </a:t>
                </a:r>
              </a:p>
            </p:txBody>
          </p:sp>
        </mc:Fallback>
      </mc:AlternateContent>
      <p:graphicFrame>
        <p:nvGraphicFramePr>
          <p:cNvPr id="12" name="Table 11">
            <a:extLst>
              <a:ext uri="{FF2B5EF4-FFF2-40B4-BE49-F238E27FC236}">
                <a16:creationId xmlns:a16="http://schemas.microsoft.com/office/drawing/2014/main" id="{6A272DC6-9216-45D7-9588-02DFA2F8FB8F}"/>
              </a:ext>
            </a:extLst>
          </p:cNvPr>
          <p:cNvGraphicFramePr>
            <a:graphicFrameLocks noGrp="1"/>
          </p:cNvGraphicFramePr>
          <p:nvPr>
            <p:extLst>
              <p:ext uri="{D42A27DB-BD31-4B8C-83A1-F6EECF244321}">
                <p14:modId xmlns:p14="http://schemas.microsoft.com/office/powerpoint/2010/main" val="2292284173"/>
              </p:ext>
            </p:extLst>
          </p:nvPr>
        </p:nvGraphicFramePr>
        <p:xfrm>
          <a:off x="2921000" y="1592397"/>
          <a:ext cx="6350000" cy="542925"/>
        </p:xfrm>
        <a:graphic>
          <a:graphicData uri="http://schemas.openxmlformats.org/drawingml/2006/table">
            <a:tbl>
              <a:tblPr/>
              <a:tblGrid>
                <a:gridCol w="2082800">
                  <a:extLst>
                    <a:ext uri="{9D8B030D-6E8A-4147-A177-3AD203B41FA5}">
                      <a16:colId xmlns:a16="http://schemas.microsoft.com/office/drawing/2014/main" val="2163998712"/>
                    </a:ext>
                  </a:extLst>
                </a:gridCol>
                <a:gridCol w="609600">
                  <a:extLst>
                    <a:ext uri="{9D8B030D-6E8A-4147-A177-3AD203B41FA5}">
                      <a16:colId xmlns:a16="http://schemas.microsoft.com/office/drawing/2014/main" val="2273679579"/>
                    </a:ext>
                  </a:extLst>
                </a:gridCol>
                <a:gridCol w="609600">
                  <a:extLst>
                    <a:ext uri="{9D8B030D-6E8A-4147-A177-3AD203B41FA5}">
                      <a16:colId xmlns:a16="http://schemas.microsoft.com/office/drawing/2014/main" val="2413056409"/>
                    </a:ext>
                  </a:extLst>
                </a:gridCol>
                <a:gridCol w="609600">
                  <a:extLst>
                    <a:ext uri="{9D8B030D-6E8A-4147-A177-3AD203B41FA5}">
                      <a16:colId xmlns:a16="http://schemas.microsoft.com/office/drawing/2014/main" val="1211417903"/>
                    </a:ext>
                  </a:extLst>
                </a:gridCol>
                <a:gridCol w="609600">
                  <a:extLst>
                    <a:ext uri="{9D8B030D-6E8A-4147-A177-3AD203B41FA5}">
                      <a16:colId xmlns:a16="http://schemas.microsoft.com/office/drawing/2014/main" val="1334733153"/>
                    </a:ext>
                  </a:extLst>
                </a:gridCol>
                <a:gridCol w="609600">
                  <a:extLst>
                    <a:ext uri="{9D8B030D-6E8A-4147-A177-3AD203B41FA5}">
                      <a16:colId xmlns:a16="http://schemas.microsoft.com/office/drawing/2014/main" val="1260032517"/>
                    </a:ext>
                  </a:extLst>
                </a:gridCol>
                <a:gridCol w="609600">
                  <a:extLst>
                    <a:ext uri="{9D8B030D-6E8A-4147-A177-3AD203B41FA5}">
                      <a16:colId xmlns:a16="http://schemas.microsoft.com/office/drawing/2014/main" val="4074479020"/>
                    </a:ext>
                  </a:extLst>
                </a:gridCol>
                <a:gridCol w="609600">
                  <a:extLst>
                    <a:ext uri="{9D8B030D-6E8A-4147-A177-3AD203B41FA5}">
                      <a16:colId xmlns:a16="http://schemas.microsoft.com/office/drawing/2014/main" val="2846451815"/>
                    </a:ext>
                  </a:extLst>
                </a:gridCol>
              </a:tblGrid>
              <a:tr h="266700">
                <a:tc>
                  <a:txBody>
                    <a:bodyPr/>
                    <a:lstStyle/>
                    <a:p>
                      <a:pPr algn="l" fontAlgn="b"/>
                      <a:r>
                        <a:rPr lang="en-US" sz="1600" b="0" i="0" u="none" strike="noStrike" dirty="0">
                          <a:solidFill>
                            <a:schemeClr val="accent1">
                              <a:lumMod val="75000"/>
                            </a:schemeClr>
                          </a:solidFill>
                          <a:effectLst/>
                          <a:latin typeface="Calibri" panose="020F0502020204030204" pitchFamily="34" charset="0"/>
                        </a:rPr>
                        <a:t>Temperature T  (⁰F)</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chemeClr val="accent1">
                              <a:lumMod val="75000"/>
                            </a:schemeClr>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80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8321689"/>
                  </a:ext>
                </a:extLst>
              </a:tr>
              <a:tr h="276225">
                <a:tc>
                  <a:txBody>
                    <a:bodyPr/>
                    <a:lstStyle/>
                    <a:p>
                      <a:pPr algn="l" fontAlgn="b"/>
                      <a:r>
                        <a:rPr lang="en-US" sz="1600" b="0" i="0" u="none" strike="noStrike">
                          <a:solidFill>
                            <a:schemeClr val="accent1">
                              <a:lumMod val="75000"/>
                            </a:schemeClr>
                          </a:solidFill>
                          <a:effectLst/>
                          <a:latin typeface="Calibri" panose="020F0502020204030204" pitchFamily="34" charset="0"/>
                        </a:rPr>
                        <a:t>Rate, R (chirps/minutes)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chemeClr val="accent1">
                              <a:lumMod val="75000"/>
                            </a:schemeClr>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120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140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chemeClr val="accent1">
                              <a:lumMod val="75000"/>
                            </a:schemeClr>
                          </a:solidFill>
                          <a:effectLst/>
                          <a:latin typeface="Calibri" panose="020F0502020204030204" pitchFamily="34" charset="0"/>
                        </a:rPr>
                        <a:t>160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5285553"/>
                  </a:ext>
                </a:extLst>
              </a:tr>
            </a:tbl>
          </a:graphicData>
        </a:graphic>
      </p:graphicFrame>
    </p:spTree>
    <p:extLst>
      <p:ext uri="{BB962C8B-B14F-4D97-AF65-F5344CB8AC3E}">
        <p14:creationId xmlns:p14="http://schemas.microsoft.com/office/powerpoint/2010/main" val="103103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59594" y="0"/>
            <a:ext cx="10272889" cy="637901"/>
          </a:xfrm>
        </p:spPr>
        <p:txBody>
          <a:bodyPr>
            <a:normAutofit fontScale="90000"/>
          </a:bodyPr>
          <a:lstStyle/>
          <a:p>
            <a:r>
              <a:rPr lang="en-US" dirty="0"/>
              <a:t>Example 1 Solution to Part d</a:t>
            </a:r>
          </a:p>
        </p:txBody>
      </p:sp>
      <p:sp>
        <p:nvSpPr>
          <p:cNvPr id="10" name="Rectangle 9">
            <a:extLst>
              <a:ext uri="{FF2B5EF4-FFF2-40B4-BE49-F238E27FC236}">
                <a16:creationId xmlns:a16="http://schemas.microsoft.com/office/drawing/2014/main" id="{6A1F4830-10AA-4698-ABA6-C85BA3E714C9}"/>
              </a:ext>
            </a:extLst>
          </p:cNvPr>
          <p:cNvSpPr/>
          <p:nvPr/>
        </p:nvSpPr>
        <p:spPr>
          <a:xfrm>
            <a:off x="1297575" y="824473"/>
            <a:ext cx="8813074" cy="1039387"/>
          </a:xfrm>
          <a:prstGeom prst="rect">
            <a:avLst/>
          </a:prstGeom>
        </p:spPr>
        <p:txBody>
          <a:bodyPr wrap="square">
            <a:spAutoFit/>
          </a:bodyPr>
          <a:lstStyle/>
          <a:p>
            <a:pPr>
              <a:lnSpc>
                <a:spcPct val="107000"/>
              </a:lnSpc>
              <a:spcAft>
                <a:spcPts val="800"/>
              </a:spcAft>
            </a:pPr>
            <a:r>
              <a:rPr lang="en-US"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Example 1   </a:t>
            </a:r>
            <a:r>
              <a:rPr lang="en-US"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The following data relate the snowy tree cricket’s chirp rate, R, in chirps per minute, to the temperature, T, in Fahrenheit.</a:t>
            </a:r>
          </a:p>
          <a:p>
            <a:pPr>
              <a:lnSpc>
                <a:spcPct val="107000"/>
              </a:lnSpc>
              <a:spcAft>
                <a:spcPts val="800"/>
              </a:spcAft>
            </a:pPr>
            <a:endParaRPr lang="en-US" sz="16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97CADF4A-546E-4888-9904-EF1221DEDA57}"/>
              </a:ext>
            </a:extLst>
          </p:cNvPr>
          <p:cNvSpPr/>
          <p:nvPr/>
        </p:nvSpPr>
        <p:spPr>
          <a:xfrm>
            <a:off x="1384661" y="2631784"/>
            <a:ext cx="9945192" cy="2464008"/>
          </a:xfrm>
          <a:prstGeom prst="rect">
            <a:avLst/>
          </a:prstGeom>
        </p:spPr>
        <p:txBody>
          <a:bodyPr wrap="square">
            <a:spAutoFit/>
          </a:bodyPr>
          <a:lstStyle/>
          <a:p>
            <a:pPr marL="457200" marR="0" lvl="0" indent="-457200">
              <a:lnSpc>
                <a:spcPct val="107000"/>
              </a:lnSpc>
              <a:spcBef>
                <a:spcPts val="0"/>
              </a:spcBef>
              <a:spcAft>
                <a:spcPts val="800"/>
              </a:spcAft>
              <a:buFont typeface="+mj-lt"/>
              <a:buAutoNum type="alphaLcPeriod" startAt="4"/>
            </a:pPr>
            <a:r>
              <a:rPr lang="en-US"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Use the function to predict the temperature if a snowy cricket is chirping 138 times per minute.</a:t>
            </a:r>
          </a:p>
          <a:p>
            <a:pPr marL="914400" lvl="1" indent="-457200">
              <a:lnSpc>
                <a:spcPct val="107000"/>
              </a:lnSpc>
              <a:spcAft>
                <a:spcPts val="800"/>
              </a:spcAft>
              <a:buFont typeface="+mj-lt"/>
              <a:buAutoNum type="alphaLcPeriod" startAt="4"/>
            </a:pPr>
            <a:r>
              <a:rPr lang="en-US"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R = 4T – 160, since R = 132, we substitute it into the equation.</a:t>
            </a:r>
          </a:p>
          <a:p>
            <a:pPr lvl="1">
              <a:lnSpc>
                <a:spcPct val="107000"/>
              </a:lnSpc>
              <a:spcAft>
                <a:spcPts val="800"/>
              </a:spcAft>
            </a:pPr>
            <a:r>
              <a:rPr lang="en-US"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132 = 4T – 160 (now add 160 to both sides)</a:t>
            </a:r>
          </a:p>
          <a:p>
            <a:pPr lvl="1">
              <a:lnSpc>
                <a:spcPct val="107000"/>
              </a:lnSpc>
              <a:spcAft>
                <a:spcPts val="800"/>
              </a:spcAft>
            </a:pPr>
            <a:r>
              <a:rPr lang="en-US"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292 = 4T (now divide both sides by 4)</a:t>
            </a:r>
          </a:p>
          <a:p>
            <a:pPr lvl="1">
              <a:lnSpc>
                <a:spcPct val="107000"/>
              </a:lnSpc>
              <a:spcAft>
                <a:spcPts val="800"/>
              </a:spcAft>
            </a:pPr>
            <a:r>
              <a:rPr lang="en-US"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73⁰F</a:t>
            </a:r>
            <a:endParaRPr lang="en-US" sz="20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6A272DC6-9216-45D7-9588-02DFA2F8FB8F}"/>
              </a:ext>
            </a:extLst>
          </p:cNvPr>
          <p:cNvGraphicFramePr>
            <a:graphicFrameLocks noGrp="1"/>
          </p:cNvGraphicFramePr>
          <p:nvPr/>
        </p:nvGraphicFramePr>
        <p:xfrm>
          <a:off x="2921000" y="1592397"/>
          <a:ext cx="6350000" cy="542925"/>
        </p:xfrm>
        <a:graphic>
          <a:graphicData uri="http://schemas.openxmlformats.org/drawingml/2006/table">
            <a:tbl>
              <a:tblPr/>
              <a:tblGrid>
                <a:gridCol w="2082800">
                  <a:extLst>
                    <a:ext uri="{9D8B030D-6E8A-4147-A177-3AD203B41FA5}">
                      <a16:colId xmlns:a16="http://schemas.microsoft.com/office/drawing/2014/main" val="2163998712"/>
                    </a:ext>
                  </a:extLst>
                </a:gridCol>
                <a:gridCol w="609600">
                  <a:extLst>
                    <a:ext uri="{9D8B030D-6E8A-4147-A177-3AD203B41FA5}">
                      <a16:colId xmlns:a16="http://schemas.microsoft.com/office/drawing/2014/main" val="2273679579"/>
                    </a:ext>
                  </a:extLst>
                </a:gridCol>
                <a:gridCol w="609600">
                  <a:extLst>
                    <a:ext uri="{9D8B030D-6E8A-4147-A177-3AD203B41FA5}">
                      <a16:colId xmlns:a16="http://schemas.microsoft.com/office/drawing/2014/main" val="2413056409"/>
                    </a:ext>
                  </a:extLst>
                </a:gridCol>
                <a:gridCol w="609600">
                  <a:extLst>
                    <a:ext uri="{9D8B030D-6E8A-4147-A177-3AD203B41FA5}">
                      <a16:colId xmlns:a16="http://schemas.microsoft.com/office/drawing/2014/main" val="1211417903"/>
                    </a:ext>
                  </a:extLst>
                </a:gridCol>
                <a:gridCol w="609600">
                  <a:extLst>
                    <a:ext uri="{9D8B030D-6E8A-4147-A177-3AD203B41FA5}">
                      <a16:colId xmlns:a16="http://schemas.microsoft.com/office/drawing/2014/main" val="1334733153"/>
                    </a:ext>
                  </a:extLst>
                </a:gridCol>
                <a:gridCol w="609600">
                  <a:extLst>
                    <a:ext uri="{9D8B030D-6E8A-4147-A177-3AD203B41FA5}">
                      <a16:colId xmlns:a16="http://schemas.microsoft.com/office/drawing/2014/main" val="1260032517"/>
                    </a:ext>
                  </a:extLst>
                </a:gridCol>
                <a:gridCol w="609600">
                  <a:extLst>
                    <a:ext uri="{9D8B030D-6E8A-4147-A177-3AD203B41FA5}">
                      <a16:colId xmlns:a16="http://schemas.microsoft.com/office/drawing/2014/main" val="4074479020"/>
                    </a:ext>
                  </a:extLst>
                </a:gridCol>
                <a:gridCol w="609600">
                  <a:extLst>
                    <a:ext uri="{9D8B030D-6E8A-4147-A177-3AD203B41FA5}">
                      <a16:colId xmlns:a16="http://schemas.microsoft.com/office/drawing/2014/main" val="2846451815"/>
                    </a:ext>
                  </a:extLst>
                </a:gridCol>
              </a:tblGrid>
              <a:tr h="266700">
                <a:tc>
                  <a:txBody>
                    <a:bodyPr/>
                    <a:lstStyle/>
                    <a:p>
                      <a:pPr algn="l" fontAlgn="b"/>
                      <a:r>
                        <a:rPr lang="en-US" sz="1600" b="0" i="0" u="none" strike="noStrike" dirty="0">
                          <a:solidFill>
                            <a:schemeClr val="accent1">
                              <a:lumMod val="75000"/>
                            </a:schemeClr>
                          </a:solidFill>
                          <a:effectLst/>
                          <a:latin typeface="Calibri" panose="020F0502020204030204" pitchFamily="34" charset="0"/>
                        </a:rPr>
                        <a:t>Temperature T  (⁰F)</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chemeClr val="accent1">
                              <a:lumMod val="75000"/>
                            </a:schemeClr>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80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8321689"/>
                  </a:ext>
                </a:extLst>
              </a:tr>
              <a:tr h="276225">
                <a:tc>
                  <a:txBody>
                    <a:bodyPr/>
                    <a:lstStyle/>
                    <a:p>
                      <a:pPr algn="l" fontAlgn="b"/>
                      <a:r>
                        <a:rPr lang="en-US" sz="1600" b="0" i="0" u="none" strike="noStrike">
                          <a:solidFill>
                            <a:schemeClr val="accent1">
                              <a:lumMod val="75000"/>
                            </a:schemeClr>
                          </a:solidFill>
                          <a:effectLst/>
                          <a:latin typeface="Calibri" panose="020F0502020204030204" pitchFamily="34" charset="0"/>
                        </a:rPr>
                        <a:t>Rate, R (chirps/minutes)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chemeClr val="accent1">
                              <a:lumMod val="75000"/>
                            </a:schemeClr>
                          </a:solidFill>
                          <a:effectLst/>
                          <a:latin typeface="Calibri" panose="020F0502020204030204" pitchFamily="34" charset="0"/>
                        </a:rPr>
                        <a:t>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120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chemeClr val="accent1">
                              <a:lumMod val="75000"/>
                            </a:schemeClr>
                          </a:solidFill>
                          <a:effectLst/>
                          <a:latin typeface="Calibri" panose="020F0502020204030204" pitchFamily="34" charset="0"/>
                        </a:rPr>
                        <a:t>140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chemeClr val="accent1">
                              <a:lumMod val="75000"/>
                            </a:schemeClr>
                          </a:solidFill>
                          <a:effectLst/>
                          <a:latin typeface="Calibri" panose="020F0502020204030204" pitchFamily="34" charset="0"/>
                        </a:rPr>
                        <a:t>160</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5285553"/>
                  </a:ext>
                </a:extLst>
              </a:tr>
            </a:tbl>
          </a:graphicData>
        </a:graphic>
      </p:graphicFrame>
    </p:spTree>
    <p:extLst>
      <p:ext uri="{BB962C8B-B14F-4D97-AF65-F5344CB8AC3E}">
        <p14:creationId xmlns:p14="http://schemas.microsoft.com/office/powerpoint/2010/main" val="316145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59594" y="0"/>
            <a:ext cx="10272889" cy="637901"/>
          </a:xfrm>
        </p:spPr>
        <p:txBody>
          <a:bodyPr>
            <a:normAutofit fontScale="90000"/>
          </a:bodyPr>
          <a:lstStyle/>
          <a:p>
            <a:r>
              <a:rPr lang="en-US" dirty="0"/>
              <a:t>Example 2</a:t>
            </a:r>
          </a:p>
        </p:txBody>
      </p:sp>
      <p:sp>
        <p:nvSpPr>
          <p:cNvPr id="5" name="Rectangle 4">
            <a:extLst>
              <a:ext uri="{FF2B5EF4-FFF2-40B4-BE49-F238E27FC236}">
                <a16:creationId xmlns:a16="http://schemas.microsoft.com/office/drawing/2014/main" id="{972FFDC2-FFE0-4B48-A41D-DB58282A9C98}"/>
              </a:ext>
            </a:extLst>
          </p:cNvPr>
          <p:cNvSpPr/>
          <p:nvPr/>
        </p:nvSpPr>
        <p:spPr>
          <a:xfrm>
            <a:off x="1515291" y="908733"/>
            <a:ext cx="9048205" cy="3478132"/>
          </a:xfrm>
          <a:prstGeom prst="rect">
            <a:avLst/>
          </a:prstGeom>
        </p:spPr>
        <p:txBody>
          <a:bodyPr wrap="square">
            <a:spAutoFit/>
          </a:bodyPr>
          <a:lstStyle/>
          <a:p>
            <a:pPr>
              <a:lnSpc>
                <a:spcPct val="107000"/>
              </a:lnSpc>
              <a:spcAft>
                <a:spcPts val="800"/>
              </a:spcAft>
            </a:pPr>
            <a:r>
              <a:rPr lang="en-US" sz="2400"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Example 2   </a:t>
            </a: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In 1980, the annual average number of cigarettes smoked by people in the United States was 2930. By 2000, the annual average number of cigarettes consumed in the United States dropped to 1550.</a:t>
            </a:r>
            <a:endParaRPr lang="en-US" sz="20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mj-lt"/>
              <a:buAutoNum type="alphaLcPeriod"/>
            </a:pP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Assuming the trend in the average number of cigarettes consumed in the United States is linear, find the equation of the linear function.</a:t>
            </a:r>
          </a:p>
          <a:p>
            <a:pPr marL="342900" marR="0" lvl="0" indent="-342900">
              <a:lnSpc>
                <a:spcPct val="107000"/>
              </a:lnSpc>
              <a:spcBef>
                <a:spcPts val="0"/>
              </a:spcBef>
              <a:spcAft>
                <a:spcPts val="800"/>
              </a:spcAft>
              <a:buFont typeface="+mj-lt"/>
              <a:buAutoNum type="alphaLcPeriod"/>
            </a:pP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Assuming the trend continues, predict the average number of cigarettes consumed by the people in the United States in 2012.</a:t>
            </a:r>
          </a:p>
        </p:txBody>
      </p:sp>
    </p:spTree>
    <p:extLst>
      <p:ext uri="{BB962C8B-B14F-4D97-AF65-F5344CB8AC3E}">
        <p14:creationId xmlns:p14="http://schemas.microsoft.com/office/powerpoint/2010/main" val="1936499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59594" y="0"/>
            <a:ext cx="10272889" cy="637901"/>
          </a:xfrm>
        </p:spPr>
        <p:txBody>
          <a:bodyPr>
            <a:normAutofit fontScale="90000"/>
          </a:bodyPr>
          <a:lstStyle/>
          <a:p>
            <a:r>
              <a:rPr lang="en-US" dirty="0"/>
              <a:t>Example 2 Solution part (a)</a:t>
            </a:r>
          </a:p>
        </p:txBody>
      </p:sp>
      <p:sp>
        <p:nvSpPr>
          <p:cNvPr id="5" name="Rectangle 4">
            <a:extLst>
              <a:ext uri="{FF2B5EF4-FFF2-40B4-BE49-F238E27FC236}">
                <a16:creationId xmlns:a16="http://schemas.microsoft.com/office/drawing/2014/main" id="{972FFDC2-FFE0-4B48-A41D-DB58282A9C98}"/>
              </a:ext>
            </a:extLst>
          </p:cNvPr>
          <p:cNvSpPr/>
          <p:nvPr/>
        </p:nvSpPr>
        <p:spPr>
          <a:xfrm>
            <a:off x="1515291" y="908733"/>
            <a:ext cx="9048205" cy="2153282"/>
          </a:xfrm>
          <a:prstGeom prst="rect">
            <a:avLst/>
          </a:prstGeom>
        </p:spPr>
        <p:txBody>
          <a:bodyPr wrap="square">
            <a:spAutoFit/>
          </a:bodyPr>
          <a:lstStyle/>
          <a:p>
            <a:pPr>
              <a:lnSpc>
                <a:spcPct val="107000"/>
              </a:lnSpc>
              <a:spcAft>
                <a:spcPts val="800"/>
              </a:spcAft>
            </a:pPr>
            <a:r>
              <a:rPr lang="en-US" sz="2400"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Example 2   </a:t>
            </a: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In 1980, the annual average number of cigarettes smoked by people in the United States was 2930. By 2000, the annual average number of cigarettes consumed in the United States dropped to 155.</a:t>
            </a:r>
            <a:endParaRPr lang="en-US" sz="20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LcPeriod"/>
            </a:pP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Assuming the trend in the average number of cigarettes consumed in the United States is linear, find the equation of the linear function.</a:t>
            </a:r>
          </a:p>
        </p:txBody>
      </p:sp>
      <p:pic>
        <p:nvPicPr>
          <p:cNvPr id="3" name="Picture 2">
            <a:extLst>
              <a:ext uri="{FF2B5EF4-FFF2-40B4-BE49-F238E27FC236}">
                <a16:creationId xmlns:a16="http://schemas.microsoft.com/office/drawing/2014/main" id="{3AA1562A-1D86-4309-BC09-43FAB9106CAC}"/>
              </a:ext>
            </a:extLst>
          </p:cNvPr>
          <p:cNvPicPr>
            <a:picLocks noChangeAspect="1"/>
          </p:cNvPicPr>
          <p:nvPr/>
        </p:nvPicPr>
        <p:blipFill rotWithShape="1">
          <a:blip r:embed="rId2"/>
          <a:srcRect l="23000" t="17652" r="21215" b="42498"/>
          <a:stretch/>
        </p:blipFill>
        <p:spPr>
          <a:xfrm>
            <a:off x="2142467" y="3140392"/>
            <a:ext cx="7637096" cy="3068819"/>
          </a:xfrm>
          <a:prstGeom prst="rect">
            <a:avLst/>
          </a:prstGeom>
        </p:spPr>
      </p:pic>
    </p:spTree>
    <p:extLst>
      <p:ext uri="{BB962C8B-B14F-4D97-AF65-F5344CB8AC3E}">
        <p14:creationId xmlns:p14="http://schemas.microsoft.com/office/powerpoint/2010/main" val="177966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A81F81-05A5-4AD3-969A-52EE62DFC37D}"/>
              </a:ext>
            </a:extLst>
          </p:cNvPr>
          <p:cNvPicPr>
            <a:picLocks noChangeAspect="1"/>
          </p:cNvPicPr>
          <p:nvPr/>
        </p:nvPicPr>
        <p:blipFill rotWithShape="1">
          <a:blip r:embed="rId2"/>
          <a:srcRect l="23571" t="57524" r="21358" b="7936"/>
          <a:stretch/>
        </p:blipFill>
        <p:spPr>
          <a:xfrm>
            <a:off x="1698171" y="1060268"/>
            <a:ext cx="9152709" cy="3228972"/>
          </a:xfrm>
          <a:prstGeom prst="rect">
            <a:avLst/>
          </a:prstGeom>
        </p:spPr>
      </p:pic>
      <p:sp>
        <p:nvSpPr>
          <p:cNvPr id="5" name="Title 6">
            <a:extLst>
              <a:ext uri="{FF2B5EF4-FFF2-40B4-BE49-F238E27FC236}">
                <a16:creationId xmlns:a16="http://schemas.microsoft.com/office/drawing/2014/main" id="{7F96A247-A1A6-4AFA-8A04-C4C6E7AB686E}"/>
              </a:ext>
            </a:extLst>
          </p:cNvPr>
          <p:cNvSpPr txBox="1">
            <a:spLocks/>
          </p:cNvSpPr>
          <p:nvPr/>
        </p:nvSpPr>
        <p:spPr>
          <a:xfrm>
            <a:off x="1159594" y="0"/>
            <a:ext cx="10272889" cy="637901"/>
          </a:xfrm>
          <a:prstGeom prst="rect">
            <a:avLst/>
          </a:prstGeom>
        </p:spPr>
        <p:txBody>
          <a:bodyPr>
            <a:normAutofit fontScale="90000" lnSpcReduction="10000"/>
          </a:bodyPr>
          <a:lstStyle>
            <a:lvl1pPr algn="ctr" defTabSz="457200" rtl="0" eaLnBrk="1" latinLnBrk="0" hangingPunct="1">
              <a:spcBef>
                <a:spcPct val="0"/>
              </a:spcBef>
              <a:buNone/>
              <a:defRPr sz="4000" kern="1200" cap="none">
                <a:ln w="3175" cmpd="sng">
                  <a:noFill/>
                </a:ln>
                <a:solidFill>
                  <a:schemeClr val="accent6">
                    <a:lumMod val="5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Example 2 Solution part (a)</a:t>
            </a:r>
            <a:endParaRPr lang="en-US" dirty="0"/>
          </a:p>
        </p:txBody>
      </p:sp>
    </p:spTree>
    <p:extLst>
      <p:ext uri="{BB962C8B-B14F-4D97-AF65-F5344CB8AC3E}">
        <p14:creationId xmlns:p14="http://schemas.microsoft.com/office/powerpoint/2010/main" val="400530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59594" y="0"/>
            <a:ext cx="10272889" cy="637901"/>
          </a:xfrm>
        </p:spPr>
        <p:txBody>
          <a:bodyPr>
            <a:normAutofit fontScale="90000"/>
          </a:bodyPr>
          <a:lstStyle/>
          <a:p>
            <a:r>
              <a:rPr lang="en-US" dirty="0"/>
              <a:t>Example 2</a:t>
            </a:r>
          </a:p>
        </p:txBody>
      </p:sp>
      <p:sp>
        <p:nvSpPr>
          <p:cNvPr id="5" name="Rectangle 4">
            <a:extLst>
              <a:ext uri="{FF2B5EF4-FFF2-40B4-BE49-F238E27FC236}">
                <a16:creationId xmlns:a16="http://schemas.microsoft.com/office/drawing/2014/main" id="{972FFDC2-FFE0-4B48-A41D-DB58282A9C98}"/>
              </a:ext>
            </a:extLst>
          </p:cNvPr>
          <p:cNvSpPr/>
          <p:nvPr/>
        </p:nvSpPr>
        <p:spPr>
          <a:xfrm>
            <a:off x="1515291" y="908733"/>
            <a:ext cx="9048205" cy="2153282"/>
          </a:xfrm>
          <a:prstGeom prst="rect">
            <a:avLst/>
          </a:prstGeom>
        </p:spPr>
        <p:txBody>
          <a:bodyPr wrap="square">
            <a:spAutoFit/>
          </a:bodyPr>
          <a:lstStyle/>
          <a:p>
            <a:pPr>
              <a:lnSpc>
                <a:spcPct val="107000"/>
              </a:lnSpc>
              <a:spcAft>
                <a:spcPts val="800"/>
              </a:spcAft>
            </a:pPr>
            <a:r>
              <a:rPr lang="en-US" sz="2400"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Example 2   </a:t>
            </a: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In 1980, the annual average number of cigarettes smoked by people in the United States was 2930. By 2000, the annual average number of cigarettes consumed in the United States dropped to 1550.</a:t>
            </a:r>
            <a:endParaRPr lang="en-US" sz="20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800"/>
              </a:spcAft>
              <a:buFont typeface="+mj-lt"/>
              <a:buAutoNum type="alphaLcPeriod" startAt="2"/>
            </a:pPr>
            <a:r>
              <a:rPr lang="en-US" sz="24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Assuming the trend continues, predict the average number of cigarettes consumed by the people in the United States in 2012.</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F86AB64-52DE-4C53-9221-F03AE8AC81CD}"/>
                  </a:ext>
                </a:extLst>
              </p:cNvPr>
              <p:cNvSpPr txBox="1"/>
              <p:nvPr/>
            </p:nvSpPr>
            <p:spPr>
              <a:xfrm>
                <a:off x="2677885" y="3287127"/>
                <a:ext cx="281346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75000"/>
                            </a:schemeClr>
                          </a:solidFill>
                          <a:latin typeface="Cambria Math" panose="02040503050406030204" pitchFamily="18" charset="0"/>
                        </a:rPr>
                        <m:t>𝐶</m:t>
                      </m:r>
                      <m:r>
                        <a:rPr lang="en-US" sz="2400" b="0" i="1" smtClean="0">
                          <a:solidFill>
                            <a:schemeClr val="accent1">
                              <a:lumMod val="75000"/>
                            </a:schemeClr>
                          </a:solidFill>
                          <a:latin typeface="Cambria Math" panose="02040503050406030204" pitchFamily="18" charset="0"/>
                        </a:rPr>
                        <m:t>=−69</m:t>
                      </m:r>
                      <m:r>
                        <a:rPr lang="en-US" sz="2400" b="0" i="1" smtClean="0">
                          <a:solidFill>
                            <a:schemeClr val="accent1">
                              <a:lumMod val="75000"/>
                            </a:schemeClr>
                          </a:solidFill>
                          <a:latin typeface="Cambria Math" panose="02040503050406030204" pitchFamily="18" charset="0"/>
                        </a:rPr>
                        <m:t>𝑡</m:t>
                      </m:r>
                      <m:r>
                        <a:rPr lang="en-US" sz="2400" b="0" i="1" smtClean="0">
                          <a:solidFill>
                            <a:schemeClr val="accent1">
                              <a:lumMod val="75000"/>
                            </a:schemeClr>
                          </a:solidFill>
                          <a:latin typeface="Cambria Math" panose="02040503050406030204" pitchFamily="18" charset="0"/>
                        </a:rPr>
                        <m:t>+139,550</m:t>
                      </m:r>
                    </m:oMath>
                  </m:oMathPara>
                </a14:m>
                <a:endParaRPr lang="en-US" sz="2400" dirty="0">
                  <a:solidFill>
                    <a:schemeClr val="accent1">
                      <a:lumMod val="75000"/>
                    </a:schemeClr>
                  </a:solidFill>
                </a:endParaRPr>
              </a:p>
            </p:txBody>
          </p:sp>
        </mc:Choice>
        <mc:Fallback xmlns="">
          <p:sp>
            <p:nvSpPr>
              <p:cNvPr id="2" name="TextBox 1">
                <a:extLst>
                  <a:ext uri="{FF2B5EF4-FFF2-40B4-BE49-F238E27FC236}">
                    <a16:creationId xmlns:a16="http://schemas.microsoft.com/office/drawing/2014/main" id="{3F86AB64-52DE-4C53-9221-F03AE8AC81CD}"/>
                  </a:ext>
                </a:extLst>
              </p:cNvPr>
              <p:cNvSpPr txBox="1">
                <a:spLocks noRot="1" noChangeAspect="1" noMove="1" noResize="1" noEditPoints="1" noAdjustHandles="1" noChangeArrowheads="1" noChangeShapeType="1" noTextEdit="1"/>
              </p:cNvSpPr>
              <p:nvPr/>
            </p:nvSpPr>
            <p:spPr>
              <a:xfrm>
                <a:off x="2677885" y="3287127"/>
                <a:ext cx="2813463" cy="369332"/>
              </a:xfrm>
              <a:prstGeom prst="rect">
                <a:avLst/>
              </a:prstGeom>
              <a:blipFill>
                <a:blip r:embed="rId2"/>
                <a:stretch>
                  <a:fillRect l="-1948" r="-2597" b="-819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63A37816-6553-4344-A4C7-9E5B8321584D}"/>
              </a:ext>
            </a:extLst>
          </p:cNvPr>
          <p:cNvSpPr txBox="1"/>
          <p:nvPr/>
        </p:nvSpPr>
        <p:spPr>
          <a:xfrm>
            <a:off x="5921827" y="3244334"/>
            <a:ext cx="5510656" cy="461665"/>
          </a:xfrm>
          <a:prstGeom prst="rect">
            <a:avLst/>
          </a:prstGeom>
          <a:noFill/>
        </p:spPr>
        <p:txBody>
          <a:bodyPr wrap="square" rtlCol="0">
            <a:spAutoFit/>
          </a:bodyPr>
          <a:lstStyle/>
          <a:p>
            <a:r>
              <a:rPr lang="en-US" sz="2400" dirty="0">
                <a:solidFill>
                  <a:schemeClr val="accent1">
                    <a:lumMod val="75000"/>
                  </a:schemeClr>
                </a:solidFill>
              </a:rPr>
              <a:t>If t = 2012, we substitute into the function.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764771B-85F5-44EE-9C37-D50AAA532561}"/>
                  </a:ext>
                </a:extLst>
              </p:cNvPr>
              <p:cNvSpPr txBox="1"/>
              <p:nvPr/>
            </p:nvSpPr>
            <p:spPr>
              <a:xfrm>
                <a:off x="2528258" y="4057836"/>
                <a:ext cx="86791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75000"/>
                            </a:schemeClr>
                          </a:solidFill>
                          <a:latin typeface="Cambria Math" panose="02040503050406030204" pitchFamily="18" charset="0"/>
                        </a:rPr>
                        <m:t>𝑤𝑒</m:t>
                      </m:r>
                      <m:r>
                        <a:rPr lang="en-US" sz="2400" b="0" i="1" smtClean="0">
                          <a:solidFill>
                            <a:schemeClr val="accent1">
                              <a:lumMod val="75000"/>
                            </a:schemeClr>
                          </a:solidFill>
                          <a:latin typeface="Cambria Math" panose="02040503050406030204" pitchFamily="18" charset="0"/>
                        </a:rPr>
                        <m:t> </m:t>
                      </m:r>
                      <m:r>
                        <a:rPr lang="en-US" sz="2400" b="0" i="1" smtClean="0">
                          <a:solidFill>
                            <a:schemeClr val="accent1">
                              <a:lumMod val="75000"/>
                            </a:schemeClr>
                          </a:solidFill>
                          <a:latin typeface="Cambria Math" panose="02040503050406030204" pitchFamily="18" charset="0"/>
                        </a:rPr>
                        <m:t>𝑔𝑒𝑡</m:t>
                      </m:r>
                      <m:r>
                        <a:rPr lang="en-US" sz="2400" b="0" i="1" smtClean="0">
                          <a:solidFill>
                            <a:schemeClr val="accent1">
                              <a:lumMod val="75000"/>
                            </a:schemeClr>
                          </a:solidFill>
                          <a:latin typeface="Cambria Math" panose="02040503050406030204" pitchFamily="18" charset="0"/>
                        </a:rPr>
                        <m:t> </m:t>
                      </m:r>
                      <m:r>
                        <a:rPr lang="en-US" sz="2400" b="0" i="1" smtClean="0">
                          <a:solidFill>
                            <a:schemeClr val="accent1">
                              <a:lumMod val="75000"/>
                            </a:schemeClr>
                          </a:solidFill>
                          <a:latin typeface="Cambria Math" panose="02040503050406030204" pitchFamily="18" charset="0"/>
                        </a:rPr>
                        <m:t>𝐶</m:t>
                      </m:r>
                      <m:r>
                        <a:rPr lang="en-US" sz="2400" b="0" i="1" smtClean="0">
                          <a:solidFill>
                            <a:schemeClr val="accent1">
                              <a:lumMod val="75000"/>
                            </a:schemeClr>
                          </a:solidFill>
                          <a:latin typeface="Cambria Math" panose="02040503050406030204" pitchFamily="18" charset="0"/>
                        </a:rPr>
                        <m:t>=−69</m:t>
                      </m:r>
                      <m:d>
                        <m:dPr>
                          <m:ctrlPr>
                            <a:rPr lang="en-US" sz="2400" b="0" i="1" smtClean="0">
                              <a:solidFill>
                                <a:schemeClr val="accent1">
                                  <a:lumMod val="75000"/>
                                </a:schemeClr>
                              </a:solidFill>
                              <a:latin typeface="Cambria Math" panose="02040503050406030204" pitchFamily="18" charset="0"/>
                            </a:rPr>
                          </m:ctrlPr>
                        </m:dPr>
                        <m:e>
                          <m:r>
                            <a:rPr lang="en-US" sz="2400" b="0" i="1" smtClean="0">
                              <a:solidFill>
                                <a:schemeClr val="accent1">
                                  <a:lumMod val="75000"/>
                                </a:schemeClr>
                              </a:solidFill>
                              <a:latin typeface="Cambria Math" panose="02040503050406030204" pitchFamily="18" charset="0"/>
                            </a:rPr>
                            <m:t>2012</m:t>
                          </m:r>
                        </m:e>
                      </m:d>
                      <m:r>
                        <a:rPr lang="en-US" sz="2400" b="0" i="1" smtClean="0">
                          <a:solidFill>
                            <a:schemeClr val="accent1">
                              <a:lumMod val="75000"/>
                            </a:schemeClr>
                          </a:solidFill>
                          <a:latin typeface="Cambria Math" panose="02040503050406030204" pitchFamily="18" charset="0"/>
                        </a:rPr>
                        <m:t>+139,550=−138</m:t>
                      </m:r>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828+139,550=7</m:t>
                      </m:r>
                      <m:r>
                        <a:rPr lang="en-US" sz="2400" b="0" i="1" smtClean="0">
                          <a:solidFill>
                            <a:schemeClr val="accent1">
                              <a:lumMod val="75000"/>
                            </a:schemeClr>
                          </a:solidFill>
                          <a:latin typeface="Cambria Math" panose="02040503050406030204" pitchFamily="18" charset="0"/>
                        </a:rPr>
                        <m:t>2</m:t>
                      </m:r>
                      <m:r>
                        <a:rPr lang="en-US" sz="2400" b="0" i="1" smtClean="0">
                          <a:solidFill>
                            <a:schemeClr val="accent1">
                              <a:lumMod val="75000"/>
                            </a:schemeClr>
                          </a:solidFill>
                          <a:latin typeface="Cambria Math" panose="02040503050406030204" pitchFamily="18" charset="0"/>
                        </a:rPr>
                        <m:t>2</m:t>
                      </m:r>
                    </m:oMath>
                  </m:oMathPara>
                </a14:m>
                <a:endParaRPr lang="en-US" dirty="0">
                  <a:solidFill>
                    <a:schemeClr val="accent1">
                      <a:lumMod val="75000"/>
                    </a:schemeClr>
                  </a:solidFill>
                </a:endParaRPr>
              </a:p>
            </p:txBody>
          </p:sp>
        </mc:Choice>
        <mc:Fallback>
          <p:sp>
            <p:nvSpPr>
              <p:cNvPr id="8" name="TextBox 7">
                <a:extLst>
                  <a:ext uri="{FF2B5EF4-FFF2-40B4-BE49-F238E27FC236}">
                    <a16:creationId xmlns:a16="http://schemas.microsoft.com/office/drawing/2014/main" id="{3764771B-85F5-44EE-9C37-D50AAA532561}"/>
                  </a:ext>
                </a:extLst>
              </p:cNvPr>
              <p:cNvSpPr txBox="1">
                <a:spLocks noRot="1" noChangeAspect="1" noMove="1" noResize="1" noEditPoints="1" noAdjustHandles="1" noChangeArrowheads="1" noChangeShapeType="1" noTextEdit="1"/>
              </p:cNvSpPr>
              <p:nvPr/>
            </p:nvSpPr>
            <p:spPr>
              <a:xfrm>
                <a:off x="2528258" y="4057836"/>
                <a:ext cx="8679171" cy="369332"/>
              </a:xfrm>
              <a:prstGeom prst="rect">
                <a:avLst/>
              </a:prstGeom>
              <a:blipFill>
                <a:blip r:embed="rId3"/>
                <a:stretch>
                  <a:fillRect l="-70" r="-422" b="-31667"/>
                </a:stretch>
              </a:blipFill>
            </p:spPr>
            <p:txBody>
              <a:bodyPr/>
              <a:lstStyle/>
              <a:p>
                <a:r>
                  <a:rPr lang="en-US">
                    <a:noFill/>
                  </a:rPr>
                  <a:t> </a:t>
                </a:r>
              </a:p>
            </p:txBody>
          </p:sp>
        </mc:Fallback>
      </mc:AlternateContent>
    </p:spTree>
    <p:extLst>
      <p:ext uri="{BB962C8B-B14F-4D97-AF65-F5344CB8AC3E}">
        <p14:creationId xmlns:p14="http://schemas.microsoft.com/office/powerpoint/2010/main" val="221153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ke">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Custom 1">
      <a:majorFont>
        <a:latin typeface="Cambria"/>
        <a:ea typeface=""/>
        <a:cs typeface=""/>
      </a:majorFont>
      <a:minorFont>
        <a:latin typeface="Calibri"/>
        <a:ea typeface=""/>
        <a:cs typeface=""/>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Mike" id="{7BF31CE2-3C1B-45FC-9384-503691636CF1}" vid="{A7BB91BF-794A-4FF7-8CCE-45B879453F89}"/>
    </a:ext>
  </a:extLst>
</a:theme>
</file>

<file path=docProps/app.xml><?xml version="1.0" encoding="utf-8"?>
<Properties xmlns="http://schemas.openxmlformats.org/officeDocument/2006/extended-properties" xmlns:vt="http://schemas.openxmlformats.org/officeDocument/2006/docPropsVTypes">
  <Template/>
  <TotalTime>5767</TotalTime>
  <Words>1207</Words>
  <Application>Microsoft Office PowerPoint</Application>
  <PresentationFormat>Widescreen</PresentationFormat>
  <Paragraphs>137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vt:lpstr>
      <vt:lpstr>Cambria Math</vt:lpstr>
      <vt:lpstr>Times New Roman</vt:lpstr>
      <vt:lpstr>Mike</vt:lpstr>
      <vt:lpstr>  Modeling with Linear Functions </vt:lpstr>
      <vt:lpstr>Example 1</vt:lpstr>
      <vt:lpstr>Example 1 Solution to Part a</vt:lpstr>
      <vt:lpstr>Example 1 Solution to Part b, c</vt:lpstr>
      <vt:lpstr>Example 1 Solution to Part d</vt:lpstr>
      <vt:lpstr>Example 2</vt:lpstr>
      <vt:lpstr>Example 2 Solution part (a)</vt:lpstr>
      <vt:lpstr>PowerPoint Presentation</vt:lpstr>
      <vt:lpstr>Example 2</vt:lpstr>
      <vt:lpstr>Example 3</vt:lpstr>
      <vt:lpstr>Example 3 Solution part (a)</vt:lpstr>
      <vt:lpstr>Example 3 Solution part (b)</vt:lpstr>
      <vt:lpstr>Example 3 Solution part (b)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Elena Tzenova</dc:creator>
  <cp:lastModifiedBy>Elena Tzenova</cp:lastModifiedBy>
  <cp:revision>105</cp:revision>
  <dcterms:created xsi:type="dcterms:W3CDTF">2019-06-12T21:35:10Z</dcterms:created>
  <dcterms:modified xsi:type="dcterms:W3CDTF">2020-02-11T20:39:02Z</dcterms:modified>
</cp:coreProperties>
</file>